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74" r:id="rId6"/>
    <p:sldId id="276" r:id="rId7"/>
    <p:sldId id="258" r:id="rId8"/>
    <p:sldId id="259" r:id="rId9"/>
    <p:sldId id="260" r:id="rId10"/>
    <p:sldId id="267" r:id="rId11"/>
    <p:sldId id="268" r:id="rId12"/>
    <p:sldId id="270" r:id="rId13"/>
    <p:sldId id="271" r:id="rId14"/>
    <p:sldId id="272" r:id="rId15"/>
    <p:sldId id="273" r:id="rId16"/>
    <p:sldId id="261" r:id="rId17"/>
    <p:sldId id="262" r:id="rId18"/>
    <p:sldId id="266" r:id="rId19"/>
    <p:sldId id="269" r:id="rId20"/>
    <p:sldId id="264" r:id="rId21"/>
    <p:sldId id="26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BBF6"/>
    <a:srgbClr val="8FCDEE"/>
    <a:srgbClr val="D9D9D9"/>
    <a:srgbClr val="A6A6A6"/>
    <a:srgbClr val="767474"/>
    <a:srgbClr val="F1EDEB"/>
    <a:srgbClr val="E1D9D5"/>
    <a:srgbClr val="D0C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6" autoAdjust="0"/>
    <p:restoredTop sz="91484" autoAdjust="0"/>
  </p:normalViewPr>
  <p:slideViewPr>
    <p:cSldViewPr snapToGrid="0">
      <p:cViewPr>
        <p:scale>
          <a:sx n="100" d="100"/>
          <a:sy n="100" d="100"/>
        </p:scale>
        <p:origin x="-618" y="-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46EBC-7A48-47EE-9945-83A4AC75E1DB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14873-E869-4FB6-A645-502B154E87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42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107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8344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573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6207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5556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14873-E869-4FB6-A645-502B154E870A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1818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28CCDB-9835-D426-BF93-35690891C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1476E-D142-9B56-03E9-D07DD22673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" b="460"/>
          <a:stretch/>
        </p:blipFill>
        <p:spPr>
          <a:xfrm>
            <a:off x="-1" y="-10274"/>
            <a:ext cx="12192001" cy="68713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8FE06C8-F61A-ED4F-8366-BFD74338B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0" y="427035"/>
            <a:ext cx="9520518" cy="365126"/>
          </a:xfrm>
          <a:prstGeom prst="rect">
            <a:avLst/>
          </a:prstGeom>
        </p:spPr>
        <p:txBody>
          <a:bodyPr lIns="91440" rIns="0" anchor="t" anchorCtr="0"/>
          <a:lstStyle>
            <a:lvl1pPr algn="l">
              <a:defRPr sz="2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378AF66-222F-F080-9C85-A112FB15D7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0936" y="283036"/>
            <a:ext cx="960000" cy="287999"/>
          </a:xfrm>
          <a:prstGeom prst="rect">
            <a:avLst/>
          </a:prstGeom>
          <a:noFill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9C4E579-837E-F5DD-6F4A-94E4E8892E0E}"/>
              </a:ext>
            </a:extLst>
          </p:cNvPr>
          <p:cNvCxnSpPr>
            <a:cxnSpLocks/>
          </p:cNvCxnSpPr>
          <p:nvPr userDrawn="1"/>
        </p:nvCxnSpPr>
        <p:spPr>
          <a:xfrm>
            <a:off x="597341" y="900363"/>
            <a:ext cx="722629" cy="0"/>
          </a:xfrm>
          <a:prstGeom prst="line">
            <a:avLst/>
          </a:prstGeom>
          <a:ln w="12700">
            <a:solidFill>
              <a:srgbClr val="015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761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0383-3171-82A8-21A3-0D42C7F87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DD83F-364B-8ADE-04C3-00AE59C0B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3295A-FC6D-70EF-3FC4-ABC2E12D8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27-05-2025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4AA52-199E-C695-09EB-6BAF8069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339DA-A4EB-0CCB-33E5-CDD93E23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673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A8A4A9-F011-E191-72E6-8C4ADFB54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2DF16-3949-CF4F-EDF1-C538DA2B3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A68EE-7EBF-B6A6-9E81-A2A5B52A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27-05-2025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CD0FB-C3F5-BC79-AC13-4B8BE2A1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8DE81-F05E-B959-1C80-D9B55CCB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68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6527D0-913C-FA74-D060-6D96A592A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" b="460"/>
          <a:stretch/>
        </p:blipFill>
        <p:spPr>
          <a:xfrm>
            <a:off x="-1" y="-10274"/>
            <a:ext cx="12192001" cy="6871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F75379-EA26-C436-ADBB-FC23AD5B90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0936" y="283036"/>
            <a:ext cx="960000" cy="28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401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B85D4-B98F-9FB8-731A-7B20EBC7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8E154-BE05-3235-EF98-4A48583D2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393C3-510B-D99A-478E-53F63B15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27-05-2025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52DE9-8E48-317A-01AE-0BA79DFEF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4E92-0639-B59F-E394-24626A1C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7376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316F-80F1-66E9-1F4B-73A78D37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42231-12B3-840C-F4FD-C9F5D7A10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A365A-5468-E27D-9FCD-BBCF1EC9A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D8BE4-8910-ABDF-94F5-20A34720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27-05-2025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9FBEB-7AC5-F576-E3D6-5F074012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61F4E-87EF-E4B5-0B57-5C8451D1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9584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619B1-A5A6-1A42-4FDE-34F7899E7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F15B6-1D6F-354F-EFDE-D346B5C12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1E76F-D52F-D798-5F98-1B4AF68A4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5343F-BD80-5E14-CFC3-91B72025E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052872-FD3B-2B69-3F8C-4F47E852D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928E1-4265-0AA6-0460-FA3FB579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27-05-2025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081772-4B45-B881-CC1B-C3B98A59A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2F83A0-40A7-C60F-C0FC-2258BA2F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1224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CC816-C07F-C532-21EC-8849BA80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A6C16-9861-A955-39BD-2AC431B8C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27-05-2025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2AF7F-F71A-E8EF-2441-08D546666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2B302-F833-4734-1722-FDD38C84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159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55F2B-C4F3-1F6B-EA90-68DB9D3B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27-05-2025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DAC20-99C8-6D01-F1AE-3C9F68F6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21CC7-60C0-2237-FEED-763BC36F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351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B7AD5-8D94-ADE3-EDD1-B2D9A6B1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80F81-00FB-9813-451C-7E90DF20F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88F80-E694-0664-822F-6118EF3CD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32FD5-4D68-177D-AFFB-2620A1ECE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27-05-2025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D35AA-7A02-F47C-6122-4836BE61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16872-28BF-3D72-49DF-59013C81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406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0E90A-C8B7-1302-47A2-79E69BC6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248A9-FD85-892A-4F68-090B4A490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8C265-E1C0-208A-6723-076D161F1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3647-CDAE-06D1-FD20-BF20EDB45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7EBC4F-CD4D-4F01-936E-6708A582160F}" type="datetimeFigureOut">
              <a:rPr lang="en-IN" smtClean="0"/>
              <a:t>27-05-2025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7B453-E861-8072-9509-174A97D63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C3C40-78D5-1162-EF33-6A8805E1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F654E-FE97-4633-A2C8-9EC82B2EE15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742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1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3.jpg"/><Relationship Id="rId5" Type="http://schemas.openxmlformats.org/officeDocument/2006/relationships/hyperlink" Target="https://elearning.aptaracorp.com/Demo_Course/Team_Collaboration/index.html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4.jpg"/><Relationship Id="rId5" Type="http://schemas.openxmlformats.org/officeDocument/2006/relationships/hyperlink" Target="https://aptaracorp.wistia.com/medias/qk4bmujuyv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5.jpg"/><Relationship Id="rId5" Type="http://schemas.openxmlformats.org/officeDocument/2006/relationships/hyperlink" Target="https://aptaracorp.wistia.com/medias/7yn7ir3d78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46.png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5.xml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6.xml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5.png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12.png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12.png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1.jpg"/><Relationship Id="rId5" Type="http://schemas.openxmlformats.org/officeDocument/2006/relationships/hyperlink" Target="https://salesportal.aptaracorp.com/Demos/Multidevice_sample_1/index.html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28F570-0CB7-1AA3-73B9-25E75A554EE1}"/>
              </a:ext>
            </a:extLst>
          </p:cNvPr>
          <p:cNvSpPr txBox="1">
            <a:spLocks/>
          </p:cNvSpPr>
          <p:nvPr/>
        </p:nvSpPr>
        <p:spPr>
          <a:xfrm>
            <a:off x="630024" y="5723200"/>
            <a:ext cx="3566056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15B8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SOMNATH PAWAR </a:t>
            </a:r>
          </a:p>
          <a:p>
            <a:r>
              <a:rPr lang="en-US" sz="1600" dirty="0"/>
              <a:t>SENIOR GRAPHIC DESIGNER - PORTFOLIO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CE1621-CF51-414E-FC99-3502AAEF3C01}"/>
              </a:ext>
            </a:extLst>
          </p:cNvPr>
          <p:cNvCxnSpPr>
            <a:cxnSpLocks/>
          </p:cNvCxnSpPr>
          <p:nvPr/>
        </p:nvCxnSpPr>
        <p:spPr>
          <a:xfrm>
            <a:off x="2219131" y="4582759"/>
            <a:ext cx="7753739" cy="0"/>
          </a:xfrm>
          <a:prstGeom prst="line">
            <a:avLst/>
          </a:prstGeom>
          <a:ln>
            <a:solidFill>
              <a:srgbClr val="015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EC641AE-F1EF-6B7C-F163-E48722161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18" y="2252401"/>
            <a:ext cx="2864164" cy="23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9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8179"/>
          <a:stretch/>
        </p:blipFill>
        <p:spPr>
          <a:xfrm>
            <a:off x="2284612" y="921192"/>
            <a:ext cx="7622776" cy="5907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AF5F0-E671-986E-EA16-094D5F750F2B}"/>
              </a:ext>
            </a:extLst>
          </p:cNvPr>
          <p:cNvSpPr/>
          <p:nvPr/>
        </p:nvSpPr>
        <p:spPr>
          <a:xfrm>
            <a:off x="3767323" y="2307261"/>
            <a:ext cx="4757605" cy="261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539" y="2386514"/>
            <a:ext cx="4363173" cy="245428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Video Based Learning Sample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8886C-ACD4-B591-9F90-5DCF06543938}"/>
              </a:ext>
            </a:extLst>
          </p:cNvPr>
          <p:cNvSpPr txBox="1"/>
          <p:nvPr/>
        </p:nvSpPr>
        <p:spPr>
          <a:xfrm>
            <a:off x="487679" y="958472"/>
            <a:ext cx="754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Adobe Premiere, Photoshop CC, Audacity applications to design this learning.</a:t>
            </a:r>
          </a:p>
        </p:txBody>
      </p:sp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1D9A0DBE-32F2-53B6-70FB-4BE76708D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25" y="3465615"/>
            <a:ext cx="468000" cy="296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722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8179"/>
          <a:stretch/>
        </p:blipFill>
        <p:spPr>
          <a:xfrm>
            <a:off x="2284612" y="921192"/>
            <a:ext cx="7622776" cy="5907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AF5F0-E671-986E-EA16-094D5F750F2B}"/>
              </a:ext>
            </a:extLst>
          </p:cNvPr>
          <p:cNvSpPr/>
          <p:nvPr/>
        </p:nvSpPr>
        <p:spPr>
          <a:xfrm>
            <a:off x="3767323" y="2307261"/>
            <a:ext cx="4757605" cy="261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5574" y="2375846"/>
            <a:ext cx="4401103" cy="247562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Video Based Learning Sample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8886C-ACD4-B591-9F90-5DCF06543938}"/>
              </a:ext>
            </a:extLst>
          </p:cNvPr>
          <p:cNvSpPr txBox="1"/>
          <p:nvPr/>
        </p:nvSpPr>
        <p:spPr>
          <a:xfrm>
            <a:off x="487679" y="958472"/>
            <a:ext cx="754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Adobe Premiere, Photoshop CC, Audacity applications to design this learning.</a:t>
            </a:r>
          </a:p>
        </p:txBody>
      </p:sp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7BF34523-747A-6CB8-E56F-DC4EF4169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25" y="3398380"/>
            <a:ext cx="468000" cy="296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03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8179"/>
          <a:stretch/>
        </p:blipFill>
        <p:spPr>
          <a:xfrm>
            <a:off x="2284612" y="921192"/>
            <a:ext cx="7622776" cy="5907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AF5F0-E671-986E-EA16-094D5F750F2B}"/>
              </a:ext>
            </a:extLst>
          </p:cNvPr>
          <p:cNvSpPr/>
          <p:nvPr/>
        </p:nvSpPr>
        <p:spPr>
          <a:xfrm>
            <a:off x="3767323" y="2307261"/>
            <a:ext cx="4757605" cy="261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277" y="2417634"/>
            <a:ext cx="4249696" cy="239204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Green Screen Animations Sample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8886C-ACD4-B591-9F90-5DCF06543938}"/>
              </a:ext>
            </a:extLst>
          </p:cNvPr>
          <p:cNvSpPr txBox="1"/>
          <p:nvPr/>
        </p:nvSpPr>
        <p:spPr>
          <a:xfrm>
            <a:off x="487679" y="958472"/>
            <a:ext cx="754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Adobe After Effects, Photoshop CC, Animate and Audacity applications to design this learning.</a:t>
            </a:r>
          </a:p>
        </p:txBody>
      </p:sp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2E4119A0-C987-BE68-E2E3-C0B49B50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25" y="3398380"/>
            <a:ext cx="468000" cy="296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928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Photoshop Mock-up Design Sample - 1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F9816F-B419-1393-6476-1B1F489792EC}"/>
              </a:ext>
            </a:extLst>
          </p:cNvPr>
          <p:cNvGrpSpPr/>
          <p:nvPr/>
        </p:nvGrpSpPr>
        <p:grpSpPr>
          <a:xfrm>
            <a:off x="-97362" y="1226593"/>
            <a:ext cx="7920018" cy="5280012"/>
            <a:chOff x="-172008" y="326073"/>
            <a:chExt cx="8738021" cy="58253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FB599D-713B-1456-E2A4-9B7BA5D1D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72008" y="326073"/>
              <a:ext cx="8738021" cy="58253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87B9294-327A-0C8E-5EAF-3B3E7F665B55}"/>
                </a:ext>
              </a:extLst>
            </p:cNvPr>
            <p:cNvSpPr/>
            <p:nvPr/>
          </p:nvSpPr>
          <p:spPr>
            <a:xfrm>
              <a:off x="1798320" y="1432560"/>
              <a:ext cx="4702708" cy="2950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450AC5-AC2C-383B-F779-8BF8D99C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8708" y="1692704"/>
              <a:ext cx="4321933" cy="243017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789" y="3643684"/>
            <a:ext cx="2437998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789" y="2064081"/>
            <a:ext cx="2437998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03115-994B-1420-4A56-0BBE857CF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1921" y="2064080"/>
            <a:ext cx="2437998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24E1F-5F85-7CBE-EBFF-A1C803910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1921" y="3643684"/>
            <a:ext cx="2437998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5E6B3A-BBC3-E21F-21D4-2E4A8B122BD7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developed using Articulate Storyline 360.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 mockups.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365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Photoshop Mock-up Design Sample - 2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7362" y="1226593"/>
            <a:ext cx="7920018" cy="5280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7B9294-327A-0C8E-5EAF-3B3E7F665B55}"/>
              </a:ext>
            </a:extLst>
          </p:cNvPr>
          <p:cNvSpPr/>
          <p:nvPr/>
        </p:nvSpPr>
        <p:spPr>
          <a:xfrm>
            <a:off x="1688515" y="2229497"/>
            <a:ext cx="4262468" cy="26742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7266" y="2465287"/>
            <a:ext cx="3804966" cy="22026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57" y="3654194"/>
            <a:ext cx="2368061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57" y="2074591"/>
            <a:ext cx="2368061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03115-994B-1420-4A56-0BBE857CF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6889" y="2074590"/>
            <a:ext cx="2368061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24E1F-5F85-7CBE-EBFF-A1C803910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6889" y="3654194"/>
            <a:ext cx="2368061" cy="1370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DB528D-A2C5-E395-F023-3BC2353522B6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developed using Articulate Storyline 3.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 mockups.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00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A00FFD-9D32-0E52-31E4-E250733D4537}"/>
              </a:ext>
            </a:extLst>
          </p:cNvPr>
          <p:cNvSpPr/>
          <p:nvPr/>
        </p:nvSpPr>
        <p:spPr>
          <a:xfrm>
            <a:off x="1335741" y="1530749"/>
            <a:ext cx="9520518" cy="4653023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sx="101000" sy="101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8" name="Video">
            <a:hlinkClick r:id="" action="ppaction://media"/>
            <a:extLst>
              <a:ext uri="{FF2B5EF4-FFF2-40B4-BE49-F238E27FC236}">
                <a16:creationId xmlns:a16="http://schemas.microsoft.com/office/drawing/2014/main" id="{7D72E26B-3E70-78A3-5CB9-4701302BE78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3041" y="1847634"/>
            <a:ext cx="8545918" cy="40192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Adobe Flash Animation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309952-D512-41F4-A708-153D7C9BE9CA}"/>
              </a:ext>
            </a:extLst>
          </p:cNvPr>
          <p:cNvSpPr txBox="1"/>
          <p:nvPr/>
        </p:nvSpPr>
        <p:spPr>
          <a:xfrm>
            <a:off x="487679" y="958472"/>
            <a:ext cx="754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animation was created using Adobe Flash.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1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A00FFD-9D32-0E52-31E4-E250733D4537}"/>
              </a:ext>
            </a:extLst>
          </p:cNvPr>
          <p:cNvSpPr/>
          <p:nvPr/>
        </p:nvSpPr>
        <p:spPr>
          <a:xfrm>
            <a:off x="1335741" y="1530749"/>
            <a:ext cx="9520518" cy="4653023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sx="101000" sy="101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Adobe Flash Animation</a:t>
            </a:r>
          </a:p>
        </p:txBody>
      </p:sp>
      <p:pic>
        <p:nvPicPr>
          <p:cNvPr id="4" name="Video_3">
            <a:hlinkClick r:id="" action="ppaction://media"/>
            <a:extLst>
              <a:ext uri="{FF2B5EF4-FFF2-40B4-BE49-F238E27FC236}">
                <a16:creationId xmlns:a16="http://schemas.microsoft.com/office/drawing/2014/main" id="{0C22C939-381C-D691-1A54-46A4B5EF4B6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2819" y="2043542"/>
            <a:ext cx="7726363" cy="3627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471D91-DD44-0C9F-6F0C-68F9A27317E8}"/>
              </a:ext>
            </a:extLst>
          </p:cNvPr>
          <p:cNvSpPr txBox="1"/>
          <p:nvPr/>
        </p:nvSpPr>
        <p:spPr>
          <a:xfrm>
            <a:off x="487679" y="958472"/>
            <a:ext cx="754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animation was created using Adobe Flash.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872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Tools Proficiency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66D762-B193-E4A6-E851-3A49F6586369}"/>
              </a:ext>
            </a:extLst>
          </p:cNvPr>
          <p:cNvSpPr/>
          <p:nvPr/>
        </p:nvSpPr>
        <p:spPr>
          <a:xfrm>
            <a:off x="1338842" y="2102968"/>
            <a:ext cx="1322181" cy="1309089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FE196B-8822-3A8A-90E5-F546969FC5E6}"/>
              </a:ext>
            </a:extLst>
          </p:cNvPr>
          <p:cNvSpPr/>
          <p:nvPr/>
        </p:nvSpPr>
        <p:spPr>
          <a:xfrm>
            <a:off x="3856682" y="2102968"/>
            <a:ext cx="1322181" cy="1309089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FF1603-8CB8-186F-28A4-F71FA560EE72}"/>
              </a:ext>
            </a:extLst>
          </p:cNvPr>
          <p:cNvSpPr/>
          <p:nvPr/>
        </p:nvSpPr>
        <p:spPr>
          <a:xfrm>
            <a:off x="6374522" y="2102968"/>
            <a:ext cx="1322181" cy="1309089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AAEAFA-E959-22E8-39FC-7A2B0534ECF9}"/>
              </a:ext>
            </a:extLst>
          </p:cNvPr>
          <p:cNvSpPr/>
          <p:nvPr/>
        </p:nvSpPr>
        <p:spPr>
          <a:xfrm>
            <a:off x="8892362" y="2102968"/>
            <a:ext cx="1322181" cy="1309089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C334B-F2C7-B42E-A001-A86E0CF2B951}"/>
              </a:ext>
            </a:extLst>
          </p:cNvPr>
          <p:cNvSpPr txBox="1"/>
          <p:nvPr/>
        </p:nvSpPr>
        <p:spPr>
          <a:xfrm>
            <a:off x="1085532" y="4191459"/>
            <a:ext cx="182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Development tools</a:t>
            </a:r>
            <a:b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Articulate Rise 360</a:t>
            </a:r>
          </a:p>
          <a:p>
            <a:pPr marL="137160" lvl="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Articulate Storyline 360</a:t>
            </a:r>
          </a:p>
          <a:p>
            <a:pPr marL="137160" lvl="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Articulate Storyline 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8BAA56-6776-B3F5-831D-63A7401BAC3C}"/>
              </a:ext>
            </a:extLst>
          </p:cNvPr>
          <p:cNvSpPr/>
          <p:nvPr/>
        </p:nvSpPr>
        <p:spPr>
          <a:xfrm>
            <a:off x="145357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99DAF7-3A87-68F6-8B35-79679A6DF5FF}"/>
              </a:ext>
            </a:extLst>
          </p:cNvPr>
          <p:cNvCxnSpPr>
            <a:cxnSpLocks/>
          </p:cNvCxnSpPr>
          <p:nvPr/>
        </p:nvCxnSpPr>
        <p:spPr>
          <a:xfrm>
            <a:off x="1085532" y="3882757"/>
            <a:ext cx="9772968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  <a:prstDash val="sys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19C1D7-167F-3568-A2F2-08CEC3A06B35}"/>
              </a:ext>
            </a:extLst>
          </p:cNvPr>
          <p:cNvSpPr txBox="1"/>
          <p:nvPr/>
        </p:nvSpPr>
        <p:spPr>
          <a:xfrm>
            <a:off x="3603372" y="4186369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 Tools</a:t>
            </a:r>
            <a:b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Adobe Creative suite (Photoshop,  Illustrator, Indesign, XD)</a:t>
            </a: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MS Office Suite (PowerPoint, Word, Excel)</a:t>
            </a:r>
          </a:p>
          <a:p>
            <a:pPr marL="137160" indent="-137160">
              <a:buFont typeface="Wingdings"/>
              <a:buChar char="à"/>
            </a:pPr>
            <a:endParaRPr lang="en-US" sz="1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311B8C-B030-178D-6382-9F628761933C}"/>
              </a:ext>
            </a:extLst>
          </p:cNvPr>
          <p:cNvSpPr/>
          <p:nvPr/>
        </p:nvSpPr>
        <p:spPr>
          <a:xfrm>
            <a:off x="397141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52EA82-2FD4-4D48-2F72-4EE250651AC2}"/>
              </a:ext>
            </a:extLst>
          </p:cNvPr>
          <p:cNvSpPr txBox="1"/>
          <p:nvPr/>
        </p:nvSpPr>
        <p:spPr>
          <a:xfrm>
            <a:off x="6121212" y="4186369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Animation/Video Tools</a:t>
            </a:r>
            <a:b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Adobe Flash/Animate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DBBED5-62ED-5CA4-3117-60540C2B2488}"/>
              </a:ext>
            </a:extLst>
          </p:cNvPr>
          <p:cNvSpPr/>
          <p:nvPr/>
        </p:nvSpPr>
        <p:spPr>
          <a:xfrm>
            <a:off x="648925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0CD7D-10CD-8D13-24E8-0DF7F4347623}"/>
              </a:ext>
            </a:extLst>
          </p:cNvPr>
          <p:cNvSpPr txBox="1"/>
          <p:nvPr/>
        </p:nvSpPr>
        <p:spPr>
          <a:xfrm>
            <a:off x="8639052" y="4186369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Editing Tools</a:t>
            </a:r>
            <a:b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Audacity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B4C532-1301-9E45-5B18-F725FBBF5FBD}"/>
              </a:ext>
            </a:extLst>
          </p:cNvPr>
          <p:cNvSpPr/>
          <p:nvPr/>
        </p:nvSpPr>
        <p:spPr>
          <a:xfrm>
            <a:off x="900709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C09DC2E-6B40-CA87-2175-0F563B959422}"/>
              </a:ext>
            </a:extLst>
          </p:cNvPr>
          <p:cNvSpPr/>
          <p:nvPr/>
        </p:nvSpPr>
        <p:spPr>
          <a:xfrm rot="10800000">
            <a:off x="1906016" y="3381407"/>
            <a:ext cx="187833" cy="1619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90BB333-CD14-7898-CD0C-00AD9535039E}"/>
              </a:ext>
            </a:extLst>
          </p:cNvPr>
          <p:cNvSpPr/>
          <p:nvPr/>
        </p:nvSpPr>
        <p:spPr>
          <a:xfrm rot="10800000">
            <a:off x="4423856" y="3381407"/>
            <a:ext cx="187833" cy="1619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CA072CF6-5C8C-1E4F-E963-4C8D851A0249}"/>
              </a:ext>
            </a:extLst>
          </p:cNvPr>
          <p:cNvSpPr/>
          <p:nvPr/>
        </p:nvSpPr>
        <p:spPr>
          <a:xfrm rot="10800000">
            <a:off x="6941696" y="3381407"/>
            <a:ext cx="187833" cy="1619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B1D3B680-6C96-B93D-01EA-8B50B2529AB4}"/>
              </a:ext>
            </a:extLst>
          </p:cNvPr>
          <p:cNvSpPr/>
          <p:nvPr/>
        </p:nvSpPr>
        <p:spPr>
          <a:xfrm rot="10800000">
            <a:off x="9459536" y="3381407"/>
            <a:ext cx="187833" cy="1619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ACA7DC-68D0-E0F7-6FF1-4D8416CCA1F5}"/>
              </a:ext>
            </a:extLst>
          </p:cNvPr>
          <p:cNvSpPr/>
          <p:nvPr/>
        </p:nvSpPr>
        <p:spPr>
          <a:xfrm>
            <a:off x="1908493" y="3791317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8F05BE-A48D-D819-4DC5-A9E27A14FE4D}"/>
              </a:ext>
            </a:extLst>
          </p:cNvPr>
          <p:cNvSpPr/>
          <p:nvPr/>
        </p:nvSpPr>
        <p:spPr>
          <a:xfrm>
            <a:off x="4426333" y="3791317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4C0D762-3E46-2FCC-8F1F-D80E0D8755CB}"/>
              </a:ext>
            </a:extLst>
          </p:cNvPr>
          <p:cNvSpPr/>
          <p:nvPr/>
        </p:nvSpPr>
        <p:spPr>
          <a:xfrm>
            <a:off x="6944173" y="3791317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96DD70F-3548-903A-0DAC-9A35A3CCC165}"/>
              </a:ext>
            </a:extLst>
          </p:cNvPr>
          <p:cNvSpPr/>
          <p:nvPr/>
        </p:nvSpPr>
        <p:spPr>
          <a:xfrm>
            <a:off x="9462013" y="3791317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Graphic 25" descr="Ui Ux outline">
            <a:extLst>
              <a:ext uri="{FF2B5EF4-FFF2-40B4-BE49-F238E27FC236}">
                <a16:creationId xmlns:a16="http://schemas.microsoft.com/office/drawing/2014/main" id="{2A920D4D-8A6F-048C-75B2-ADBEBBB99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3773" y="2433513"/>
            <a:ext cx="648000" cy="648000"/>
          </a:xfrm>
          <a:prstGeom prst="rect">
            <a:avLst/>
          </a:prstGeom>
        </p:spPr>
      </p:pic>
      <p:pic>
        <p:nvPicPr>
          <p:cNvPr id="28" name="Graphic 27" descr="Web design outline">
            <a:extLst>
              <a:ext uri="{FF2B5EF4-FFF2-40B4-BE49-F238E27FC236}">
                <a16:creationId xmlns:a16="http://schemas.microsoft.com/office/drawing/2014/main" id="{1EE5C2B6-4F5B-C825-B5CE-81A1D45BA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5933" y="2433513"/>
            <a:ext cx="648000" cy="648000"/>
          </a:xfrm>
          <a:prstGeom prst="rect">
            <a:avLst/>
          </a:prstGeom>
        </p:spPr>
      </p:pic>
      <p:pic>
        <p:nvPicPr>
          <p:cNvPr id="31" name="Graphic 30" descr="Presentation with media outline">
            <a:extLst>
              <a:ext uri="{FF2B5EF4-FFF2-40B4-BE49-F238E27FC236}">
                <a16:creationId xmlns:a16="http://schemas.microsoft.com/office/drawing/2014/main" id="{8BBA87B9-0EE0-418E-AFA8-BE5BD0945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11613" y="2433513"/>
            <a:ext cx="648000" cy="648000"/>
          </a:xfrm>
          <a:prstGeom prst="rect">
            <a:avLst/>
          </a:prstGeom>
        </p:spPr>
      </p:pic>
      <p:pic>
        <p:nvPicPr>
          <p:cNvPr id="29" name="Graphic 28" descr="Music outline">
            <a:extLst>
              <a:ext uri="{FF2B5EF4-FFF2-40B4-BE49-F238E27FC236}">
                <a16:creationId xmlns:a16="http://schemas.microsoft.com/office/drawing/2014/main" id="{68D4FABF-E153-E962-FB15-17245702D9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9453" y="2433513"/>
            <a:ext cx="648000" cy="6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984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28F570-0CB7-1AA3-73B9-25E75A554EE1}"/>
              </a:ext>
            </a:extLst>
          </p:cNvPr>
          <p:cNvSpPr txBox="1">
            <a:spLocks/>
          </p:cNvSpPr>
          <p:nvPr/>
        </p:nvSpPr>
        <p:spPr>
          <a:xfrm>
            <a:off x="7464730" y="4836966"/>
            <a:ext cx="265154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15B8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Thank You</a:t>
            </a:r>
            <a:endParaRPr lang="en-US" sz="3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CE1621-CF51-414E-FC99-3502AAEF3C01}"/>
              </a:ext>
            </a:extLst>
          </p:cNvPr>
          <p:cNvCxnSpPr>
            <a:cxnSpLocks/>
          </p:cNvCxnSpPr>
          <p:nvPr/>
        </p:nvCxnSpPr>
        <p:spPr>
          <a:xfrm>
            <a:off x="2554797" y="5311965"/>
            <a:ext cx="7753739" cy="0"/>
          </a:xfrm>
          <a:prstGeom prst="line">
            <a:avLst/>
          </a:prstGeom>
          <a:ln>
            <a:solidFill>
              <a:srgbClr val="015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EC641AE-F1EF-6B7C-F163-E48722161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4797" y="1811033"/>
            <a:ext cx="3938601" cy="35699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182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6475B-C919-F2F7-E7A9-1BAA60644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125F54-4B8B-8580-C816-F28C27DACB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Rise Course Design Sample - 1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0DFF8-A84A-78F9-CE6D-5D3768DDE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"/>
          <a:stretch/>
        </p:blipFill>
        <p:spPr>
          <a:xfrm>
            <a:off x="-90237" y="835353"/>
            <a:ext cx="8738022" cy="5744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3D97B-91DE-ECDA-0F4C-DF3E19058340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course was developed using Articulate Rise.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design/edit mockups.</a:t>
            </a:r>
          </a:p>
        </p:txBody>
      </p:sp>
      <p:pic>
        <p:nvPicPr>
          <p:cNvPr id="8" name="Picture 7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ADB45BDE-CDB2-6B89-DA16-200A86B3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"/>
          <a:stretch/>
        </p:blipFill>
        <p:spPr>
          <a:xfrm>
            <a:off x="1876531" y="2183047"/>
            <a:ext cx="4698403" cy="2599773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3B0CF3D-4A60-787F-B80E-58C3E0A74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72693"/>
            <a:ext cx="3553190" cy="19986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5" name="Picture 14" descr="A street sign with a blue sky&#10;&#10;AI-generated content may be incorrect.">
            <a:extLst>
              <a:ext uri="{FF2B5EF4-FFF2-40B4-BE49-F238E27FC236}">
                <a16:creationId xmlns:a16="http://schemas.microsoft.com/office/drawing/2014/main" id="{48716C64-94B5-133B-C177-546B26C82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752600"/>
            <a:ext cx="3553189" cy="19986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192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41641-E3DB-990D-9502-2F9F0A6AC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62181E-D6F4-B5F9-4F06-B9E27348CB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Rise Course Design Sample - 2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E5DA8-6F9E-FC8E-5A75-C72A641E42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"/>
          <a:stretch/>
        </p:blipFill>
        <p:spPr>
          <a:xfrm>
            <a:off x="-90000" y="835353"/>
            <a:ext cx="8738022" cy="5744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F0134A-6BC1-F2A1-7F39-8D952EA60599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course was developed using Articulate Rise.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design/edit mockups.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BC34FC-AA3F-E92B-029C-9674CCB9C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1"/>
          <a:stretch/>
        </p:blipFill>
        <p:spPr>
          <a:xfrm>
            <a:off x="1879493" y="1965960"/>
            <a:ext cx="4696000" cy="281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268D71-C2C6-FB31-F07F-65C196672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0000" y="3872693"/>
            <a:ext cx="3553189" cy="19986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7D133D-F5A0-CC02-99B5-4117AFF741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0000" y="1752600"/>
            <a:ext cx="3553189" cy="19986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0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3068" y="1726201"/>
            <a:ext cx="6571359" cy="4380906"/>
          </a:xfrm>
          <a:prstGeom prst="rect">
            <a:avLst/>
          </a:prstGeom>
        </p:spPr>
      </p:pic>
      <p:pic>
        <p:nvPicPr>
          <p:cNvPr id="9" name="Picture 8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23" y="2810381"/>
            <a:ext cx="3073500" cy="172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85" y="2810381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660" y="2810381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0" y="427035"/>
            <a:ext cx="9520518" cy="365126"/>
          </a:xfrm>
        </p:spPr>
        <p:txBody>
          <a:bodyPr/>
          <a:lstStyle/>
          <a:p>
            <a:r>
              <a:rPr lang="en-IN" dirty="0"/>
              <a:t>Articulate Storyline 360 Course Design Sample - 1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293C65-E150-A8F4-C326-5518D6B8D01C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customized course was developed using Articulate Storyline 360.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Adobe XD to edit/extract the assets.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2209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7"/>
          <a:stretch/>
        </p:blipFill>
        <p:spPr>
          <a:xfrm>
            <a:off x="2973068" y="2778763"/>
            <a:ext cx="6571359" cy="4079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223" y="3862943"/>
            <a:ext cx="3073500" cy="172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85" y="3862943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660" y="3862943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2F3C20-E001-6935-3655-73AEF1D1FC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223" y="1589372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4BD176-3531-A1A4-A3DF-B4ABE30437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85" y="1589372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8CE714-E569-0769-08EA-0F41505CA2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660" y="1589372"/>
            <a:ext cx="3073500" cy="172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C1F6FA62-007B-A78C-77A9-8C1865B9A1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Storyline 360 Course Design Sample - 2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AE8EC-DF23-0EA2-43DC-A5D2E7F75C02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customized course was developed using Articulate Storyline 360.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Adobe XD to edit/extract the assets.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378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76460-58EE-22E9-FA56-996EC239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Storyline 360 Course Design Sample - 3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"/>
          <a:stretch/>
        </p:blipFill>
        <p:spPr>
          <a:xfrm>
            <a:off x="1726989" y="835353"/>
            <a:ext cx="8738022" cy="5744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3943" y="2277000"/>
            <a:ext cx="4083655" cy="2297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7598" y="1231606"/>
            <a:ext cx="2456531" cy="13822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469" y="3776892"/>
            <a:ext cx="3374056" cy="18984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03115-994B-1420-4A56-0BBE857CF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974" y="5199061"/>
            <a:ext cx="2133244" cy="1200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24E1F-5F85-7CBE-EBFF-A1C803910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802" y="4008668"/>
            <a:ext cx="3773729" cy="21233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6589B2-6BFB-CC4F-E185-2B155450E0D0}"/>
              </a:ext>
            </a:extLst>
          </p:cNvPr>
          <p:cNvSpPr txBox="1"/>
          <p:nvPr/>
        </p:nvSpPr>
        <p:spPr>
          <a:xfrm>
            <a:off x="487679" y="958472"/>
            <a:ext cx="7542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customized course was developed using Articulate Storyline 360.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Web Content Accessibility Guidelines </a:t>
            </a:r>
            <a:r>
              <a:rPr lang="en-IN" sz="1200" b="0" i="0" dirty="0">
                <a:solidFill>
                  <a:srgbClr val="040C28"/>
                </a:solidFill>
                <a:effectLst/>
                <a:latin typeface="Google Sans"/>
              </a:rPr>
              <a:t>(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WCAG) Compliance.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design/edit mockups.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91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78C35B7-A539-17DA-0F49-40BB929C76C5}"/>
              </a:ext>
            </a:extLst>
          </p:cNvPr>
          <p:cNvGrpSpPr/>
          <p:nvPr/>
        </p:nvGrpSpPr>
        <p:grpSpPr>
          <a:xfrm>
            <a:off x="2973068" y="738590"/>
            <a:ext cx="6571359" cy="4380906"/>
            <a:chOff x="2973068" y="1726201"/>
            <a:chExt cx="6571359" cy="43809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38E6BC-280D-D9D3-0258-33EDBCD6CCA3}"/>
                </a:ext>
              </a:extLst>
            </p:cNvPr>
            <p:cNvGrpSpPr/>
            <p:nvPr/>
          </p:nvGrpSpPr>
          <p:grpSpPr>
            <a:xfrm>
              <a:off x="2973068" y="1726201"/>
              <a:ext cx="6571359" cy="4380906"/>
              <a:chOff x="2973068" y="1726201"/>
              <a:chExt cx="6571359" cy="43809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3FB599D-713B-1456-E2A4-9B7BA5D1D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3068" y="1726201"/>
                <a:ext cx="6571359" cy="4380906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CAF5F0-E671-986E-EA16-094D5F750F2B}"/>
                  </a:ext>
                </a:extLst>
              </p:cNvPr>
              <p:cNvSpPr/>
              <p:nvPr/>
            </p:nvSpPr>
            <p:spPr>
              <a:xfrm>
                <a:off x="4453796" y="2746246"/>
                <a:ext cx="3528000" cy="1937514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450AC5-AC2C-383B-F779-8BF8D99C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4684217" y="2887003"/>
              <a:ext cx="3065786" cy="1656000"/>
            </a:xfrm>
            <a:prstGeom prst="rect">
              <a:avLst/>
            </a:prstGeom>
          </p:spPr>
        </p:pic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Storyline 3 Course Design Sample - 1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7CE44D-FDA2-F591-F04D-15BCA222D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6343" y="4995561"/>
            <a:ext cx="2144516" cy="1158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69E0A-2FE5-DDFD-4B58-8CB5F2A46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697" y="4995561"/>
            <a:ext cx="2144516" cy="1158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E19757-70FC-AEE2-A7A7-77D8CEC148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3989" y="4995561"/>
            <a:ext cx="2144517" cy="1158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5CC912-CE5F-7E37-A17F-CEF22629A7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1636" y="4995561"/>
            <a:ext cx="2144518" cy="1158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54EAD-F589-602E-AD98-D6605BF49E12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developed using Articulate Storyline 3.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design/edit mockups.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2605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8179"/>
          <a:stretch/>
        </p:blipFill>
        <p:spPr>
          <a:xfrm>
            <a:off x="312516" y="921192"/>
            <a:ext cx="7622776" cy="5907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AF5F0-E671-986E-EA16-094D5F750F2B}"/>
              </a:ext>
            </a:extLst>
          </p:cNvPr>
          <p:cNvSpPr/>
          <p:nvPr/>
        </p:nvSpPr>
        <p:spPr>
          <a:xfrm>
            <a:off x="1795227" y="2307261"/>
            <a:ext cx="4757605" cy="261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01718" y="2545622"/>
            <a:ext cx="3744625" cy="2136067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Articulate Storyline 3 Course Design Sample - 2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77E515-C69D-FB7A-A7BD-7413B4B4D482}"/>
              </a:ext>
            </a:extLst>
          </p:cNvPr>
          <p:cNvGrpSpPr/>
          <p:nvPr/>
        </p:nvGrpSpPr>
        <p:grpSpPr>
          <a:xfrm>
            <a:off x="7935291" y="1593053"/>
            <a:ext cx="3852112" cy="4585071"/>
            <a:chOff x="7935291" y="1450916"/>
            <a:chExt cx="3852112" cy="45850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169E0A-2FE5-DDFD-4B58-8CB5F2A46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7935291" y="1450916"/>
              <a:ext cx="1794559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0D69F1-0199-997D-B7ED-FB49B6AE1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5291" y="2638300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A05F8A-AF81-5AAA-3341-A32A44602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5291" y="3825306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14927B-6FDB-1044-B0B5-F029CCFCD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5291" y="5012311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7F3AE01-6E3B-2A51-5D74-8E974D852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2845" y="2638047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2143E5A-59D8-7E6E-30B3-4A00D1D16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2845" y="3825179"/>
              <a:ext cx="1794558" cy="10236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8932E1-E08E-CD75-612B-DBA02DB8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2845" y="5012312"/>
              <a:ext cx="1794558" cy="10236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98227C0-1CB3-AF3C-B423-E89B8B69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2845" y="1450916"/>
              <a:ext cx="1794558" cy="102367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FC8886C-ACD4-B591-9F90-5DCF06543938}"/>
              </a:ext>
            </a:extLst>
          </p:cNvPr>
          <p:cNvSpPr txBox="1"/>
          <p:nvPr/>
        </p:nvSpPr>
        <p:spPr>
          <a:xfrm>
            <a:off x="487679" y="958472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course was developed using Articulate Storyline 3.</a:t>
            </a: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Photoshop CC to design/edit mockups.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4900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599D-713B-1456-E2A4-9B7BA5D1DA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8179"/>
          <a:stretch/>
        </p:blipFill>
        <p:spPr>
          <a:xfrm>
            <a:off x="2284612" y="921192"/>
            <a:ext cx="7622776" cy="59077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AF5F0-E671-986E-EA16-094D5F750F2B}"/>
              </a:ext>
            </a:extLst>
          </p:cNvPr>
          <p:cNvSpPr/>
          <p:nvPr/>
        </p:nvSpPr>
        <p:spPr>
          <a:xfrm>
            <a:off x="3767323" y="2307261"/>
            <a:ext cx="4757605" cy="261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75450AC5-AC2C-383B-F779-8BF8D99C1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925" y="2413243"/>
            <a:ext cx="3658401" cy="2400826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253582C-FF0C-D4E3-1258-77925347E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Micro Learning Sample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8886C-ACD4-B591-9F90-5DCF06543938}"/>
              </a:ext>
            </a:extLst>
          </p:cNvPr>
          <p:cNvSpPr txBox="1"/>
          <p:nvPr/>
        </p:nvSpPr>
        <p:spPr>
          <a:xfrm>
            <a:off x="487679" y="958472"/>
            <a:ext cx="754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Camtasia, Photoshop CC and Audacity applications to design this learning.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A144E1-D278-2A8E-9C57-44DBF6847DA9}"/>
              </a:ext>
            </a:extLst>
          </p:cNvPr>
          <p:cNvSpPr/>
          <p:nvPr/>
        </p:nvSpPr>
        <p:spPr>
          <a:xfrm>
            <a:off x="4455160" y="2418080"/>
            <a:ext cx="3384000" cy="2387600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C441D967-F60F-0BEA-8123-0DE5B4BE8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25" y="3465615"/>
            <a:ext cx="468000" cy="296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6197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f3bb0b-342c-45df-90a7-5d8f7049017f">
      <Terms xmlns="http://schemas.microsoft.com/office/infopath/2007/PartnerControls"/>
    </lcf76f155ced4ddcb4097134ff3c332f>
    <TaxCatchAll xmlns="cd348391-2e12-4a73-a6c0-154be0138d38" xsi:nil="true"/>
    <_Flow_SignoffStatus xmlns="aef3bb0b-342c-45df-90a7-5d8f7049017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ECE972D8E4EA49B4D10886DF7A67E3" ma:contentTypeVersion="18" ma:contentTypeDescription="Create a new document." ma:contentTypeScope="" ma:versionID="6613277c8462b00f394cfc864872e3c0">
  <xsd:schema xmlns:xsd="http://www.w3.org/2001/XMLSchema" xmlns:xs="http://www.w3.org/2001/XMLSchema" xmlns:p="http://schemas.microsoft.com/office/2006/metadata/properties" xmlns:ns2="aef3bb0b-342c-45df-90a7-5d8f7049017f" xmlns:ns3="cd348391-2e12-4a73-a6c0-154be0138d38" targetNamespace="http://schemas.microsoft.com/office/2006/metadata/properties" ma:root="true" ma:fieldsID="3220bfb212ac2ab4c9d0f9d5786c58f7" ns2:_="" ns3:_="">
    <xsd:import namespace="aef3bb0b-342c-45df-90a7-5d8f7049017f"/>
    <xsd:import namespace="cd348391-2e12-4a73-a6c0-154be0138d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f3bb0b-342c-45df-90a7-5d8f704901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e508109-aa5f-4dde-b33c-a86d8a575b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348391-2e12-4a73-a6c0-154be0138d3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4ed17994-9624-45f6-b9ea-8f6931ac2d3f}" ma:internalName="TaxCatchAll" ma:showField="CatchAllData" ma:web="cd348391-2e12-4a73-a6c0-154be0138d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131456-4E21-43FF-BD32-F37EBFC66703}">
  <ds:schemaRefs>
    <ds:schemaRef ds:uri="http://schemas.microsoft.com/office/2006/metadata/properties"/>
    <ds:schemaRef ds:uri="http://schemas.microsoft.com/office/infopath/2007/PartnerControls"/>
    <ds:schemaRef ds:uri="aef3bb0b-342c-45df-90a7-5d8f7049017f"/>
    <ds:schemaRef ds:uri="cd348391-2e12-4a73-a6c0-154be0138d38"/>
  </ds:schemaRefs>
</ds:datastoreItem>
</file>

<file path=customXml/itemProps2.xml><?xml version="1.0" encoding="utf-8"?>
<ds:datastoreItem xmlns:ds="http://schemas.openxmlformats.org/officeDocument/2006/customXml" ds:itemID="{CA07152C-E257-43D3-A526-E3B1E2C658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0B0A50-9A59-463C-AE3C-026092933C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f3bb0b-342c-45df-90a7-5d8f7049017f"/>
    <ds:schemaRef ds:uri="cd348391-2e12-4a73-a6c0-154be0138d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409</Words>
  <Application>Microsoft Office PowerPoint</Application>
  <PresentationFormat>Widescreen</PresentationFormat>
  <Paragraphs>61</Paragraphs>
  <Slides>18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Articulate Rise Course Design Sample - 1</vt:lpstr>
      <vt:lpstr>Articulate Rise Course Design Sample - 2</vt:lpstr>
      <vt:lpstr>Articulate Storyline 360 Course Design Sample - 1</vt:lpstr>
      <vt:lpstr>Articulate Storyline 360 Course Design Sample - 2</vt:lpstr>
      <vt:lpstr>Articulate Storyline 360 Course Design Sample - 3</vt:lpstr>
      <vt:lpstr>Articulate Storyline 3 Course Design Sample - 1</vt:lpstr>
      <vt:lpstr>Articulate Storyline 3 Course Design Sample - 2</vt:lpstr>
      <vt:lpstr>Micro Learning Sample</vt:lpstr>
      <vt:lpstr>Video Based Learning Sample 1</vt:lpstr>
      <vt:lpstr>Video Based Learning Sample 2</vt:lpstr>
      <vt:lpstr>Green Screen Animations Sample</vt:lpstr>
      <vt:lpstr>Photoshop Mock-up Design Sample - 1</vt:lpstr>
      <vt:lpstr>Photoshop Mock-up Design Sample - 2</vt:lpstr>
      <vt:lpstr>Adobe Flash Animation</vt:lpstr>
      <vt:lpstr>Adobe Flash Animation</vt:lpstr>
      <vt:lpstr>Tools Proficiency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Somnath Pawar</dc:creator>
  <cp:lastModifiedBy>Shivani Walia</cp:lastModifiedBy>
  <cp:revision>40</cp:revision>
  <dcterms:created xsi:type="dcterms:W3CDTF">2023-11-28T10:57:43Z</dcterms:created>
  <dcterms:modified xsi:type="dcterms:W3CDTF">2025-05-27T08:53:33Z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D50545BF-85DA-4D74-A15E-00BA1AFBB9EF</vt:lpwstr>
  </property>
  <property fmtid="{D5CDD505-2E9C-101B-9397-08002B2CF9AE}" pid="3" name="ArticulatePath">
    <vt:lpwstr>https://aptaracoin-my.sharepoint.com/personal/c00580_aptaracorp_com1/Documents/Microsoft Teams Chat Files/Somnath_Pawar_Portfolio_original</vt:lpwstr>
  </property>
  <property fmtid="{D5CDD505-2E9C-101B-9397-08002B2CF9AE}" pid="4" name="ContentTypeId">
    <vt:lpwstr>0x01010042ECE972D8E4EA49B4D10886DF7A67E3</vt:lpwstr>
  </property>
</Properties>
</file>