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8" r:id="rId3"/>
    <p:sldId id="259" r:id="rId4"/>
    <p:sldId id="260" r:id="rId5"/>
    <p:sldId id="267" r:id="rId6"/>
    <p:sldId id="266" r:id="rId7"/>
    <p:sldId id="269" r:id="rId8"/>
    <p:sldId id="270" r:id="rId9"/>
    <p:sldId id="264" r:id="rId10"/>
    <p:sldId id="265" r:id="rId11"/>
  </p:sldIdLst>
  <p:sldSz cx="12192000" cy="6858000"/>
  <p:notesSz cx="6858000" cy="9144000"/>
  <p:custDataLst>
    <p:tags r:id="rId1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9D9D9"/>
    <a:srgbClr val="A6A6A6"/>
    <a:srgbClr val="767474"/>
    <a:srgbClr val="F1EDEB"/>
    <a:srgbClr val="E1D9D5"/>
    <a:srgbClr val="D0C4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976" autoAdjust="0"/>
    <p:restoredTop sz="89447" autoAdjust="0"/>
  </p:normalViewPr>
  <p:slideViewPr>
    <p:cSldViewPr snapToGrid="0">
      <p:cViewPr varScale="1">
        <p:scale>
          <a:sx n="99" d="100"/>
          <a:sy n="99" d="100"/>
        </p:scale>
        <p:origin x="80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gs" Target="tags/tag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546EBC-7A48-47EE-9945-83A4AC75E1DB}" type="datetimeFigureOut">
              <a:rPr lang="en-IN" smtClean="0"/>
              <a:t>21-05-2024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014873-E869-4FB6-A645-502B154E870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84223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014873-E869-4FB6-A645-502B154E870A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910700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328CCDB-9835-D426-BF93-35690891CD4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8C1476E-D142-9B56-03E9-D07DD22673B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257" b="460"/>
          <a:stretch/>
        </p:blipFill>
        <p:spPr>
          <a:xfrm>
            <a:off x="-1" y="-10274"/>
            <a:ext cx="12192001" cy="6871382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88FE06C8-F61A-ED4F-8366-BFD74338B3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7680" y="427035"/>
            <a:ext cx="9520518" cy="365126"/>
          </a:xfrm>
          <a:prstGeom prst="rect">
            <a:avLst/>
          </a:prstGeom>
        </p:spPr>
        <p:txBody>
          <a:bodyPr lIns="91440" rIns="0" anchor="t" anchorCtr="0"/>
          <a:lstStyle>
            <a:lvl1pPr algn="l">
              <a:defRPr sz="2400">
                <a:latin typeface="Roboto Light" panose="02000000000000000000" pitchFamily="2" charset="0"/>
                <a:ea typeface="Roboto Light" panose="02000000000000000000" pitchFamily="2" charset="0"/>
                <a:cs typeface="Roboto Light" panose="02000000000000000000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pic>
        <p:nvPicPr>
          <p:cNvPr id="10" name="Picture 2">
            <a:extLst>
              <a:ext uri="{FF2B5EF4-FFF2-40B4-BE49-F238E27FC236}">
                <a16:creationId xmlns:a16="http://schemas.microsoft.com/office/drawing/2014/main" id="{8378AF66-222F-F080-9C85-A112FB15D7E0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90936" y="283036"/>
            <a:ext cx="960000" cy="287999"/>
          </a:xfrm>
          <a:prstGeom prst="rect">
            <a:avLst/>
          </a:prstGeom>
          <a:noFill/>
        </p:spPr>
      </p:pic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99C4E579-837E-F5DD-6F4A-94E4E8892E0E}"/>
              </a:ext>
            </a:extLst>
          </p:cNvPr>
          <p:cNvCxnSpPr>
            <a:cxnSpLocks/>
          </p:cNvCxnSpPr>
          <p:nvPr userDrawn="1"/>
        </p:nvCxnSpPr>
        <p:spPr>
          <a:xfrm>
            <a:off x="597341" y="900363"/>
            <a:ext cx="722629" cy="0"/>
          </a:xfrm>
          <a:prstGeom prst="line">
            <a:avLst/>
          </a:prstGeom>
          <a:ln w="12700">
            <a:solidFill>
              <a:srgbClr val="015B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4761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26527D0-913C-FA74-D060-6D96A592A05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257" b="460"/>
          <a:stretch/>
        </p:blipFill>
        <p:spPr>
          <a:xfrm>
            <a:off x="-1" y="-10274"/>
            <a:ext cx="12192001" cy="687138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1F75379-EA26-C436-ADBB-FC23AD5B902D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90936" y="283036"/>
            <a:ext cx="960000" cy="28799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340165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B85D4-B98F-9FB8-731A-7B20EBC7BD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08E154-BE05-3235-EF98-4A48583D2A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B393C3-510B-D99A-478E-53F63B15C9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B7EBC4F-CD4D-4F01-936E-6708A582160F}" type="datetimeFigureOut">
              <a:rPr lang="en-IN" smtClean="0"/>
              <a:t>21-05-2024</a:t>
            </a:fld>
            <a:endParaRPr lang="en-IN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452DE9-8E48-317A-01AE-0BA79DFEF6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IN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4E92-0639-B59F-E394-24626A1C79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2FF654E-FE97-4633-A2C8-9EC82B2EE158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9737667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9316F-80F1-66E9-1F4B-73A78D372C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C42231-12B3-840C-F4FD-C9F5D7A10C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1A365A-5468-E27D-9FCD-BBCF1EC9A6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4D8BE4-8910-ABDF-94F5-20A347203C9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B7EBC4F-CD4D-4F01-936E-6708A582160F}" type="datetimeFigureOut">
              <a:rPr lang="en-IN" smtClean="0"/>
              <a:t>21-05-2024</a:t>
            </a:fld>
            <a:endParaRPr lang="en-IN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69FBEB-7AC5-F576-E3D6-5F074012A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IN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661F4E-87EF-E4B5-0B57-5C8451D172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2FF654E-FE97-4633-A2C8-9EC82B2EE158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6895846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619B1-A5A6-1A42-4FDE-34F7899E7D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9F15B6-1D6F-354F-EFDE-D346B5C124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41E76F-D52F-D798-5F98-1B4AF68A49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775343F-BD80-5E14-CFC3-91B72025E6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052872-FD3B-2B69-3F8C-4F47E852D8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0A928E1-4265-0AA6-0460-FA3FB579E66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B7EBC4F-CD4D-4F01-936E-6708A582160F}" type="datetimeFigureOut">
              <a:rPr lang="en-IN" smtClean="0"/>
              <a:t>21-05-2024</a:t>
            </a:fld>
            <a:endParaRPr lang="en-IN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081772-4B45-B881-CC1B-C3B98A59A3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IN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02F83A0-40A7-C60F-C0FC-2258BA2FCA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2FF654E-FE97-4633-A2C8-9EC82B2EE158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2122423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CC816-C07F-C532-21EC-8849BA80A0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BA6C16-9861-A955-39BD-2AC431B8CC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B7EBC4F-CD4D-4F01-936E-6708A582160F}" type="datetimeFigureOut">
              <a:rPr lang="en-IN" smtClean="0"/>
              <a:t>21-05-2024</a:t>
            </a:fld>
            <a:endParaRPr lang="en-IN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D2AF7F-F71A-E8EF-2441-08D546666A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IN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82B302-F833-4734-1722-FDD38C84B8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2FF654E-FE97-4633-A2C8-9EC82B2EE158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4315977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A55F2B-C4F3-1F6B-EA90-68DB9D3B5DC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B7EBC4F-CD4D-4F01-936E-6708A582160F}" type="datetimeFigureOut">
              <a:rPr lang="en-IN" smtClean="0"/>
              <a:t>21-05-2024</a:t>
            </a:fld>
            <a:endParaRPr lang="en-IN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BDAC20-99C8-6D01-F1AE-3C9F68F64A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A21CC7-60C0-2237-FEED-763BC36F46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2FF654E-FE97-4633-A2C8-9EC82B2EE158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8835172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B7AD5-8D94-ADE3-EDD1-B2D9A6B1EE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80F81-00FB-9813-451C-7E90DF20FD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A88F80-E694-0664-822F-6118EF3CDD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E32FD5-4D68-177D-AFFB-2620A1ECED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B7EBC4F-CD4D-4F01-936E-6708A582160F}" type="datetimeFigureOut">
              <a:rPr lang="en-IN" smtClean="0"/>
              <a:t>21-05-2024</a:t>
            </a:fld>
            <a:endParaRPr lang="en-IN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0D35AA-7A02-F47C-6122-4836BE61D0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IN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516872-28BF-3D72-49DF-59013C813E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2FF654E-FE97-4633-A2C8-9EC82B2EE158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2440643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0E90A-C8B7-1302-47A2-79E69BC68F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A1248A9-FD85-892A-4F68-090B4A49038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D8C265-E1C0-208A-6723-076D161F1F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3647-CDAE-06D1-FD20-BF20EDB45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B7EBC4F-CD4D-4F01-936E-6708A582160F}" type="datetimeFigureOut">
              <a:rPr lang="en-IN" smtClean="0"/>
              <a:t>21-05-2024</a:t>
            </a:fld>
            <a:endParaRPr lang="en-IN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D7B453-E861-8072-9509-174A97D638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IN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EC3C40-78D5-1162-EF33-6A8805E1F0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2FF654E-FE97-4633-A2C8-9EC82B2EE158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6474297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8E0383-3171-82A8-21A3-0D42C7F87E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8DD83F-364B-8ADE-04C3-00AE59C0BB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03295A-FC6D-70EF-3FC4-ABC2E12D8A5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B7EBC4F-CD4D-4F01-936E-6708A582160F}" type="datetimeFigureOut">
              <a:rPr lang="en-IN" smtClean="0"/>
              <a:t>21-05-2024</a:t>
            </a:fld>
            <a:endParaRPr lang="en-IN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B4AA52-199E-C695-09EB-6BAF80699C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IN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6339DA-A4EB-0CCB-33E5-CDD93E23C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2FF654E-FE97-4633-A2C8-9EC82B2EE158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7067333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0A8A4A9-F011-E191-72E6-8C4ADFB54C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F2DF16-3949-CF4F-EDF1-C538DA2B35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9A68EE-7EBF-B6A6-9E81-A2A5B52A6C6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B7EBC4F-CD4D-4F01-936E-6708A582160F}" type="datetimeFigureOut">
              <a:rPr lang="en-IN" smtClean="0"/>
              <a:t>21-05-2024</a:t>
            </a:fld>
            <a:endParaRPr lang="en-IN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DCD0FB-C3F5-BC79-AC13-4B8BE2A148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IN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E8DE81-F05E-B959-1C80-D9B55CCB6E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2FF654E-FE97-4633-A2C8-9EC82B2EE158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836867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681151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7" Type="http://schemas.openxmlformats.org/officeDocument/2006/relationships/image" Target="../media/image16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jpg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7" Type="http://schemas.openxmlformats.org/officeDocument/2006/relationships/image" Target="../media/image2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jpg"/><Relationship Id="rId5" Type="http://schemas.openxmlformats.org/officeDocument/2006/relationships/image" Target="../media/image19.jpg"/><Relationship Id="rId4" Type="http://schemas.openxmlformats.org/officeDocument/2006/relationships/image" Target="../media/image18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microsoft.com/office/2007/relationships/media" Target="../media/media3.mp4"/><Relationship Id="rId1" Type="http://schemas.openxmlformats.org/officeDocument/2006/relationships/video" Target="NULL" TargetMode="External"/><Relationship Id="rId4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7" Type="http://schemas.openxmlformats.org/officeDocument/2006/relationships/image" Target="../media/image30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9.png"/><Relationship Id="rId5" Type="http://schemas.openxmlformats.org/officeDocument/2006/relationships/image" Target="../media/image28.svg"/><Relationship Id="rId4" Type="http://schemas.openxmlformats.org/officeDocument/2006/relationships/image" Target="../media/image27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9628F570-0CB7-1AA3-73B9-25E75A554EE1}"/>
              </a:ext>
            </a:extLst>
          </p:cNvPr>
          <p:cNvSpPr txBox="1">
            <a:spLocks/>
          </p:cNvSpPr>
          <p:nvPr/>
        </p:nvSpPr>
        <p:spPr>
          <a:xfrm>
            <a:off x="630024" y="596724"/>
            <a:ext cx="3566056" cy="812530"/>
          </a:xfrm>
          <a:prstGeom prst="rect">
            <a:avLst/>
          </a:prstGeom>
        </p:spPr>
        <p:txBody>
          <a:bodyPr wrap="square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dirty="0">
                <a:solidFill>
                  <a:srgbClr val="015B85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Rajendra Jadhav</a:t>
            </a:r>
          </a:p>
          <a:p>
            <a:r>
              <a:rPr lang="en-US" sz="1600" dirty="0"/>
              <a:t>SENIOR ANIMATOR/MOTION GRAPHICS DESIGNER- PORTFOLIO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4CE1621-CF51-414E-FC99-3502AAEF3C01}"/>
              </a:ext>
            </a:extLst>
          </p:cNvPr>
          <p:cNvCxnSpPr>
            <a:cxnSpLocks/>
          </p:cNvCxnSpPr>
          <p:nvPr/>
        </p:nvCxnSpPr>
        <p:spPr>
          <a:xfrm>
            <a:off x="1902260" y="6049420"/>
            <a:ext cx="7753739" cy="0"/>
          </a:xfrm>
          <a:prstGeom prst="line">
            <a:avLst/>
          </a:prstGeom>
          <a:ln>
            <a:solidFill>
              <a:srgbClr val="015B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>
            <a:extLst>
              <a:ext uri="{FF2B5EF4-FFF2-40B4-BE49-F238E27FC236}">
                <a16:creationId xmlns:a16="http://schemas.microsoft.com/office/drawing/2014/main" id="{3D7E18E7-6051-AB62-F244-07114D9FA1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412392" y="1309740"/>
            <a:ext cx="3228734" cy="4823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44919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E253582C-FF0C-D4E3-1258-77925347EB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7680" y="427035"/>
            <a:ext cx="9520518" cy="365126"/>
          </a:xfrm>
        </p:spPr>
        <p:txBody>
          <a:bodyPr/>
          <a:lstStyle/>
          <a:p>
            <a:r>
              <a:rPr lang="en-IN" dirty="0"/>
              <a:t>Motion Graphics Animation – Sample 1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293C65-E150-A8F4-C326-5518D6B8D01C}"/>
              </a:ext>
            </a:extLst>
          </p:cNvPr>
          <p:cNvSpPr txBox="1"/>
          <p:nvPr/>
        </p:nvSpPr>
        <p:spPr>
          <a:xfrm>
            <a:off x="487679" y="958472"/>
            <a:ext cx="754222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en-US" sz="1200" dirty="0">
                <a:latin typeface="Roboto Light" panose="02000000000000000000" pitchFamily="2" charset="0"/>
                <a:ea typeface="Roboto Light" panose="02000000000000000000" pitchFamily="2" charset="0"/>
                <a:cs typeface="Roboto Light" panose="02000000000000000000" pitchFamily="2" charset="0"/>
              </a:rPr>
              <a:t>The complete illustration was Animated using Adobe CC, After Effects.</a:t>
            </a:r>
          </a:p>
          <a:p>
            <a:pPr marL="171450" indent="-171450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en-US" sz="1200" dirty="0">
                <a:latin typeface="Roboto Light" panose="02000000000000000000" pitchFamily="2" charset="0"/>
                <a:ea typeface="Roboto Light" panose="02000000000000000000" pitchFamily="2" charset="0"/>
                <a:cs typeface="Roboto Light" panose="02000000000000000000" pitchFamily="2" charset="0"/>
              </a:rPr>
              <a:t>Used Adobe Illustrator to edit/extract the assets.</a:t>
            </a:r>
          </a:p>
          <a:p>
            <a:pPr marL="171450" indent="-171450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en-US" sz="1200" dirty="0">
                <a:latin typeface="Roboto Light" panose="02000000000000000000" pitchFamily="2" charset="0"/>
                <a:ea typeface="Roboto Light" panose="02000000000000000000" pitchFamily="2" charset="0"/>
                <a:cs typeface="Roboto Light" panose="02000000000000000000" pitchFamily="2" charset="0"/>
              </a:rPr>
              <a:t>Sound edited using After Effects</a:t>
            </a:r>
          </a:p>
          <a:p>
            <a:pPr marL="171450" indent="-171450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en-US" sz="1200" dirty="0">
                <a:latin typeface="Roboto Light" panose="02000000000000000000" pitchFamily="2" charset="0"/>
                <a:ea typeface="Roboto Light" panose="02000000000000000000" pitchFamily="2" charset="0"/>
                <a:cs typeface="Roboto Light" panose="02000000000000000000" pitchFamily="2" charset="0"/>
              </a:rPr>
              <a:t>Editing is done in After Effects.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5365010-986A-2834-25B9-D8CF33E798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90131" y="1938664"/>
            <a:ext cx="4440726" cy="24979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8AE1658-D651-A34B-206A-F7210E1B4C9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161142" y="1938663"/>
            <a:ext cx="4440726" cy="24979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154BFEA7-F8D3-DE76-D6EC-00E5E2BD7CC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077488" y="4502164"/>
            <a:ext cx="4037023" cy="227082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122099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2">
            <a:extLst>
              <a:ext uri="{FF2B5EF4-FFF2-40B4-BE49-F238E27FC236}">
                <a16:creationId xmlns:a16="http://schemas.microsoft.com/office/drawing/2014/main" id="{C1F6FA62-007B-A78C-77A9-8C1865B9A15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IN" dirty="0"/>
              <a:t>Motion Graphics Animation – Sample 1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15AE8EC-DF23-0EA2-43DC-A5D2E7F75C02}"/>
              </a:ext>
            </a:extLst>
          </p:cNvPr>
          <p:cNvSpPr txBox="1"/>
          <p:nvPr/>
        </p:nvSpPr>
        <p:spPr>
          <a:xfrm>
            <a:off x="487679" y="958472"/>
            <a:ext cx="754222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en-US" sz="1200" dirty="0">
                <a:latin typeface="Roboto Light" panose="02000000000000000000" pitchFamily="2" charset="0"/>
                <a:ea typeface="Roboto Light" panose="02000000000000000000" pitchFamily="2" charset="0"/>
                <a:cs typeface="Roboto Light" panose="02000000000000000000" pitchFamily="2" charset="0"/>
              </a:rPr>
              <a:t>The complete illustration was Animated using Adobe CC, After Effects.</a:t>
            </a:r>
          </a:p>
          <a:p>
            <a:pPr marL="171450" indent="-171450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en-US" sz="1200" dirty="0">
                <a:latin typeface="Roboto Light" panose="02000000000000000000" pitchFamily="2" charset="0"/>
                <a:ea typeface="Roboto Light" panose="02000000000000000000" pitchFamily="2" charset="0"/>
                <a:cs typeface="Roboto Light" panose="02000000000000000000" pitchFamily="2" charset="0"/>
              </a:rPr>
              <a:t>Used Adobe Illustrator to edit/extract the assets.</a:t>
            </a:r>
          </a:p>
          <a:p>
            <a:pPr marL="171450" indent="-171450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en-US" sz="1200" dirty="0">
                <a:latin typeface="Roboto Light" panose="02000000000000000000" pitchFamily="2" charset="0"/>
                <a:ea typeface="Roboto Light" panose="02000000000000000000" pitchFamily="2" charset="0"/>
                <a:cs typeface="Roboto Light" panose="02000000000000000000" pitchFamily="2" charset="0"/>
              </a:rPr>
              <a:t>Sound edited using After Effects</a:t>
            </a:r>
          </a:p>
          <a:p>
            <a:pPr marL="171450" indent="-171450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en-US" sz="1200" dirty="0">
                <a:latin typeface="Roboto Light" panose="02000000000000000000" pitchFamily="2" charset="0"/>
                <a:ea typeface="Roboto Light" panose="02000000000000000000" pitchFamily="2" charset="0"/>
                <a:cs typeface="Roboto Light" panose="02000000000000000000" pitchFamily="2" charset="0"/>
              </a:rPr>
              <a:t>Editing is done in After Effects.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F940338F-7BE3-05C4-DED8-DEA5C7EB41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76818" y="1863521"/>
            <a:ext cx="3935233" cy="2213568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D37EA3EF-67E6-4D1E-82CD-1C33356945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724978" y="4151142"/>
            <a:ext cx="4603700" cy="2589582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6AB42B16-3CB1-AA4A-6C61-28618375F40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679947" y="1863521"/>
            <a:ext cx="3935235" cy="2213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53780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E976460-58EE-22E9-FA56-996EC239D42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IN" dirty="0"/>
              <a:t>Motion Graphics Animation – Sample 2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76589B2-6BFB-CC4F-E185-2B155450E0D0}"/>
              </a:ext>
            </a:extLst>
          </p:cNvPr>
          <p:cNvSpPr txBox="1"/>
          <p:nvPr/>
        </p:nvSpPr>
        <p:spPr>
          <a:xfrm>
            <a:off x="487679" y="958472"/>
            <a:ext cx="75422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en-US" sz="1200" dirty="0">
                <a:latin typeface="Roboto Light" panose="02000000000000000000" pitchFamily="2" charset="0"/>
                <a:ea typeface="Roboto Light" panose="02000000000000000000" pitchFamily="2" charset="0"/>
                <a:cs typeface="Roboto Light" panose="02000000000000000000" pitchFamily="2" charset="0"/>
              </a:rPr>
              <a:t>The complete illustration was Animated using Adobe CC, After Effects.</a:t>
            </a:r>
          </a:p>
          <a:p>
            <a:pPr marL="171450" indent="-171450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en-US" sz="1200" dirty="0">
                <a:latin typeface="Roboto Light" panose="02000000000000000000" pitchFamily="2" charset="0"/>
                <a:ea typeface="Roboto Light" panose="02000000000000000000" pitchFamily="2" charset="0"/>
                <a:cs typeface="Roboto Light" panose="02000000000000000000" pitchFamily="2" charset="0"/>
              </a:rPr>
              <a:t>Sound edited using Adobe Audition,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BEBEC2B-CDA0-1211-C2CB-4357DDC0C7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39035" y="1719256"/>
            <a:ext cx="3702023" cy="208238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E298F1E-809F-DB98-3081-38C119363D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299471" y="1719256"/>
            <a:ext cx="3702023" cy="2082388"/>
          </a:xfrm>
          <a:prstGeom prst="rect">
            <a:avLst/>
          </a:prstGeom>
        </p:spPr>
      </p:pic>
      <p:pic>
        <p:nvPicPr>
          <p:cNvPr id="5" name="Picture 4" descr="A person touching a screen with icons&#10;&#10;Description automatically generated">
            <a:extLst>
              <a:ext uri="{FF2B5EF4-FFF2-40B4-BE49-F238E27FC236}">
                <a16:creationId xmlns:a16="http://schemas.microsoft.com/office/drawing/2014/main" id="{C63D3A74-D568-41D8-50A8-B78706D354C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6511" y="1719256"/>
            <a:ext cx="3702023" cy="2082388"/>
          </a:xfrm>
          <a:prstGeom prst="rect">
            <a:avLst/>
          </a:prstGeom>
        </p:spPr>
      </p:pic>
      <p:pic>
        <p:nvPicPr>
          <p:cNvPr id="7" name="Picture 6" descr="A car accident with a red car and a yellow car&#10;&#10;Description automatically generated">
            <a:extLst>
              <a:ext uri="{FF2B5EF4-FFF2-40B4-BE49-F238E27FC236}">
                <a16:creationId xmlns:a16="http://schemas.microsoft.com/office/drawing/2014/main" id="{96517E7A-1B7B-E05B-67FE-DAEA2839A1B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035" y="4348577"/>
            <a:ext cx="3702023" cy="2082388"/>
          </a:xfrm>
          <a:prstGeom prst="rect">
            <a:avLst/>
          </a:prstGeom>
        </p:spPr>
      </p:pic>
      <p:pic>
        <p:nvPicPr>
          <p:cNvPr id="10" name="Picture 9" descr="A group of people sitting at a desk looking at a computer screen&#10;&#10;Description automatically generated">
            <a:extLst>
              <a:ext uri="{FF2B5EF4-FFF2-40B4-BE49-F238E27FC236}">
                <a16:creationId xmlns:a16="http://schemas.microsoft.com/office/drawing/2014/main" id="{9A6BBF72-5171-815D-8AB0-395171CB2C2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7871" y="4348577"/>
            <a:ext cx="3717481" cy="2091083"/>
          </a:xfrm>
          <a:prstGeom prst="rect">
            <a:avLst/>
          </a:prstGeom>
        </p:spPr>
      </p:pic>
      <p:pic>
        <p:nvPicPr>
          <p:cNvPr id="13" name="Picture 12" descr="A diagram of a vehicle&#10;&#10;Description automatically generated">
            <a:extLst>
              <a:ext uri="{FF2B5EF4-FFF2-40B4-BE49-F238E27FC236}">
                <a16:creationId xmlns:a16="http://schemas.microsoft.com/office/drawing/2014/main" id="{74E9C416-147A-2A95-D398-A4FF6158039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6511" y="4339882"/>
            <a:ext cx="3732939" cy="2099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19108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E253582C-FF0C-D4E3-1258-77925347EBB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IN" dirty="0"/>
              <a:t>Motion Graphics Animation – Sample 3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4254EAD-F589-602E-AD98-D6605BF49E12}"/>
              </a:ext>
            </a:extLst>
          </p:cNvPr>
          <p:cNvSpPr txBox="1"/>
          <p:nvPr/>
        </p:nvSpPr>
        <p:spPr>
          <a:xfrm>
            <a:off x="487679" y="958472"/>
            <a:ext cx="75422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en-US" sz="1200" dirty="0">
                <a:latin typeface="Roboto Light" panose="02000000000000000000" pitchFamily="2" charset="0"/>
                <a:ea typeface="Roboto Light" panose="02000000000000000000" pitchFamily="2" charset="0"/>
                <a:cs typeface="Roboto Light" panose="02000000000000000000" pitchFamily="2" charset="0"/>
              </a:rPr>
              <a:t>The complete illustration was Animated using Adobe CC, After Effects.</a:t>
            </a:r>
          </a:p>
          <a:p>
            <a:pPr marL="171450" indent="-171450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en-US" sz="1200" dirty="0">
                <a:latin typeface="Roboto Light" panose="02000000000000000000" pitchFamily="2" charset="0"/>
                <a:ea typeface="Roboto Light" panose="02000000000000000000" pitchFamily="2" charset="0"/>
                <a:cs typeface="Roboto Light" panose="02000000000000000000" pitchFamily="2" charset="0"/>
              </a:rPr>
              <a:t>Used Adobe Illustrator to edit/extract the assets.</a:t>
            </a:r>
          </a:p>
          <a:p>
            <a:pPr marL="171450" indent="-171450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en-US" sz="1200" dirty="0">
                <a:latin typeface="Roboto Light" panose="02000000000000000000" pitchFamily="2" charset="0"/>
                <a:ea typeface="Roboto Light" panose="02000000000000000000" pitchFamily="2" charset="0"/>
                <a:cs typeface="Roboto Light" panose="02000000000000000000" pitchFamily="2" charset="0"/>
              </a:rPr>
              <a:t>Sound edited using Adobe Audition, After Effects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02530F50-6ECA-02A1-0CE8-FFF4D1D007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257683" y="1897547"/>
            <a:ext cx="3253489" cy="1830088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9F32C68B-2C52-9F65-0E7B-7CE327816B2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486918" y="1897547"/>
            <a:ext cx="3253489" cy="1830088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FE25C4EC-BCEE-8BB5-E7C1-0CB9EB1D4B3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05764" y="1897547"/>
            <a:ext cx="3253489" cy="1830088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8F8E378F-2843-65CE-C346-4A34370C76A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05764" y="3835713"/>
            <a:ext cx="4967586" cy="2794267"/>
          </a:xfrm>
          <a:prstGeom prst="rect">
            <a:avLst/>
          </a:prstGeom>
        </p:spPr>
      </p:pic>
      <p:pic>
        <p:nvPicPr>
          <p:cNvPr id="3" name="Picture 2" descr="A cellphone with graphics on it&#10;&#10;Description automatically generated">
            <a:extLst>
              <a:ext uri="{FF2B5EF4-FFF2-40B4-BE49-F238E27FC236}">
                <a16:creationId xmlns:a16="http://schemas.microsoft.com/office/drawing/2014/main" id="{E009E507-6CB3-7CED-D69B-A5962F36345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3236" y="3818739"/>
            <a:ext cx="5027936" cy="2828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26050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3932185-DCEF-ECAB-5EC8-CA49EA9EFB54}"/>
              </a:ext>
            </a:extLst>
          </p:cNvPr>
          <p:cNvSpPr/>
          <p:nvPr/>
        </p:nvSpPr>
        <p:spPr>
          <a:xfrm>
            <a:off x="1701594" y="1573564"/>
            <a:ext cx="8401947" cy="4857401"/>
          </a:xfrm>
          <a:prstGeom prst="roundRect">
            <a:avLst>
              <a:gd name="adj" fmla="val 2737"/>
            </a:avLst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5400000" sx="101000" sy="101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E976460-58EE-22E9-FA56-996EC239D42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IN" dirty="0"/>
              <a:t>Adobe After Effects  Animation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F309952-D512-41F4-A708-153D7C9BE9CA}"/>
              </a:ext>
            </a:extLst>
          </p:cNvPr>
          <p:cNvSpPr txBox="1"/>
          <p:nvPr/>
        </p:nvSpPr>
        <p:spPr>
          <a:xfrm>
            <a:off x="487679" y="958472"/>
            <a:ext cx="754222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en-US" sz="1200" dirty="0">
                <a:latin typeface="Roboto Light" panose="02000000000000000000" pitchFamily="2" charset="0"/>
                <a:ea typeface="Roboto Light" panose="02000000000000000000" pitchFamily="2" charset="0"/>
                <a:cs typeface="Roboto Light" panose="02000000000000000000" pitchFamily="2" charset="0"/>
              </a:rPr>
              <a:t>The animation was created using Adobe After Effects CC.</a:t>
            </a:r>
          </a:p>
        </p:txBody>
      </p:sp>
      <p:pic>
        <p:nvPicPr>
          <p:cNvPr id="4" name="NYL Explainer Video_02">
            <a:hlinkClick r:id="" action="ppaction://media"/>
            <a:extLst>
              <a:ext uri="{FF2B5EF4-FFF2-40B4-BE49-F238E27FC236}">
                <a16:creationId xmlns:a16="http://schemas.microsoft.com/office/drawing/2014/main" id="{5C7B07D1-6913-A4E5-2289-DC1477DCAF4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01594" y="1601606"/>
            <a:ext cx="8535672" cy="4801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1156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0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1A00FFD-9D32-0E52-31E4-E250733D4537}"/>
              </a:ext>
            </a:extLst>
          </p:cNvPr>
          <p:cNvSpPr/>
          <p:nvPr/>
        </p:nvSpPr>
        <p:spPr>
          <a:xfrm>
            <a:off x="1335741" y="1530749"/>
            <a:ext cx="9520518" cy="4653023"/>
          </a:xfrm>
          <a:prstGeom prst="roundRect">
            <a:avLst>
              <a:gd name="adj" fmla="val 2737"/>
            </a:avLst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5400000" sx="101000" sy="101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E976460-58EE-22E9-FA56-996EC239D42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IN" dirty="0"/>
              <a:t>Adobe After Effects Animation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7471D91-DD44-0C9F-6F0C-68F9A27317E8}"/>
              </a:ext>
            </a:extLst>
          </p:cNvPr>
          <p:cNvSpPr txBox="1"/>
          <p:nvPr/>
        </p:nvSpPr>
        <p:spPr>
          <a:xfrm>
            <a:off x="487679" y="958472"/>
            <a:ext cx="754222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en-US" sz="1200" dirty="0">
                <a:latin typeface="Roboto Light" panose="02000000000000000000" pitchFamily="2" charset="0"/>
                <a:ea typeface="Roboto Light" panose="02000000000000000000" pitchFamily="2" charset="0"/>
                <a:cs typeface="Roboto Light" panose="02000000000000000000" pitchFamily="2" charset="0"/>
              </a:rPr>
              <a:t>The animation was created using Adobe After Effects CC.</a:t>
            </a:r>
          </a:p>
        </p:txBody>
      </p:sp>
      <p:pic>
        <p:nvPicPr>
          <p:cNvPr id="5" name="GPCC ESG Video_02">
            <a:hlinkClick r:id="" action="ppaction://media"/>
            <a:extLst>
              <a:ext uri="{FF2B5EF4-FFF2-40B4-BE49-F238E27FC236}">
                <a16:creationId xmlns:a16="http://schemas.microsoft.com/office/drawing/2014/main" id="{E2873418-485D-2D29-75BD-9A0BBFD1F3B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59979" y="1530749"/>
            <a:ext cx="8272041" cy="4653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8721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08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1A00FFD-9D32-0E52-31E4-E250733D4537}"/>
              </a:ext>
            </a:extLst>
          </p:cNvPr>
          <p:cNvSpPr/>
          <p:nvPr/>
        </p:nvSpPr>
        <p:spPr>
          <a:xfrm>
            <a:off x="1335741" y="1530749"/>
            <a:ext cx="9520518" cy="4653023"/>
          </a:xfrm>
          <a:prstGeom prst="roundRect">
            <a:avLst>
              <a:gd name="adj" fmla="val 2737"/>
            </a:avLst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5400000" sx="101000" sy="101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E976460-58EE-22E9-FA56-996EC239D42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IN" dirty="0"/>
              <a:t>Adobe After Effects Animation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7471D91-DD44-0C9F-6F0C-68F9A27317E8}"/>
              </a:ext>
            </a:extLst>
          </p:cNvPr>
          <p:cNvSpPr txBox="1"/>
          <p:nvPr/>
        </p:nvSpPr>
        <p:spPr>
          <a:xfrm>
            <a:off x="487679" y="958472"/>
            <a:ext cx="754222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en-US" sz="1200" dirty="0">
                <a:latin typeface="Roboto Light" panose="02000000000000000000" pitchFamily="2" charset="0"/>
                <a:ea typeface="Roboto Light" panose="02000000000000000000" pitchFamily="2" charset="0"/>
                <a:cs typeface="Roboto Light" panose="02000000000000000000" pitchFamily="2" charset="0"/>
              </a:rPr>
              <a:t>The animation was created using Adobe After Effects CC.</a:t>
            </a:r>
          </a:p>
        </p:txBody>
      </p:sp>
      <p:pic>
        <p:nvPicPr>
          <p:cNvPr id="4" name="Tata Consultancy Services - MFDM">
            <a:hlinkClick r:id="" action="ppaction://media"/>
            <a:extLst>
              <a:ext uri="{FF2B5EF4-FFF2-40B4-BE49-F238E27FC236}">
                <a16:creationId xmlns:a16="http://schemas.microsoft.com/office/drawing/2014/main" id="{E3CCD36E-A9FA-EA13-57F7-95816A97C7F8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4114.0468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36616" y="1525113"/>
            <a:ext cx="8272041" cy="4653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150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933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E976460-58EE-22E9-FA56-996EC239D42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IN" dirty="0"/>
              <a:t>Tools Proficiency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D5FE196B-8822-3A8A-90E5-F546969FC5E6}"/>
              </a:ext>
            </a:extLst>
          </p:cNvPr>
          <p:cNvSpPr/>
          <p:nvPr/>
        </p:nvSpPr>
        <p:spPr>
          <a:xfrm>
            <a:off x="2062618" y="2102968"/>
            <a:ext cx="1322181" cy="1309089"/>
          </a:xfrm>
          <a:prstGeom prst="ellipse">
            <a:avLst/>
          </a:prstGeom>
          <a:solidFill>
            <a:schemeClr val="bg1">
              <a:lumMod val="65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sz="1400" b="1" dirty="0">
              <a:solidFill>
                <a:schemeClr val="bg1"/>
              </a:solidFill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6DFF1603-8CB8-186F-28A4-F71FA560EE72}"/>
              </a:ext>
            </a:extLst>
          </p:cNvPr>
          <p:cNvSpPr/>
          <p:nvPr/>
        </p:nvSpPr>
        <p:spPr>
          <a:xfrm>
            <a:off x="5193903" y="2102968"/>
            <a:ext cx="1322181" cy="1309089"/>
          </a:xfrm>
          <a:prstGeom prst="ellipse">
            <a:avLst/>
          </a:prstGeom>
          <a:solidFill>
            <a:schemeClr val="bg1">
              <a:lumMod val="65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sz="1400" b="1" dirty="0">
              <a:solidFill>
                <a:schemeClr val="bg1"/>
              </a:solidFill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4AAEAFA-E959-22E8-39FC-7A2B0534ECF9}"/>
              </a:ext>
            </a:extLst>
          </p:cNvPr>
          <p:cNvSpPr/>
          <p:nvPr/>
        </p:nvSpPr>
        <p:spPr>
          <a:xfrm>
            <a:off x="8555272" y="2102968"/>
            <a:ext cx="1322181" cy="1309089"/>
          </a:xfrm>
          <a:prstGeom prst="ellipse">
            <a:avLst/>
          </a:prstGeom>
          <a:solidFill>
            <a:schemeClr val="bg1">
              <a:lumMod val="65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sz="1400" b="1" dirty="0">
              <a:solidFill>
                <a:schemeClr val="bg1"/>
              </a:solidFill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899DAF7-3A87-68F6-8B35-79679A6DF5FF}"/>
              </a:ext>
            </a:extLst>
          </p:cNvPr>
          <p:cNvCxnSpPr>
            <a:cxnSpLocks/>
          </p:cNvCxnSpPr>
          <p:nvPr/>
        </p:nvCxnSpPr>
        <p:spPr>
          <a:xfrm>
            <a:off x="1085532" y="3882757"/>
            <a:ext cx="9772968" cy="0"/>
          </a:xfrm>
          <a:prstGeom prst="line">
            <a:avLst/>
          </a:prstGeom>
          <a:ln w="3175">
            <a:solidFill>
              <a:schemeClr val="bg1">
                <a:lumMod val="85000"/>
              </a:schemeClr>
            </a:solidFill>
            <a:prstDash val="sysDash"/>
            <a:tailEnd type="non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0C19C1D7-167F-3568-A2F2-08CEC3A06B35}"/>
              </a:ext>
            </a:extLst>
          </p:cNvPr>
          <p:cNvSpPr txBox="1"/>
          <p:nvPr/>
        </p:nvSpPr>
        <p:spPr>
          <a:xfrm>
            <a:off x="2062618" y="4186369"/>
            <a:ext cx="182880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Design Tools</a:t>
            </a:r>
            <a:br>
              <a:rPr lang="en-US" sz="10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endParaRPr lang="en-US" sz="10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pPr marL="137160" indent="-137160">
              <a:buFont typeface="Wingdings"/>
              <a:buChar char="à"/>
            </a:pPr>
            <a:r>
              <a:rPr lang="en-US" sz="1000" dirty="0">
                <a:latin typeface="Roboto Light" panose="02000000000000000000" pitchFamily="2" charset="0"/>
                <a:ea typeface="Roboto Light" panose="02000000000000000000" pitchFamily="2" charset="0"/>
                <a:cs typeface="Roboto Light" panose="02000000000000000000" pitchFamily="2" charset="0"/>
                <a:sym typeface="Wingdings" panose="05000000000000000000" pitchFamily="2" charset="2"/>
              </a:rPr>
              <a:t>Adobe Creative suite (Photoshop,  Illustrator)</a:t>
            </a:r>
          </a:p>
          <a:p>
            <a:pPr marL="137160" indent="-137160">
              <a:buFont typeface="Wingdings"/>
              <a:buChar char="à"/>
            </a:pPr>
            <a:r>
              <a:rPr lang="en-US" sz="1000" dirty="0">
                <a:latin typeface="Roboto Light" panose="02000000000000000000" pitchFamily="2" charset="0"/>
                <a:ea typeface="Roboto Light" panose="02000000000000000000" pitchFamily="2" charset="0"/>
                <a:cs typeface="Roboto Light" panose="02000000000000000000" pitchFamily="2" charset="0"/>
                <a:sym typeface="Wingdings" panose="05000000000000000000" pitchFamily="2" charset="2"/>
              </a:rPr>
              <a:t>MS Office Suite (PowerPoint, Word, Excel)</a:t>
            </a:r>
          </a:p>
          <a:p>
            <a:pPr marL="137160" indent="-137160">
              <a:buFont typeface="Wingdings"/>
              <a:buChar char="à"/>
            </a:pPr>
            <a:endParaRPr lang="en-US" sz="1000" dirty="0">
              <a:latin typeface="Roboto Light" panose="02000000000000000000" pitchFamily="2" charset="0"/>
              <a:ea typeface="Roboto Light" panose="02000000000000000000" pitchFamily="2" charset="0"/>
              <a:cs typeface="Roboto Light" panose="02000000000000000000" pitchFamily="2" charset="0"/>
              <a:sym typeface="Wingdings" panose="05000000000000000000" pitchFamily="2" charset="2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7311B8C-B030-178D-6382-9F628761933C}"/>
              </a:ext>
            </a:extLst>
          </p:cNvPr>
          <p:cNvSpPr/>
          <p:nvPr/>
        </p:nvSpPr>
        <p:spPr>
          <a:xfrm>
            <a:off x="2177353" y="2216567"/>
            <a:ext cx="1092712" cy="108189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sz="3600" b="1" dirty="0">
              <a:solidFill>
                <a:schemeClr val="tx1"/>
              </a:solidFill>
              <a:latin typeface="Roboto Light" panose="02000000000000000000" pitchFamily="2" charset="0"/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D52EA82-2FD4-4D48-2F72-4EE250651AC2}"/>
              </a:ext>
            </a:extLst>
          </p:cNvPr>
          <p:cNvSpPr txBox="1"/>
          <p:nvPr/>
        </p:nvSpPr>
        <p:spPr>
          <a:xfrm>
            <a:off x="5181600" y="4186369"/>
            <a:ext cx="1828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Animation/Video Tools</a:t>
            </a:r>
            <a:br>
              <a:rPr lang="en-US" sz="10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endParaRPr lang="en-US" sz="10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pPr marL="137160" indent="-137160">
              <a:buFont typeface="Wingdings"/>
              <a:buChar char="à"/>
            </a:pPr>
            <a:r>
              <a:rPr lang="en-US" sz="1000" dirty="0">
                <a:latin typeface="Roboto Light" panose="02000000000000000000" pitchFamily="2" charset="0"/>
                <a:ea typeface="Roboto Light" panose="02000000000000000000" pitchFamily="2" charset="0"/>
                <a:cs typeface="Roboto Light" panose="02000000000000000000" pitchFamily="2" charset="0"/>
              </a:rPr>
              <a:t>Adobe After Effects.</a:t>
            </a:r>
          </a:p>
          <a:p>
            <a:pPr marL="137160" indent="-137160">
              <a:buFont typeface="Wingdings"/>
              <a:buChar char="à"/>
            </a:pPr>
            <a:r>
              <a:rPr lang="en-US" sz="1000" dirty="0">
                <a:latin typeface="Roboto Light" panose="02000000000000000000" pitchFamily="2" charset="0"/>
                <a:ea typeface="Roboto Light" panose="02000000000000000000" pitchFamily="2" charset="0"/>
                <a:cs typeface="Roboto Light" panose="02000000000000000000" pitchFamily="2" charset="0"/>
              </a:rPr>
              <a:t>Adobe Premiere Pro</a:t>
            </a:r>
          </a:p>
          <a:p>
            <a:br>
              <a:rPr lang="en-US" sz="1000" dirty="0">
                <a:latin typeface="Roboto Light" panose="02000000000000000000" pitchFamily="2" charset="0"/>
                <a:ea typeface="Roboto Light" panose="02000000000000000000" pitchFamily="2" charset="0"/>
                <a:cs typeface="Roboto Light" panose="02000000000000000000" pitchFamily="2" charset="0"/>
              </a:rPr>
            </a:br>
            <a:endParaRPr lang="en-US" sz="1000" dirty="0">
              <a:latin typeface="Roboto Light" panose="02000000000000000000" pitchFamily="2" charset="0"/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5CDBBED5-62ED-5CA4-3117-60540C2B2488}"/>
              </a:ext>
            </a:extLst>
          </p:cNvPr>
          <p:cNvSpPr/>
          <p:nvPr/>
        </p:nvSpPr>
        <p:spPr>
          <a:xfrm>
            <a:off x="5308638" y="2216567"/>
            <a:ext cx="1092712" cy="108189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sz="3600" b="1" dirty="0">
              <a:solidFill>
                <a:schemeClr val="tx1"/>
              </a:solidFill>
              <a:latin typeface="Roboto Light" panose="02000000000000000000" pitchFamily="2" charset="0"/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D10CD7D-10CD-8D13-24E8-0DF7F4347623}"/>
              </a:ext>
            </a:extLst>
          </p:cNvPr>
          <p:cNvSpPr txBox="1"/>
          <p:nvPr/>
        </p:nvSpPr>
        <p:spPr>
          <a:xfrm>
            <a:off x="8553892" y="4186369"/>
            <a:ext cx="1828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Sound Editing Tools</a:t>
            </a:r>
            <a:br>
              <a:rPr lang="en-US" sz="10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endParaRPr lang="en-US" sz="10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pPr marL="137160" indent="-137160">
              <a:buFont typeface="Wingdings"/>
              <a:buChar char="à"/>
            </a:pPr>
            <a:r>
              <a:rPr lang="en-US" sz="1000" dirty="0">
                <a:latin typeface="Roboto Light" panose="02000000000000000000" pitchFamily="2" charset="0"/>
                <a:ea typeface="Roboto Light" panose="02000000000000000000" pitchFamily="2" charset="0"/>
                <a:cs typeface="Roboto Light" panose="02000000000000000000" pitchFamily="2" charset="0"/>
                <a:sym typeface="Wingdings" panose="05000000000000000000" pitchFamily="2" charset="2"/>
              </a:rPr>
              <a:t>Adobe Audition</a:t>
            </a:r>
          </a:p>
          <a:p>
            <a:pPr marL="137160" indent="-137160">
              <a:buFont typeface="Wingdings"/>
              <a:buChar char="à"/>
            </a:pPr>
            <a:r>
              <a:rPr lang="en-US" sz="1000" dirty="0">
                <a:latin typeface="Roboto Light" panose="02000000000000000000" pitchFamily="2" charset="0"/>
                <a:ea typeface="Roboto Light" panose="02000000000000000000" pitchFamily="2" charset="0"/>
                <a:cs typeface="Roboto Light" panose="02000000000000000000" pitchFamily="2" charset="0"/>
                <a:sym typeface="Wingdings" panose="05000000000000000000" pitchFamily="2" charset="2"/>
              </a:rPr>
              <a:t>Adobe After Effects. 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73B4C532-1301-9E45-5B18-F725FBBF5FBD}"/>
              </a:ext>
            </a:extLst>
          </p:cNvPr>
          <p:cNvSpPr/>
          <p:nvPr/>
        </p:nvSpPr>
        <p:spPr>
          <a:xfrm>
            <a:off x="8670007" y="2216567"/>
            <a:ext cx="1092712" cy="108189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sz="3600" b="1" dirty="0">
              <a:solidFill>
                <a:schemeClr val="tx1"/>
              </a:solidFill>
              <a:latin typeface="Roboto Light" panose="02000000000000000000" pitchFamily="2" charset="0"/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E90BB333-CD14-7898-CD0C-00AD9535039E}"/>
              </a:ext>
            </a:extLst>
          </p:cNvPr>
          <p:cNvSpPr/>
          <p:nvPr/>
        </p:nvSpPr>
        <p:spPr>
          <a:xfrm rot="10800000">
            <a:off x="2629792" y="3381407"/>
            <a:ext cx="187833" cy="161925"/>
          </a:xfrm>
          <a:prstGeom prst="triangle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CA072CF6-5C8C-1E4F-E963-4C8D851A0249}"/>
              </a:ext>
            </a:extLst>
          </p:cNvPr>
          <p:cNvSpPr/>
          <p:nvPr/>
        </p:nvSpPr>
        <p:spPr>
          <a:xfrm rot="10800000">
            <a:off x="5761077" y="3381407"/>
            <a:ext cx="187833" cy="161925"/>
          </a:xfrm>
          <a:prstGeom prst="triangle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B1D3B680-6C96-B93D-01EA-8B50B2529AB4}"/>
              </a:ext>
            </a:extLst>
          </p:cNvPr>
          <p:cNvSpPr/>
          <p:nvPr/>
        </p:nvSpPr>
        <p:spPr>
          <a:xfrm rot="10800000">
            <a:off x="9122446" y="3381407"/>
            <a:ext cx="187833" cy="161925"/>
          </a:xfrm>
          <a:prstGeom prst="triangle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9A8F05BE-A48D-D819-4DC5-A9E27A14FE4D}"/>
              </a:ext>
            </a:extLst>
          </p:cNvPr>
          <p:cNvSpPr/>
          <p:nvPr/>
        </p:nvSpPr>
        <p:spPr>
          <a:xfrm>
            <a:off x="2632269" y="3791317"/>
            <a:ext cx="182880" cy="182880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54C0D762-3E46-2FCC-8F1F-D80E0D8755CB}"/>
              </a:ext>
            </a:extLst>
          </p:cNvPr>
          <p:cNvSpPr/>
          <p:nvPr/>
        </p:nvSpPr>
        <p:spPr>
          <a:xfrm>
            <a:off x="5763554" y="3791317"/>
            <a:ext cx="182880" cy="182880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F96DD70F-3548-903A-0DAC-9A35A3CCC165}"/>
              </a:ext>
            </a:extLst>
          </p:cNvPr>
          <p:cNvSpPr/>
          <p:nvPr/>
        </p:nvSpPr>
        <p:spPr>
          <a:xfrm>
            <a:off x="9124923" y="3791317"/>
            <a:ext cx="182880" cy="182880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6" name="Graphic 25" descr="Ui Ux outline">
            <a:extLst>
              <a:ext uri="{FF2B5EF4-FFF2-40B4-BE49-F238E27FC236}">
                <a16:creationId xmlns:a16="http://schemas.microsoft.com/office/drawing/2014/main" id="{2A920D4D-8A6F-048C-75B2-ADBEBBB99C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399709" y="2433513"/>
            <a:ext cx="648000" cy="648000"/>
          </a:xfrm>
          <a:prstGeom prst="rect">
            <a:avLst/>
          </a:prstGeom>
        </p:spPr>
      </p:pic>
      <p:pic>
        <p:nvPicPr>
          <p:cNvPr id="31" name="Graphic 30" descr="Presentation with media outline">
            <a:extLst>
              <a:ext uri="{FF2B5EF4-FFF2-40B4-BE49-F238E27FC236}">
                <a16:creationId xmlns:a16="http://schemas.microsoft.com/office/drawing/2014/main" id="{8BBA87B9-0EE0-418E-AFA8-BE5BD0945C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530994" y="2433513"/>
            <a:ext cx="648000" cy="648000"/>
          </a:xfrm>
          <a:prstGeom prst="rect">
            <a:avLst/>
          </a:prstGeom>
        </p:spPr>
      </p:pic>
      <p:pic>
        <p:nvPicPr>
          <p:cNvPr id="29" name="Graphic 28" descr="Music outline">
            <a:extLst>
              <a:ext uri="{FF2B5EF4-FFF2-40B4-BE49-F238E27FC236}">
                <a16:creationId xmlns:a16="http://schemas.microsoft.com/office/drawing/2014/main" id="{68D4FABF-E153-E962-FB15-17245702D9C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892363" y="2433513"/>
            <a:ext cx="648000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9842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9628F570-0CB7-1AA3-73B9-25E75A554EE1}"/>
              </a:ext>
            </a:extLst>
          </p:cNvPr>
          <p:cNvSpPr txBox="1">
            <a:spLocks/>
          </p:cNvSpPr>
          <p:nvPr/>
        </p:nvSpPr>
        <p:spPr>
          <a:xfrm>
            <a:off x="7464730" y="4836966"/>
            <a:ext cx="2651543" cy="646331"/>
          </a:xfrm>
          <a:prstGeom prst="rect">
            <a:avLst/>
          </a:prstGeom>
        </p:spPr>
        <p:txBody>
          <a:bodyPr wrap="square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dirty="0">
                <a:solidFill>
                  <a:srgbClr val="015B85"/>
                </a:solidFill>
                <a:latin typeface="Roboto Light" panose="02000000000000000000" pitchFamily="2" charset="0"/>
                <a:ea typeface="Roboto Light" panose="02000000000000000000" pitchFamily="2" charset="0"/>
                <a:cs typeface="Roboto Light" panose="02000000000000000000" pitchFamily="2" charset="0"/>
              </a:rPr>
              <a:t>Thank You</a:t>
            </a:r>
            <a:endParaRPr lang="en-US" sz="3200" dirty="0">
              <a:latin typeface="Roboto Light" panose="02000000000000000000" pitchFamily="2" charset="0"/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4CE1621-CF51-414E-FC99-3502AAEF3C01}"/>
              </a:ext>
            </a:extLst>
          </p:cNvPr>
          <p:cNvCxnSpPr>
            <a:cxnSpLocks/>
          </p:cNvCxnSpPr>
          <p:nvPr/>
        </p:nvCxnSpPr>
        <p:spPr>
          <a:xfrm>
            <a:off x="2554797" y="5311965"/>
            <a:ext cx="7753739" cy="0"/>
          </a:xfrm>
          <a:prstGeom prst="line">
            <a:avLst/>
          </a:prstGeom>
          <a:ln>
            <a:solidFill>
              <a:srgbClr val="015B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908A923E-51BF-D22E-8D4F-DDCF3A550B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866082" y="600156"/>
            <a:ext cx="2812722" cy="472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9182453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  <p:tag name="ARTICULATE_SLIDE_COUNT" val="13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1456</TotalTime>
  <Words>240</Words>
  <Application>Microsoft Office PowerPoint</Application>
  <PresentationFormat>Widescreen</PresentationFormat>
  <Paragraphs>38</Paragraphs>
  <Slides>10</Slides>
  <Notes>1</Notes>
  <HiddenSlides>0</HiddenSlides>
  <MMClips>3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Motion Graphics Animation – Sample 1</vt:lpstr>
      <vt:lpstr>Motion Graphics Animation – Sample 1</vt:lpstr>
      <vt:lpstr>Motion Graphics Animation – Sample 2</vt:lpstr>
      <vt:lpstr>Motion Graphics Animation – Sample 3</vt:lpstr>
      <vt:lpstr>Adobe After Effects  Animation</vt:lpstr>
      <vt:lpstr>Adobe After Effects Animation</vt:lpstr>
      <vt:lpstr>Adobe After Effects Animation</vt:lpstr>
      <vt:lpstr>Tools Proficiency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Somnath Pawar</dc:creator>
  <cp:lastModifiedBy>Rajendra Jadhav2</cp:lastModifiedBy>
  <cp:revision>40</cp:revision>
  <dcterms:created xsi:type="dcterms:W3CDTF">2023-11-28T10:57:43Z</dcterms:created>
  <dcterms:modified xsi:type="dcterms:W3CDTF">2024-05-21T12:12:51Z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rticulateGUID">
    <vt:lpwstr>16B94CFD-A955-49A0-8E26-C6D26B0F8C1F</vt:lpwstr>
  </property>
  <property fmtid="{D5CDD505-2E9C-101B-9397-08002B2CF9AE}" pid="3" name="ArticulatePath">
    <vt:lpwstr>https://aptaracoin-my.sharepoint.com/personal/t00740_aptaracorp_com1/Documents/Microsoft Teams Chat Files/Ganesh_Thakare_Portfolio_v1</vt:lpwstr>
  </property>
</Properties>
</file>