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13.xml" ContentType="application/vnd.openxmlformats-officedocument.presentationml.notesSlide+xml"/>
  <Override PartName="/ppt/tags/tag8.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16.xml" ContentType="application/vnd.openxmlformats-officedocument.presentationml.notesSlide+xml"/>
  <Override PartName="/ppt/tags/tag11.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notesSlides/notesSlide19.xml" ContentType="application/vnd.openxmlformats-officedocument.presentationml.notesSlide+xml"/>
  <Override PartName="/ppt/comments/modernComment_61E_C688C7B2.xml" ContentType="application/vnd.ms-powerpoint.comments+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notesSlides/notesSlide20.xml" ContentType="application/vnd.openxmlformats-officedocument.presentationml.notesSlide+xml"/>
  <Override PartName="/ppt/comments/modernComment_61D_69EE05BD.xml" ContentType="application/vnd.ms-powerpoint.comments+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omments/modernComment_132_DFB2E58.xml" ContentType="application/vnd.ms-powerpoint.comment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3"/>
  </p:sldMasterIdLst>
  <p:notesMasterIdLst>
    <p:notesMasterId r:id="rId49"/>
  </p:notesMasterIdLst>
  <p:sldIdLst>
    <p:sldId id="256" r:id="rId4"/>
    <p:sldId id="321" r:id="rId5"/>
    <p:sldId id="322" r:id="rId6"/>
    <p:sldId id="327" r:id="rId7"/>
    <p:sldId id="328" r:id="rId8"/>
    <p:sldId id="332" r:id="rId9"/>
    <p:sldId id="330" r:id="rId10"/>
    <p:sldId id="333" r:id="rId11"/>
    <p:sldId id="257" r:id="rId12"/>
    <p:sldId id="289" r:id="rId13"/>
    <p:sldId id="294" r:id="rId14"/>
    <p:sldId id="308" r:id="rId15"/>
    <p:sldId id="297" r:id="rId16"/>
    <p:sldId id="317" r:id="rId17"/>
    <p:sldId id="1555" r:id="rId18"/>
    <p:sldId id="1560" r:id="rId19"/>
    <p:sldId id="1561" r:id="rId20"/>
    <p:sldId id="1563" r:id="rId21"/>
    <p:sldId id="1568" r:id="rId22"/>
    <p:sldId id="1567" r:id="rId23"/>
    <p:sldId id="1556" r:id="rId24"/>
    <p:sldId id="344" r:id="rId25"/>
    <p:sldId id="345" r:id="rId26"/>
    <p:sldId id="346" r:id="rId27"/>
    <p:sldId id="347" r:id="rId28"/>
    <p:sldId id="348" r:id="rId29"/>
    <p:sldId id="1558" r:id="rId30"/>
    <p:sldId id="1559" r:id="rId31"/>
    <p:sldId id="1569" r:id="rId32"/>
    <p:sldId id="349" r:id="rId33"/>
    <p:sldId id="350" r:id="rId34"/>
    <p:sldId id="351" r:id="rId35"/>
    <p:sldId id="336" r:id="rId36"/>
    <p:sldId id="310" r:id="rId37"/>
    <p:sldId id="312" r:id="rId38"/>
    <p:sldId id="313" r:id="rId39"/>
    <p:sldId id="1566" r:id="rId40"/>
    <p:sldId id="1565" r:id="rId41"/>
    <p:sldId id="319" r:id="rId42"/>
    <p:sldId id="1570" r:id="rId43"/>
    <p:sldId id="1571" r:id="rId44"/>
    <p:sldId id="315" r:id="rId45"/>
    <p:sldId id="316" r:id="rId46"/>
    <p:sldId id="306" r:id="rId47"/>
    <p:sldId id="287"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19E731A-1030-61DC-DBC9-AFEA9CFC64A8}" name="Kamar Hussain" initials="KH" userId="S::P02753@aptaracorp.com::ccfaccda-beb4-4a95-b982-ff40be3111de" providerId="AD"/>
  <p188:author id="{8CAE8F5A-F0DA-07E7-86FE-2C1920AEAC90}" name="Ranjan Konhalikar" initials="RK" userId="S::C01685@aptaracorp.com::16c8493a-4f51-4e03-bd65-e9df42f6fbdd" providerId="AD"/>
  <p188:author id="{2B5CED62-EA74-BFD3-0BF4-548CEF807DF8}" name="ArunPrakash P" initials="AP" userId="S::P02734@aptaracorp.com::a5787a8c-da15-4732-8474-6d8817d6d6fd" providerId="AD"/>
  <p188:author id="{070797A2-E7F4-925F-D6E3-B77B364FC1F1}" name="Vrushali Alaspure" initials="VA" userId="S::P02570@aptaracorp.com::34fefcb4-d068-41e4-999e-530deab02c4c" providerId="AD"/>
  <p188:author id="{AF46A7C1-3875-6512-3015-0BB7B3712615}" name="Summit Kumar" initials="SK" userId="S::P02453@aptaracorp.com::0625c487-220b-4421-a573-ad0b48f4031f" providerId="AD"/>
  <p188:author id="{1AF74DC4-6A79-C80A-BB51-8BF1BC768B6C}" name="Jitendra Madas" initials="JM" userId="S::P01757@aptaracorp.com::78aaeeb6-32b8-4774-a962-55b734239be2" providerId="AD"/>
  <p188:author id="{2705CAC5-A049-5D2E-07B9-930CDBBCE65E}" name="Atul Ghatge" initials="AG" userId="S::atulg@aptaracorp.com::06d21504-cb69-4b55-9d74-9983b6cb698a" providerId="AD"/>
  <p188:author id="{6228C0CF-70E9-995F-1826-9C8FB05A12E9}" name="Mohit Chaturvedi" initials="MC" userId="Mohit Chaturvedi" providerId="None"/>
  <p188:author id="{3C8440D9-3C37-AA37-1BAE-AAA33ADFF2FB}" name="Joyce Chacko" initials="JC" userId="S::P02699@aptaracorp.com::28f55e86-f2bf-482d-bcb2-cb465db218eb" providerId="AD"/>
  <p188:author id="{4D5951EA-6797-B5E6-240E-967080B1BE9C}" name="Summit Kumar" initials="SK" userId="S::p02453@aptaracorp.com::0625c487-220b-4421-a573-ad0b48f4031f" providerId="AD"/>
  <p188:author id="{0EBEECEF-54CD-0503-0075-E186E185DD95}" name="Nana Tupe" initials="NT" userId="S::nanat@aptaracorp.com::e1c6629e-0935-42a0-9089-69898c600ab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ohit Chaturvedi" initials="MC" lastIdx="1" clrIdx="0">
    <p:extLst>
      <p:ext uri="{19B8F6BF-5375-455C-9EA6-DF929625EA0E}">
        <p15:presenceInfo xmlns:p15="http://schemas.microsoft.com/office/powerpoint/2012/main" userId="Mohit Chaturvedi"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A8"/>
    <a:srgbClr val="4F17A8"/>
    <a:srgbClr val="05BFE0"/>
    <a:srgbClr val="FF610F"/>
    <a:srgbClr val="00799E"/>
    <a:srgbClr val="342883"/>
    <a:srgbClr val="000000"/>
    <a:srgbClr val="8A66C4"/>
    <a:srgbClr val="4472C4"/>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DC065D6-8FCD-4262-96D3-E6AFAC475E98}" v="875" dt="2025-04-17T11:02:20.450"/>
    <p1510:client id="{CC88013D-41AC-1152-B1B9-A894A8C10765}" v="95" dt="2025-04-17T11:10:40.706"/>
    <p1510:client id="{E3353B27-1A77-4F96-BC27-7E57FA55DDB1}" v="1275" dt="2025-04-17T12:27:25.52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commentAuthors" Target="commentAuthors.xml"/><Relationship Id="rId55" Type="http://schemas.microsoft.com/office/2015/10/relationships/revisionInfo" Target="revisionInfo.xml"/><Relationship Id="rId7" Type="http://schemas.openxmlformats.org/officeDocument/2006/relationships/slide" Target="slides/slide4.xml"/><Relationship Id="rId2" Type="http://schemas.openxmlformats.org/officeDocument/2006/relationships/customXml" Target="../customXml/item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theme" Target="theme/theme1.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microsoft.com/office/2018/10/relationships/authors" Target="authors.xml"/><Relationship Id="rId8" Type="http://schemas.openxmlformats.org/officeDocument/2006/relationships/slide" Target="slides/slide5.xml"/><Relationship Id="rId51" Type="http://schemas.openxmlformats.org/officeDocument/2006/relationships/presProps" Target="presProps.xml"/><Relationship Id="rId3" Type="http://schemas.openxmlformats.org/officeDocument/2006/relationships/slideMaster" Target="slideMasters/slideMaster1.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_13D_56A2DEC3.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_136_2A2931937.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_136_2A2931938.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_136_2A2931939.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_138_6BC54DDB.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_138_6BC54DDB10.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_138_6BC54DDB11.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_138_6BC54DDB12.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_138_6BC54DDB13.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_138_6BC54DDB14.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_138_6BC54DDB15.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_613_748C29D6.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_138_6BC54DDB16.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_139_2DC36EDE.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_139_2DC36EDE1.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_139_2DC36EDE2.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_139_2DC36EDE3.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_139_2DC36EDE4.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_139_2DC36EDE5.xlsx"/><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_139_2DC36EDE6.xlsx"/><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_139_2DC36EDE7.xlsx"/><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_139_2DC36EDE8.xlsx"/><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_613_748C29D61.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_61E_C688C7B2.xlsx"/><Relationship Id="rId2" Type="http://schemas.microsoft.com/office/2011/relationships/chartColorStyle" Target="colors30.xml"/><Relationship Id="rId1" Type="http://schemas.microsoft.com/office/2011/relationships/chartStyle" Target="style30.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_61D_69EE05BD.xlsx"/><Relationship Id="rId2" Type="http://schemas.microsoft.com/office/2011/relationships/chartColorStyle" Target="colors31.xml"/><Relationship Id="rId1" Type="http://schemas.microsoft.com/office/2011/relationships/chartStyle" Target="style31.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_613_748C29D62.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_136_2A293193.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_136_2A2931933.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_136_2A2931934.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_136_2A2931935.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_136_2A2931936.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Agrandir" panose="00000500000000000000" pitchFamily="2" charset="0"/>
                <a:ea typeface="+mn-ea"/>
                <a:cs typeface="+mn-cs"/>
              </a:defRPr>
            </a:pPr>
            <a:r>
              <a:rPr lang="en-IN">
                <a:latin typeface="Roboto" panose="02000000000000000000" pitchFamily="2" charset="0"/>
                <a:ea typeface="Roboto" panose="02000000000000000000" pitchFamily="2" charset="0"/>
                <a:cs typeface="Roboto" panose="02000000000000000000" pitchFamily="2" charset="0"/>
              </a:rPr>
              <a:t>Status</a:t>
            </a:r>
          </a:p>
        </c:rich>
      </c:tx>
      <c:layout>
        <c:manualLayout>
          <c:xMode val="edge"/>
          <c:yMode val="edge"/>
          <c:x val="0.34446518706871077"/>
          <c:y val="2.7079747724785896E-2"/>
        </c:manualLayout>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solidFill>
              <a:latin typeface="Agrandir" panose="00000500000000000000" pitchFamily="2" charset="0"/>
              <a:ea typeface="+mn-ea"/>
              <a:cs typeface="+mn-cs"/>
            </a:defRPr>
          </a:pPr>
          <a:endParaRPr lang="en-US"/>
        </a:p>
      </c:txPr>
    </c:title>
    <c:autoTitleDeleted val="0"/>
    <c:plotArea>
      <c:layout>
        <c:manualLayout>
          <c:layoutTarget val="inner"/>
          <c:xMode val="edge"/>
          <c:yMode val="edge"/>
          <c:x val="0.20599226826344003"/>
          <c:y val="0.15401732699127874"/>
          <c:w val="0.71371308429156211"/>
          <c:h val="0.77132053388552524"/>
        </c:manualLayout>
      </c:layout>
      <c:barChart>
        <c:barDir val="col"/>
        <c:grouping val="clustered"/>
        <c:varyColors val="0"/>
        <c:ser>
          <c:idx val="0"/>
          <c:order val="0"/>
          <c:tx>
            <c:strRef>
              <c:f>Sheet1!$B$1</c:f>
              <c:strCache>
                <c:ptCount val="1"/>
                <c:pt idx="0">
                  <c:v>Status</c:v>
                </c:pt>
              </c:strCache>
            </c:strRef>
          </c:tx>
          <c:spPr>
            <a:solidFill>
              <a:srgbClr val="4F17A8"/>
            </a:solidFill>
            <a:ln>
              <a:noFill/>
            </a:ln>
            <a:effectLst/>
          </c:spPr>
          <c:invertIfNegative val="0"/>
          <c:dPt>
            <c:idx val="0"/>
            <c:invertIfNegative val="0"/>
            <c:bubble3D val="0"/>
            <c:spPr>
              <a:solidFill>
                <a:srgbClr val="4F17A8"/>
              </a:solidFill>
              <a:ln>
                <a:noFill/>
              </a:ln>
              <a:effectLst/>
            </c:spPr>
            <c:extLst>
              <c:ext xmlns:c16="http://schemas.microsoft.com/office/drawing/2014/chart" uri="{C3380CC4-5D6E-409C-BE32-E72D297353CC}">
                <c16:uniqueId val="{00000002-1946-4EF9-99F1-ED16D6E4DFD8}"/>
              </c:ext>
            </c:extLst>
          </c:dPt>
          <c:dPt>
            <c:idx val="1"/>
            <c:invertIfNegative val="0"/>
            <c:bubble3D val="0"/>
            <c:spPr>
              <a:solidFill>
                <a:srgbClr val="FF610F"/>
              </a:solidFill>
              <a:ln>
                <a:noFill/>
              </a:ln>
              <a:effectLst/>
            </c:spPr>
            <c:extLst>
              <c:ext xmlns:c16="http://schemas.microsoft.com/office/drawing/2014/chart" uri="{C3380CC4-5D6E-409C-BE32-E72D297353CC}">
                <c16:uniqueId val="{00000004-601D-450A-9143-18ED8BFD883F}"/>
              </c:ext>
            </c:extLst>
          </c:dPt>
          <c:cat>
            <c:strRef>
              <c:f>Sheet1!$A$2:$A$3</c:f>
              <c:strCache>
                <c:ptCount val="2"/>
                <c:pt idx="0">
                  <c:v>Completed</c:v>
                </c:pt>
                <c:pt idx="1">
                  <c:v> In progress</c:v>
                </c:pt>
              </c:strCache>
            </c:strRef>
          </c:cat>
          <c:val>
            <c:numRef>
              <c:f>Sheet1!$B$2:$B$3</c:f>
              <c:numCache>
                <c:formatCode>General</c:formatCode>
                <c:ptCount val="2"/>
                <c:pt idx="0">
                  <c:v>10</c:v>
                </c:pt>
                <c:pt idx="1">
                  <c:v>3</c:v>
                </c:pt>
              </c:numCache>
            </c:numRef>
          </c:val>
          <c:extLst>
            <c:ext xmlns:c16="http://schemas.microsoft.com/office/drawing/2014/chart" uri="{C3380CC4-5D6E-409C-BE32-E72D297353CC}">
              <c16:uniqueId val="{00000000-601D-450A-9143-18ED8BFD883F}"/>
            </c:ext>
          </c:extLst>
        </c:ser>
        <c:dLbls>
          <c:showLegendKey val="0"/>
          <c:showVal val="0"/>
          <c:showCatName val="0"/>
          <c:showSerName val="0"/>
          <c:showPercent val="0"/>
          <c:showBubbleSize val="0"/>
        </c:dLbls>
        <c:gapWidth val="221"/>
        <c:overlap val="-34"/>
        <c:axId val="421296383"/>
        <c:axId val="421296863"/>
      </c:barChart>
      <c:catAx>
        <c:axId val="421296383"/>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Roboto" panose="02000000000000000000" pitchFamily="2" charset="0"/>
                <a:ea typeface="Roboto" panose="02000000000000000000" pitchFamily="2" charset="0"/>
                <a:cs typeface="Roboto" panose="02000000000000000000" pitchFamily="2" charset="0"/>
              </a:defRPr>
            </a:pPr>
            <a:endParaRPr lang="en-US"/>
          </a:p>
        </c:txPr>
        <c:crossAx val="421296863"/>
        <c:crosses val="autoZero"/>
        <c:auto val="1"/>
        <c:lblAlgn val="ctr"/>
        <c:lblOffset val="100"/>
        <c:noMultiLvlLbl val="0"/>
      </c:catAx>
      <c:valAx>
        <c:axId val="42129686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Roboto" panose="02000000000000000000" pitchFamily="2" charset="0"/>
                <a:ea typeface="Roboto" panose="02000000000000000000" pitchFamily="2" charset="0"/>
                <a:cs typeface="Roboto" panose="02000000000000000000" pitchFamily="2" charset="0"/>
              </a:defRPr>
            </a:pPr>
            <a:endParaRPr lang="en-US"/>
          </a:p>
        </c:txPr>
        <c:crossAx val="421296383"/>
        <c:crosses val="autoZero"/>
        <c:crossBetween val="between"/>
      </c:valAx>
      <c:spPr>
        <a:solidFill>
          <a:schemeClr val="bg1">
            <a:lumMod val="95000"/>
          </a:schemeClr>
        </a:solidFill>
        <a:ln>
          <a:solidFill>
            <a:schemeClr val="bg1">
              <a:lumMod val="75000"/>
            </a:schemeClr>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944401282266644"/>
          <c:y val="0.17085807955584478"/>
          <c:w val="0.40763083373526193"/>
          <c:h val="0.73375525207088899"/>
        </c:manualLayout>
      </c:layout>
      <c:barChart>
        <c:barDir val="bar"/>
        <c:grouping val="clustered"/>
        <c:varyColors val="0"/>
        <c:ser>
          <c:idx val="0"/>
          <c:order val="0"/>
          <c:tx>
            <c:strRef>
              <c:f>Sheet1!$B$1</c:f>
              <c:strCache>
                <c:ptCount val="1"/>
                <c:pt idx="0">
                  <c:v>Actual hrs</c:v>
                </c:pt>
              </c:strCache>
            </c:strRef>
          </c:tx>
          <c:spPr>
            <a:solidFill>
              <a:srgbClr val="59D4EB"/>
            </a:solidFill>
            <a:ln>
              <a:noFill/>
            </a:ln>
            <a:effectLst/>
          </c:spPr>
          <c:invertIfNegative val="0"/>
          <c:cat>
            <c:strRef>
              <c:f>Sheet1!$A$2:$A$4</c:f>
              <c:strCache>
                <c:ptCount val="3"/>
                <c:pt idx="0">
                  <c:v>Mar</c:v>
                </c:pt>
                <c:pt idx="1">
                  <c:v>Feb</c:v>
                </c:pt>
                <c:pt idx="2">
                  <c:v>Jan</c:v>
                </c:pt>
              </c:strCache>
            </c:strRef>
          </c:cat>
          <c:val>
            <c:numRef>
              <c:f>Sheet1!$B$2:$B$4</c:f>
              <c:numCache>
                <c:formatCode>General</c:formatCode>
                <c:ptCount val="3"/>
                <c:pt idx="0">
                  <c:v>136</c:v>
                </c:pt>
                <c:pt idx="1">
                  <c:v>144</c:v>
                </c:pt>
                <c:pt idx="2">
                  <c:v>152</c:v>
                </c:pt>
              </c:numCache>
            </c:numRef>
          </c:val>
          <c:extLst>
            <c:ext xmlns:c16="http://schemas.microsoft.com/office/drawing/2014/chart" uri="{C3380CC4-5D6E-409C-BE32-E72D297353CC}">
              <c16:uniqueId val="{00000000-5E76-40AE-A974-1E656669D310}"/>
            </c:ext>
          </c:extLst>
        </c:ser>
        <c:ser>
          <c:idx val="1"/>
          <c:order val="1"/>
          <c:tx>
            <c:strRef>
              <c:f>Sheet1!$C$1</c:f>
              <c:strCache>
                <c:ptCount val="1"/>
                <c:pt idx="0">
                  <c:v>Available hrs</c:v>
                </c:pt>
              </c:strCache>
            </c:strRef>
          </c:tx>
          <c:spPr>
            <a:solidFill>
              <a:schemeClr val="accent2"/>
            </a:solidFill>
            <a:ln>
              <a:noFill/>
            </a:ln>
            <a:effectLst/>
          </c:spPr>
          <c:invertIfNegative val="0"/>
          <c:dPt>
            <c:idx val="0"/>
            <c:invertIfNegative val="0"/>
            <c:bubble3D val="0"/>
            <c:spPr>
              <a:solidFill>
                <a:srgbClr val="FF610F"/>
              </a:solidFill>
              <a:ln>
                <a:noFill/>
              </a:ln>
              <a:effectLst/>
            </c:spPr>
            <c:extLst>
              <c:ext xmlns:c16="http://schemas.microsoft.com/office/drawing/2014/chart" uri="{C3380CC4-5D6E-409C-BE32-E72D297353CC}">
                <c16:uniqueId val="{00000002-5E76-40AE-A974-1E656669D310}"/>
              </c:ext>
            </c:extLst>
          </c:dPt>
          <c:dPt>
            <c:idx val="1"/>
            <c:invertIfNegative val="0"/>
            <c:bubble3D val="0"/>
            <c:spPr>
              <a:solidFill>
                <a:srgbClr val="FF610F"/>
              </a:solidFill>
              <a:ln>
                <a:noFill/>
              </a:ln>
              <a:effectLst/>
            </c:spPr>
            <c:extLst>
              <c:ext xmlns:c16="http://schemas.microsoft.com/office/drawing/2014/chart" uri="{C3380CC4-5D6E-409C-BE32-E72D297353CC}">
                <c16:uniqueId val="{00000004-5E76-40AE-A974-1E656669D310}"/>
              </c:ext>
            </c:extLst>
          </c:dPt>
          <c:dPt>
            <c:idx val="2"/>
            <c:invertIfNegative val="0"/>
            <c:bubble3D val="0"/>
            <c:spPr>
              <a:solidFill>
                <a:srgbClr val="FF610F"/>
              </a:solidFill>
              <a:ln>
                <a:noFill/>
              </a:ln>
              <a:effectLst/>
            </c:spPr>
            <c:extLst>
              <c:ext xmlns:c16="http://schemas.microsoft.com/office/drawing/2014/chart" uri="{C3380CC4-5D6E-409C-BE32-E72D297353CC}">
                <c16:uniqueId val="{00000006-5E76-40AE-A974-1E656669D310}"/>
              </c:ext>
            </c:extLst>
          </c:dPt>
          <c:cat>
            <c:strRef>
              <c:f>Sheet1!$A$2:$A$4</c:f>
              <c:strCache>
                <c:ptCount val="3"/>
                <c:pt idx="0">
                  <c:v>Mar</c:v>
                </c:pt>
                <c:pt idx="1">
                  <c:v>Feb</c:v>
                </c:pt>
                <c:pt idx="2">
                  <c:v>Jan</c:v>
                </c:pt>
              </c:strCache>
            </c:strRef>
          </c:cat>
          <c:val>
            <c:numRef>
              <c:f>Sheet1!$C$2:$C$4</c:f>
              <c:numCache>
                <c:formatCode>General</c:formatCode>
                <c:ptCount val="3"/>
                <c:pt idx="0">
                  <c:v>160</c:v>
                </c:pt>
                <c:pt idx="1">
                  <c:v>160</c:v>
                </c:pt>
                <c:pt idx="2">
                  <c:v>176</c:v>
                </c:pt>
              </c:numCache>
            </c:numRef>
          </c:val>
          <c:extLst>
            <c:ext xmlns:c16="http://schemas.microsoft.com/office/drawing/2014/chart" uri="{C3380CC4-5D6E-409C-BE32-E72D297353CC}">
              <c16:uniqueId val="{00000007-5E76-40AE-A974-1E656669D310}"/>
            </c:ext>
          </c:extLst>
        </c:ser>
        <c:dLbls>
          <c:showLegendKey val="0"/>
          <c:showVal val="0"/>
          <c:showCatName val="0"/>
          <c:showSerName val="0"/>
          <c:showPercent val="0"/>
          <c:showBubbleSize val="0"/>
        </c:dLbls>
        <c:gapWidth val="269"/>
        <c:overlap val="-21"/>
        <c:axId val="458630736"/>
        <c:axId val="458648496"/>
      </c:barChart>
      <c:catAx>
        <c:axId val="458630736"/>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bg1"/>
                </a:solidFill>
                <a:latin typeface="Roboto" panose="02000000000000000000" pitchFamily="2" charset="0"/>
                <a:ea typeface="Roboto" panose="02000000000000000000" pitchFamily="2" charset="0"/>
                <a:cs typeface="Roboto" panose="02000000000000000000" pitchFamily="2" charset="0"/>
              </a:defRPr>
            </a:pPr>
            <a:endParaRPr lang="en-US"/>
          </a:p>
        </c:txPr>
        <c:crossAx val="458648496"/>
        <c:crosses val="autoZero"/>
        <c:auto val="1"/>
        <c:lblAlgn val="ctr"/>
        <c:lblOffset val="100"/>
        <c:noMultiLvlLbl val="0"/>
      </c:catAx>
      <c:valAx>
        <c:axId val="458648496"/>
        <c:scaling>
          <c:orientation val="minMax"/>
        </c:scaling>
        <c:delete val="0"/>
        <c:axPos val="b"/>
        <c:majorGridlines>
          <c:spPr>
            <a:ln w="9525" cap="flat" cmpd="sng" algn="ctr">
              <a:solidFill>
                <a:schemeClr val="tx1">
                  <a:lumMod val="15000"/>
                  <a:lumOff val="85000"/>
                </a:schemeClr>
              </a:solidFill>
              <a:round/>
            </a:ln>
            <a:effectLst/>
          </c:spPr>
        </c:majorGridlines>
        <c:minorGridlines>
          <c:spPr>
            <a:ln w="6350" cap="flat" cmpd="sng" algn="ctr">
              <a:solidFill>
                <a:schemeClr val="bg1">
                  <a:alpha val="19000"/>
                </a:schemeClr>
              </a:solidFill>
              <a:round/>
            </a:ln>
            <a:effectLst>
              <a:outerShdw blurRad="50800" dist="50800" dir="5400000" algn="ctr" rotWithShape="0">
                <a:srgbClr val="000000">
                  <a:alpha val="42000"/>
                </a:srgbClr>
              </a:outerShdw>
            </a:effectLst>
          </c:spPr>
        </c:min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bg1"/>
                </a:solidFill>
                <a:latin typeface="Roboto" panose="02000000000000000000" pitchFamily="2" charset="0"/>
                <a:ea typeface="Roboto" panose="02000000000000000000" pitchFamily="2" charset="0"/>
                <a:cs typeface="Roboto" panose="02000000000000000000" pitchFamily="2" charset="0"/>
              </a:defRPr>
            </a:pPr>
            <a:endParaRPr lang="en-US"/>
          </a:p>
        </c:txPr>
        <c:crossAx val="45863073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944401282266644"/>
          <c:y val="0.17085807955584478"/>
          <c:w val="0.40763083373526193"/>
          <c:h val="0.73375525207088899"/>
        </c:manualLayout>
      </c:layout>
      <c:barChart>
        <c:barDir val="bar"/>
        <c:grouping val="clustered"/>
        <c:varyColors val="0"/>
        <c:ser>
          <c:idx val="0"/>
          <c:order val="0"/>
          <c:tx>
            <c:strRef>
              <c:f>Sheet1!$B$1</c:f>
              <c:strCache>
                <c:ptCount val="1"/>
                <c:pt idx="0">
                  <c:v>Actual hrs</c:v>
                </c:pt>
              </c:strCache>
            </c:strRef>
          </c:tx>
          <c:spPr>
            <a:solidFill>
              <a:srgbClr val="59D4EB"/>
            </a:solidFill>
            <a:ln>
              <a:noFill/>
            </a:ln>
            <a:effectLst/>
          </c:spPr>
          <c:invertIfNegative val="0"/>
          <c:cat>
            <c:strRef>
              <c:f>Sheet1!$A$2:$A$4</c:f>
              <c:strCache>
                <c:ptCount val="3"/>
                <c:pt idx="0">
                  <c:v>Mar</c:v>
                </c:pt>
                <c:pt idx="1">
                  <c:v>Feb</c:v>
                </c:pt>
                <c:pt idx="2">
                  <c:v>Jan</c:v>
                </c:pt>
              </c:strCache>
            </c:strRef>
          </c:cat>
          <c:val>
            <c:numRef>
              <c:f>Sheet1!$B$2:$B$4</c:f>
              <c:numCache>
                <c:formatCode>General</c:formatCode>
                <c:ptCount val="3"/>
                <c:pt idx="0">
                  <c:v>120</c:v>
                </c:pt>
                <c:pt idx="1">
                  <c:v>136</c:v>
                </c:pt>
                <c:pt idx="2">
                  <c:v>152</c:v>
                </c:pt>
              </c:numCache>
            </c:numRef>
          </c:val>
          <c:extLst>
            <c:ext xmlns:c16="http://schemas.microsoft.com/office/drawing/2014/chart" uri="{C3380CC4-5D6E-409C-BE32-E72D297353CC}">
              <c16:uniqueId val="{00000000-8616-40D8-BDBB-C6D8E29D8A94}"/>
            </c:ext>
          </c:extLst>
        </c:ser>
        <c:ser>
          <c:idx val="1"/>
          <c:order val="1"/>
          <c:tx>
            <c:strRef>
              <c:f>Sheet1!$C$1</c:f>
              <c:strCache>
                <c:ptCount val="1"/>
                <c:pt idx="0">
                  <c:v>Available hrs</c:v>
                </c:pt>
              </c:strCache>
            </c:strRef>
          </c:tx>
          <c:spPr>
            <a:solidFill>
              <a:schemeClr val="accent2"/>
            </a:solidFill>
            <a:ln>
              <a:noFill/>
            </a:ln>
            <a:effectLst/>
          </c:spPr>
          <c:invertIfNegative val="0"/>
          <c:dPt>
            <c:idx val="0"/>
            <c:invertIfNegative val="0"/>
            <c:bubble3D val="0"/>
            <c:spPr>
              <a:solidFill>
                <a:srgbClr val="FF610F"/>
              </a:solidFill>
              <a:ln>
                <a:noFill/>
              </a:ln>
              <a:effectLst/>
            </c:spPr>
            <c:extLst>
              <c:ext xmlns:c16="http://schemas.microsoft.com/office/drawing/2014/chart" uri="{C3380CC4-5D6E-409C-BE32-E72D297353CC}">
                <c16:uniqueId val="{00000002-8616-40D8-BDBB-C6D8E29D8A94}"/>
              </c:ext>
            </c:extLst>
          </c:dPt>
          <c:dPt>
            <c:idx val="1"/>
            <c:invertIfNegative val="0"/>
            <c:bubble3D val="0"/>
            <c:spPr>
              <a:solidFill>
                <a:srgbClr val="FF610F"/>
              </a:solidFill>
              <a:ln>
                <a:noFill/>
              </a:ln>
              <a:effectLst/>
            </c:spPr>
            <c:extLst>
              <c:ext xmlns:c16="http://schemas.microsoft.com/office/drawing/2014/chart" uri="{C3380CC4-5D6E-409C-BE32-E72D297353CC}">
                <c16:uniqueId val="{00000004-8616-40D8-BDBB-C6D8E29D8A94}"/>
              </c:ext>
            </c:extLst>
          </c:dPt>
          <c:dPt>
            <c:idx val="2"/>
            <c:invertIfNegative val="0"/>
            <c:bubble3D val="0"/>
            <c:spPr>
              <a:solidFill>
                <a:srgbClr val="FF610F"/>
              </a:solidFill>
              <a:ln>
                <a:noFill/>
              </a:ln>
              <a:effectLst/>
            </c:spPr>
            <c:extLst>
              <c:ext xmlns:c16="http://schemas.microsoft.com/office/drawing/2014/chart" uri="{C3380CC4-5D6E-409C-BE32-E72D297353CC}">
                <c16:uniqueId val="{00000006-8616-40D8-BDBB-C6D8E29D8A94}"/>
              </c:ext>
            </c:extLst>
          </c:dPt>
          <c:cat>
            <c:strRef>
              <c:f>Sheet1!$A$2:$A$4</c:f>
              <c:strCache>
                <c:ptCount val="3"/>
                <c:pt idx="0">
                  <c:v>Mar</c:v>
                </c:pt>
                <c:pt idx="1">
                  <c:v>Feb</c:v>
                </c:pt>
                <c:pt idx="2">
                  <c:v>Jan</c:v>
                </c:pt>
              </c:strCache>
            </c:strRef>
          </c:cat>
          <c:val>
            <c:numRef>
              <c:f>Sheet1!$C$2:$C$4</c:f>
              <c:numCache>
                <c:formatCode>General</c:formatCode>
                <c:ptCount val="3"/>
                <c:pt idx="0">
                  <c:v>160</c:v>
                </c:pt>
                <c:pt idx="1">
                  <c:v>160</c:v>
                </c:pt>
                <c:pt idx="2">
                  <c:v>176</c:v>
                </c:pt>
              </c:numCache>
            </c:numRef>
          </c:val>
          <c:extLst>
            <c:ext xmlns:c16="http://schemas.microsoft.com/office/drawing/2014/chart" uri="{C3380CC4-5D6E-409C-BE32-E72D297353CC}">
              <c16:uniqueId val="{00000007-8616-40D8-BDBB-C6D8E29D8A94}"/>
            </c:ext>
          </c:extLst>
        </c:ser>
        <c:dLbls>
          <c:showLegendKey val="0"/>
          <c:showVal val="0"/>
          <c:showCatName val="0"/>
          <c:showSerName val="0"/>
          <c:showPercent val="0"/>
          <c:showBubbleSize val="0"/>
        </c:dLbls>
        <c:gapWidth val="269"/>
        <c:overlap val="-21"/>
        <c:axId val="458630736"/>
        <c:axId val="458648496"/>
      </c:barChart>
      <c:catAx>
        <c:axId val="458630736"/>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bg1"/>
                </a:solidFill>
                <a:latin typeface="Roboto" panose="02000000000000000000" pitchFamily="2" charset="0"/>
                <a:ea typeface="Roboto" panose="02000000000000000000" pitchFamily="2" charset="0"/>
                <a:cs typeface="Roboto" panose="02000000000000000000" pitchFamily="2" charset="0"/>
              </a:defRPr>
            </a:pPr>
            <a:endParaRPr lang="en-US"/>
          </a:p>
        </c:txPr>
        <c:crossAx val="458648496"/>
        <c:crosses val="autoZero"/>
        <c:auto val="1"/>
        <c:lblAlgn val="ctr"/>
        <c:lblOffset val="100"/>
        <c:noMultiLvlLbl val="0"/>
      </c:catAx>
      <c:valAx>
        <c:axId val="458648496"/>
        <c:scaling>
          <c:orientation val="minMax"/>
        </c:scaling>
        <c:delete val="0"/>
        <c:axPos val="b"/>
        <c:majorGridlines>
          <c:spPr>
            <a:ln w="9525" cap="flat" cmpd="sng" algn="ctr">
              <a:solidFill>
                <a:schemeClr val="tx1">
                  <a:lumMod val="15000"/>
                  <a:lumOff val="85000"/>
                </a:schemeClr>
              </a:solidFill>
              <a:round/>
            </a:ln>
            <a:effectLst/>
          </c:spPr>
        </c:majorGridlines>
        <c:minorGridlines>
          <c:spPr>
            <a:ln w="6350" cap="flat" cmpd="sng" algn="ctr">
              <a:solidFill>
                <a:schemeClr val="bg1">
                  <a:alpha val="19000"/>
                </a:schemeClr>
              </a:solidFill>
              <a:round/>
            </a:ln>
            <a:effectLst>
              <a:outerShdw blurRad="50800" dist="50800" dir="5400000" algn="ctr" rotWithShape="0">
                <a:srgbClr val="000000">
                  <a:alpha val="42000"/>
                </a:srgbClr>
              </a:outerShdw>
            </a:effectLst>
          </c:spPr>
        </c:min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bg1"/>
                </a:solidFill>
                <a:latin typeface="Roboto" panose="02000000000000000000" pitchFamily="2" charset="0"/>
                <a:ea typeface="Roboto" panose="02000000000000000000" pitchFamily="2" charset="0"/>
                <a:cs typeface="Roboto" panose="02000000000000000000" pitchFamily="2" charset="0"/>
              </a:defRPr>
            </a:pPr>
            <a:endParaRPr lang="en-US"/>
          </a:p>
        </c:txPr>
        <c:crossAx val="45863073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solidFill>
                <a:srgbClr val="4F17A8">
                  <a:alpha val="0"/>
                </a:srgbClr>
              </a:solidFill>
            </a:ln>
          </c:spPr>
          <c:dPt>
            <c:idx val="0"/>
            <c:bubble3D val="0"/>
            <c:spPr>
              <a:solidFill>
                <a:srgbClr val="59D4EB"/>
              </a:solidFill>
              <a:ln w="19050">
                <a:solidFill>
                  <a:srgbClr val="4F17A8">
                    <a:alpha val="0"/>
                  </a:srgbClr>
                </a:solidFill>
              </a:ln>
              <a:effectLst/>
            </c:spPr>
            <c:extLst>
              <c:ext xmlns:c16="http://schemas.microsoft.com/office/drawing/2014/chart" uri="{C3380CC4-5D6E-409C-BE32-E72D297353CC}">
                <c16:uniqueId val="{00000001-A08B-4634-B2C7-55E7CC05E58B}"/>
              </c:ext>
            </c:extLst>
          </c:dPt>
          <c:dPt>
            <c:idx val="1"/>
            <c:bubble3D val="0"/>
            <c:spPr>
              <a:solidFill>
                <a:srgbClr val="0080A8"/>
              </a:solidFill>
              <a:ln w="19050">
                <a:solidFill>
                  <a:srgbClr val="4F17A8">
                    <a:alpha val="0"/>
                  </a:srgbClr>
                </a:solidFill>
              </a:ln>
              <a:effectLst/>
            </c:spPr>
            <c:extLst>
              <c:ext xmlns:c16="http://schemas.microsoft.com/office/drawing/2014/chart" uri="{C3380CC4-5D6E-409C-BE32-E72D297353CC}">
                <c16:uniqueId val="{00000003-A08B-4634-B2C7-55E7CC05E58B}"/>
              </c:ext>
            </c:extLst>
          </c:dPt>
          <c:dPt>
            <c:idx val="2"/>
            <c:bubble3D val="0"/>
            <c:spPr>
              <a:solidFill>
                <a:schemeClr val="accent3"/>
              </a:solidFill>
              <a:ln w="19050">
                <a:solidFill>
                  <a:srgbClr val="4F17A8">
                    <a:alpha val="0"/>
                  </a:srgbClr>
                </a:solidFill>
              </a:ln>
              <a:effectLst/>
            </c:spPr>
            <c:extLst>
              <c:ext xmlns:c16="http://schemas.microsoft.com/office/drawing/2014/chart" uri="{C3380CC4-5D6E-409C-BE32-E72D297353CC}">
                <c16:uniqueId val="{00000005-A08B-4634-B2C7-55E7CC05E58B}"/>
              </c:ext>
            </c:extLst>
          </c:dPt>
          <c:dPt>
            <c:idx val="3"/>
            <c:bubble3D val="0"/>
            <c:spPr>
              <a:solidFill>
                <a:schemeClr val="accent4"/>
              </a:solidFill>
              <a:ln w="19050">
                <a:solidFill>
                  <a:srgbClr val="4F17A8">
                    <a:alpha val="0"/>
                  </a:srgbClr>
                </a:solidFill>
              </a:ln>
              <a:effectLst/>
            </c:spPr>
            <c:extLst>
              <c:ext xmlns:c16="http://schemas.microsoft.com/office/drawing/2014/chart" uri="{C3380CC4-5D6E-409C-BE32-E72D297353CC}">
                <c16:uniqueId val="{00000007-A08B-4634-B2C7-55E7CC05E58B}"/>
              </c:ext>
            </c:extLst>
          </c:dPt>
          <c:cat>
            <c:strRef>
              <c:f>Sheet1!$A$2:$A$5</c:f>
              <c:strCache>
                <c:ptCount val="2"/>
                <c:pt idx="0">
                  <c:v>1st Qtr</c:v>
                </c:pt>
                <c:pt idx="1">
                  <c:v>2nd Qtr</c:v>
                </c:pt>
              </c:strCache>
            </c:strRef>
          </c:cat>
          <c:val>
            <c:numRef>
              <c:f>Sheet1!$B$2:$B$5</c:f>
              <c:numCache>
                <c:formatCode>General</c:formatCode>
                <c:ptCount val="4"/>
                <c:pt idx="0">
                  <c:v>100</c:v>
                </c:pt>
                <c:pt idx="1">
                  <c:v>16</c:v>
                </c:pt>
              </c:numCache>
            </c:numRef>
          </c:val>
          <c:extLst>
            <c:ext xmlns:c16="http://schemas.microsoft.com/office/drawing/2014/chart" uri="{C3380CC4-5D6E-409C-BE32-E72D297353CC}">
              <c16:uniqueId val="{00000008-A08B-4634-B2C7-55E7CC05E58B}"/>
            </c:ext>
          </c:extLst>
        </c:ser>
        <c:dLbls>
          <c:showLegendKey val="0"/>
          <c:showVal val="0"/>
          <c:showCatName val="0"/>
          <c:showSerName val="0"/>
          <c:showPercent val="0"/>
          <c:showBubbleSize val="0"/>
          <c:showLeaderLines val="1"/>
        </c:dLbls>
        <c:firstSliceAng val="0"/>
        <c:holeSize val="6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solidFill>
                <a:srgbClr val="4F17A8">
                  <a:alpha val="0"/>
                </a:srgbClr>
              </a:solidFill>
            </a:ln>
          </c:spPr>
          <c:dPt>
            <c:idx val="0"/>
            <c:bubble3D val="0"/>
            <c:spPr>
              <a:solidFill>
                <a:srgbClr val="59D4EB"/>
              </a:solidFill>
              <a:ln w="19050">
                <a:solidFill>
                  <a:srgbClr val="4F17A8">
                    <a:alpha val="0"/>
                  </a:srgbClr>
                </a:solidFill>
              </a:ln>
              <a:effectLst/>
            </c:spPr>
            <c:extLst>
              <c:ext xmlns:c16="http://schemas.microsoft.com/office/drawing/2014/chart" uri="{C3380CC4-5D6E-409C-BE32-E72D297353CC}">
                <c16:uniqueId val="{00000002-3C45-4D7A-AC5D-C79C424C02A2}"/>
              </c:ext>
            </c:extLst>
          </c:dPt>
          <c:dPt>
            <c:idx val="1"/>
            <c:bubble3D val="0"/>
            <c:spPr>
              <a:solidFill>
                <a:srgbClr val="0080A8"/>
              </a:solidFill>
              <a:ln w="19050">
                <a:solidFill>
                  <a:srgbClr val="4F17A8">
                    <a:alpha val="0"/>
                  </a:srgbClr>
                </a:solidFill>
              </a:ln>
              <a:effectLst/>
            </c:spPr>
            <c:extLst>
              <c:ext xmlns:c16="http://schemas.microsoft.com/office/drawing/2014/chart" uri="{C3380CC4-5D6E-409C-BE32-E72D297353CC}">
                <c16:uniqueId val="{00000003-3C45-4D7A-AC5D-C79C424C02A2}"/>
              </c:ext>
            </c:extLst>
          </c:dPt>
          <c:dPt>
            <c:idx val="2"/>
            <c:bubble3D val="0"/>
            <c:spPr>
              <a:solidFill>
                <a:schemeClr val="accent3"/>
              </a:solidFill>
              <a:ln w="19050">
                <a:solidFill>
                  <a:srgbClr val="4F17A8">
                    <a:alpha val="0"/>
                  </a:srgbClr>
                </a:solidFill>
              </a:ln>
              <a:effectLst/>
            </c:spPr>
            <c:extLst>
              <c:ext xmlns:c16="http://schemas.microsoft.com/office/drawing/2014/chart" uri="{C3380CC4-5D6E-409C-BE32-E72D297353CC}">
                <c16:uniqueId val="{00000005-53C4-4C12-9D5D-8F5CBF6A7A5A}"/>
              </c:ext>
            </c:extLst>
          </c:dPt>
          <c:dPt>
            <c:idx val="3"/>
            <c:bubble3D val="0"/>
            <c:spPr>
              <a:solidFill>
                <a:schemeClr val="accent4"/>
              </a:solidFill>
              <a:ln w="19050">
                <a:solidFill>
                  <a:srgbClr val="4F17A8">
                    <a:alpha val="0"/>
                  </a:srgbClr>
                </a:solidFill>
              </a:ln>
              <a:effectLst/>
            </c:spPr>
            <c:extLst>
              <c:ext xmlns:c16="http://schemas.microsoft.com/office/drawing/2014/chart" uri="{C3380CC4-5D6E-409C-BE32-E72D297353CC}">
                <c16:uniqueId val="{00000007-53C4-4C12-9D5D-8F5CBF6A7A5A}"/>
              </c:ext>
            </c:extLst>
          </c:dPt>
          <c:cat>
            <c:strRef>
              <c:f>Sheet1!$A$2:$A$5</c:f>
              <c:strCache>
                <c:ptCount val="2"/>
                <c:pt idx="0">
                  <c:v>1st Qtr</c:v>
                </c:pt>
                <c:pt idx="1">
                  <c:v>2nd Qtr</c:v>
                </c:pt>
              </c:strCache>
            </c:strRef>
          </c:cat>
          <c:val>
            <c:numRef>
              <c:f>Sheet1!$B$2:$B$5</c:f>
              <c:numCache>
                <c:formatCode>General</c:formatCode>
                <c:ptCount val="4"/>
                <c:pt idx="0">
                  <c:v>100</c:v>
                </c:pt>
                <c:pt idx="1">
                  <c:v>9</c:v>
                </c:pt>
              </c:numCache>
            </c:numRef>
          </c:val>
          <c:extLst>
            <c:ext xmlns:c16="http://schemas.microsoft.com/office/drawing/2014/chart" uri="{C3380CC4-5D6E-409C-BE32-E72D297353CC}">
              <c16:uniqueId val="{00000000-3C45-4D7A-AC5D-C79C424C02A2}"/>
            </c:ext>
          </c:extLst>
        </c:ser>
        <c:dLbls>
          <c:showLegendKey val="0"/>
          <c:showVal val="0"/>
          <c:showCatName val="0"/>
          <c:showSerName val="0"/>
          <c:showPercent val="0"/>
          <c:showBubbleSize val="0"/>
          <c:showLeaderLines val="1"/>
        </c:dLbls>
        <c:firstSliceAng val="0"/>
        <c:holeSize val="6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solidFill>
                <a:srgbClr val="4F17A8">
                  <a:alpha val="0"/>
                </a:srgbClr>
              </a:solidFill>
            </a:ln>
          </c:spPr>
          <c:dPt>
            <c:idx val="0"/>
            <c:bubble3D val="0"/>
            <c:spPr>
              <a:solidFill>
                <a:srgbClr val="59D4EB"/>
              </a:solidFill>
              <a:ln w="19050">
                <a:solidFill>
                  <a:srgbClr val="4F17A8">
                    <a:alpha val="0"/>
                  </a:srgbClr>
                </a:solidFill>
              </a:ln>
              <a:effectLst/>
            </c:spPr>
            <c:extLst>
              <c:ext xmlns:c16="http://schemas.microsoft.com/office/drawing/2014/chart" uri="{C3380CC4-5D6E-409C-BE32-E72D297353CC}">
                <c16:uniqueId val="{00000002-3C45-4D7A-AC5D-C79C424C02A2}"/>
              </c:ext>
            </c:extLst>
          </c:dPt>
          <c:dPt>
            <c:idx val="1"/>
            <c:bubble3D val="0"/>
            <c:spPr>
              <a:solidFill>
                <a:srgbClr val="0080A8"/>
              </a:solidFill>
              <a:ln w="19050">
                <a:solidFill>
                  <a:srgbClr val="4F17A8">
                    <a:alpha val="0"/>
                  </a:srgbClr>
                </a:solidFill>
              </a:ln>
              <a:effectLst/>
            </c:spPr>
            <c:extLst>
              <c:ext xmlns:c16="http://schemas.microsoft.com/office/drawing/2014/chart" uri="{C3380CC4-5D6E-409C-BE32-E72D297353CC}">
                <c16:uniqueId val="{00000003-3C45-4D7A-AC5D-C79C424C02A2}"/>
              </c:ext>
            </c:extLst>
          </c:dPt>
          <c:dPt>
            <c:idx val="2"/>
            <c:bubble3D val="0"/>
            <c:spPr>
              <a:solidFill>
                <a:schemeClr val="accent3"/>
              </a:solidFill>
              <a:ln w="19050">
                <a:solidFill>
                  <a:srgbClr val="4F17A8">
                    <a:alpha val="0"/>
                  </a:srgbClr>
                </a:solidFill>
              </a:ln>
              <a:effectLst/>
            </c:spPr>
            <c:extLst>
              <c:ext xmlns:c16="http://schemas.microsoft.com/office/drawing/2014/chart" uri="{C3380CC4-5D6E-409C-BE32-E72D297353CC}">
                <c16:uniqueId val="{00000005-53C4-4C12-9D5D-8F5CBF6A7A5A}"/>
              </c:ext>
            </c:extLst>
          </c:dPt>
          <c:dPt>
            <c:idx val="3"/>
            <c:bubble3D val="0"/>
            <c:spPr>
              <a:solidFill>
                <a:schemeClr val="accent4"/>
              </a:solidFill>
              <a:ln w="19050">
                <a:solidFill>
                  <a:srgbClr val="4F17A8">
                    <a:alpha val="0"/>
                  </a:srgbClr>
                </a:solidFill>
              </a:ln>
              <a:effectLst/>
            </c:spPr>
            <c:extLst>
              <c:ext xmlns:c16="http://schemas.microsoft.com/office/drawing/2014/chart" uri="{C3380CC4-5D6E-409C-BE32-E72D297353CC}">
                <c16:uniqueId val="{00000007-53C4-4C12-9D5D-8F5CBF6A7A5A}"/>
              </c:ext>
            </c:extLst>
          </c:dPt>
          <c:cat>
            <c:strRef>
              <c:f>Sheet1!$A$2:$A$5</c:f>
              <c:strCache>
                <c:ptCount val="2"/>
                <c:pt idx="0">
                  <c:v>1st Qtr</c:v>
                </c:pt>
                <c:pt idx="1">
                  <c:v>2nd Qtr</c:v>
                </c:pt>
              </c:strCache>
            </c:strRef>
          </c:cat>
          <c:val>
            <c:numRef>
              <c:f>Sheet1!$B$2:$B$5</c:f>
              <c:numCache>
                <c:formatCode>General</c:formatCode>
                <c:ptCount val="4"/>
                <c:pt idx="0">
                  <c:v>100</c:v>
                </c:pt>
                <c:pt idx="1">
                  <c:v>8</c:v>
                </c:pt>
              </c:numCache>
            </c:numRef>
          </c:val>
          <c:extLst>
            <c:ext xmlns:c16="http://schemas.microsoft.com/office/drawing/2014/chart" uri="{C3380CC4-5D6E-409C-BE32-E72D297353CC}">
              <c16:uniqueId val="{00000000-3C45-4D7A-AC5D-C79C424C02A2}"/>
            </c:ext>
          </c:extLst>
        </c:ser>
        <c:dLbls>
          <c:showLegendKey val="0"/>
          <c:showVal val="0"/>
          <c:showCatName val="0"/>
          <c:showSerName val="0"/>
          <c:showPercent val="0"/>
          <c:showBubbleSize val="0"/>
          <c:showLeaderLines val="1"/>
        </c:dLbls>
        <c:firstSliceAng val="0"/>
        <c:holeSize val="6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944401282266644"/>
          <c:y val="0.17085807955584478"/>
          <c:w val="0.40763083373526193"/>
          <c:h val="0.73375525207088899"/>
        </c:manualLayout>
      </c:layout>
      <c:barChart>
        <c:barDir val="bar"/>
        <c:grouping val="clustered"/>
        <c:varyColors val="0"/>
        <c:ser>
          <c:idx val="0"/>
          <c:order val="0"/>
          <c:tx>
            <c:strRef>
              <c:f>Sheet1!$B$1</c:f>
              <c:strCache>
                <c:ptCount val="1"/>
                <c:pt idx="0">
                  <c:v>Actual hrs</c:v>
                </c:pt>
              </c:strCache>
            </c:strRef>
          </c:tx>
          <c:spPr>
            <a:solidFill>
              <a:srgbClr val="59D4EB"/>
            </a:solidFill>
            <a:ln>
              <a:noFill/>
            </a:ln>
            <a:effectLst/>
          </c:spPr>
          <c:invertIfNegative val="0"/>
          <c:cat>
            <c:strRef>
              <c:f>Sheet1!$A$2:$A$4</c:f>
              <c:strCache>
                <c:ptCount val="3"/>
                <c:pt idx="0">
                  <c:v>Mar</c:v>
                </c:pt>
                <c:pt idx="1">
                  <c:v>Feb</c:v>
                </c:pt>
                <c:pt idx="2">
                  <c:v>Jan</c:v>
                </c:pt>
              </c:strCache>
            </c:strRef>
          </c:cat>
          <c:val>
            <c:numRef>
              <c:f>Sheet1!$B$2:$B$4</c:f>
              <c:numCache>
                <c:formatCode>General</c:formatCode>
                <c:ptCount val="3"/>
                <c:pt idx="0">
                  <c:v>136</c:v>
                </c:pt>
                <c:pt idx="1">
                  <c:v>148</c:v>
                </c:pt>
                <c:pt idx="2">
                  <c:v>168</c:v>
                </c:pt>
              </c:numCache>
            </c:numRef>
          </c:val>
          <c:extLst>
            <c:ext xmlns:c16="http://schemas.microsoft.com/office/drawing/2014/chart" uri="{C3380CC4-5D6E-409C-BE32-E72D297353CC}">
              <c16:uniqueId val="{00000000-5E76-40AE-A974-1E656669D310}"/>
            </c:ext>
          </c:extLst>
        </c:ser>
        <c:ser>
          <c:idx val="1"/>
          <c:order val="1"/>
          <c:tx>
            <c:strRef>
              <c:f>Sheet1!$C$1</c:f>
              <c:strCache>
                <c:ptCount val="1"/>
                <c:pt idx="0">
                  <c:v>Available hrs</c:v>
                </c:pt>
              </c:strCache>
            </c:strRef>
          </c:tx>
          <c:spPr>
            <a:solidFill>
              <a:schemeClr val="accent2"/>
            </a:solidFill>
            <a:ln>
              <a:noFill/>
            </a:ln>
            <a:effectLst/>
          </c:spPr>
          <c:invertIfNegative val="0"/>
          <c:dPt>
            <c:idx val="0"/>
            <c:invertIfNegative val="0"/>
            <c:bubble3D val="0"/>
            <c:spPr>
              <a:solidFill>
                <a:srgbClr val="FF610F"/>
              </a:solidFill>
              <a:ln>
                <a:noFill/>
              </a:ln>
              <a:effectLst/>
            </c:spPr>
            <c:extLst>
              <c:ext xmlns:c16="http://schemas.microsoft.com/office/drawing/2014/chart" uri="{C3380CC4-5D6E-409C-BE32-E72D297353CC}">
                <c16:uniqueId val="{00000002-5E76-40AE-A974-1E656669D310}"/>
              </c:ext>
            </c:extLst>
          </c:dPt>
          <c:dPt>
            <c:idx val="1"/>
            <c:invertIfNegative val="0"/>
            <c:bubble3D val="0"/>
            <c:spPr>
              <a:solidFill>
                <a:srgbClr val="FF610F"/>
              </a:solidFill>
              <a:ln>
                <a:noFill/>
              </a:ln>
              <a:effectLst/>
            </c:spPr>
            <c:extLst>
              <c:ext xmlns:c16="http://schemas.microsoft.com/office/drawing/2014/chart" uri="{C3380CC4-5D6E-409C-BE32-E72D297353CC}">
                <c16:uniqueId val="{00000004-5E76-40AE-A974-1E656669D310}"/>
              </c:ext>
            </c:extLst>
          </c:dPt>
          <c:dPt>
            <c:idx val="2"/>
            <c:invertIfNegative val="0"/>
            <c:bubble3D val="0"/>
            <c:spPr>
              <a:solidFill>
                <a:srgbClr val="FF610F"/>
              </a:solidFill>
              <a:ln>
                <a:noFill/>
              </a:ln>
              <a:effectLst/>
            </c:spPr>
            <c:extLst>
              <c:ext xmlns:c16="http://schemas.microsoft.com/office/drawing/2014/chart" uri="{C3380CC4-5D6E-409C-BE32-E72D297353CC}">
                <c16:uniqueId val="{00000006-5E76-40AE-A974-1E656669D310}"/>
              </c:ext>
            </c:extLst>
          </c:dPt>
          <c:cat>
            <c:strRef>
              <c:f>Sheet1!$A$2:$A$4</c:f>
              <c:strCache>
                <c:ptCount val="3"/>
                <c:pt idx="0">
                  <c:v>Mar</c:v>
                </c:pt>
                <c:pt idx="1">
                  <c:v>Feb</c:v>
                </c:pt>
                <c:pt idx="2">
                  <c:v>Jan</c:v>
                </c:pt>
              </c:strCache>
            </c:strRef>
          </c:cat>
          <c:val>
            <c:numRef>
              <c:f>Sheet1!$C$2:$C$4</c:f>
              <c:numCache>
                <c:formatCode>General</c:formatCode>
                <c:ptCount val="3"/>
                <c:pt idx="0">
                  <c:v>160</c:v>
                </c:pt>
                <c:pt idx="1">
                  <c:v>160</c:v>
                </c:pt>
                <c:pt idx="2">
                  <c:v>176</c:v>
                </c:pt>
              </c:numCache>
            </c:numRef>
          </c:val>
          <c:extLst>
            <c:ext xmlns:c16="http://schemas.microsoft.com/office/drawing/2014/chart" uri="{C3380CC4-5D6E-409C-BE32-E72D297353CC}">
              <c16:uniqueId val="{00000007-5E76-40AE-A974-1E656669D310}"/>
            </c:ext>
          </c:extLst>
        </c:ser>
        <c:dLbls>
          <c:showLegendKey val="0"/>
          <c:showVal val="0"/>
          <c:showCatName val="0"/>
          <c:showSerName val="0"/>
          <c:showPercent val="0"/>
          <c:showBubbleSize val="0"/>
        </c:dLbls>
        <c:gapWidth val="269"/>
        <c:overlap val="-21"/>
        <c:axId val="458630736"/>
        <c:axId val="458648496"/>
      </c:barChart>
      <c:catAx>
        <c:axId val="458630736"/>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bg1"/>
                </a:solidFill>
                <a:latin typeface="Roboto" panose="02000000000000000000" pitchFamily="2" charset="0"/>
                <a:ea typeface="Roboto" panose="02000000000000000000" pitchFamily="2" charset="0"/>
                <a:cs typeface="Roboto" panose="02000000000000000000" pitchFamily="2" charset="0"/>
              </a:defRPr>
            </a:pPr>
            <a:endParaRPr lang="en-US"/>
          </a:p>
        </c:txPr>
        <c:crossAx val="458648496"/>
        <c:crosses val="autoZero"/>
        <c:auto val="1"/>
        <c:lblAlgn val="ctr"/>
        <c:lblOffset val="100"/>
        <c:noMultiLvlLbl val="0"/>
      </c:catAx>
      <c:valAx>
        <c:axId val="458648496"/>
        <c:scaling>
          <c:orientation val="minMax"/>
        </c:scaling>
        <c:delete val="0"/>
        <c:axPos val="b"/>
        <c:majorGridlines>
          <c:spPr>
            <a:ln w="9525" cap="flat" cmpd="sng" algn="ctr">
              <a:solidFill>
                <a:schemeClr val="tx1">
                  <a:lumMod val="15000"/>
                  <a:lumOff val="85000"/>
                </a:schemeClr>
              </a:solidFill>
              <a:round/>
            </a:ln>
            <a:effectLst/>
          </c:spPr>
        </c:majorGridlines>
        <c:minorGridlines>
          <c:spPr>
            <a:ln w="6350" cap="flat" cmpd="sng" algn="ctr">
              <a:solidFill>
                <a:schemeClr val="bg1">
                  <a:alpha val="19000"/>
                </a:schemeClr>
              </a:solidFill>
              <a:round/>
            </a:ln>
            <a:effectLst>
              <a:outerShdw blurRad="50800" dist="50800" dir="5400000" algn="ctr" rotWithShape="0">
                <a:srgbClr val="000000">
                  <a:alpha val="42000"/>
                </a:srgbClr>
              </a:outerShdw>
            </a:effectLst>
          </c:spPr>
        </c:min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bg1"/>
                </a:solidFill>
                <a:latin typeface="Roboto" panose="02000000000000000000" pitchFamily="2" charset="0"/>
                <a:ea typeface="Roboto" panose="02000000000000000000" pitchFamily="2" charset="0"/>
                <a:cs typeface="Roboto" panose="02000000000000000000" pitchFamily="2" charset="0"/>
              </a:defRPr>
            </a:pPr>
            <a:endParaRPr lang="en-US"/>
          </a:p>
        </c:txPr>
        <c:crossAx val="45863073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944401282266644"/>
          <c:y val="0.17085807955584478"/>
          <c:w val="0.40763083373526193"/>
          <c:h val="0.73375525207088899"/>
        </c:manualLayout>
      </c:layout>
      <c:barChart>
        <c:barDir val="bar"/>
        <c:grouping val="clustered"/>
        <c:varyColors val="0"/>
        <c:ser>
          <c:idx val="0"/>
          <c:order val="0"/>
          <c:tx>
            <c:strRef>
              <c:f>Sheet1!$B$1</c:f>
              <c:strCache>
                <c:ptCount val="1"/>
                <c:pt idx="0">
                  <c:v>Actual hrs</c:v>
                </c:pt>
              </c:strCache>
            </c:strRef>
          </c:tx>
          <c:spPr>
            <a:solidFill>
              <a:srgbClr val="59D4EB"/>
            </a:solidFill>
            <a:ln>
              <a:noFill/>
            </a:ln>
            <a:effectLst/>
          </c:spPr>
          <c:invertIfNegative val="0"/>
          <c:cat>
            <c:strRef>
              <c:f>Sheet1!$A$2:$A$4</c:f>
              <c:strCache>
                <c:ptCount val="3"/>
                <c:pt idx="0">
                  <c:v>Mar</c:v>
                </c:pt>
                <c:pt idx="1">
                  <c:v>Feb</c:v>
                </c:pt>
                <c:pt idx="2">
                  <c:v>Jan</c:v>
                </c:pt>
              </c:strCache>
            </c:strRef>
          </c:cat>
          <c:val>
            <c:numRef>
              <c:f>Sheet1!$B$2:$B$4</c:f>
              <c:numCache>
                <c:formatCode>General</c:formatCode>
                <c:ptCount val="3"/>
                <c:pt idx="0">
                  <c:v>144</c:v>
                </c:pt>
                <c:pt idx="1">
                  <c:v>152</c:v>
                </c:pt>
                <c:pt idx="2">
                  <c:v>160</c:v>
                </c:pt>
              </c:numCache>
            </c:numRef>
          </c:val>
          <c:extLst>
            <c:ext xmlns:c16="http://schemas.microsoft.com/office/drawing/2014/chart" uri="{C3380CC4-5D6E-409C-BE32-E72D297353CC}">
              <c16:uniqueId val="{00000000-5E76-40AE-A974-1E656669D310}"/>
            </c:ext>
          </c:extLst>
        </c:ser>
        <c:ser>
          <c:idx val="1"/>
          <c:order val="1"/>
          <c:tx>
            <c:strRef>
              <c:f>Sheet1!$C$1</c:f>
              <c:strCache>
                <c:ptCount val="1"/>
                <c:pt idx="0">
                  <c:v>Available hrs</c:v>
                </c:pt>
              </c:strCache>
            </c:strRef>
          </c:tx>
          <c:spPr>
            <a:solidFill>
              <a:schemeClr val="accent2"/>
            </a:solidFill>
            <a:ln>
              <a:noFill/>
            </a:ln>
            <a:effectLst/>
          </c:spPr>
          <c:invertIfNegative val="0"/>
          <c:dPt>
            <c:idx val="0"/>
            <c:invertIfNegative val="0"/>
            <c:bubble3D val="0"/>
            <c:spPr>
              <a:solidFill>
                <a:srgbClr val="FF610F"/>
              </a:solidFill>
              <a:ln>
                <a:noFill/>
              </a:ln>
              <a:effectLst/>
            </c:spPr>
            <c:extLst>
              <c:ext xmlns:c16="http://schemas.microsoft.com/office/drawing/2014/chart" uri="{C3380CC4-5D6E-409C-BE32-E72D297353CC}">
                <c16:uniqueId val="{00000002-5E76-40AE-A974-1E656669D310}"/>
              </c:ext>
            </c:extLst>
          </c:dPt>
          <c:dPt>
            <c:idx val="1"/>
            <c:invertIfNegative val="0"/>
            <c:bubble3D val="0"/>
            <c:spPr>
              <a:solidFill>
                <a:srgbClr val="FF610F"/>
              </a:solidFill>
              <a:ln>
                <a:noFill/>
              </a:ln>
              <a:effectLst/>
            </c:spPr>
            <c:extLst>
              <c:ext xmlns:c16="http://schemas.microsoft.com/office/drawing/2014/chart" uri="{C3380CC4-5D6E-409C-BE32-E72D297353CC}">
                <c16:uniqueId val="{00000004-5E76-40AE-A974-1E656669D310}"/>
              </c:ext>
            </c:extLst>
          </c:dPt>
          <c:dPt>
            <c:idx val="2"/>
            <c:invertIfNegative val="0"/>
            <c:bubble3D val="0"/>
            <c:spPr>
              <a:solidFill>
                <a:srgbClr val="FF610F"/>
              </a:solidFill>
              <a:ln>
                <a:noFill/>
              </a:ln>
              <a:effectLst/>
            </c:spPr>
            <c:extLst>
              <c:ext xmlns:c16="http://schemas.microsoft.com/office/drawing/2014/chart" uri="{C3380CC4-5D6E-409C-BE32-E72D297353CC}">
                <c16:uniqueId val="{00000006-5E76-40AE-A974-1E656669D310}"/>
              </c:ext>
            </c:extLst>
          </c:dPt>
          <c:cat>
            <c:strRef>
              <c:f>Sheet1!$A$2:$A$4</c:f>
              <c:strCache>
                <c:ptCount val="3"/>
                <c:pt idx="0">
                  <c:v>Mar</c:v>
                </c:pt>
                <c:pt idx="1">
                  <c:v>Feb</c:v>
                </c:pt>
                <c:pt idx="2">
                  <c:v>Jan</c:v>
                </c:pt>
              </c:strCache>
            </c:strRef>
          </c:cat>
          <c:val>
            <c:numRef>
              <c:f>Sheet1!$C$2:$C$4</c:f>
              <c:numCache>
                <c:formatCode>General</c:formatCode>
                <c:ptCount val="3"/>
                <c:pt idx="0">
                  <c:v>160</c:v>
                </c:pt>
                <c:pt idx="1">
                  <c:v>160</c:v>
                </c:pt>
                <c:pt idx="2">
                  <c:v>176</c:v>
                </c:pt>
              </c:numCache>
            </c:numRef>
          </c:val>
          <c:extLst>
            <c:ext xmlns:c16="http://schemas.microsoft.com/office/drawing/2014/chart" uri="{C3380CC4-5D6E-409C-BE32-E72D297353CC}">
              <c16:uniqueId val="{00000007-5E76-40AE-A974-1E656669D310}"/>
            </c:ext>
          </c:extLst>
        </c:ser>
        <c:dLbls>
          <c:showLegendKey val="0"/>
          <c:showVal val="0"/>
          <c:showCatName val="0"/>
          <c:showSerName val="0"/>
          <c:showPercent val="0"/>
          <c:showBubbleSize val="0"/>
        </c:dLbls>
        <c:gapWidth val="269"/>
        <c:overlap val="-21"/>
        <c:axId val="458630736"/>
        <c:axId val="458648496"/>
      </c:barChart>
      <c:catAx>
        <c:axId val="458630736"/>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bg1"/>
                </a:solidFill>
                <a:latin typeface="Roboto" panose="02000000000000000000" pitchFamily="2" charset="0"/>
                <a:ea typeface="Roboto" panose="02000000000000000000" pitchFamily="2" charset="0"/>
                <a:cs typeface="Roboto" panose="02000000000000000000" pitchFamily="2" charset="0"/>
              </a:defRPr>
            </a:pPr>
            <a:endParaRPr lang="en-US"/>
          </a:p>
        </c:txPr>
        <c:crossAx val="458648496"/>
        <c:crosses val="autoZero"/>
        <c:auto val="1"/>
        <c:lblAlgn val="ctr"/>
        <c:lblOffset val="100"/>
        <c:noMultiLvlLbl val="0"/>
      </c:catAx>
      <c:valAx>
        <c:axId val="458648496"/>
        <c:scaling>
          <c:orientation val="minMax"/>
        </c:scaling>
        <c:delete val="0"/>
        <c:axPos val="b"/>
        <c:majorGridlines>
          <c:spPr>
            <a:ln w="9525" cap="flat" cmpd="sng" algn="ctr">
              <a:solidFill>
                <a:schemeClr val="tx1">
                  <a:lumMod val="15000"/>
                  <a:lumOff val="85000"/>
                </a:schemeClr>
              </a:solidFill>
              <a:round/>
            </a:ln>
            <a:effectLst/>
          </c:spPr>
        </c:majorGridlines>
        <c:minorGridlines>
          <c:spPr>
            <a:ln w="6350" cap="flat" cmpd="sng" algn="ctr">
              <a:solidFill>
                <a:schemeClr val="bg1">
                  <a:alpha val="19000"/>
                </a:schemeClr>
              </a:solidFill>
              <a:round/>
            </a:ln>
            <a:effectLst>
              <a:outerShdw blurRad="50800" dist="50800" dir="5400000" algn="ctr" rotWithShape="0">
                <a:srgbClr val="000000">
                  <a:alpha val="42000"/>
                </a:srgbClr>
              </a:outerShdw>
            </a:effectLst>
          </c:spPr>
        </c:min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bg1"/>
                </a:solidFill>
                <a:latin typeface="Roboto" panose="02000000000000000000" pitchFamily="2" charset="0"/>
                <a:ea typeface="Roboto" panose="02000000000000000000" pitchFamily="2" charset="0"/>
                <a:cs typeface="Roboto" panose="02000000000000000000" pitchFamily="2" charset="0"/>
              </a:defRPr>
            </a:pPr>
            <a:endParaRPr lang="en-US"/>
          </a:p>
        </c:txPr>
        <c:crossAx val="45863073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solidFill>
                <a:srgbClr val="4F17A8">
                  <a:alpha val="0"/>
                </a:srgbClr>
              </a:solidFill>
            </a:ln>
          </c:spPr>
          <c:dPt>
            <c:idx val="0"/>
            <c:bubble3D val="0"/>
            <c:spPr>
              <a:solidFill>
                <a:srgbClr val="59D4EB"/>
              </a:solidFill>
              <a:ln w="19050">
                <a:solidFill>
                  <a:srgbClr val="4F17A8">
                    <a:alpha val="0"/>
                  </a:srgbClr>
                </a:solidFill>
              </a:ln>
              <a:effectLst/>
            </c:spPr>
            <c:extLst>
              <c:ext xmlns:c16="http://schemas.microsoft.com/office/drawing/2014/chart" uri="{C3380CC4-5D6E-409C-BE32-E72D297353CC}">
                <c16:uniqueId val="{00000002-3C45-4D7A-AC5D-C79C424C02A2}"/>
              </c:ext>
            </c:extLst>
          </c:dPt>
          <c:dPt>
            <c:idx val="1"/>
            <c:bubble3D val="0"/>
            <c:spPr>
              <a:solidFill>
                <a:srgbClr val="0080A8"/>
              </a:solidFill>
              <a:ln w="19050">
                <a:solidFill>
                  <a:srgbClr val="4F17A8">
                    <a:alpha val="0"/>
                  </a:srgbClr>
                </a:solidFill>
              </a:ln>
              <a:effectLst/>
            </c:spPr>
            <c:extLst>
              <c:ext xmlns:c16="http://schemas.microsoft.com/office/drawing/2014/chart" uri="{C3380CC4-5D6E-409C-BE32-E72D297353CC}">
                <c16:uniqueId val="{00000003-3C45-4D7A-AC5D-C79C424C02A2}"/>
              </c:ext>
            </c:extLst>
          </c:dPt>
          <c:dPt>
            <c:idx val="2"/>
            <c:bubble3D val="0"/>
            <c:spPr>
              <a:solidFill>
                <a:schemeClr val="accent3"/>
              </a:solidFill>
              <a:ln w="19050">
                <a:solidFill>
                  <a:srgbClr val="4F17A8">
                    <a:alpha val="0"/>
                  </a:srgbClr>
                </a:solidFill>
              </a:ln>
              <a:effectLst/>
            </c:spPr>
            <c:extLst>
              <c:ext xmlns:c16="http://schemas.microsoft.com/office/drawing/2014/chart" uri="{C3380CC4-5D6E-409C-BE32-E72D297353CC}">
                <c16:uniqueId val="{00000005-53C4-4C12-9D5D-8F5CBF6A7A5A}"/>
              </c:ext>
            </c:extLst>
          </c:dPt>
          <c:dPt>
            <c:idx val="3"/>
            <c:bubble3D val="0"/>
            <c:spPr>
              <a:solidFill>
                <a:schemeClr val="accent4"/>
              </a:solidFill>
              <a:ln w="19050">
                <a:solidFill>
                  <a:srgbClr val="4F17A8">
                    <a:alpha val="0"/>
                  </a:srgbClr>
                </a:solidFill>
              </a:ln>
              <a:effectLst/>
            </c:spPr>
            <c:extLst>
              <c:ext xmlns:c16="http://schemas.microsoft.com/office/drawing/2014/chart" uri="{C3380CC4-5D6E-409C-BE32-E72D297353CC}">
                <c16:uniqueId val="{00000007-53C4-4C12-9D5D-8F5CBF6A7A5A}"/>
              </c:ext>
            </c:extLst>
          </c:dPt>
          <c:cat>
            <c:strRef>
              <c:f>Sheet1!$A$2:$A$5</c:f>
              <c:strCache>
                <c:ptCount val="2"/>
                <c:pt idx="0">
                  <c:v>1st Qtr</c:v>
                </c:pt>
                <c:pt idx="1">
                  <c:v>2nd Qtr</c:v>
                </c:pt>
              </c:strCache>
            </c:strRef>
          </c:cat>
          <c:val>
            <c:numRef>
              <c:f>Sheet1!$B$2:$B$5</c:f>
              <c:numCache>
                <c:formatCode>General</c:formatCode>
                <c:ptCount val="4"/>
                <c:pt idx="0">
                  <c:v>100</c:v>
                </c:pt>
                <c:pt idx="1">
                  <c:v>4</c:v>
                </c:pt>
              </c:numCache>
            </c:numRef>
          </c:val>
          <c:extLst>
            <c:ext xmlns:c16="http://schemas.microsoft.com/office/drawing/2014/chart" uri="{C3380CC4-5D6E-409C-BE32-E72D297353CC}">
              <c16:uniqueId val="{00000000-3C45-4D7A-AC5D-C79C424C02A2}"/>
            </c:ext>
          </c:extLst>
        </c:ser>
        <c:dLbls>
          <c:showLegendKey val="0"/>
          <c:showVal val="0"/>
          <c:showCatName val="0"/>
          <c:showSerName val="0"/>
          <c:showPercent val="0"/>
          <c:showBubbleSize val="0"/>
          <c:showLeaderLines val="1"/>
        </c:dLbls>
        <c:firstSliceAng val="0"/>
        <c:holeSize val="6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944401282266644"/>
          <c:y val="0.17085807955584478"/>
          <c:w val="0.40763083373526193"/>
          <c:h val="0.73375525207088899"/>
        </c:manualLayout>
      </c:layout>
      <c:barChart>
        <c:barDir val="bar"/>
        <c:grouping val="clustered"/>
        <c:varyColors val="0"/>
        <c:ser>
          <c:idx val="0"/>
          <c:order val="0"/>
          <c:tx>
            <c:strRef>
              <c:f>Sheet1!$B$1</c:f>
              <c:strCache>
                <c:ptCount val="1"/>
                <c:pt idx="0">
                  <c:v>Actual hrs</c:v>
                </c:pt>
              </c:strCache>
            </c:strRef>
          </c:tx>
          <c:spPr>
            <a:solidFill>
              <a:srgbClr val="59D4EB"/>
            </a:solidFill>
            <a:ln>
              <a:noFill/>
            </a:ln>
            <a:effectLst/>
          </c:spPr>
          <c:invertIfNegative val="0"/>
          <c:cat>
            <c:strRef>
              <c:f>Sheet1!$A$2:$A$4</c:f>
              <c:strCache>
                <c:ptCount val="3"/>
                <c:pt idx="0">
                  <c:v>Mar</c:v>
                </c:pt>
                <c:pt idx="1">
                  <c:v>Feb</c:v>
                </c:pt>
                <c:pt idx="2">
                  <c:v>Jan</c:v>
                </c:pt>
              </c:strCache>
            </c:strRef>
          </c:cat>
          <c:val>
            <c:numRef>
              <c:f>Sheet1!$B$2:$B$4</c:f>
              <c:numCache>
                <c:formatCode>General</c:formatCode>
                <c:ptCount val="3"/>
                <c:pt idx="0">
                  <c:v>164</c:v>
                </c:pt>
                <c:pt idx="1">
                  <c:v>144</c:v>
                </c:pt>
                <c:pt idx="2">
                  <c:v>160</c:v>
                </c:pt>
              </c:numCache>
            </c:numRef>
          </c:val>
          <c:extLst>
            <c:ext xmlns:c16="http://schemas.microsoft.com/office/drawing/2014/chart" uri="{C3380CC4-5D6E-409C-BE32-E72D297353CC}">
              <c16:uniqueId val="{00000000-5E76-40AE-A974-1E656669D310}"/>
            </c:ext>
          </c:extLst>
        </c:ser>
        <c:ser>
          <c:idx val="1"/>
          <c:order val="1"/>
          <c:tx>
            <c:strRef>
              <c:f>Sheet1!$C$1</c:f>
              <c:strCache>
                <c:ptCount val="1"/>
                <c:pt idx="0">
                  <c:v>Available hrs</c:v>
                </c:pt>
              </c:strCache>
            </c:strRef>
          </c:tx>
          <c:spPr>
            <a:solidFill>
              <a:schemeClr val="accent2"/>
            </a:solidFill>
            <a:ln>
              <a:noFill/>
            </a:ln>
            <a:effectLst/>
          </c:spPr>
          <c:invertIfNegative val="0"/>
          <c:dPt>
            <c:idx val="0"/>
            <c:invertIfNegative val="0"/>
            <c:bubble3D val="0"/>
            <c:spPr>
              <a:solidFill>
                <a:srgbClr val="FF610F"/>
              </a:solidFill>
              <a:ln>
                <a:noFill/>
              </a:ln>
              <a:effectLst/>
            </c:spPr>
            <c:extLst>
              <c:ext xmlns:c16="http://schemas.microsoft.com/office/drawing/2014/chart" uri="{C3380CC4-5D6E-409C-BE32-E72D297353CC}">
                <c16:uniqueId val="{00000002-5E76-40AE-A974-1E656669D310}"/>
              </c:ext>
            </c:extLst>
          </c:dPt>
          <c:dPt>
            <c:idx val="1"/>
            <c:invertIfNegative val="0"/>
            <c:bubble3D val="0"/>
            <c:spPr>
              <a:solidFill>
                <a:srgbClr val="FF610F"/>
              </a:solidFill>
              <a:ln>
                <a:noFill/>
              </a:ln>
              <a:effectLst/>
            </c:spPr>
            <c:extLst>
              <c:ext xmlns:c16="http://schemas.microsoft.com/office/drawing/2014/chart" uri="{C3380CC4-5D6E-409C-BE32-E72D297353CC}">
                <c16:uniqueId val="{00000004-5E76-40AE-A974-1E656669D310}"/>
              </c:ext>
            </c:extLst>
          </c:dPt>
          <c:dPt>
            <c:idx val="2"/>
            <c:invertIfNegative val="0"/>
            <c:bubble3D val="0"/>
            <c:spPr>
              <a:solidFill>
                <a:srgbClr val="FF610F"/>
              </a:solidFill>
              <a:ln>
                <a:noFill/>
              </a:ln>
              <a:effectLst/>
            </c:spPr>
            <c:extLst>
              <c:ext xmlns:c16="http://schemas.microsoft.com/office/drawing/2014/chart" uri="{C3380CC4-5D6E-409C-BE32-E72D297353CC}">
                <c16:uniqueId val="{00000006-5E76-40AE-A974-1E656669D310}"/>
              </c:ext>
            </c:extLst>
          </c:dPt>
          <c:cat>
            <c:strRef>
              <c:f>Sheet1!$A$2:$A$4</c:f>
              <c:strCache>
                <c:ptCount val="3"/>
                <c:pt idx="0">
                  <c:v>Mar</c:v>
                </c:pt>
                <c:pt idx="1">
                  <c:v>Feb</c:v>
                </c:pt>
                <c:pt idx="2">
                  <c:v>Jan</c:v>
                </c:pt>
              </c:strCache>
            </c:strRef>
          </c:cat>
          <c:val>
            <c:numRef>
              <c:f>Sheet1!$C$2:$C$4</c:f>
              <c:numCache>
                <c:formatCode>General</c:formatCode>
                <c:ptCount val="3"/>
                <c:pt idx="0">
                  <c:v>168</c:v>
                </c:pt>
                <c:pt idx="1">
                  <c:v>152</c:v>
                </c:pt>
                <c:pt idx="2">
                  <c:v>168</c:v>
                </c:pt>
              </c:numCache>
            </c:numRef>
          </c:val>
          <c:extLst>
            <c:ext xmlns:c16="http://schemas.microsoft.com/office/drawing/2014/chart" uri="{C3380CC4-5D6E-409C-BE32-E72D297353CC}">
              <c16:uniqueId val="{00000007-5E76-40AE-A974-1E656669D310}"/>
            </c:ext>
          </c:extLst>
        </c:ser>
        <c:dLbls>
          <c:showLegendKey val="0"/>
          <c:showVal val="0"/>
          <c:showCatName val="0"/>
          <c:showSerName val="0"/>
          <c:showPercent val="0"/>
          <c:showBubbleSize val="0"/>
        </c:dLbls>
        <c:gapWidth val="269"/>
        <c:overlap val="-21"/>
        <c:axId val="458630736"/>
        <c:axId val="458648496"/>
      </c:barChart>
      <c:catAx>
        <c:axId val="458630736"/>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bg1"/>
                </a:solidFill>
                <a:latin typeface="Roboto" panose="02000000000000000000" pitchFamily="2" charset="0"/>
                <a:ea typeface="Roboto" panose="02000000000000000000" pitchFamily="2" charset="0"/>
                <a:cs typeface="Roboto" panose="02000000000000000000" pitchFamily="2" charset="0"/>
              </a:defRPr>
            </a:pPr>
            <a:endParaRPr lang="en-US"/>
          </a:p>
        </c:txPr>
        <c:crossAx val="458648496"/>
        <c:crosses val="autoZero"/>
        <c:auto val="1"/>
        <c:lblAlgn val="ctr"/>
        <c:lblOffset val="100"/>
        <c:noMultiLvlLbl val="0"/>
      </c:catAx>
      <c:valAx>
        <c:axId val="458648496"/>
        <c:scaling>
          <c:orientation val="minMax"/>
        </c:scaling>
        <c:delete val="0"/>
        <c:axPos val="b"/>
        <c:majorGridlines>
          <c:spPr>
            <a:ln w="9525" cap="flat" cmpd="sng" algn="ctr">
              <a:solidFill>
                <a:schemeClr val="tx1">
                  <a:lumMod val="15000"/>
                  <a:lumOff val="85000"/>
                </a:schemeClr>
              </a:solidFill>
              <a:round/>
            </a:ln>
            <a:effectLst/>
          </c:spPr>
        </c:majorGridlines>
        <c:minorGridlines>
          <c:spPr>
            <a:ln w="6350" cap="flat" cmpd="sng" algn="ctr">
              <a:solidFill>
                <a:schemeClr val="bg1">
                  <a:alpha val="19000"/>
                </a:schemeClr>
              </a:solidFill>
              <a:round/>
            </a:ln>
            <a:effectLst>
              <a:outerShdw blurRad="50800" dist="50800" dir="5400000" algn="ctr" rotWithShape="0">
                <a:srgbClr val="000000">
                  <a:alpha val="42000"/>
                </a:srgbClr>
              </a:outerShdw>
            </a:effectLst>
          </c:spPr>
        </c:min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bg1"/>
                </a:solidFill>
                <a:latin typeface="Roboto" panose="02000000000000000000" pitchFamily="2" charset="0"/>
                <a:ea typeface="Roboto" panose="02000000000000000000" pitchFamily="2" charset="0"/>
                <a:cs typeface="Roboto" panose="02000000000000000000" pitchFamily="2" charset="0"/>
              </a:defRPr>
            </a:pPr>
            <a:endParaRPr lang="en-US"/>
          </a:p>
        </c:txPr>
        <c:crossAx val="45863073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solidFill>
                <a:srgbClr val="4F17A8">
                  <a:alpha val="0"/>
                </a:srgbClr>
              </a:solidFill>
            </a:ln>
          </c:spPr>
          <c:dPt>
            <c:idx val="0"/>
            <c:bubble3D val="0"/>
            <c:spPr>
              <a:solidFill>
                <a:srgbClr val="59D4EB"/>
              </a:solidFill>
              <a:ln w="19050">
                <a:solidFill>
                  <a:srgbClr val="4F17A8">
                    <a:alpha val="0"/>
                  </a:srgbClr>
                </a:solidFill>
              </a:ln>
              <a:effectLst/>
            </c:spPr>
            <c:extLst>
              <c:ext xmlns:c16="http://schemas.microsoft.com/office/drawing/2014/chart" uri="{C3380CC4-5D6E-409C-BE32-E72D297353CC}">
                <c16:uniqueId val="{00000001-6D22-4D37-8914-AE65E5F77E5D}"/>
              </c:ext>
            </c:extLst>
          </c:dPt>
          <c:dPt>
            <c:idx val="1"/>
            <c:bubble3D val="0"/>
            <c:spPr>
              <a:solidFill>
                <a:srgbClr val="0080A8"/>
              </a:solidFill>
              <a:ln w="19050">
                <a:solidFill>
                  <a:srgbClr val="4F17A8">
                    <a:alpha val="0"/>
                  </a:srgbClr>
                </a:solidFill>
              </a:ln>
              <a:effectLst/>
            </c:spPr>
            <c:extLst>
              <c:ext xmlns:c16="http://schemas.microsoft.com/office/drawing/2014/chart" uri="{C3380CC4-5D6E-409C-BE32-E72D297353CC}">
                <c16:uniqueId val="{00000003-6D22-4D37-8914-AE65E5F77E5D}"/>
              </c:ext>
            </c:extLst>
          </c:dPt>
          <c:dPt>
            <c:idx val="2"/>
            <c:bubble3D val="0"/>
            <c:spPr>
              <a:solidFill>
                <a:schemeClr val="accent3"/>
              </a:solidFill>
              <a:ln w="19050">
                <a:solidFill>
                  <a:srgbClr val="4F17A8">
                    <a:alpha val="0"/>
                  </a:srgbClr>
                </a:solidFill>
              </a:ln>
              <a:effectLst/>
            </c:spPr>
            <c:extLst>
              <c:ext xmlns:c16="http://schemas.microsoft.com/office/drawing/2014/chart" uri="{C3380CC4-5D6E-409C-BE32-E72D297353CC}">
                <c16:uniqueId val="{00000005-6D22-4D37-8914-AE65E5F77E5D}"/>
              </c:ext>
            </c:extLst>
          </c:dPt>
          <c:dPt>
            <c:idx val="3"/>
            <c:bubble3D val="0"/>
            <c:spPr>
              <a:solidFill>
                <a:schemeClr val="accent4"/>
              </a:solidFill>
              <a:ln w="19050">
                <a:solidFill>
                  <a:srgbClr val="4F17A8">
                    <a:alpha val="0"/>
                  </a:srgbClr>
                </a:solidFill>
              </a:ln>
              <a:effectLst/>
            </c:spPr>
            <c:extLst>
              <c:ext xmlns:c16="http://schemas.microsoft.com/office/drawing/2014/chart" uri="{C3380CC4-5D6E-409C-BE32-E72D297353CC}">
                <c16:uniqueId val="{00000007-6D22-4D37-8914-AE65E5F77E5D}"/>
              </c:ext>
            </c:extLst>
          </c:dPt>
          <c:cat>
            <c:strRef>
              <c:f>Sheet1!$A$2:$A$5</c:f>
              <c:strCache>
                <c:ptCount val="2"/>
                <c:pt idx="0">
                  <c:v>1st Qtr</c:v>
                </c:pt>
                <c:pt idx="1">
                  <c:v>2nd Qtr</c:v>
                </c:pt>
              </c:strCache>
            </c:strRef>
          </c:cat>
          <c:val>
            <c:numRef>
              <c:f>Sheet1!$B$2:$B$5</c:f>
              <c:numCache>
                <c:formatCode>General</c:formatCode>
                <c:ptCount val="4"/>
                <c:pt idx="0">
                  <c:v>100</c:v>
                </c:pt>
                <c:pt idx="1">
                  <c:v>3</c:v>
                </c:pt>
              </c:numCache>
            </c:numRef>
          </c:val>
          <c:extLst>
            <c:ext xmlns:c16="http://schemas.microsoft.com/office/drawing/2014/chart" uri="{C3380CC4-5D6E-409C-BE32-E72D297353CC}">
              <c16:uniqueId val="{00000008-6D22-4D37-8914-AE65E5F77E5D}"/>
            </c:ext>
          </c:extLst>
        </c:ser>
        <c:dLbls>
          <c:showLegendKey val="0"/>
          <c:showVal val="0"/>
          <c:showCatName val="0"/>
          <c:showSerName val="0"/>
          <c:showPercent val="0"/>
          <c:showBubbleSize val="0"/>
          <c:showLeaderLines val="1"/>
        </c:dLbls>
        <c:firstSliceAng val="0"/>
        <c:holeSize val="6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solidFill>
                <a:srgbClr val="4F17A8">
                  <a:alpha val="0"/>
                </a:srgbClr>
              </a:solidFill>
            </a:ln>
          </c:spPr>
          <c:dPt>
            <c:idx val="0"/>
            <c:bubble3D val="0"/>
            <c:spPr>
              <a:solidFill>
                <a:schemeClr val="bg1"/>
              </a:solidFill>
              <a:ln w="19050">
                <a:solidFill>
                  <a:srgbClr val="4F17A8">
                    <a:alpha val="0"/>
                  </a:srgbClr>
                </a:solidFill>
              </a:ln>
              <a:effectLst/>
            </c:spPr>
            <c:extLst>
              <c:ext xmlns:c16="http://schemas.microsoft.com/office/drawing/2014/chart" uri="{C3380CC4-5D6E-409C-BE32-E72D297353CC}">
                <c16:uniqueId val="{00000001-401D-40A0-987E-2B8ED0D92166}"/>
              </c:ext>
            </c:extLst>
          </c:dPt>
          <c:dPt>
            <c:idx val="1"/>
            <c:bubble3D val="0"/>
            <c:spPr>
              <a:solidFill>
                <a:schemeClr val="bg1">
                  <a:alpha val="45000"/>
                </a:schemeClr>
              </a:solidFill>
              <a:ln w="19050">
                <a:solidFill>
                  <a:srgbClr val="4F17A8">
                    <a:alpha val="0"/>
                  </a:srgbClr>
                </a:solidFill>
              </a:ln>
              <a:effectLst/>
            </c:spPr>
            <c:extLst>
              <c:ext xmlns:c16="http://schemas.microsoft.com/office/drawing/2014/chart" uri="{C3380CC4-5D6E-409C-BE32-E72D297353CC}">
                <c16:uniqueId val="{00000003-401D-40A0-987E-2B8ED0D92166}"/>
              </c:ext>
            </c:extLst>
          </c:dPt>
          <c:dPt>
            <c:idx val="2"/>
            <c:bubble3D val="0"/>
            <c:spPr>
              <a:solidFill>
                <a:schemeClr val="accent3"/>
              </a:solidFill>
              <a:ln w="19050">
                <a:solidFill>
                  <a:srgbClr val="4F17A8">
                    <a:alpha val="0"/>
                  </a:srgbClr>
                </a:solidFill>
              </a:ln>
              <a:effectLst/>
            </c:spPr>
            <c:extLst>
              <c:ext xmlns:c16="http://schemas.microsoft.com/office/drawing/2014/chart" uri="{C3380CC4-5D6E-409C-BE32-E72D297353CC}">
                <c16:uniqueId val="{00000005-401D-40A0-987E-2B8ED0D92166}"/>
              </c:ext>
            </c:extLst>
          </c:dPt>
          <c:dPt>
            <c:idx val="3"/>
            <c:bubble3D val="0"/>
            <c:spPr>
              <a:solidFill>
                <a:schemeClr val="accent4"/>
              </a:solidFill>
              <a:ln w="19050">
                <a:solidFill>
                  <a:srgbClr val="4F17A8">
                    <a:alpha val="0"/>
                  </a:srgbClr>
                </a:solidFill>
              </a:ln>
              <a:effectLst/>
            </c:spPr>
            <c:extLst>
              <c:ext xmlns:c16="http://schemas.microsoft.com/office/drawing/2014/chart" uri="{C3380CC4-5D6E-409C-BE32-E72D297353CC}">
                <c16:uniqueId val="{00000007-401D-40A0-987E-2B8ED0D92166}"/>
              </c:ext>
            </c:extLst>
          </c:dPt>
          <c:cat>
            <c:strRef>
              <c:f>Sheet1!$A$2:$A$5</c:f>
              <c:strCache>
                <c:ptCount val="2"/>
                <c:pt idx="0">
                  <c:v>1st Qtr</c:v>
                </c:pt>
                <c:pt idx="1">
                  <c:v>2nd Qtr</c:v>
                </c:pt>
              </c:strCache>
            </c:strRef>
          </c:cat>
          <c:val>
            <c:numRef>
              <c:f>Sheet1!$B$2:$B$5</c:f>
              <c:numCache>
                <c:formatCode>General</c:formatCode>
                <c:ptCount val="4"/>
                <c:pt idx="0">
                  <c:v>100</c:v>
                </c:pt>
                <c:pt idx="1">
                  <c:v>11</c:v>
                </c:pt>
              </c:numCache>
            </c:numRef>
          </c:val>
          <c:extLst>
            <c:ext xmlns:c16="http://schemas.microsoft.com/office/drawing/2014/chart" uri="{C3380CC4-5D6E-409C-BE32-E72D297353CC}">
              <c16:uniqueId val="{00000008-401D-40A0-987E-2B8ED0D92166}"/>
            </c:ext>
          </c:extLst>
        </c:ser>
        <c:dLbls>
          <c:showLegendKey val="0"/>
          <c:showVal val="0"/>
          <c:showCatName val="0"/>
          <c:showSerName val="0"/>
          <c:showPercent val="0"/>
          <c:showBubbleSize val="0"/>
          <c:showLeaderLines val="1"/>
        </c:dLbls>
        <c:firstSliceAng val="0"/>
        <c:holeSize val="6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944401282266644"/>
          <c:y val="0.17085807955584478"/>
          <c:w val="0.40763083373526193"/>
          <c:h val="0.73375525207088899"/>
        </c:manualLayout>
      </c:layout>
      <c:barChart>
        <c:barDir val="bar"/>
        <c:grouping val="clustered"/>
        <c:varyColors val="0"/>
        <c:ser>
          <c:idx val="0"/>
          <c:order val="0"/>
          <c:tx>
            <c:strRef>
              <c:f>Sheet1!$B$1</c:f>
              <c:strCache>
                <c:ptCount val="1"/>
                <c:pt idx="0">
                  <c:v>Actual hrs</c:v>
                </c:pt>
              </c:strCache>
            </c:strRef>
          </c:tx>
          <c:spPr>
            <a:solidFill>
              <a:srgbClr val="59D4EB"/>
            </a:solidFill>
            <a:ln>
              <a:noFill/>
            </a:ln>
            <a:effectLst/>
          </c:spPr>
          <c:invertIfNegative val="0"/>
          <c:cat>
            <c:strRef>
              <c:f>Sheet1!$A$2:$A$4</c:f>
              <c:strCache>
                <c:ptCount val="3"/>
                <c:pt idx="0">
                  <c:v>Mar</c:v>
                </c:pt>
                <c:pt idx="1">
                  <c:v>Feb</c:v>
                </c:pt>
                <c:pt idx="2">
                  <c:v>Jan</c:v>
                </c:pt>
              </c:strCache>
            </c:strRef>
          </c:cat>
          <c:val>
            <c:numRef>
              <c:f>Sheet1!$B$2:$B$4</c:f>
              <c:numCache>
                <c:formatCode>General</c:formatCode>
                <c:ptCount val="3"/>
                <c:pt idx="0">
                  <c:v>152</c:v>
                </c:pt>
                <c:pt idx="1">
                  <c:v>160</c:v>
                </c:pt>
                <c:pt idx="2">
                  <c:v>168</c:v>
                </c:pt>
              </c:numCache>
            </c:numRef>
          </c:val>
          <c:extLst>
            <c:ext xmlns:c16="http://schemas.microsoft.com/office/drawing/2014/chart" uri="{C3380CC4-5D6E-409C-BE32-E72D297353CC}">
              <c16:uniqueId val="{00000000-8296-4A65-8BDF-8C7D6068C582}"/>
            </c:ext>
          </c:extLst>
        </c:ser>
        <c:ser>
          <c:idx val="1"/>
          <c:order val="1"/>
          <c:tx>
            <c:strRef>
              <c:f>Sheet1!$C$1</c:f>
              <c:strCache>
                <c:ptCount val="1"/>
                <c:pt idx="0">
                  <c:v>Available hrs</c:v>
                </c:pt>
              </c:strCache>
            </c:strRef>
          </c:tx>
          <c:spPr>
            <a:solidFill>
              <a:schemeClr val="accent2"/>
            </a:solidFill>
            <a:ln>
              <a:noFill/>
            </a:ln>
            <a:effectLst/>
          </c:spPr>
          <c:invertIfNegative val="0"/>
          <c:dPt>
            <c:idx val="0"/>
            <c:invertIfNegative val="0"/>
            <c:bubble3D val="0"/>
            <c:spPr>
              <a:solidFill>
                <a:srgbClr val="FF610F"/>
              </a:solidFill>
              <a:ln>
                <a:noFill/>
              </a:ln>
              <a:effectLst/>
            </c:spPr>
            <c:extLst>
              <c:ext xmlns:c16="http://schemas.microsoft.com/office/drawing/2014/chart" uri="{C3380CC4-5D6E-409C-BE32-E72D297353CC}">
                <c16:uniqueId val="{00000002-8296-4A65-8BDF-8C7D6068C582}"/>
              </c:ext>
            </c:extLst>
          </c:dPt>
          <c:dPt>
            <c:idx val="1"/>
            <c:invertIfNegative val="0"/>
            <c:bubble3D val="0"/>
            <c:spPr>
              <a:solidFill>
                <a:srgbClr val="FF610F"/>
              </a:solidFill>
              <a:ln>
                <a:noFill/>
              </a:ln>
              <a:effectLst/>
            </c:spPr>
            <c:extLst>
              <c:ext xmlns:c16="http://schemas.microsoft.com/office/drawing/2014/chart" uri="{C3380CC4-5D6E-409C-BE32-E72D297353CC}">
                <c16:uniqueId val="{00000004-8296-4A65-8BDF-8C7D6068C582}"/>
              </c:ext>
            </c:extLst>
          </c:dPt>
          <c:dPt>
            <c:idx val="2"/>
            <c:invertIfNegative val="0"/>
            <c:bubble3D val="0"/>
            <c:spPr>
              <a:solidFill>
                <a:srgbClr val="FF610F"/>
              </a:solidFill>
              <a:ln>
                <a:noFill/>
              </a:ln>
              <a:effectLst/>
            </c:spPr>
            <c:extLst>
              <c:ext xmlns:c16="http://schemas.microsoft.com/office/drawing/2014/chart" uri="{C3380CC4-5D6E-409C-BE32-E72D297353CC}">
                <c16:uniqueId val="{00000006-8296-4A65-8BDF-8C7D6068C582}"/>
              </c:ext>
            </c:extLst>
          </c:dPt>
          <c:cat>
            <c:strRef>
              <c:f>Sheet1!$A$2:$A$4</c:f>
              <c:strCache>
                <c:ptCount val="3"/>
                <c:pt idx="0">
                  <c:v>Mar</c:v>
                </c:pt>
                <c:pt idx="1">
                  <c:v>Feb</c:v>
                </c:pt>
                <c:pt idx="2">
                  <c:v>Jan</c:v>
                </c:pt>
              </c:strCache>
            </c:strRef>
          </c:cat>
          <c:val>
            <c:numRef>
              <c:f>Sheet1!$C$2:$C$4</c:f>
              <c:numCache>
                <c:formatCode>General</c:formatCode>
                <c:ptCount val="3"/>
                <c:pt idx="0">
                  <c:v>160</c:v>
                </c:pt>
                <c:pt idx="1">
                  <c:v>160</c:v>
                </c:pt>
                <c:pt idx="2">
                  <c:v>176</c:v>
                </c:pt>
              </c:numCache>
            </c:numRef>
          </c:val>
          <c:extLst>
            <c:ext xmlns:c16="http://schemas.microsoft.com/office/drawing/2014/chart" uri="{C3380CC4-5D6E-409C-BE32-E72D297353CC}">
              <c16:uniqueId val="{00000007-8296-4A65-8BDF-8C7D6068C582}"/>
            </c:ext>
          </c:extLst>
        </c:ser>
        <c:dLbls>
          <c:showLegendKey val="0"/>
          <c:showVal val="0"/>
          <c:showCatName val="0"/>
          <c:showSerName val="0"/>
          <c:showPercent val="0"/>
          <c:showBubbleSize val="0"/>
        </c:dLbls>
        <c:gapWidth val="269"/>
        <c:overlap val="-21"/>
        <c:axId val="458630736"/>
        <c:axId val="458648496"/>
      </c:barChart>
      <c:catAx>
        <c:axId val="458630736"/>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bg1"/>
                </a:solidFill>
                <a:latin typeface="Roboto" panose="02000000000000000000" pitchFamily="2" charset="0"/>
                <a:ea typeface="Roboto" panose="02000000000000000000" pitchFamily="2" charset="0"/>
                <a:cs typeface="Roboto" panose="02000000000000000000" pitchFamily="2" charset="0"/>
              </a:defRPr>
            </a:pPr>
            <a:endParaRPr lang="en-US"/>
          </a:p>
        </c:txPr>
        <c:crossAx val="458648496"/>
        <c:crosses val="autoZero"/>
        <c:auto val="1"/>
        <c:lblAlgn val="ctr"/>
        <c:lblOffset val="100"/>
        <c:noMultiLvlLbl val="0"/>
      </c:catAx>
      <c:valAx>
        <c:axId val="458648496"/>
        <c:scaling>
          <c:orientation val="minMax"/>
        </c:scaling>
        <c:delete val="0"/>
        <c:axPos val="b"/>
        <c:majorGridlines>
          <c:spPr>
            <a:ln w="9525" cap="flat" cmpd="sng" algn="ctr">
              <a:solidFill>
                <a:schemeClr val="tx1">
                  <a:lumMod val="15000"/>
                  <a:lumOff val="85000"/>
                </a:schemeClr>
              </a:solidFill>
              <a:round/>
            </a:ln>
            <a:effectLst/>
          </c:spPr>
        </c:majorGridlines>
        <c:minorGridlines>
          <c:spPr>
            <a:ln w="6350" cap="flat" cmpd="sng" algn="ctr">
              <a:solidFill>
                <a:schemeClr val="bg1">
                  <a:alpha val="19000"/>
                </a:schemeClr>
              </a:solidFill>
              <a:round/>
            </a:ln>
            <a:effectLst>
              <a:outerShdw blurRad="50800" dist="50800" dir="5400000" algn="ctr" rotWithShape="0">
                <a:srgbClr val="000000">
                  <a:alpha val="42000"/>
                </a:srgbClr>
              </a:outerShdw>
            </a:effectLst>
          </c:spPr>
        </c:min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bg1"/>
                </a:solidFill>
                <a:latin typeface="Roboto" panose="02000000000000000000" pitchFamily="2" charset="0"/>
                <a:ea typeface="Roboto" panose="02000000000000000000" pitchFamily="2" charset="0"/>
                <a:cs typeface="Roboto" panose="02000000000000000000" pitchFamily="2" charset="0"/>
              </a:defRPr>
            </a:pPr>
            <a:endParaRPr lang="en-US"/>
          </a:p>
        </c:txPr>
        <c:crossAx val="45863073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944401282266644"/>
          <c:y val="0.17085807955584478"/>
          <c:w val="0.40763083373526193"/>
          <c:h val="0.73375525207088899"/>
        </c:manualLayout>
      </c:layout>
      <c:barChart>
        <c:barDir val="bar"/>
        <c:grouping val="clustered"/>
        <c:varyColors val="0"/>
        <c:ser>
          <c:idx val="0"/>
          <c:order val="0"/>
          <c:tx>
            <c:strRef>
              <c:f>Sheet1!$B$1</c:f>
              <c:strCache>
                <c:ptCount val="1"/>
                <c:pt idx="0">
                  <c:v>Actual hrs</c:v>
                </c:pt>
              </c:strCache>
            </c:strRef>
          </c:tx>
          <c:spPr>
            <a:solidFill>
              <a:srgbClr val="59D4EB"/>
            </a:solidFill>
            <a:ln>
              <a:noFill/>
            </a:ln>
            <a:effectLst/>
          </c:spPr>
          <c:invertIfNegative val="0"/>
          <c:cat>
            <c:strRef>
              <c:f>Sheet1!$A$2:$A$4</c:f>
              <c:strCache>
                <c:ptCount val="3"/>
                <c:pt idx="0">
                  <c:v>Mar</c:v>
                </c:pt>
                <c:pt idx="1">
                  <c:v>Feb</c:v>
                </c:pt>
                <c:pt idx="2">
                  <c:v>Jan</c:v>
                </c:pt>
              </c:strCache>
            </c:strRef>
          </c:cat>
          <c:val>
            <c:numRef>
              <c:f>Sheet1!$B$2:$B$4</c:f>
              <c:numCache>
                <c:formatCode>General</c:formatCode>
                <c:ptCount val="3"/>
                <c:pt idx="0">
                  <c:v>26</c:v>
                </c:pt>
                <c:pt idx="1">
                  <c:v>0</c:v>
                </c:pt>
                <c:pt idx="2">
                  <c:v>0</c:v>
                </c:pt>
              </c:numCache>
            </c:numRef>
          </c:val>
          <c:extLst>
            <c:ext xmlns:c16="http://schemas.microsoft.com/office/drawing/2014/chart" uri="{C3380CC4-5D6E-409C-BE32-E72D297353CC}">
              <c16:uniqueId val="{00000000-5E76-40AE-A974-1E656669D310}"/>
            </c:ext>
          </c:extLst>
        </c:ser>
        <c:ser>
          <c:idx val="1"/>
          <c:order val="1"/>
          <c:tx>
            <c:strRef>
              <c:f>Sheet1!$C$1</c:f>
              <c:strCache>
                <c:ptCount val="1"/>
                <c:pt idx="0">
                  <c:v>Available hrs</c:v>
                </c:pt>
              </c:strCache>
            </c:strRef>
          </c:tx>
          <c:spPr>
            <a:solidFill>
              <a:schemeClr val="accent2"/>
            </a:solidFill>
            <a:ln>
              <a:noFill/>
            </a:ln>
            <a:effectLst/>
          </c:spPr>
          <c:invertIfNegative val="0"/>
          <c:dPt>
            <c:idx val="0"/>
            <c:invertIfNegative val="0"/>
            <c:bubble3D val="0"/>
            <c:spPr>
              <a:solidFill>
                <a:srgbClr val="FF610F"/>
              </a:solidFill>
              <a:ln>
                <a:noFill/>
              </a:ln>
              <a:effectLst/>
            </c:spPr>
            <c:extLst>
              <c:ext xmlns:c16="http://schemas.microsoft.com/office/drawing/2014/chart" uri="{C3380CC4-5D6E-409C-BE32-E72D297353CC}">
                <c16:uniqueId val="{00000002-5E76-40AE-A974-1E656669D310}"/>
              </c:ext>
            </c:extLst>
          </c:dPt>
          <c:dPt>
            <c:idx val="1"/>
            <c:invertIfNegative val="0"/>
            <c:bubble3D val="0"/>
            <c:spPr>
              <a:solidFill>
                <a:srgbClr val="FF610F"/>
              </a:solidFill>
              <a:ln>
                <a:noFill/>
              </a:ln>
              <a:effectLst/>
            </c:spPr>
            <c:extLst>
              <c:ext xmlns:c16="http://schemas.microsoft.com/office/drawing/2014/chart" uri="{C3380CC4-5D6E-409C-BE32-E72D297353CC}">
                <c16:uniqueId val="{00000004-5E76-40AE-A974-1E656669D310}"/>
              </c:ext>
            </c:extLst>
          </c:dPt>
          <c:dPt>
            <c:idx val="2"/>
            <c:invertIfNegative val="0"/>
            <c:bubble3D val="0"/>
            <c:spPr>
              <a:solidFill>
                <a:srgbClr val="FF610F"/>
              </a:solidFill>
              <a:ln>
                <a:noFill/>
              </a:ln>
              <a:effectLst/>
            </c:spPr>
            <c:extLst>
              <c:ext xmlns:c16="http://schemas.microsoft.com/office/drawing/2014/chart" uri="{C3380CC4-5D6E-409C-BE32-E72D297353CC}">
                <c16:uniqueId val="{00000006-5E76-40AE-A974-1E656669D310}"/>
              </c:ext>
            </c:extLst>
          </c:dPt>
          <c:cat>
            <c:strRef>
              <c:f>Sheet1!$A$2:$A$4</c:f>
              <c:strCache>
                <c:ptCount val="3"/>
                <c:pt idx="0">
                  <c:v>Mar</c:v>
                </c:pt>
                <c:pt idx="1">
                  <c:v>Feb</c:v>
                </c:pt>
                <c:pt idx="2">
                  <c:v>Jan</c:v>
                </c:pt>
              </c:strCache>
            </c:strRef>
          </c:cat>
          <c:val>
            <c:numRef>
              <c:f>Sheet1!$C$2:$C$4</c:f>
              <c:numCache>
                <c:formatCode>General</c:formatCode>
                <c:ptCount val="3"/>
                <c:pt idx="0">
                  <c:v>40</c:v>
                </c:pt>
                <c:pt idx="1">
                  <c:v>0</c:v>
                </c:pt>
                <c:pt idx="2">
                  <c:v>0</c:v>
                </c:pt>
              </c:numCache>
            </c:numRef>
          </c:val>
          <c:extLst>
            <c:ext xmlns:c16="http://schemas.microsoft.com/office/drawing/2014/chart" uri="{C3380CC4-5D6E-409C-BE32-E72D297353CC}">
              <c16:uniqueId val="{00000007-5E76-40AE-A974-1E656669D310}"/>
            </c:ext>
          </c:extLst>
        </c:ser>
        <c:dLbls>
          <c:showLegendKey val="0"/>
          <c:showVal val="0"/>
          <c:showCatName val="0"/>
          <c:showSerName val="0"/>
          <c:showPercent val="0"/>
          <c:showBubbleSize val="0"/>
        </c:dLbls>
        <c:gapWidth val="269"/>
        <c:overlap val="-21"/>
        <c:axId val="458630736"/>
        <c:axId val="458648496"/>
      </c:barChart>
      <c:catAx>
        <c:axId val="458630736"/>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bg1"/>
                </a:solidFill>
                <a:latin typeface="Roboto" panose="02000000000000000000" pitchFamily="2" charset="0"/>
                <a:ea typeface="Roboto" panose="02000000000000000000" pitchFamily="2" charset="0"/>
                <a:cs typeface="Roboto" panose="02000000000000000000" pitchFamily="2" charset="0"/>
              </a:defRPr>
            </a:pPr>
            <a:endParaRPr lang="en-US"/>
          </a:p>
        </c:txPr>
        <c:crossAx val="458648496"/>
        <c:crosses val="autoZero"/>
        <c:auto val="1"/>
        <c:lblAlgn val="ctr"/>
        <c:lblOffset val="100"/>
        <c:noMultiLvlLbl val="0"/>
      </c:catAx>
      <c:valAx>
        <c:axId val="458648496"/>
        <c:scaling>
          <c:orientation val="minMax"/>
        </c:scaling>
        <c:delete val="0"/>
        <c:axPos val="b"/>
        <c:majorGridlines>
          <c:spPr>
            <a:ln w="9525" cap="flat" cmpd="sng" algn="ctr">
              <a:solidFill>
                <a:schemeClr val="tx1">
                  <a:lumMod val="15000"/>
                  <a:lumOff val="85000"/>
                </a:schemeClr>
              </a:solidFill>
              <a:round/>
            </a:ln>
            <a:effectLst/>
          </c:spPr>
        </c:majorGridlines>
        <c:minorGridlines>
          <c:spPr>
            <a:ln w="6350" cap="flat" cmpd="sng" algn="ctr">
              <a:solidFill>
                <a:schemeClr val="bg1">
                  <a:alpha val="19000"/>
                </a:schemeClr>
              </a:solidFill>
              <a:round/>
            </a:ln>
            <a:effectLst>
              <a:outerShdw blurRad="50800" dist="50800" dir="5400000" algn="ctr" rotWithShape="0">
                <a:srgbClr val="000000">
                  <a:alpha val="42000"/>
                </a:srgbClr>
              </a:outerShdw>
            </a:effectLst>
          </c:spPr>
        </c:min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bg1"/>
                </a:solidFill>
                <a:latin typeface="Roboto" panose="02000000000000000000" pitchFamily="2" charset="0"/>
                <a:ea typeface="Roboto" panose="02000000000000000000" pitchFamily="2" charset="0"/>
                <a:cs typeface="Roboto" panose="02000000000000000000" pitchFamily="2" charset="0"/>
              </a:defRPr>
            </a:pPr>
            <a:endParaRPr lang="en-US"/>
          </a:p>
        </c:txPr>
        <c:crossAx val="45863073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solidFill>
                <a:srgbClr val="4F17A8">
                  <a:alpha val="0"/>
                </a:srgbClr>
              </a:solidFill>
            </a:ln>
          </c:spPr>
          <c:dPt>
            <c:idx val="0"/>
            <c:bubble3D val="0"/>
            <c:spPr>
              <a:solidFill>
                <a:srgbClr val="59D4EB"/>
              </a:solidFill>
              <a:ln w="19050">
                <a:solidFill>
                  <a:srgbClr val="4F17A8">
                    <a:alpha val="0"/>
                  </a:srgbClr>
                </a:solidFill>
              </a:ln>
              <a:effectLst/>
            </c:spPr>
            <c:extLst>
              <c:ext xmlns:c16="http://schemas.microsoft.com/office/drawing/2014/chart" uri="{C3380CC4-5D6E-409C-BE32-E72D297353CC}">
                <c16:uniqueId val="{00000001-7ED8-4229-8D83-AB41794F4F82}"/>
              </c:ext>
            </c:extLst>
          </c:dPt>
          <c:dPt>
            <c:idx val="1"/>
            <c:bubble3D val="0"/>
            <c:spPr>
              <a:solidFill>
                <a:srgbClr val="05BFE0">
                  <a:alpha val="38000"/>
                </a:srgbClr>
              </a:solidFill>
              <a:ln w="19050">
                <a:solidFill>
                  <a:srgbClr val="4F17A8">
                    <a:alpha val="0"/>
                  </a:srgbClr>
                </a:solidFill>
              </a:ln>
              <a:effectLst/>
            </c:spPr>
            <c:extLst>
              <c:ext xmlns:c16="http://schemas.microsoft.com/office/drawing/2014/chart" uri="{C3380CC4-5D6E-409C-BE32-E72D297353CC}">
                <c16:uniqueId val="{00000003-7ED8-4229-8D83-AB41794F4F82}"/>
              </c:ext>
            </c:extLst>
          </c:dPt>
          <c:dPt>
            <c:idx val="2"/>
            <c:bubble3D val="0"/>
            <c:spPr>
              <a:solidFill>
                <a:schemeClr val="accent3"/>
              </a:solidFill>
              <a:ln w="19050">
                <a:solidFill>
                  <a:srgbClr val="4F17A8">
                    <a:alpha val="0"/>
                  </a:srgbClr>
                </a:solidFill>
              </a:ln>
              <a:effectLst/>
            </c:spPr>
            <c:extLst>
              <c:ext xmlns:c16="http://schemas.microsoft.com/office/drawing/2014/chart" uri="{C3380CC4-5D6E-409C-BE32-E72D297353CC}">
                <c16:uniqueId val="{00000005-7ED8-4229-8D83-AB41794F4F82}"/>
              </c:ext>
            </c:extLst>
          </c:dPt>
          <c:dPt>
            <c:idx val="3"/>
            <c:bubble3D val="0"/>
            <c:spPr>
              <a:solidFill>
                <a:schemeClr val="accent4"/>
              </a:solidFill>
              <a:ln w="19050">
                <a:solidFill>
                  <a:srgbClr val="4F17A8">
                    <a:alpha val="0"/>
                  </a:srgbClr>
                </a:solidFill>
              </a:ln>
              <a:effectLst/>
            </c:spPr>
            <c:extLst>
              <c:ext xmlns:c16="http://schemas.microsoft.com/office/drawing/2014/chart" uri="{C3380CC4-5D6E-409C-BE32-E72D297353CC}">
                <c16:uniqueId val="{00000007-7ED8-4229-8D83-AB41794F4F82}"/>
              </c:ext>
            </c:extLst>
          </c:dPt>
          <c:cat>
            <c:strRef>
              <c:f>Sheet1!$A$2:$A$5</c:f>
              <c:strCache>
                <c:ptCount val="2"/>
                <c:pt idx="0">
                  <c:v>1st Qtr</c:v>
                </c:pt>
                <c:pt idx="1">
                  <c:v>2nd Qtr</c:v>
                </c:pt>
              </c:strCache>
            </c:strRef>
          </c:cat>
          <c:val>
            <c:numRef>
              <c:f>Sheet1!$B$2:$B$5</c:f>
              <c:numCache>
                <c:formatCode>General</c:formatCode>
                <c:ptCount val="4"/>
                <c:pt idx="0">
                  <c:v>100</c:v>
                </c:pt>
                <c:pt idx="1">
                  <c:v>10</c:v>
                </c:pt>
              </c:numCache>
            </c:numRef>
          </c:val>
          <c:extLst>
            <c:ext xmlns:c16="http://schemas.microsoft.com/office/drawing/2014/chart" uri="{C3380CC4-5D6E-409C-BE32-E72D297353CC}">
              <c16:uniqueId val="{00000008-7ED8-4229-8D83-AB41794F4F82}"/>
            </c:ext>
          </c:extLst>
        </c:ser>
        <c:dLbls>
          <c:showLegendKey val="0"/>
          <c:showVal val="0"/>
          <c:showCatName val="0"/>
          <c:showSerName val="0"/>
          <c:showPercent val="0"/>
          <c:showBubbleSize val="0"/>
          <c:showLeaderLines val="1"/>
        </c:dLbls>
        <c:firstSliceAng val="0"/>
        <c:holeSize val="6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944401282266644"/>
          <c:y val="0.17085807955584478"/>
          <c:w val="0.40763083373526193"/>
          <c:h val="0.73375525207088899"/>
        </c:manualLayout>
      </c:layout>
      <c:barChart>
        <c:barDir val="bar"/>
        <c:grouping val="clustered"/>
        <c:varyColors val="0"/>
        <c:ser>
          <c:idx val="0"/>
          <c:order val="0"/>
          <c:tx>
            <c:strRef>
              <c:f>Sheet1!$B$1</c:f>
              <c:strCache>
                <c:ptCount val="1"/>
                <c:pt idx="0">
                  <c:v>Actual hrs</c:v>
                </c:pt>
              </c:strCache>
            </c:strRef>
          </c:tx>
          <c:spPr>
            <a:solidFill>
              <a:srgbClr val="59D4EB"/>
            </a:solidFill>
            <a:ln>
              <a:noFill/>
            </a:ln>
            <a:effectLst/>
          </c:spPr>
          <c:invertIfNegative val="0"/>
          <c:cat>
            <c:strRef>
              <c:f>Sheet1!$A$2:$A$4</c:f>
              <c:strCache>
                <c:ptCount val="3"/>
                <c:pt idx="0">
                  <c:v>Mar</c:v>
                </c:pt>
                <c:pt idx="1">
                  <c:v>Feb</c:v>
                </c:pt>
                <c:pt idx="2">
                  <c:v>Jan</c:v>
                </c:pt>
              </c:strCache>
            </c:strRef>
          </c:cat>
          <c:val>
            <c:numRef>
              <c:f>Sheet1!$B$2:$B$4</c:f>
              <c:numCache>
                <c:formatCode>General</c:formatCode>
                <c:ptCount val="3"/>
                <c:pt idx="0">
                  <c:v>144</c:v>
                </c:pt>
                <c:pt idx="1">
                  <c:v>136</c:v>
                </c:pt>
                <c:pt idx="2">
                  <c:v>168</c:v>
                </c:pt>
              </c:numCache>
            </c:numRef>
          </c:val>
          <c:extLst>
            <c:ext xmlns:c16="http://schemas.microsoft.com/office/drawing/2014/chart" uri="{C3380CC4-5D6E-409C-BE32-E72D297353CC}">
              <c16:uniqueId val="{00000000-C51E-458B-A49C-6856F8DBD821}"/>
            </c:ext>
          </c:extLst>
        </c:ser>
        <c:ser>
          <c:idx val="1"/>
          <c:order val="1"/>
          <c:tx>
            <c:strRef>
              <c:f>Sheet1!$C$1</c:f>
              <c:strCache>
                <c:ptCount val="1"/>
                <c:pt idx="0">
                  <c:v>Available hrs</c:v>
                </c:pt>
              </c:strCache>
            </c:strRef>
          </c:tx>
          <c:spPr>
            <a:solidFill>
              <a:schemeClr val="accent2"/>
            </a:solidFill>
            <a:ln>
              <a:noFill/>
            </a:ln>
            <a:effectLst/>
          </c:spPr>
          <c:invertIfNegative val="0"/>
          <c:dPt>
            <c:idx val="0"/>
            <c:invertIfNegative val="0"/>
            <c:bubble3D val="0"/>
            <c:spPr>
              <a:solidFill>
                <a:srgbClr val="FF610F"/>
              </a:solidFill>
              <a:ln>
                <a:noFill/>
              </a:ln>
              <a:effectLst/>
            </c:spPr>
            <c:extLst>
              <c:ext xmlns:c16="http://schemas.microsoft.com/office/drawing/2014/chart" uri="{C3380CC4-5D6E-409C-BE32-E72D297353CC}">
                <c16:uniqueId val="{00000002-C51E-458B-A49C-6856F8DBD821}"/>
              </c:ext>
            </c:extLst>
          </c:dPt>
          <c:dPt>
            <c:idx val="1"/>
            <c:invertIfNegative val="0"/>
            <c:bubble3D val="0"/>
            <c:spPr>
              <a:solidFill>
                <a:srgbClr val="FF610F"/>
              </a:solidFill>
              <a:ln>
                <a:noFill/>
              </a:ln>
              <a:effectLst/>
            </c:spPr>
            <c:extLst>
              <c:ext xmlns:c16="http://schemas.microsoft.com/office/drawing/2014/chart" uri="{C3380CC4-5D6E-409C-BE32-E72D297353CC}">
                <c16:uniqueId val="{00000004-C51E-458B-A49C-6856F8DBD821}"/>
              </c:ext>
            </c:extLst>
          </c:dPt>
          <c:dPt>
            <c:idx val="2"/>
            <c:invertIfNegative val="0"/>
            <c:bubble3D val="0"/>
            <c:spPr>
              <a:solidFill>
                <a:srgbClr val="FF610F"/>
              </a:solidFill>
              <a:ln>
                <a:noFill/>
              </a:ln>
              <a:effectLst/>
            </c:spPr>
            <c:extLst>
              <c:ext xmlns:c16="http://schemas.microsoft.com/office/drawing/2014/chart" uri="{C3380CC4-5D6E-409C-BE32-E72D297353CC}">
                <c16:uniqueId val="{00000006-C51E-458B-A49C-6856F8DBD821}"/>
              </c:ext>
            </c:extLst>
          </c:dPt>
          <c:cat>
            <c:strRef>
              <c:f>Sheet1!$A$2:$A$4</c:f>
              <c:strCache>
                <c:ptCount val="3"/>
                <c:pt idx="0">
                  <c:v>Mar</c:v>
                </c:pt>
                <c:pt idx="1">
                  <c:v>Feb</c:v>
                </c:pt>
                <c:pt idx="2">
                  <c:v>Jan</c:v>
                </c:pt>
              </c:strCache>
            </c:strRef>
          </c:cat>
          <c:val>
            <c:numRef>
              <c:f>Sheet1!$C$2:$C$4</c:f>
              <c:numCache>
                <c:formatCode>General</c:formatCode>
                <c:ptCount val="3"/>
                <c:pt idx="0">
                  <c:v>160</c:v>
                </c:pt>
                <c:pt idx="1">
                  <c:v>160</c:v>
                </c:pt>
                <c:pt idx="2">
                  <c:v>176</c:v>
                </c:pt>
              </c:numCache>
            </c:numRef>
          </c:val>
          <c:extLst>
            <c:ext xmlns:c16="http://schemas.microsoft.com/office/drawing/2014/chart" uri="{C3380CC4-5D6E-409C-BE32-E72D297353CC}">
              <c16:uniqueId val="{00000007-C51E-458B-A49C-6856F8DBD821}"/>
            </c:ext>
          </c:extLst>
        </c:ser>
        <c:dLbls>
          <c:showLegendKey val="0"/>
          <c:showVal val="0"/>
          <c:showCatName val="0"/>
          <c:showSerName val="0"/>
          <c:showPercent val="0"/>
          <c:showBubbleSize val="0"/>
        </c:dLbls>
        <c:gapWidth val="269"/>
        <c:overlap val="-21"/>
        <c:axId val="458630736"/>
        <c:axId val="458648496"/>
      </c:barChart>
      <c:catAx>
        <c:axId val="458630736"/>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bg1"/>
                </a:solidFill>
                <a:latin typeface="Roboto" panose="02000000000000000000" pitchFamily="2" charset="0"/>
                <a:ea typeface="Roboto" panose="02000000000000000000" pitchFamily="2" charset="0"/>
                <a:cs typeface="Roboto" panose="02000000000000000000" pitchFamily="2" charset="0"/>
              </a:defRPr>
            </a:pPr>
            <a:endParaRPr lang="en-US"/>
          </a:p>
        </c:txPr>
        <c:crossAx val="458648496"/>
        <c:crosses val="autoZero"/>
        <c:auto val="1"/>
        <c:lblAlgn val="ctr"/>
        <c:lblOffset val="100"/>
        <c:noMultiLvlLbl val="0"/>
      </c:catAx>
      <c:valAx>
        <c:axId val="458648496"/>
        <c:scaling>
          <c:orientation val="minMax"/>
        </c:scaling>
        <c:delete val="0"/>
        <c:axPos val="b"/>
        <c:majorGridlines>
          <c:spPr>
            <a:ln w="9525" cap="flat" cmpd="sng" algn="ctr">
              <a:solidFill>
                <a:schemeClr val="tx1">
                  <a:lumMod val="15000"/>
                  <a:lumOff val="85000"/>
                </a:schemeClr>
              </a:solidFill>
              <a:round/>
            </a:ln>
            <a:effectLst/>
          </c:spPr>
        </c:majorGridlines>
        <c:minorGridlines>
          <c:spPr>
            <a:ln w="6350" cap="flat" cmpd="sng" algn="ctr">
              <a:solidFill>
                <a:schemeClr val="bg1">
                  <a:alpha val="19000"/>
                </a:schemeClr>
              </a:solidFill>
              <a:round/>
            </a:ln>
            <a:effectLst>
              <a:outerShdw blurRad="50800" dist="50800" dir="5400000" algn="ctr" rotWithShape="0">
                <a:srgbClr val="000000">
                  <a:alpha val="42000"/>
                </a:srgbClr>
              </a:outerShdw>
            </a:effectLst>
          </c:spPr>
        </c:min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bg1"/>
                </a:solidFill>
                <a:latin typeface="Roboto" panose="02000000000000000000" pitchFamily="2" charset="0"/>
                <a:ea typeface="Roboto" panose="02000000000000000000" pitchFamily="2" charset="0"/>
                <a:cs typeface="Roboto" panose="02000000000000000000" pitchFamily="2" charset="0"/>
              </a:defRPr>
            </a:pPr>
            <a:endParaRPr lang="en-US"/>
          </a:p>
        </c:txPr>
        <c:crossAx val="45863073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solidFill>
                <a:srgbClr val="4F17A8">
                  <a:alpha val="0"/>
                </a:srgbClr>
              </a:solidFill>
            </a:ln>
          </c:spPr>
          <c:dPt>
            <c:idx val="0"/>
            <c:bubble3D val="0"/>
            <c:spPr>
              <a:solidFill>
                <a:srgbClr val="59D4EB"/>
              </a:solidFill>
              <a:ln w="19050">
                <a:solidFill>
                  <a:srgbClr val="4F17A8">
                    <a:alpha val="0"/>
                  </a:srgbClr>
                </a:solidFill>
              </a:ln>
              <a:effectLst/>
            </c:spPr>
            <c:extLst>
              <c:ext xmlns:c16="http://schemas.microsoft.com/office/drawing/2014/chart" uri="{C3380CC4-5D6E-409C-BE32-E72D297353CC}">
                <c16:uniqueId val="{00000001-5862-4890-93DC-5C6EDE2FA9C8}"/>
              </c:ext>
            </c:extLst>
          </c:dPt>
          <c:dPt>
            <c:idx val="1"/>
            <c:bubble3D val="0"/>
            <c:spPr>
              <a:solidFill>
                <a:srgbClr val="0080A8"/>
              </a:solidFill>
              <a:ln w="19050">
                <a:solidFill>
                  <a:srgbClr val="4F17A8">
                    <a:alpha val="0"/>
                  </a:srgbClr>
                </a:solidFill>
              </a:ln>
              <a:effectLst/>
            </c:spPr>
            <c:extLst>
              <c:ext xmlns:c16="http://schemas.microsoft.com/office/drawing/2014/chart" uri="{C3380CC4-5D6E-409C-BE32-E72D297353CC}">
                <c16:uniqueId val="{00000003-5862-4890-93DC-5C6EDE2FA9C8}"/>
              </c:ext>
            </c:extLst>
          </c:dPt>
          <c:dPt>
            <c:idx val="2"/>
            <c:bubble3D val="0"/>
            <c:spPr>
              <a:solidFill>
                <a:schemeClr val="accent3"/>
              </a:solidFill>
              <a:ln w="19050">
                <a:solidFill>
                  <a:srgbClr val="4F17A8">
                    <a:alpha val="0"/>
                  </a:srgbClr>
                </a:solidFill>
              </a:ln>
              <a:effectLst/>
            </c:spPr>
            <c:extLst>
              <c:ext xmlns:c16="http://schemas.microsoft.com/office/drawing/2014/chart" uri="{C3380CC4-5D6E-409C-BE32-E72D297353CC}">
                <c16:uniqueId val="{00000005-5862-4890-93DC-5C6EDE2FA9C8}"/>
              </c:ext>
            </c:extLst>
          </c:dPt>
          <c:dPt>
            <c:idx val="3"/>
            <c:bubble3D val="0"/>
            <c:spPr>
              <a:solidFill>
                <a:schemeClr val="accent4"/>
              </a:solidFill>
              <a:ln w="19050">
                <a:solidFill>
                  <a:srgbClr val="4F17A8">
                    <a:alpha val="0"/>
                  </a:srgbClr>
                </a:solidFill>
              </a:ln>
              <a:effectLst/>
            </c:spPr>
            <c:extLst>
              <c:ext xmlns:c16="http://schemas.microsoft.com/office/drawing/2014/chart" uri="{C3380CC4-5D6E-409C-BE32-E72D297353CC}">
                <c16:uniqueId val="{00000007-5862-4890-93DC-5C6EDE2FA9C8}"/>
              </c:ext>
            </c:extLst>
          </c:dPt>
          <c:cat>
            <c:strRef>
              <c:f>Sheet1!$A$2:$A$5</c:f>
              <c:strCache>
                <c:ptCount val="2"/>
                <c:pt idx="0">
                  <c:v>1st Qtr</c:v>
                </c:pt>
                <c:pt idx="1">
                  <c:v>2nd Qtr</c:v>
                </c:pt>
              </c:strCache>
            </c:strRef>
          </c:cat>
          <c:val>
            <c:numRef>
              <c:f>Sheet1!$B$2:$B$5</c:f>
              <c:numCache>
                <c:formatCode>General</c:formatCode>
                <c:ptCount val="4"/>
                <c:pt idx="0">
                  <c:v>68</c:v>
                </c:pt>
                <c:pt idx="1">
                  <c:v>32</c:v>
                </c:pt>
              </c:numCache>
            </c:numRef>
          </c:val>
          <c:extLst>
            <c:ext xmlns:c16="http://schemas.microsoft.com/office/drawing/2014/chart" uri="{C3380CC4-5D6E-409C-BE32-E72D297353CC}">
              <c16:uniqueId val="{00000008-5862-4890-93DC-5C6EDE2FA9C8}"/>
            </c:ext>
          </c:extLst>
        </c:ser>
        <c:dLbls>
          <c:showLegendKey val="0"/>
          <c:showVal val="0"/>
          <c:showCatName val="0"/>
          <c:showSerName val="0"/>
          <c:showPercent val="0"/>
          <c:showBubbleSize val="0"/>
          <c:showLeaderLines val="1"/>
        </c:dLbls>
        <c:firstSliceAng val="0"/>
        <c:holeSize val="6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944401282266644"/>
          <c:y val="0.17085807955584478"/>
          <c:w val="0.40763083373526193"/>
          <c:h val="0.73375525207088899"/>
        </c:manualLayout>
      </c:layout>
      <c:barChart>
        <c:barDir val="bar"/>
        <c:grouping val="clustered"/>
        <c:varyColors val="0"/>
        <c:ser>
          <c:idx val="0"/>
          <c:order val="0"/>
          <c:tx>
            <c:strRef>
              <c:f>Sheet1!$B$1</c:f>
              <c:strCache>
                <c:ptCount val="1"/>
                <c:pt idx="0">
                  <c:v>Actual hrs</c:v>
                </c:pt>
              </c:strCache>
            </c:strRef>
          </c:tx>
          <c:spPr>
            <a:solidFill>
              <a:srgbClr val="59D4EB"/>
            </a:solidFill>
            <a:ln>
              <a:noFill/>
            </a:ln>
            <a:effectLst/>
          </c:spPr>
          <c:invertIfNegative val="0"/>
          <c:cat>
            <c:strRef>
              <c:f>Sheet1!$A$2:$A$4</c:f>
              <c:strCache>
                <c:ptCount val="3"/>
                <c:pt idx="0">
                  <c:v>Mar</c:v>
                </c:pt>
                <c:pt idx="1">
                  <c:v>Feb</c:v>
                </c:pt>
                <c:pt idx="2">
                  <c:v>Jan</c:v>
                </c:pt>
              </c:strCache>
            </c:strRef>
          </c:cat>
          <c:val>
            <c:numRef>
              <c:f>Sheet1!$B$2:$B$4</c:f>
              <c:numCache>
                <c:formatCode>General</c:formatCode>
                <c:ptCount val="3"/>
                <c:pt idx="0">
                  <c:v>30</c:v>
                </c:pt>
                <c:pt idx="1">
                  <c:v>120</c:v>
                </c:pt>
                <c:pt idx="2">
                  <c:v>112</c:v>
                </c:pt>
              </c:numCache>
            </c:numRef>
          </c:val>
          <c:extLst>
            <c:ext xmlns:c16="http://schemas.microsoft.com/office/drawing/2014/chart" uri="{C3380CC4-5D6E-409C-BE32-E72D297353CC}">
              <c16:uniqueId val="{00000000-7BCF-490A-8A03-349A994882AC}"/>
            </c:ext>
          </c:extLst>
        </c:ser>
        <c:ser>
          <c:idx val="1"/>
          <c:order val="1"/>
          <c:tx>
            <c:strRef>
              <c:f>Sheet1!$C$1</c:f>
              <c:strCache>
                <c:ptCount val="1"/>
                <c:pt idx="0">
                  <c:v>Available hrs</c:v>
                </c:pt>
              </c:strCache>
            </c:strRef>
          </c:tx>
          <c:spPr>
            <a:solidFill>
              <a:schemeClr val="accent2"/>
            </a:solidFill>
            <a:ln>
              <a:noFill/>
            </a:ln>
            <a:effectLst/>
          </c:spPr>
          <c:invertIfNegative val="0"/>
          <c:dPt>
            <c:idx val="0"/>
            <c:invertIfNegative val="0"/>
            <c:bubble3D val="0"/>
            <c:spPr>
              <a:solidFill>
                <a:srgbClr val="FF610F"/>
              </a:solidFill>
              <a:ln>
                <a:noFill/>
              </a:ln>
              <a:effectLst/>
            </c:spPr>
            <c:extLst>
              <c:ext xmlns:c16="http://schemas.microsoft.com/office/drawing/2014/chart" uri="{C3380CC4-5D6E-409C-BE32-E72D297353CC}">
                <c16:uniqueId val="{00000002-7BCF-490A-8A03-349A994882AC}"/>
              </c:ext>
            </c:extLst>
          </c:dPt>
          <c:dPt>
            <c:idx val="1"/>
            <c:invertIfNegative val="0"/>
            <c:bubble3D val="0"/>
            <c:spPr>
              <a:solidFill>
                <a:srgbClr val="FF610F"/>
              </a:solidFill>
              <a:ln>
                <a:noFill/>
              </a:ln>
              <a:effectLst/>
            </c:spPr>
            <c:extLst>
              <c:ext xmlns:c16="http://schemas.microsoft.com/office/drawing/2014/chart" uri="{C3380CC4-5D6E-409C-BE32-E72D297353CC}">
                <c16:uniqueId val="{00000004-7BCF-490A-8A03-349A994882AC}"/>
              </c:ext>
            </c:extLst>
          </c:dPt>
          <c:dPt>
            <c:idx val="2"/>
            <c:invertIfNegative val="0"/>
            <c:bubble3D val="0"/>
            <c:spPr>
              <a:solidFill>
                <a:srgbClr val="FF610F"/>
              </a:solidFill>
              <a:ln>
                <a:noFill/>
              </a:ln>
              <a:effectLst/>
            </c:spPr>
            <c:extLst>
              <c:ext xmlns:c16="http://schemas.microsoft.com/office/drawing/2014/chart" uri="{C3380CC4-5D6E-409C-BE32-E72D297353CC}">
                <c16:uniqueId val="{00000006-7BCF-490A-8A03-349A994882AC}"/>
              </c:ext>
            </c:extLst>
          </c:dPt>
          <c:cat>
            <c:strRef>
              <c:f>Sheet1!$A$2:$A$4</c:f>
              <c:strCache>
                <c:ptCount val="3"/>
                <c:pt idx="0">
                  <c:v>Mar</c:v>
                </c:pt>
                <c:pt idx="1">
                  <c:v>Feb</c:v>
                </c:pt>
                <c:pt idx="2">
                  <c:v>Jan</c:v>
                </c:pt>
              </c:strCache>
            </c:strRef>
          </c:cat>
          <c:val>
            <c:numRef>
              <c:f>Sheet1!$C$2:$C$4</c:f>
              <c:numCache>
                <c:formatCode>General</c:formatCode>
                <c:ptCount val="3"/>
                <c:pt idx="0">
                  <c:v>48</c:v>
                </c:pt>
                <c:pt idx="1">
                  <c:v>160</c:v>
                </c:pt>
                <c:pt idx="2">
                  <c:v>176</c:v>
                </c:pt>
              </c:numCache>
            </c:numRef>
          </c:val>
          <c:extLst>
            <c:ext xmlns:c16="http://schemas.microsoft.com/office/drawing/2014/chart" uri="{C3380CC4-5D6E-409C-BE32-E72D297353CC}">
              <c16:uniqueId val="{00000007-7BCF-490A-8A03-349A994882AC}"/>
            </c:ext>
          </c:extLst>
        </c:ser>
        <c:dLbls>
          <c:showLegendKey val="0"/>
          <c:showVal val="0"/>
          <c:showCatName val="0"/>
          <c:showSerName val="0"/>
          <c:showPercent val="0"/>
          <c:showBubbleSize val="0"/>
        </c:dLbls>
        <c:gapWidth val="269"/>
        <c:overlap val="-21"/>
        <c:axId val="458630736"/>
        <c:axId val="458648496"/>
      </c:barChart>
      <c:catAx>
        <c:axId val="458630736"/>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bg1"/>
                </a:solidFill>
                <a:latin typeface="Roboto" panose="02000000000000000000" pitchFamily="2" charset="0"/>
                <a:ea typeface="Roboto" panose="02000000000000000000" pitchFamily="2" charset="0"/>
                <a:cs typeface="Roboto" panose="02000000000000000000" pitchFamily="2" charset="0"/>
              </a:defRPr>
            </a:pPr>
            <a:endParaRPr lang="en-US"/>
          </a:p>
        </c:txPr>
        <c:crossAx val="458648496"/>
        <c:crosses val="autoZero"/>
        <c:auto val="1"/>
        <c:lblAlgn val="ctr"/>
        <c:lblOffset val="100"/>
        <c:noMultiLvlLbl val="0"/>
      </c:catAx>
      <c:valAx>
        <c:axId val="458648496"/>
        <c:scaling>
          <c:orientation val="minMax"/>
        </c:scaling>
        <c:delete val="0"/>
        <c:axPos val="b"/>
        <c:majorGridlines>
          <c:spPr>
            <a:ln w="9525" cap="flat" cmpd="sng" algn="ctr">
              <a:solidFill>
                <a:schemeClr val="tx1">
                  <a:lumMod val="15000"/>
                  <a:lumOff val="85000"/>
                </a:schemeClr>
              </a:solidFill>
              <a:round/>
            </a:ln>
            <a:effectLst/>
          </c:spPr>
        </c:majorGridlines>
        <c:minorGridlines>
          <c:spPr>
            <a:ln w="6350" cap="flat" cmpd="sng" algn="ctr">
              <a:solidFill>
                <a:schemeClr val="bg1">
                  <a:alpha val="19000"/>
                </a:schemeClr>
              </a:solidFill>
              <a:round/>
            </a:ln>
            <a:effectLst>
              <a:outerShdw blurRad="50800" dist="50800" dir="5400000" algn="ctr" rotWithShape="0">
                <a:srgbClr val="000000">
                  <a:alpha val="42000"/>
                </a:srgbClr>
              </a:outerShdw>
            </a:effectLst>
          </c:spPr>
        </c:min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bg1"/>
                </a:solidFill>
                <a:latin typeface="Roboto" panose="02000000000000000000" pitchFamily="2" charset="0"/>
                <a:ea typeface="Roboto" panose="02000000000000000000" pitchFamily="2" charset="0"/>
                <a:cs typeface="Roboto" panose="02000000000000000000" pitchFamily="2" charset="0"/>
              </a:defRPr>
            </a:pPr>
            <a:endParaRPr lang="en-US"/>
          </a:p>
        </c:txPr>
        <c:crossAx val="45863073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solidFill>
                <a:srgbClr val="4F17A8">
                  <a:alpha val="0"/>
                </a:srgbClr>
              </a:solidFill>
            </a:ln>
          </c:spPr>
          <c:dPt>
            <c:idx val="0"/>
            <c:bubble3D val="0"/>
            <c:spPr>
              <a:solidFill>
                <a:srgbClr val="59D4EB"/>
              </a:solidFill>
              <a:ln w="19050">
                <a:solidFill>
                  <a:srgbClr val="4F17A8">
                    <a:alpha val="0"/>
                  </a:srgbClr>
                </a:solidFill>
              </a:ln>
              <a:effectLst/>
            </c:spPr>
            <c:extLst>
              <c:ext xmlns:c16="http://schemas.microsoft.com/office/drawing/2014/chart" uri="{C3380CC4-5D6E-409C-BE32-E72D297353CC}">
                <c16:uniqueId val="{00000001-A1D5-41B3-85A0-17B45D487E13}"/>
              </c:ext>
            </c:extLst>
          </c:dPt>
          <c:dPt>
            <c:idx val="1"/>
            <c:bubble3D val="0"/>
            <c:spPr>
              <a:solidFill>
                <a:srgbClr val="05BFE0">
                  <a:alpha val="40000"/>
                </a:srgbClr>
              </a:solidFill>
              <a:ln w="19050">
                <a:solidFill>
                  <a:srgbClr val="4F17A8">
                    <a:alpha val="0"/>
                  </a:srgbClr>
                </a:solidFill>
              </a:ln>
              <a:effectLst/>
            </c:spPr>
            <c:extLst>
              <c:ext xmlns:c16="http://schemas.microsoft.com/office/drawing/2014/chart" uri="{C3380CC4-5D6E-409C-BE32-E72D297353CC}">
                <c16:uniqueId val="{00000003-A1D5-41B3-85A0-17B45D487E13}"/>
              </c:ext>
            </c:extLst>
          </c:dPt>
          <c:dPt>
            <c:idx val="2"/>
            <c:bubble3D val="0"/>
            <c:spPr>
              <a:solidFill>
                <a:schemeClr val="accent3"/>
              </a:solidFill>
              <a:ln w="19050">
                <a:solidFill>
                  <a:srgbClr val="4F17A8">
                    <a:alpha val="0"/>
                  </a:srgbClr>
                </a:solidFill>
              </a:ln>
              <a:effectLst/>
            </c:spPr>
            <c:extLst>
              <c:ext xmlns:c16="http://schemas.microsoft.com/office/drawing/2014/chart" uri="{C3380CC4-5D6E-409C-BE32-E72D297353CC}">
                <c16:uniqueId val="{00000005-A1D5-41B3-85A0-17B45D487E13}"/>
              </c:ext>
            </c:extLst>
          </c:dPt>
          <c:dPt>
            <c:idx val="3"/>
            <c:bubble3D val="0"/>
            <c:spPr>
              <a:solidFill>
                <a:schemeClr val="accent4"/>
              </a:solidFill>
              <a:ln w="19050">
                <a:solidFill>
                  <a:srgbClr val="4F17A8">
                    <a:alpha val="0"/>
                  </a:srgbClr>
                </a:solidFill>
              </a:ln>
              <a:effectLst/>
            </c:spPr>
            <c:extLst>
              <c:ext xmlns:c16="http://schemas.microsoft.com/office/drawing/2014/chart" uri="{C3380CC4-5D6E-409C-BE32-E72D297353CC}">
                <c16:uniqueId val="{00000007-A1D5-41B3-85A0-17B45D487E13}"/>
              </c:ext>
            </c:extLst>
          </c:dPt>
          <c:cat>
            <c:strRef>
              <c:f>Sheet1!$A$2:$A$5</c:f>
              <c:strCache>
                <c:ptCount val="2"/>
                <c:pt idx="0">
                  <c:v>1st Qtr</c:v>
                </c:pt>
                <c:pt idx="1">
                  <c:v>2nd Qtr</c:v>
                </c:pt>
              </c:strCache>
            </c:strRef>
          </c:cat>
          <c:val>
            <c:numRef>
              <c:f>Sheet1!$B$2:$B$5</c:f>
              <c:numCache>
                <c:formatCode>General</c:formatCode>
                <c:ptCount val="4"/>
                <c:pt idx="0">
                  <c:v>100</c:v>
                </c:pt>
                <c:pt idx="1">
                  <c:v>6</c:v>
                </c:pt>
              </c:numCache>
            </c:numRef>
          </c:val>
          <c:extLst>
            <c:ext xmlns:c16="http://schemas.microsoft.com/office/drawing/2014/chart" uri="{C3380CC4-5D6E-409C-BE32-E72D297353CC}">
              <c16:uniqueId val="{00000008-A1D5-41B3-85A0-17B45D487E13}"/>
            </c:ext>
          </c:extLst>
        </c:ser>
        <c:dLbls>
          <c:showLegendKey val="0"/>
          <c:showVal val="0"/>
          <c:showCatName val="0"/>
          <c:showSerName val="0"/>
          <c:showPercent val="0"/>
          <c:showBubbleSize val="0"/>
          <c:showLeaderLines val="1"/>
        </c:dLbls>
        <c:firstSliceAng val="0"/>
        <c:holeSize val="6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944401282266644"/>
          <c:y val="0.17085807955584478"/>
          <c:w val="0.40763083373526193"/>
          <c:h val="0.73375525207088899"/>
        </c:manualLayout>
      </c:layout>
      <c:barChart>
        <c:barDir val="bar"/>
        <c:grouping val="clustered"/>
        <c:varyColors val="0"/>
        <c:ser>
          <c:idx val="0"/>
          <c:order val="0"/>
          <c:tx>
            <c:strRef>
              <c:f>Sheet1!$B$1</c:f>
              <c:strCache>
                <c:ptCount val="1"/>
                <c:pt idx="0">
                  <c:v>Actual hrs</c:v>
                </c:pt>
              </c:strCache>
            </c:strRef>
          </c:tx>
          <c:spPr>
            <a:solidFill>
              <a:srgbClr val="59D4EB"/>
            </a:solidFill>
            <a:ln>
              <a:noFill/>
            </a:ln>
            <a:effectLst/>
          </c:spPr>
          <c:invertIfNegative val="0"/>
          <c:cat>
            <c:strRef>
              <c:f>Sheet1!$A$2:$A$4</c:f>
              <c:strCache>
                <c:ptCount val="3"/>
                <c:pt idx="0">
                  <c:v>Mar</c:v>
                </c:pt>
                <c:pt idx="1">
                  <c:v>Feb</c:v>
                </c:pt>
                <c:pt idx="2">
                  <c:v>Jan</c:v>
                </c:pt>
              </c:strCache>
            </c:strRef>
          </c:cat>
          <c:val>
            <c:numRef>
              <c:f>Sheet1!$B$2:$B$4</c:f>
              <c:numCache>
                <c:formatCode>General</c:formatCode>
                <c:ptCount val="3"/>
                <c:pt idx="0">
                  <c:v>150</c:v>
                </c:pt>
                <c:pt idx="1">
                  <c:v>150</c:v>
                </c:pt>
                <c:pt idx="2">
                  <c:v>112</c:v>
                </c:pt>
              </c:numCache>
            </c:numRef>
          </c:val>
          <c:extLst>
            <c:ext xmlns:c16="http://schemas.microsoft.com/office/drawing/2014/chart" uri="{C3380CC4-5D6E-409C-BE32-E72D297353CC}">
              <c16:uniqueId val="{00000000-0916-453F-999F-B01EAA0EC419}"/>
            </c:ext>
          </c:extLst>
        </c:ser>
        <c:ser>
          <c:idx val="1"/>
          <c:order val="1"/>
          <c:tx>
            <c:strRef>
              <c:f>Sheet1!$C$1</c:f>
              <c:strCache>
                <c:ptCount val="1"/>
                <c:pt idx="0">
                  <c:v>Available hrs</c:v>
                </c:pt>
              </c:strCache>
            </c:strRef>
          </c:tx>
          <c:spPr>
            <a:solidFill>
              <a:schemeClr val="accent2"/>
            </a:solidFill>
            <a:ln>
              <a:noFill/>
            </a:ln>
            <a:effectLst/>
          </c:spPr>
          <c:invertIfNegative val="0"/>
          <c:dPt>
            <c:idx val="0"/>
            <c:invertIfNegative val="0"/>
            <c:bubble3D val="0"/>
            <c:spPr>
              <a:solidFill>
                <a:srgbClr val="FF610F"/>
              </a:solidFill>
              <a:ln>
                <a:noFill/>
              </a:ln>
              <a:effectLst/>
            </c:spPr>
            <c:extLst>
              <c:ext xmlns:c16="http://schemas.microsoft.com/office/drawing/2014/chart" uri="{C3380CC4-5D6E-409C-BE32-E72D297353CC}">
                <c16:uniqueId val="{00000002-0916-453F-999F-B01EAA0EC419}"/>
              </c:ext>
            </c:extLst>
          </c:dPt>
          <c:dPt>
            <c:idx val="1"/>
            <c:invertIfNegative val="0"/>
            <c:bubble3D val="0"/>
            <c:spPr>
              <a:solidFill>
                <a:srgbClr val="FF610F"/>
              </a:solidFill>
              <a:ln>
                <a:noFill/>
              </a:ln>
              <a:effectLst/>
            </c:spPr>
            <c:extLst>
              <c:ext xmlns:c16="http://schemas.microsoft.com/office/drawing/2014/chart" uri="{C3380CC4-5D6E-409C-BE32-E72D297353CC}">
                <c16:uniqueId val="{00000004-0916-453F-999F-B01EAA0EC419}"/>
              </c:ext>
            </c:extLst>
          </c:dPt>
          <c:dPt>
            <c:idx val="2"/>
            <c:invertIfNegative val="0"/>
            <c:bubble3D val="0"/>
            <c:spPr>
              <a:solidFill>
                <a:srgbClr val="FF610F"/>
              </a:solidFill>
              <a:ln>
                <a:noFill/>
              </a:ln>
              <a:effectLst/>
            </c:spPr>
            <c:extLst>
              <c:ext xmlns:c16="http://schemas.microsoft.com/office/drawing/2014/chart" uri="{C3380CC4-5D6E-409C-BE32-E72D297353CC}">
                <c16:uniqueId val="{00000006-0916-453F-999F-B01EAA0EC419}"/>
              </c:ext>
            </c:extLst>
          </c:dPt>
          <c:cat>
            <c:strRef>
              <c:f>Sheet1!$A$2:$A$4</c:f>
              <c:strCache>
                <c:ptCount val="3"/>
                <c:pt idx="0">
                  <c:v>Mar</c:v>
                </c:pt>
                <c:pt idx="1">
                  <c:v>Feb</c:v>
                </c:pt>
                <c:pt idx="2">
                  <c:v>Jan</c:v>
                </c:pt>
              </c:strCache>
            </c:strRef>
          </c:cat>
          <c:val>
            <c:numRef>
              <c:f>Sheet1!$C$2:$C$4</c:f>
              <c:numCache>
                <c:formatCode>General</c:formatCode>
                <c:ptCount val="3"/>
                <c:pt idx="0">
                  <c:v>160</c:v>
                </c:pt>
                <c:pt idx="1">
                  <c:v>160</c:v>
                </c:pt>
                <c:pt idx="2">
                  <c:v>120</c:v>
                </c:pt>
              </c:numCache>
            </c:numRef>
          </c:val>
          <c:extLst>
            <c:ext xmlns:c16="http://schemas.microsoft.com/office/drawing/2014/chart" uri="{C3380CC4-5D6E-409C-BE32-E72D297353CC}">
              <c16:uniqueId val="{00000007-0916-453F-999F-B01EAA0EC419}"/>
            </c:ext>
          </c:extLst>
        </c:ser>
        <c:dLbls>
          <c:showLegendKey val="0"/>
          <c:showVal val="0"/>
          <c:showCatName val="0"/>
          <c:showSerName val="0"/>
          <c:showPercent val="0"/>
          <c:showBubbleSize val="0"/>
        </c:dLbls>
        <c:gapWidth val="269"/>
        <c:overlap val="-21"/>
        <c:axId val="458630736"/>
        <c:axId val="458648496"/>
      </c:barChart>
      <c:catAx>
        <c:axId val="458630736"/>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bg1"/>
                </a:solidFill>
                <a:latin typeface="Roboto" panose="02000000000000000000" pitchFamily="2" charset="0"/>
                <a:ea typeface="Roboto" panose="02000000000000000000" pitchFamily="2" charset="0"/>
                <a:cs typeface="Roboto" panose="02000000000000000000" pitchFamily="2" charset="0"/>
              </a:defRPr>
            </a:pPr>
            <a:endParaRPr lang="en-US"/>
          </a:p>
        </c:txPr>
        <c:crossAx val="458648496"/>
        <c:crosses val="autoZero"/>
        <c:auto val="1"/>
        <c:lblAlgn val="ctr"/>
        <c:lblOffset val="100"/>
        <c:noMultiLvlLbl val="0"/>
      </c:catAx>
      <c:valAx>
        <c:axId val="458648496"/>
        <c:scaling>
          <c:orientation val="minMax"/>
        </c:scaling>
        <c:delete val="0"/>
        <c:axPos val="b"/>
        <c:majorGridlines>
          <c:spPr>
            <a:ln w="9525" cap="flat" cmpd="sng" algn="ctr">
              <a:solidFill>
                <a:schemeClr val="tx1">
                  <a:lumMod val="15000"/>
                  <a:lumOff val="85000"/>
                </a:schemeClr>
              </a:solidFill>
              <a:round/>
            </a:ln>
            <a:effectLst/>
          </c:spPr>
        </c:majorGridlines>
        <c:minorGridlines>
          <c:spPr>
            <a:ln w="6350" cap="flat" cmpd="sng" algn="ctr">
              <a:solidFill>
                <a:schemeClr val="bg1">
                  <a:alpha val="19000"/>
                </a:schemeClr>
              </a:solidFill>
              <a:round/>
            </a:ln>
            <a:effectLst>
              <a:outerShdw blurRad="50800" dist="50800" dir="5400000" algn="ctr" rotWithShape="0">
                <a:srgbClr val="000000">
                  <a:alpha val="42000"/>
                </a:srgbClr>
              </a:outerShdw>
            </a:effectLst>
          </c:spPr>
        </c:min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bg1"/>
                </a:solidFill>
                <a:latin typeface="Roboto" panose="02000000000000000000" pitchFamily="2" charset="0"/>
                <a:ea typeface="Roboto" panose="02000000000000000000" pitchFamily="2" charset="0"/>
                <a:cs typeface="Roboto" panose="02000000000000000000" pitchFamily="2" charset="0"/>
              </a:defRPr>
            </a:pPr>
            <a:endParaRPr lang="en-US"/>
          </a:p>
        </c:txPr>
        <c:crossAx val="45863073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solidFill>
                <a:srgbClr val="4F17A8">
                  <a:alpha val="0"/>
                </a:srgbClr>
              </a:solidFill>
            </a:ln>
          </c:spPr>
          <c:dPt>
            <c:idx val="0"/>
            <c:bubble3D val="0"/>
            <c:spPr>
              <a:solidFill>
                <a:srgbClr val="59D4EB"/>
              </a:solidFill>
              <a:ln w="19050">
                <a:solidFill>
                  <a:srgbClr val="4F17A8">
                    <a:alpha val="0"/>
                  </a:srgbClr>
                </a:solidFill>
              </a:ln>
              <a:effectLst/>
            </c:spPr>
            <c:extLst>
              <c:ext xmlns:c16="http://schemas.microsoft.com/office/drawing/2014/chart" uri="{C3380CC4-5D6E-409C-BE32-E72D297353CC}">
                <c16:uniqueId val="{00000001-F02B-47E1-990B-8761BC3B5C6C}"/>
              </c:ext>
            </c:extLst>
          </c:dPt>
          <c:dPt>
            <c:idx val="1"/>
            <c:bubble3D val="0"/>
            <c:spPr>
              <a:solidFill>
                <a:srgbClr val="0080A8"/>
              </a:solidFill>
              <a:ln w="19050">
                <a:solidFill>
                  <a:srgbClr val="4F17A8">
                    <a:alpha val="0"/>
                  </a:srgbClr>
                </a:solidFill>
              </a:ln>
              <a:effectLst/>
            </c:spPr>
            <c:extLst>
              <c:ext xmlns:c16="http://schemas.microsoft.com/office/drawing/2014/chart" uri="{C3380CC4-5D6E-409C-BE32-E72D297353CC}">
                <c16:uniqueId val="{00000003-F02B-47E1-990B-8761BC3B5C6C}"/>
              </c:ext>
            </c:extLst>
          </c:dPt>
          <c:dPt>
            <c:idx val="2"/>
            <c:bubble3D val="0"/>
            <c:spPr>
              <a:solidFill>
                <a:schemeClr val="accent3"/>
              </a:solidFill>
              <a:ln w="19050">
                <a:solidFill>
                  <a:srgbClr val="4F17A8">
                    <a:alpha val="0"/>
                  </a:srgbClr>
                </a:solidFill>
              </a:ln>
              <a:effectLst/>
            </c:spPr>
            <c:extLst>
              <c:ext xmlns:c16="http://schemas.microsoft.com/office/drawing/2014/chart" uri="{C3380CC4-5D6E-409C-BE32-E72D297353CC}">
                <c16:uniqueId val="{00000005-F02B-47E1-990B-8761BC3B5C6C}"/>
              </c:ext>
            </c:extLst>
          </c:dPt>
          <c:dPt>
            <c:idx val="3"/>
            <c:bubble3D val="0"/>
            <c:spPr>
              <a:solidFill>
                <a:srgbClr val="0080A8"/>
              </a:solidFill>
              <a:ln w="19050">
                <a:solidFill>
                  <a:srgbClr val="4F17A8">
                    <a:alpha val="0"/>
                  </a:srgbClr>
                </a:solidFill>
              </a:ln>
              <a:effectLst/>
            </c:spPr>
            <c:extLst>
              <c:ext xmlns:c16="http://schemas.microsoft.com/office/drawing/2014/chart" uri="{C3380CC4-5D6E-409C-BE32-E72D297353CC}">
                <c16:uniqueId val="{00000007-F02B-47E1-990B-8761BC3B5C6C}"/>
              </c:ext>
            </c:extLst>
          </c:dPt>
          <c:cat>
            <c:strRef>
              <c:f>Sheet1!$A$2:$A$5</c:f>
              <c:strCache>
                <c:ptCount val="2"/>
                <c:pt idx="0">
                  <c:v>1st Qtr</c:v>
                </c:pt>
                <c:pt idx="1">
                  <c:v>2nd Qtr</c:v>
                </c:pt>
              </c:strCache>
            </c:strRef>
          </c:cat>
          <c:val>
            <c:numRef>
              <c:f>Sheet1!$B$2:$B$5</c:f>
              <c:numCache>
                <c:formatCode>General</c:formatCode>
                <c:ptCount val="4"/>
                <c:pt idx="0">
                  <c:v>65</c:v>
                </c:pt>
                <c:pt idx="1">
                  <c:v>45</c:v>
                </c:pt>
              </c:numCache>
            </c:numRef>
          </c:val>
          <c:extLst>
            <c:ext xmlns:c16="http://schemas.microsoft.com/office/drawing/2014/chart" uri="{C3380CC4-5D6E-409C-BE32-E72D297353CC}">
              <c16:uniqueId val="{00000008-F02B-47E1-990B-8761BC3B5C6C}"/>
            </c:ext>
          </c:extLst>
        </c:ser>
        <c:dLbls>
          <c:showLegendKey val="0"/>
          <c:showVal val="0"/>
          <c:showCatName val="0"/>
          <c:showSerName val="0"/>
          <c:showPercent val="0"/>
          <c:showBubbleSize val="0"/>
          <c:showLeaderLines val="1"/>
        </c:dLbls>
        <c:firstSliceAng val="0"/>
        <c:holeSize val="6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944401282266644"/>
          <c:y val="0.17085807955584478"/>
          <c:w val="0.40763083373526193"/>
          <c:h val="0.73375525207088899"/>
        </c:manualLayout>
      </c:layout>
      <c:barChart>
        <c:barDir val="bar"/>
        <c:grouping val="clustered"/>
        <c:varyColors val="0"/>
        <c:ser>
          <c:idx val="0"/>
          <c:order val="0"/>
          <c:tx>
            <c:strRef>
              <c:f>Sheet1!$B$1</c:f>
              <c:strCache>
                <c:ptCount val="1"/>
                <c:pt idx="0">
                  <c:v>Actual hrs</c:v>
                </c:pt>
              </c:strCache>
            </c:strRef>
          </c:tx>
          <c:spPr>
            <a:solidFill>
              <a:srgbClr val="59D4EB"/>
            </a:solidFill>
            <a:ln>
              <a:noFill/>
            </a:ln>
            <a:effectLst/>
          </c:spPr>
          <c:invertIfNegative val="0"/>
          <c:cat>
            <c:strRef>
              <c:f>Sheet1!$A$2:$A$4</c:f>
              <c:strCache>
                <c:ptCount val="3"/>
                <c:pt idx="0">
                  <c:v>Mar</c:v>
                </c:pt>
                <c:pt idx="1">
                  <c:v>Feb</c:v>
                </c:pt>
                <c:pt idx="2">
                  <c:v>Jan</c:v>
                </c:pt>
              </c:strCache>
            </c:strRef>
          </c:cat>
          <c:val>
            <c:numRef>
              <c:f>Sheet1!$B$2:$B$4</c:f>
              <c:numCache>
                <c:formatCode>General</c:formatCode>
                <c:ptCount val="3"/>
                <c:pt idx="0">
                  <c:v>26</c:v>
                </c:pt>
                <c:pt idx="1">
                  <c:v>0</c:v>
                </c:pt>
                <c:pt idx="2">
                  <c:v>0</c:v>
                </c:pt>
              </c:numCache>
            </c:numRef>
          </c:val>
          <c:extLst>
            <c:ext xmlns:c16="http://schemas.microsoft.com/office/drawing/2014/chart" uri="{C3380CC4-5D6E-409C-BE32-E72D297353CC}">
              <c16:uniqueId val="{00000000-D22F-4F98-81DD-EF1AAA4D70B6}"/>
            </c:ext>
          </c:extLst>
        </c:ser>
        <c:ser>
          <c:idx val="1"/>
          <c:order val="1"/>
          <c:tx>
            <c:strRef>
              <c:f>Sheet1!$C$1</c:f>
              <c:strCache>
                <c:ptCount val="1"/>
                <c:pt idx="0">
                  <c:v>Available hrs</c:v>
                </c:pt>
              </c:strCache>
            </c:strRef>
          </c:tx>
          <c:spPr>
            <a:solidFill>
              <a:schemeClr val="accent2"/>
            </a:solidFill>
            <a:ln>
              <a:noFill/>
            </a:ln>
            <a:effectLst/>
          </c:spPr>
          <c:invertIfNegative val="0"/>
          <c:dPt>
            <c:idx val="0"/>
            <c:invertIfNegative val="0"/>
            <c:bubble3D val="0"/>
            <c:spPr>
              <a:solidFill>
                <a:srgbClr val="FF610F"/>
              </a:solidFill>
              <a:ln>
                <a:noFill/>
              </a:ln>
              <a:effectLst/>
            </c:spPr>
            <c:extLst>
              <c:ext xmlns:c16="http://schemas.microsoft.com/office/drawing/2014/chart" uri="{C3380CC4-5D6E-409C-BE32-E72D297353CC}">
                <c16:uniqueId val="{00000002-D22F-4F98-81DD-EF1AAA4D70B6}"/>
              </c:ext>
            </c:extLst>
          </c:dPt>
          <c:dPt>
            <c:idx val="1"/>
            <c:invertIfNegative val="0"/>
            <c:bubble3D val="0"/>
            <c:spPr>
              <a:solidFill>
                <a:srgbClr val="FF610F"/>
              </a:solidFill>
              <a:ln>
                <a:noFill/>
              </a:ln>
              <a:effectLst/>
            </c:spPr>
            <c:extLst>
              <c:ext xmlns:c16="http://schemas.microsoft.com/office/drawing/2014/chart" uri="{C3380CC4-5D6E-409C-BE32-E72D297353CC}">
                <c16:uniqueId val="{00000004-D22F-4F98-81DD-EF1AAA4D70B6}"/>
              </c:ext>
            </c:extLst>
          </c:dPt>
          <c:dPt>
            <c:idx val="2"/>
            <c:invertIfNegative val="0"/>
            <c:bubble3D val="0"/>
            <c:spPr>
              <a:solidFill>
                <a:srgbClr val="FF610F"/>
              </a:solidFill>
              <a:ln>
                <a:noFill/>
              </a:ln>
              <a:effectLst/>
            </c:spPr>
            <c:extLst>
              <c:ext xmlns:c16="http://schemas.microsoft.com/office/drawing/2014/chart" uri="{C3380CC4-5D6E-409C-BE32-E72D297353CC}">
                <c16:uniqueId val="{00000006-D22F-4F98-81DD-EF1AAA4D70B6}"/>
              </c:ext>
            </c:extLst>
          </c:dPt>
          <c:cat>
            <c:strRef>
              <c:f>Sheet1!$A$2:$A$4</c:f>
              <c:strCache>
                <c:ptCount val="3"/>
                <c:pt idx="0">
                  <c:v>Mar</c:v>
                </c:pt>
                <c:pt idx="1">
                  <c:v>Feb</c:v>
                </c:pt>
                <c:pt idx="2">
                  <c:v>Jan</c:v>
                </c:pt>
              </c:strCache>
            </c:strRef>
          </c:cat>
          <c:val>
            <c:numRef>
              <c:f>Sheet1!$C$2:$C$4</c:f>
              <c:numCache>
                <c:formatCode>General</c:formatCode>
                <c:ptCount val="3"/>
                <c:pt idx="0">
                  <c:v>40</c:v>
                </c:pt>
                <c:pt idx="1">
                  <c:v>0</c:v>
                </c:pt>
                <c:pt idx="2">
                  <c:v>0</c:v>
                </c:pt>
              </c:numCache>
            </c:numRef>
          </c:val>
          <c:extLst>
            <c:ext xmlns:c16="http://schemas.microsoft.com/office/drawing/2014/chart" uri="{C3380CC4-5D6E-409C-BE32-E72D297353CC}">
              <c16:uniqueId val="{00000007-D22F-4F98-81DD-EF1AAA4D70B6}"/>
            </c:ext>
          </c:extLst>
        </c:ser>
        <c:dLbls>
          <c:showLegendKey val="0"/>
          <c:showVal val="0"/>
          <c:showCatName val="0"/>
          <c:showSerName val="0"/>
          <c:showPercent val="0"/>
          <c:showBubbleSize val="0"/>
        </c:dLbls>
        <c:gapWidth val="269"/>
        <c:overlap val="-21"/>
        <c:axId val="458630736"/>
        <c:axId val="458648496"/>
      </c:barChart>
      <c:catAx>
        <c:axId val="458630736"/>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bg1"/>
                </a:solidFill>
                <a:latin typeface="Roboto" panose="02000000000000000000" pitchFamily="2" charset="0"/>
                <a:ea typeface="Roboto" panose="02000000000000000000" pitchFamily="2" charset="0"/>
                <a:cs typeface="Roboto" panose="02000000000000000000" pitchFamily="2" charset="0"/>
              </a:defRPr>
            </a:pPr>
            <a:endParaRPr lang="en-US"/>
          </a:p>
        </c:txPr>
        <c:crossAx val="458648496"/>
        <c:crosses val="autoZero"/>
        <c:auto val="1"/>
        <c:lblAlgn val="ctr"/>
        <c:lblOffset val="100"/>
        <c:noMultiLvlLbl val="0"/>
      </c:catAx>
      <c:valAx>
        <c:axId val="458648496"/>
        <c:scaling>
          <c:orientation val="minMax"/>
        </c:scaling>
        <c:delete val="0"/>
        <c:axPos val="b"/>
        <c:majorGridlines>
          <c:spPr>
            <a:ln w="9525" cap="flat" cmpd="sng" algn="ctr">
              <a:solidFill>
                <a:schemeClr val="tx1">
                  <a:lumMod val="15000"/>
                  <a:lumOff val="85000"/>
                </a:schemeClr>
              </a:solidFill>
              <a:round/>
            </a:ln>
            <a:effectLst/>
          </c:spPr>
        </c:majorGridlines>
        <c:minorGridlines>
          <c:spPr>
            <a:ln w="6350" cap="flat" cmpd="sng" algn="ctr">
              <a:solidFill>
                <a:schemeClr val="bg1">
                  <a:alpha val="19000"/>
                </a:schemeClr>
              </a:solidFill>
              <a:round/>
            </a:ln>
            <a:effectLst>
              <a:outerShdw blurRad="50800" dist="50800" dir="5400000" algn="ctr" rotWithShape="0">
                <a:srgbClr val="000000">
                  <a:alpha val="42000"/>
                </a:srgbClr>
              </a:outerShdw>
            </a:effectLst>
          </c:spPr>
        </c:min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bg1"/>
                </a:solidFill>
                <a:latin typeface="Roboto" panose="02000000000000000000" pitchFamily="2" charset="0"/>
                <a:ea typeface="Roboto" panose="02000000000000000000" pitchFamily="2" charset="0"/>
                <a:cs typeface="Roboto" panose="02000000000000000000" pitchFamily="2" charset="0"/>
              </a:defRPr>
            </a:pPr>
            <a:endParaRPr lang="en-US"/>
          </a:p>
        </c:txPr>
        <c:crossAx val="45863073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solidFill>
                <a:srgbClr val="4F17A8">
                  <a:alpha val="0"/>
                </a:srgbClr>
              </a:solidFill>
            </a:ln>
          </c:spPr>
          <c:dPt>
            <c:idx val="0"/>
            <c:bubble3D val="0"/>
            <c:spPr>
              <a:solidFill>
                <a:schemeClr val="bg1"/>
              </a:solidFill>
              <a:ln w="19050">
                <a:solidFill>
                  <a:srgbClr val="4F17A8">
                    <a:alpha val="0"/>
                  </a:srgbClr>
                </a:solidFill>
              </a:ln>
              <a:effectLst/>
            </c:spPr>
            <c:extLst>
              <c:ext xmlns:c16="http://schemas.microsoft.com/office/drawing/2014/chart" uri="{C3380CC4-5D6E-409C-BE32-E72D297353CC}">
                <c16:uniqueId val="{00000001-401D-40A0-987E-2B8ED0D92166}"/>
              </c:ext>
            </c:extLst>
          </c:dPt>
          <c:dPt>
            <c:idx val="1"/>
            <c:bubble3D val="0"/>
            <c:spPr>
              <a:solidFill>
                <a:schemeClr val="bg1">
                  <a:alpha val="45000"/>
                </a:schemeClr>
              </a:solidFill>
              <a:ln w="19050">
                <a:solidFill>
                  <a:srgbClr val="4F17A8">
                    <a:alpha val="0"/>
                  </a:srgbClr>
                </a:solidFill>
              </a:ln>
              <a:effectLst/>
            </c:spPr>
            <c:extLst>
              <c:ext xmlns:c16="http://schemas.microsoft.com/office/drawing/2014/chart" uri="{C3380CC4-5D6E-409C-BE32-E72D297353CC}">
                <c16:uniqueId val="{00000003-401D-40A0-987E-2B8ED0D92166}"/>
              </c:ext>
            </c:extLst>
          </c:dPt>
          <c:dPt>
            <c:idx val="2"/>
            <c:bubble3D val="0"/>
            <c:spPr>
              <a:solidFill>
                <a:schemeClr val="accent3"/>
              </a:solidFill>
              <a:ln w="19050">
                <a:solidFill>
                  <a:srgbClr val="4F17A8">
                    <a:alpha val="0"/>
                  </a:srgbClr>
                </a:solidFill>
              </a:ln>
              <a:effectLst/>
            </c:spPr>
            <c:extLst>
              <c:ext xmlns:c16="http://schemas.microsoft.com/office/drawing/2014/chart" uri="{C3380CC4-5D6E-409C-BE32-E72D297353CC}">
                <c16:uniqueId val="{00000005-401D-40A0-987E-2B8ED0D92166}"/>
              </c:ext>
            </c:extLst>
          </c:dPt>
          <c:dPt>
            <c:idx val="3"/>
            <c:bubble3D val="0"/>
            <c:spPr>
              <a:solidFill>
                <a:schemeClr val="accent4"/>
              </a:solidFill>
              <a:ln w="19050">
                <a:solidFill>
                  <a:srgbClr val="4F17A8">
                    <a:alpha val="0"/>
                  </a:srgbClr>
                </a:solidFill>
              </a:ln>
              <a:effectLst/>
            </c:spPr>
            <c:extLst>
              <c:ext xmlns:c16="http://schemas.microsoft.com/office/drawing/2014/chart" uri="{C3380CC4-5D6E-409C-BE32-E72D297353CC}">
                <c16:uniqueId val="{00000007-401D-40A0-987E-2B8ED0D92166}"/>
              </c:ext>
            </c:extLst>
          </c:dPt>
          <c:cat>
            <c:strRef>
              <c:f>Sheet1!$A$2:$A$5</c:f>
              <c:strCache>
                <c:ptCount val="2"/>
                <c:pt idx="0">
                  <c:v>1st Qtr</c:v>
                </c:pt>
                <c:pt idx="1">
                  <c:v>2nd Qtr</c:v>
                </c:pt>
              </c:strCache>
            </c:strRef>
          </c:cat>
          <c:val>
            <c:numRef>
              <c:f>Sheet1!$B$2:$B$5</c:f>
              <c:numCache>
                <c:formatCode>General</c:formatCode>
                <c:ptCount val="4"/>
                <c:pt idx="0">
                  <c:v>100</c:v>
                </c:pt>
                <c:pt idx="1">
                  <c:v>9</c:v>
                </c:pt>
              </c:numCache>
            </c:numRef>
          </c:val>
          <c:extLst>
            <c:ext xmlns:c16="http://schemas.microsoft.com/office/drawing/2014/chart" uri="{C3380CC4-5D6E-409C-BE32-E72D297353CC}">
              <c16:uniqueId val="{00000008-401D-40A0-987E-2B8ED0D92166}"/>
            </c:ext>
          </c:extLst>
        </c:ser>
        <c:dLbls>
          <c:showLegendKey val="0"/>
          <c:showVal val="0"/>
          <c:showCatName val="0"/>
          <c:showSerName val="0"/>
          <c:showPercent val="0"/>
          <c:showBubbleSize val="0"/>
          <c:showLeaderLines val="1"/>
        </c:dLbls>
        <c:firstSliceAng val="0"/>
        <c:holeSize val="6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SOW Value</c:v>
                </c:pt>
              </c:strCache>
            </c:strRef>
          </c:tx>
          <c:spPr>
            <a:solidFill>
              <a:srgbClr val="4F17A8"/>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1" i="0" u="none" strike="noStrike" kern="1200" baseline="0">
                    <a:solidFill>
                      <a:schemeClr val="tx1">
                        <a:lumMod val="85000"/>
                        <a:lumOff val="1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Sheet1!$A$2:$A$4</c:f>
              <c:strCache>
                <c:ptCount val="3"/>
                <c:pt idx="0">
                  <c:v>Jul 23 - June 24</c:v>
                </c:pt>
                <c:pt idx="1">
                  <c:v>Jul 24 - Dec 24</c:v>
                </c:pt>
                <c:pt idx="2">
                  <c:v>Jan 25 - Mar 25</c:v>
                </c:pt>
              </c:strCache>
            </c:strRef>
          </c:cat>
          <c:val>
            <c:numRef>
              <c:f>Sheet1!$B$2:$B$4</c:f>
              <c:numCache>
                <c:formatCode>[$$-409]#,##0</c:formatCode>
                <c:ptCount val="3"/>
                <c:pt idx="0">
                  <c:v>753600</c:v>
                </c:pt>
                <c:pt idx="1">
                  <c:v>475200</c:v>
                </c:pt>
                <c:pt idx="2">
                  <c:v>210168</c:v>
                </c:pt>
              </c:numCache>
            </c:numRef>
          </c:val>
          <c:extLst>
            <c:ext xmlns:c16="http://schemas.microsoft.com/office/drawing/2014/chart" uri="{C3380CC4-5D6E-409C-BE32-E72D297353CC}">
              <c16:uniqueId val="{00000000-B4AE-4DE4-9F39-9CE20924D5F1}"/>
            </c:ext>
          </c:extLst>
        </c:ser>
        <c:ser>
          <c:idx val="1"/>
          <c:order val="1"/>
          <c:tx>
            <c:strRef>
              <c:f>Sheet1!$C$1</c:f>
              <c:strCache>
                <c:ptCount val="1"/>
                <c:pt idx="0">
                  <c:v>Core team Invoice Value</c:v>
                </c:pt>
              </c:strCache>
            </c:strRef>
          </c:tx>
          <c:spPr>
            <a:solidFill>
              <a:srgbClr val="FF610F"/>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1" i="0" u="none" strike="noStrike" kern="1200" baseline="0">
                    <a:solidFill>
                      <a:schemeClr val="tx1">
                        <a:lumMod val="85000"/>
                        <a:lumOff val="1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Sheet1!$A$2:$A$4</c:f>
              <c:strCache>
                <c:ptCount val="3"/>
                <c:pt idx="0">
                  <c:v>Jul 23 - June 24</c:v>
                </c:pt>
                <c:pt idx="1">
                  <c:v>Jul 24 - Dec 24</c:v>
                </c:pt>
                <c:pt idx="2">
                  <c:v>Jan 25 - Mar 25</c:v>
                </c:pt>
              </c:strCache>
            </c:strRef>
          </c:cat>
          <c:val>
            <c:numRef>
              <c:f>Sheet1!$C$2:$C$4</c:f>
              <c:numCache>
                <c:formatCode>[$$-409]#,##0</c:formatCode>
                <c:ptCount val="3"/>
                <c:pt idx="0">
                  <c:v>115701</c:v>
                </c:pt>
                <c:pt idx="1">
                  <c:v>165616</c:v>
                </c:pt>
                <c:pt idx="2">
                  <c:v>197032</c:v>
                </c:pt>
              </c:numCache>
            </c:numRef>
          </c:val>
          <c:extLst>
            <c:ext xmlns:c16="http://schemas.microsoft.com/office/drawing/2014/chart" uri="{C3380CC4-5D6E-409C-BE32-E72D297353CC}">
              <c16:uniqueId val="{00000001-B4AE-4DE4-9F39-9CE20924D5F1}"/>
            </c:ext>
          </c:extLst>
        </c:ser>
        <c:ser>
          <c:idx val="2"/>
          <c:order val="2"/>
          <c:tx>
            <c:strRef>
              <c:f>Sheet1!$D$1</c:f>
              <c:strCache>
                <c:ptCount val="1"/>
                <c:pt idx="0">
                  <c:v>Flex team Invoice Value</c:v>
                </c:pt>
              </c:strCache>
            </c:strRef>
          </c:tx>
          <c:spPr>
            <a:solidFill>
              <a:srgbClr val="05BFE0"/>
            </a:solidFill>
            <a:ln>
              <a:noFill/>
            </a:ln>
            <a:effectLst/>
          </c:spPr>
          <c:invertIfNegative val="0"/>
          <c:dPt>
            <c:idx val="0"/>
            <c:invertIfNegative val="0"/>
            <c:bubble3D val="0"/>
            <c:spPr>
              <a:solidFill>
                <a:srgbClr val="FF610F"/>
              </a:solidFill>
              <a:ln>
                <a:noFill/>
              </a:ln>
              <a:effectLst/>
            </c:spPr>
            <c:extLst>
              <c:ext xmlns:c16="http://schemas.microsoft.com/office/drawing/2014/chart" uri="{C3380CC4-5D6E-409C-BE32-E72D297353CC}">
                <c16:uniqueId val="{00000002-78A8-430C-AC04-E49A4505140C}"/>
              </c:ext>
            </c:extLst>
          </c:dPt>
          <c:dPt>
            <c:idx val="1"/>
            <c:invertIfNegative val="0"/>
            <c:bubble3D val="0"/>
            <c:spPr>
              <a:solidFill>
                <a:srgbClr val="FF610F"/>
              </a:solidFill>
              <a:ln>
                <a:noFill/>
              </a:ln>
              <a:effectLst/>
            </c:spPr>
            <c:extLst>
              <c:ext xmlns:c16="http://schemas.microsoft.com/office/drawing/2014/chart" uri="{C3380CC4-5D6E-409C-BE32-E72D297353CC}">
                <c16:uniqueId val="{00000003-78A8-430C-AC04-E49A4505140C}"/>
              </c:ext>
            </c:extLst>
          </c:dPt>
          <c:dPt>
            <c:idx val="2"/>
            <c:invertIfNegative val="0"/>
            <c:bubble3D val="0"/>
            <c:spPr>
              <a:solidFill>
                <a:srgbClr val="05BFE0"/>
              </a:solidFill>
              <a:ln>
                <a:noFill/>
              </a:ln>
              <a:effectLst/>
            </c:spPr>
            <c:extLst>
              <c:ext xmlns:c16="http://schemas.microsoft.com/office/drawing/2014/chart" uri="{C3380CC4-5D6E-409C-BE32-E72D297353CC}">
                <c16:uniqueId val="{00000006-B4AE-4DE4-9F39-9CE20924D5F1}"/>
              </c:ext>
            </c:extLst>
          </c:dPt>
          <c:dLbls>
            <c:spPr>
              <a:noFill/>
              <a:ln>
                <a:noFill/>
              </a:ln>
              <a:effectLst/>
            </c:spPr>
            <c:txPr>
              <a:bodyPr rot="-5400000" spcFirstLastPara="1" vertOverflow="clip" horzOverflow="clip" vert="horz" wrap="square" lIns="38100" tIns="19050" rIns="38100" bIns="19050" anchor="ctr" anchorCtr="1">
                <a:spAutoFit/>
              </a:bodyPr>
              <a:lstStyle/>
              <a:p>
                <a:pPr>
                  <a:defRPr sz="1064" b="1" i="0" u="none" strike="noStrike" kern="1200" baseline="0">
                    <a:solidFill>
                      <a:schemeClr val="tx1">
                        <a:lumMod val="85000"/>
                        <a:lumOff val="1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Sheet1!$A$2:$A$4</c:f>
              <c:strCache>
                <c:ptCount val="3"/>
                <c:pt idx="0">
                  <c:v>Jul 23 - June 24</c:v>
                </c:pt>
                <c:pt idx="1">
                  <c:v>Jul 24 - Dec 24</c:v>
                </c:pt>
                <c:pt idx="2">
                  <c:v>Jan 25 - Mar 25</c:v>
                </c:pt>
              </c:strCache>
            </c:strRef>
          </c:cat>
          <c:val>
            <c:numRef>
              <c:f>Sheet1!$D$2:$D$4</c:f>
              <c:numCache>
                <c:formatCode>[$$-409]#,##0</c:formatCode>
                <c:ptCount val="3"/>
                <c:pt idx="0">
                  <c:v>188944</c:v>
                </c:pt>
                <c:pt idx="1">
                  <c:v>162730</c:v>
                </c:pt>
                <c:pt idx="2">
                  <c:v>26800</c:v>
                </c:pt>
              </c:numCache>
            </c:numRef>
          </c:val>
          <c:extLst>
            <c:ext xmlns:c16="http://schemas.microsoft.com/office/drawing/2014/chart" uri="{C3380CC4-5D6E-409C-BE32-E72D297353CC}">
              <c16:uniqueId val="{00000002-B4AE-4DE4-9F39-9CE20924D5F1}"/>
            </c:ext>
          </c:extLst>
        </c:ser>
        <c:ser>
          <c:idx val="3"/>
          <c:order val="3"/>
          <c:tx>
            <c:strRef>
              <c:f>Sheet1!$E$1</c:f>
              <c:strCache>
                <c:ptCount val="1"/>
                <c:pt idx="0">
                  <c:v>Jan - Mar</c:v>
                </c:pt>
              </c:strCache>
            </c:strRef>
          </c:tx>
          <c:spPr>
            <a:solidFill>
              <a:srgbClr val="FF610F"/>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1" i="0" u="none" strike="noStrike" kern="1200" baseline="0">
                    <a:solidFill>
                      <a:schemeClr val="tx1">
                        <a:lumMod val="85000"/>
                        <a:lumOff val="1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Sheet1!$A$2:$A$4</c:f>
              <c:strCache>
                <c:ptCount val="3"/>
                <c:pt idx="0">
                  <c:v>Jul 23 - June 24</c:v>
                </c:pt>
                <c:pt idx="1">
                  <c:v>Jul 24 - Dec 24</c:v>
                </c:pt>
                <c:pt idx="2">
                  <c:v>Jan 25 - Mar 25</c:v>
                </c:pt>
              </c:strCache>
            </c:strRef>
          </c:cat>
          <c:val>
            <c:numRef>
              <c:f>Sheet1!$E$2:$E$4</c:f>
              <c:numCache>
                <c:formatCode>General</c:formatCode>
                <c:ptCount val="3"/>
                <c:pt idx="0" formatCode="[$$-409]#,##0">
                  <c:v>174912</c:v>
                </c:pt>
              </c:numCache>
            </c:numRef>
          </c:val>
          <c:extLst>
            <c:ext xmlns:c16="http://schemas.microsoft.com/office/drawing/2014/chart" uri="{C3380CC4-5D6E-409C-BE32-E72D297353CC}">
              <c16:uniqueId val="{00000003-B4AE-4DE4-9F39-9CE20924D5F1}"/>
            </c:ext>
          </c:extLst>
        </c:ser>
        <c:ser>
          <c:idx val="4"/>
          <c:order val="4"/>
          <c:tx>
            <c:strRef>
              <c:f>Sheet1!$F$1</c:f>
              <c:strCache>
                <c:ptCount val="1"/>
                <c:pt idx="0">
                  <c:v>Apr - Jun</c:v>
                </c:pt>
              </c:strCache>
            </c:strRef>
          </c:tx>
          <c:spPr>
            <a:solidFill>
              <a:srgbClr val="FF610F"/>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1" i="0" u="none" strike="noStrike" kern="1200" baseline="0">
                    <a:solidFill>
                      <a:schemeClr val="tx1">
                        <a:lumMod val="85000"/>
                        <a:lumOff val="1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Sheet1!$A$2:$A$4</c:f>
              <c:strCache>
                <c:ptCount val="3"/>
                <c:pt idx="0">
                  <c:v>Jul 23 - June 24</c:v>
                </c:pt>
                <c:pt idx="1">
                  <c:v>Jul 24 - Dec 24</c:v>
                </c:pt>
                <c:pt idx="2">
                  <c:v>Jan 25 - Mar 25</c:v>
                </c:pt>
              </c:strCache>
            </c:strRef>
          </c:cat>
          <c:val>
            <c:numRef>
              <c:f>Sheet1!$F$2:$F$4</c:f>
              <c:numCache>
                <c:formatCode>General</c:formatCode>
                <c:ptCount val="3"/>
                <c:pt idx="0" formatCode="[$$-409]#,##0">
                  <c:v>151672</c:v>
                </c:pt>
              </c:numCache>
            </c:numRef>
          </c:val>
          <c:extLst>
            <c:ext xmlns:c16="http://schemas.microsoft.com/office/drawing/2014/chart" uri="{C3380CC4-5D6E-409C-BE32-E72D297353CC}">
              <c16:uniqueId val="{00000004-B4AE-4DE4-9F39-9CE20924D5F1}"/>
            </c:ext>
          </c:extLst>
        </c:ser>
        <c:dLbls>
          <c:dLblPos val="outEnd"/>
          <c:showLegendKey val="0"/>
          <c:showVal val="1"/>
          <c:showCatName val="0"/>
          <c:showSerName val="0"/>
          <c:showPercent val="0"/>
          <c:showBubbleSize val="0"/>
        </c:dLbls>
        <c:gapWidth val="444"/>
        <c:overlap val="-90"/>
        <c:axId val="1381745904"/>
        <c:axId val="1381747344"/>
      </c:barChart>
      <c:catAx>
        <c:axId val="138174590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64" b="0" i="0" u="none" strike="noStrike" kern="1200" cap="all" spc="120" normalizeH="0" baseline="0">
                <a:solidFill>
                  <a:schemeClr val="tx1">
                    <a:lumMod val="65000"/>
                    <a:lumOff val="35000"/>
                  </a:schemeClr>
                </a:solidFill>
                <a:latin typeface="+mn-lt"/>
                <a:ea typeface="+mn-ea"/>
                <a:cs typeface="+mn-cs"/>
              </a:defRPr>
            </a:pPr>
            <a:endParaRPr lang="en-US"/>
          </a:p>
        </c:txPr>
        <c:crossAx val="1381747344"/>
        <c:crosses val="autoZero"/>
        <c:auto val="1"/>
        <c:lblAlgn val="ctr"/>
        <c:lblOffset val="100"/>
        <c:noMultiLvlLbl val="0"/>
      </c:catAx>
      <c:valAx>
        <c:axId val="1381747344"/>
        <c:scaling>
          <c:orientation val="minMax"/>
        </c:scaling>
        <c:delete val="1"/>
        <c:axPos val="l"/>
        <c:numFmt formatCode="[$$-409]#,##0" sourceLinked="1"/>
        <c:majorTickMark val="none"/>
        <c:minorTickMark val="none"/>
        <c:tickLblPos val="nextTo"/>
        <c:crossAx val="1381745904"/>
        <c:crosses val="autoZero"/>
        <c:crossBetween val="between"/>
      </c:valAx>
      <c:spPr>
        <a:noFill/>
        <a:ln>
          <a:noFill/>
        </a:ln>
        <a:effectLst/>
      </c:spPr>
    </c:plotArea>
    <c:legend>
      <c:legendPos val="t"/>
      <c:legendEntry>
        <c:idx val="3"/>
        <c:delete val="1"/>
      </c:legendEntry>
      <c:legendEntry>
        <c:idx val="4"/>
        <c:delete val="1"/>
      </c:legendEntry>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6356914370078738E-2"/>
          <c:y val="0.15945711371449842"/>
          <c:w val="0.94583058562992128"/>
          <c:h val="0.76748654235442038"/>
        </c:manualLayout>
      </c:layout>
      <c:barChart>
        <c:barDir val="col"/>
        <c:grouping val="clustered"/>
        <c:varyColors val="0"/>
        <c:ser>
          <c:idx val="0"/>
          <c:order val="0"/>
          <c:tx>
            <c:strRef>
              <c:f>Sheet1!$B$1</c:f>
              <c:strCache>
                <c:ptCount val="1"/>
                <c:pt idx="0">
                  <c:v>SOW Value</c:v>
                </c:pt>
              </c:strCache>
            </c:strRef>
          </c:tx>
          <c:spPr>
            <a:solidFill>
              <a:srgbClr val="4F17A8"/>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Sheet1!$A$2:$A$8</c:f>
              <c:strCache>
                <c:ptCount val="7"/>
                <c:pt idx="0">
                  <c:v>Jul 23 - Sep 23</c:v>
                </c:pt>
                <c:pt idx="1">
                  <c:v>Oct 23 - Dec 23</c:v>
                </c:pt>
                <c:pt idx="2">
                  <c:v>Jan 24 - Mar 24</c:v>
                </c:pt>
                <c:pt idx="3">
                  <c:v>Apr 24 - Jun 24</c:v>
                </c:pt>
                <c:pt idx="4">
                  <c:v>Jul 24 - Sep 24</c:v>
                </c:pt>
                <c:pt idx="5">
                  <c:v>Oct 24 - Dec 24</c:v>
                </c:pt>
                <c:pt idx="6">
                  <c:v>Jan 25 - Mar 25</c:v>
                </c:pt>
              </c:strCache>
            </c:strRef>
          </c:cat>
          <c:val>
            <c:numRef>
              <c:f>Sheet1!$B$2:$B$8</c:f>
              <c:numCache>
                <c:formatCode>#,##0</c:formatCode>
                <c:ptCount val="7"/>
                <c:pt idx="0">
                  <c:v>188400</c:v>
                </c:pt>
                <c:pt idx="1">
                  <c:v>188400</c:v>
                </c:pt>
                <c:pt idx="2">
                  <c:v>188400</c:v>
                </c:pt>
                <c:pt idx="3">
                  <c:v>188400</c:v>
                </c:pt>
                <c:pt idx="4">
                  <c:v>188400</c:v>
                </c:pt>
                <c:pt idx="5">
                  <c:v>188400</c:v>
                </c:pt>
                <c:pt idx="6">
                  <c:v>188400</c:v>
                </c:pt>
              </c:numCache>
            </c:numRef>
          </c:val>
          <c:extLst>
            <c:ext xmlns:c16="http://schemas.microsoft.com/office/drawing/2014/chart" uri="{C3380CC4-5D6E-409C-BE32-E72D297353CC}">
              <c16:uniqueId val="{00000000-150F-4A4E-B691-D7458D06523F}"/>
            </c:ext>
          </c:extLst>
        </c:ser>
        <c:ser>
          <c:idx val="1"/>
          <c:order val="1"/>
          <c:tx>
            <c:strRef>
              <c:f>Sheet1!$C$1</c:f>
              <c:strCache>
                <c:ptCount val="1"/>
                <c:pt idx="0">
                  <c:v>Core team Invoice Value</c:v>
                </c:pt>
              </c:strCache>
            </c:strRef>
          </c:tx>
          <c:spPr>
            <a:solidFill>
              <a:srgbClr val="FF610F"/>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Sheet1!$A$2:$A$8</c:f>
              <c:strCache>
                <c:ptCount val="7"/>
                <c:pt idx="0">
                  <c:v>Jul 23 - Sep 23</c:v>
                </c:pt>
                <c:pt idx="1">
                  <c:v>Oct 23 - Dec 23</c:v>
                </c:pt>
                <c:pt idx="2">
                  <c:v>Jan 24 - Mar 24</c:v>
                </c:pt>
                <c:pt idx="3">
                  <c:v>Apr 24 - Jun 24</c:v>
                </c:pt>
                <c:pt idx="4">
                  <c:v>Jul 24 - Sep 24</c:v>
                </c:pt>
                <c:pt idx="5">
                  <c:v>Oct 24 - Dec 24</c:v>
                </c:pt>
                <c:pt idx="6">
                  <c:v>Jan 25 - Mar 25</c:v>
                </c:pt>
              </c:strCache>
            </c:strRef>
          </c:cat>
          <c:val>
            <c:numRef>
              <c:f>Sheet1!$C$2:$C$8</c:f>
              <c:numCache>
                <c:formatCode>#,##0</c:formatCode>
                <c:ptCount val="7"/>
                <c:pt idx="0">
                  <c:v>115701</c:v>
                </c:pt>
                <c:pt idx="1">
                  <c:v>188944</c:v>
                </c:pt>
                <c:pt idx="2">
                  <c:v>174912</c:v>
                </c:pt>
                <c:pt idx="3">
                  <c:v>151672</c:v>
                </c:pt>
                <c:pt idx="4">
                  <c:v>165616</c:v>
                </c:pt>
                <c:pt idx="5">
                  <c:v>162730</c:v>
                </c:pt>
                <c:pt idx="6">
                  <c:v>197032</c:v>
                </c:pt>
              </c:numCache>
            </c:numRef>
          </c:val>
          <c:extLst>
            <c:ext xmlns:c16="http://schemas.microsoft.com/office/drawing/2014/chart" uri="{C3380CC4-5D6E-409C-BE32-E72D297353CC}">
              <c16:uniqueId val="{00000001-150F-4A4E-B691-D7458D06523F}"/>
            </c:ext>
          </c:extLst>
        </c:ser>
        <c:ser>
          <c:idx val="2"/>
          <c:order val="2"/>
          <c:tx>
            <c:strRef>
              <c:f>Sheet1!$D$1</c:f>
              <c:strCache>
                <c:ptCount val="1"/>
                <c:pt idx="0">
                  <c:v>Flex team Invoice Value</c:v>
                </c:pt>
              </c:strCache>
            </c:strRef>
          </c:tx>
          <c:spPr>
            <a:solidFill>
              <a:srgbClr val="05BFE0"/>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Sheet1!$A$2:$A$8</c:f>
              <c:strCache>
                <c:ptCount val="7"/>
                <c:pt idx="0">
                  <c:v>Jul 23 - Sep 23</c:v>
                </c:pt>
                <c:pt idx="1">
                  <c:v>Oct 23 - Dec 23</c:v>
                </c:pt>
                <c:pt idx="2">
                  <c:v>Jan 24 - Mar 24</c:v>
                </c:pt>
                <c:pt idx="3">
                  <c:v>Apr 24 - Jun 24</c:v>
                </c:pt>
                <c:pt idx="4">
                  <c:v>Jul 24 - Sep 24</c:v>
                </c:pt>
                <c:pt idx="5">
                  <c:v>Oct 24 - Dec 24</c:v>
                </c:pt>
                <c:pt idx="6">
                  <c:v>Jan 25 - Mar 25</c:v>
                </c:pt>
              </c:strCache>
            </c:strRef>
          </c:cat>
          <c:val>
            <c:numRef>
              <c:f>Sheet1!$D$2:$D$8</c:f>
              <c:numCache>
                <c:formatCode>General</c:formatCode>
                <c:ptCount val="7"/>
                <c:pt idx="6" formatCode="#,##0">
                  <c:v>26800</c:v>
                </c:pt>
              </c:numCache>
            </c:numRef>
          </c:val>
          <c:extLst>
            <c:ext xmlns:c16="http://schemas.microsoft.com/office/drawing/2014/chart" uri="{C3380CC4-5D6E-409C-BE32-E72D297353CC}">
              <c16:uniqueId val="{00000002-073E-4590-BF2E-62693E2BFC73}"/>
            </c:ext>
          </c:extLst>
        </c:ser>
        <c:dLbls>
          <c:dLblPos val="outEnd"/>
          <c:showLegendKey val="0"/>
          <c:showVal val="1"/>
          <c:showCatName val="0"/>
          <c:showSerName val="0"/>
          <c:showPercent val="0"/>
          <c:showBubbleSize val="0"/>
        </c:dLbls>
        <c:gapWidth val="444"/>
        <c:overlap val="-90"/>
        <c:axId val="1400417295"/>
        <c:axId val="1961228239"/>
      </c:barChart>
      <c:catAx>
        <c:axId val="1400417295"/>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64" b="0" i="0" u="none" strike="noStrike" kern="1200" cap="all" spc="120" normalizeH="0" baseline="0">
                <a:solidFill>
                  <a:schemeClr val="tx1">
                    <a:lumMod val="65000"/>
                    <a:lumOff val="35000"/>
                  </a:schemeClr>
                </a:solidFill>
                <a:latin typeface="+mn-lt"/>
                <a:ea typeface="+mn-ea"/>
                <a:cs typeface="+mn-cs"/>
              </a:defRPr>
            </a:pPr>
            <a:endParaRPr lang="en-US"/>
          </a:p>
        </c:txPr>
        <c:crossAx val="1961228239"/>
        <c:crosses val="autoZero"/>
        <c:auto val="1"/>
        <c:lblAlgn val="ctr"/>
        <c:lblOffset val="100"/>
        <c:noMultiLvlLbl val="0"/>
      </c:catAx>
      <c:valAx>
        <c:axId val="1961228239"/>
        <c:scaling>
          <c:orientation val="minMax"/>
        </c:scaling>
        <c:delete val="1"/>
        <c:axPos val="l"/>
        <c:numFmt formatCode="#,##0" sourceLinked="1"/>
        <c:majorTickMark val="none"/>
        <c:minorTickMark val="none"/>
        <c:tickLblPos val="nextTo"/>
        <c:crossAx val="1400417295"/>
        <c:crosses val="autoZero"/>
        <c:crossBetween val="between"/>
      </c:valAx>
      <c:spPr>
        <a:noFill/>
        <a:ln>
          <a:noFill/>
        </a:ln>
        <a:effectLst/>
      </c:spPr>
    </c:plotArea>
    <c:legend>
      <c:legendPos val="t"/>
      <c:legendEntry>
        <c:idx val="0"/>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Entry>
      <c:legendEntry>
        <c:idx val="1"/>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Entry>
      <c:legendEntry>
        <c:idx val="2"/>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Entry>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solidFill>
                <a:srgbClr val="4F17A8">
                  <a:alpha val="0"/>
                </a:srgbClr>
              </a:solidFill>
            </a:ln>
          </c:spPr>
          <c:dPt>
            <c:idx val="0"/>
            <c:bubble3D val="0"/>
            <c:spPr>
              <a:solidFill>
                <a:schemeClr val="bg1"/>
              </a:solidFill>
              <a:ln w="19050">
                <a:solidFill>
                  <a:srgbClr val="4F17A8">
                    <a:alpha val="0"/>
                  </a:srgbClr>
                </a:solidFill>
              </a:ln>
              <a:effectLst/>
            </c:spPr>
            <c:extLst>
              <c:ext xmlns:c16="http://schemas.microsoft.com/office/drawing/2014/chart" uri="{C3380CC4-5D6E-409C-BE32-E72D297353CC}">
                <c16:uniqueId val="{00000001-401D-40A0-987E-2B8ED0D92166}"/>
              </c:ext>
            </c:extLst>
          </c:dPt>
          <c:dPt>
            <c:idx val="1"/>
            <c:bubble3D val="0"/>
            <c:spPr>
              <a:solidFill>
                <a:schemeClr val="bg1">
                  <a:alpha val="45000"/>
                </a:schemeClr>
              </a:solidFill>
              <a:ln w="19050">
                <a:solidFill>
                  <a:srgbClr val="4F17A8">
                    <a:alpha val="0"/>
                  </a:srgbClr>
                </a:solidFill>
              </a:ln>
              <a:effectLst/>
            </c:spPr>
            <c:extLst>
              <c:ext xmlns:c16="http://schemas.microsoft.com/office/drawing/2014/chart" uri="{C3380CC4-5D6E-409C-BE32-E72D297353CC}">
                <c16:uniqueId val="{00000003-401D-40A0-987E-2B8ED0D92166}"/>
              </c:ext>
            </c:extLst>
          </c:dPt>
          <c:dPt>
            <c:idx val="2"/>
            <c:bubble3D val="0"/>
            <c:spPr>
              <a:solidFill>
                <a:schemeClr val="accent3"/>
              </a:solidFill>
              <a:ln w="19050">
                <a:solidFill>
                  <a:srgbClr val="4F17A8">
                    <a:alpha val="0"/>
                  </a:srgbClr>
                </a:solidFill>
              </a:ln>
              <a:effectLst/>
            </c:spPr>
            <c:extLst>
              <c:ext xmlns:c16="http://schemas.microsoft.com/office/drawing/2014/chart" uri="{C3380CC4-5D6E-409C-BE32-E72D297353CC}">
                <c16:uniqueId val="{00000005-401D-40A0-987E-2B8ED0D92166}"/>
              </c:ext>
            </c:extLst>
          </c:dPt>
          <c:dPt>
            <c:idx val="3"/>
            <c:bubble3D val="0"/>
            <c:spPr>
              <a:solidFill>
                <a:schemeClr val="accent4"/>
              </a:solidFill>
              <a:ln w="19050">
                <a:solidFill>
                  <a:srgbClr val="4F17A8">
                    <a:alpha val="0"/>
                  </a:srgbClr>
                </a:solidFill>
              </a:ln>
              <a:effectLst/>
            </c:spPr>
            <c:extLst>
              <c:ext xmlns:c16="http://schemas.microsoft.com/office/drawing/2014/chart" uri="{C3380CC4-5D6E-409C-BE32-E72D297353CC}">
                <c16:uniqueId val="{00000007-401D-40A0-987E-2B8ED0D92166}"/>
              </c:ext>
            </c:extLst>
          </c:dPt>
          <c:cat>
            <c:strRef>
              <c:f>Sheet1!$A$2:$A$5</c:f>
              <c:strCache>
                <c:ptCount val="2"/>
                <c:pt idx="0">
                  <c:v>1st Qtr</c:v>
                </c:pt>
                <c:pt idx="1">
                  <c:v>2nd Qtr</c:v>
                </c:pt>
              </c:strCache>
            </c:strRef>
          </c:cat>
          <c:val>
            <c:numRef>
              <c:f>Sheet1!$B$2:$B$5</c:f>
              <c:numCache>
                <c:formatCode>General</c:formatCode>
                <c:ptCount val="4"/>
                <c:pt idx="0">
                  <c:v>100</c:v>
                </c:pt>
                <c:pt idx="1">
                  <c:v>11</c:v>
                </c:pt>
              </c:numCache>
            </c:numRef>
          </c:val>
          <c:extLst>
            <c:ext xmlns:c16="http://schemas.microsoft.com/office/drawing/2014/chart" uri="{C3380CC4-5D6E-409C-BE32-E72D297353CC}">
              <c16:uniqueId val="{00000008-401D-40A0-987E-2B8ED0D92166}"/>
            </c:ext>
          </c:extLst>
        </c:ser>
        <c:dLbls>
          <c:showLegendKey val="0"/>
          <c:showVal val="0"/>
          <c:showCatName val="0"/>
          <c:showSerName val="0"/>
          <c:showPercent val="0"/>
          <c:showBubbleSize val="0"/>
          <c:showLeaderLines val="1"/>
        </c:dLbls>
        <c:firstSliceAng val="0"/>
        <c:holeSize val="6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944401282266644"/>
          <c:y val="0.17085807955584478"/>
          <c:w val="0.40763083373526193"/>
          <c:h val="0.73375525207088899"/>
        </c:manualLayout>
      </c:layout>
      <c:barChart>
        <c:barDir val="bar"/>
        <c:grouping val="clustered"/>
        <c:varyColors val="0"/>
        <c:ser>
          <c:idx val="0"/>
          <c:order val="0"/>
          <c:tx>
            <c:strRef>
              <c:f>Sheet1!$B$1</c:f>
              <c:strCache>
                <c:ptCount val="1"/>
                <c:pt idx="0">
                  <c:v>Actual hrs</c:v>
                </c:pt>
              </c:strCache>
            </c:strRef>
          </c:tx>
          <c:spPr>
            <a:solidFill>
              <a:srgbClr val="59D4EB"/>
            </a:solidFill>
            <a:ln>
              <a:noFill/>
            </a:ln>
            <a:effectLst/>
          </c:spPr>
          <c:invertIfNegative val="0"/>
          <c:cat>
            <c:strRef>
              <c:f>Sheet1!$A$2:$A$4</c:f>
              <c:strCache>
                <c:ptCount val="3"/>
                <c:pt idx="0">
                  <c:v>Mar</c:v>
                </c:pt>
                <c:pt idx="1">
                  <c:v>Feb</c:v>
                </c:pt>
                <c:pt idx="2">
                  <c:v>Jan</c:v>
                </c:pt>
              </c:strCache>
            </c:strRef>
          </c:cat>
          <c:val>
            <c:numRef>
              <c:f>Sheet1!$B$2:$B$4</c:f>
              <c:numCache>
                <c:formatCode>General</c:formatCode>
                <c:ptCount val="3"/>
                <c:pt idx="0">
                  <c:v>160</c:v>
                </c:pt>
                <c:pt idx="1">
                  <c:v>148</c:v>
                </c:pt>
                <c:pt idx="2">
                  <c:v>160</c:v>
                </c:pt>
              </c:numCache>
            </c:numRef>
          </c:val>
          <c:extLst>
            <c:ext xmlns:c16="http://schemas.microsoft.com/office/drawing/2014/chart" uri="{C3380CC4-5D6E-409C-BE32-E72D297353CC}">
              <c16:uniqueId val="{00000000-72E5-4AD4-B042-E872EB029DBB}"/>
            </c:ext>
          </c:extLst>
        </c:ser>
        <c:ser>
          <c:idx val="1"/>
          <c:order val="1"/>
          <c:tx>
            <c:strRef>
              <c:f>Sheet1!$C$1</c:f>
              <c:strCache>
                <c:ptCount val="1"/>
                <c:pt idx="0">
                  <c:v>Available hrs</c:v>
                </c:pt>
              </c:strCache>
            </c:strRef>
          </c:tx>
          <c:spPr>
            <a:solidFill>
              <a:schemeClr val="accent2"/>
            </a:solidFill>
            <a:ln>
              <a:noFill/>
            </a:ln>
            <a:effectLst/>
          </c:spPr>
          <c:invertIfNegative val="0"/>
          <c:dPt>
            <c:idx val="0"/>
            <c:invertIfNegative val="0"/>
            <c:bubble3D val="0"/>
            <c:spPr>
              <a:solidFill>
                <a:srgbClr val="FF610F"/>
              </a:solidFill>
              <a:ln>
                <a:noFill/>
              </a:ln>
              <a:effectLst/>
            </c:spPr>
            <c:extLst>
              <c:ext xmlns:c16="http://schemas.microsoft.com/office/drawing/2014/chart" uri="{C3380CC4-5D6E-409C-BE32-E72D297353CC}">
                <c16:uniqueId val="{00000005-72E5-4AD4-B042-E872EB029DBB}"/>
              </c:ext>
            </c:extLst>
          </c:dPt>
          <c:dPt>
            <c:idx val="1"/>
            <c:invertIfNegative val="0"/>
            <c:bubble3D val="0"/>
            <c:spPr>
              <a:solidFill>
                <a:srgbClr val="FF610F"/>
              </a:solidFill>
              <a:ln>
                <a:noFill/>
              </a:ln>
              <a:effectLst/>
            </c:spPr>
            <c:extLst>
              <c:ext xmlns:c16="http://schemas.microsoft.com/office/drawing/2014/chart" uri="{C3380CC4-5D6E-409C-BE32-E72D297353CC}">
                <c16:uniqueId val="{00000004-72E5-4AD4-B042-E872EB029DBB}"/>
              </c:ext>
            </c:extLst>
          </c:dPt>
          <c:dPt>
            <c:idx val="2"/>
            <c:invertIfNegative val="0"/>
            <c:bubble3D val="0"/>
            <c:spPr>
              <a:solidFill>
                <a:srgbClr val="FF610F"/>
              </a:solidFill>
              <a:ln>
                <a:noFill/>
              </a:ln>
              <a:effectLst/>
            </c:spPr>
            <c:extLst>
              <c:ext xmlns:c16="http://schemas.microsoft.com/office/drawing/2014/chart" uri="{C3380CC4-5D6E-409C-BE32-E72D297353CC}">
                <c16:uniqueId val="{00000003-72E5-4AD4-B042-E872EB029DBB}"/>
              </c:ext>
            </c:extLst>
          </c:dPt>
          <c:cat>
            <c:strRef>
              <c:f>Sheet1!$A$2:$A$4</c:f>
              <c:strCache>
                <c:ptCount val="3"/>
                <c:pt idx="0">
                  <c:v>Mar</c:v>
                </c:pt>
                <c:pt idx="1">
                  <c:v>Feb</c:v>
                </c:pt>
                <c:pt idx="2">
                  <c:v>Jan</c:v>
                </c:pt>
              </c:strCache>
            </c:strRef>
          </c:cat>
          <c:val>
            <c:numRef>
              <c:f>Sheet1!$C$2:$C$4</c:f>
              <c:numCache>
                <c:formatCode>General</c:formatCode>
                <c:ptCount val="3"/>
                <c:pt idx="0">
                  <c:v>168</c:v>
                </c:pt>
                <c:pt idx="1">
                  <c:v>152</c:v>
                </c:pt>
                <c:pt idx="2">
                  <c:v>168</c:v>
                </c:pt>
              </c:numCache>
            </c:numRef>
          </c:val>
          <c:extLst>
            <c:ext xmlns:c16="http://schemas.microsoft.com/office/drawing/2014/chart" uri="{C3380CC4-5D6E-409C-BE32-E72D297353CC}">
              <c16:uniqueId val="{00000001-72E5-4AD4-B042-E872EB029DBB}"/>
            </c:ext>
          </c:extLst>
        </c:ser>
        <c:dLbls>
          <c:showLegendKey val="0"/>
          <c:showVal val="0"/>
          <c:showCatName val="0"/>
          <c:showSerName val="0"/>
          <c:showPercent val="0"/>
          <c:showBubbleSize val="0"/>
        </c:dLbls>
        <c:gapWidth val="269"/>
        <c:overlap val="-21"/>
        <c:axId val="458630736"/>
        <c:axId val="458648496"/>
      </c:barChart>
      <c:catAx>
        <c:axId val="458630736"/>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bg1"/>
                </a:solidFill>
                <a:latin typeface="Roboto" panose="02000000000000000000" pitchFamily="2" charset="0"/>
                <a:ea typeface="Roboto" panose="02000000000000000000" pitchFamily="2" charset="0"/>
                <a:cs typeface="Roboto" panose="02000000000000000000" pitchFamily="2" charset="0"/>
              </a:defRPr>
            </a:pPr>
            <a:endParaRPr lang="en-US"/>
          </a:p>
        </c:txPr>
        <c:crossAx val="458648496"/>
        <c:crosses val="autoZero"/>
        <c:auto val="1"/>
        <c:lblAlgn val="ctr"/>
        <c:lblOffset val="100"/>
        <c:noMultiLvlLbl val="0"/>
      </c:catAx>
      <c:valAx>
        <c:axId val="458648496"/>
        <c:scaling>
          <c:orientation val="minMax"/>
        </c:scaling>
        <c:delete val="0"/>
        <c:axPos val="b"/>
        <c:majorGridlines>
          <c:spPr>
            <a:ln w="9525" cap="flat" cmpd="sng" algn="ctr">
              <a:solidFill>
                <a:schemeClr val="tx1">
                  <a:lumMod val="15000"/>
                  <a:lumOff val="85000"/>
                </a:schemeClr>
              </a:solidFill>
              <a:round/>
            </a:ln>
            <a:effectLst/>
          </c:spPr>
        </c:majorGridlines>
        <c:minorGridlines>
          <c:spPr>
            <a:ln w="6350" cap="flat" cmpd="sng" algn="ctr">
              <a:solidFill>
                <a:schemeClr val="bg1">
                  <a:alpha val="19000"/>
                </a:schemeClr>
              </a:solidFill>
              <a:round/>
            </a:ln>
            <a:effectLst>
              <a:outerShdw blurRad="50800" dist="50800" dir="5400000" algn="ctr" rotWithShape="0">
                <a:srgbClr val="000000">
                  <a:alpha val="42000"/>
                </a:srgbClr>
              </a:outerShdw>
            </a:effectLst>
          </c:spPr>
        </c:min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bg1"/>
                </a:solidFill>
                <a:latin typeface="Roboto" panose="02000000000000000000" pitchFamily="2" charset="0"/>
                <a:ea typeface="Roboto" panose="02000000000000000000" pitchFamily="2" charset="0"/>
                <a:cs typeface="Roboto" panose="02000000000000000000" pitchFamily="2" charset="0"/>
              </a:defRPr>
            </a:pPr>
            <a:endParaRPr lang="en-US"/>
          </a:p>
        </c:txPr>
        <c:crossAx val="45863073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solidFill>
                <a:srgbClr val="4F17A8">
                  <a:alpha val="0"/>
                </a:srgbClr>
              </a:solidFill>
            </a:ln>
          </c:spPr>
          <c:dPt>
            <c:idx val="0"/>
            <c:bubble3D val="0"/>
            <c:spPr>
              <a:solidFill>
                <a:srgbClr val="59D4EB"/>
              </a:solidFill>
              <a:ln w="19050">
                <a:solidFill>
                  <a:srgbClr val="4F17A8">
                    <a:alpha val="0"/>
                  </a:srgbClr>
                </a:solidFill>
              </a:ln>
              <a:effectLst/>
            </c:spPr>
            <c:extLst>
              <c:ext xmlns:c16="http://schemas.microsoft.com/office/drawing/2014/chart" uri="{C3380CC4-5D6E-409C-BE32-E72D297353CC}">
                <c16:uniqueId val="{00000002-3C45-4D7A-AC5D-C79C424C02A2}"/>
              </c:ext>
            </c:extLst>
          </c:dPt>
          <c:dPt>
            <c:idx val="1"/>
            <c:bubble3D val="0"/>
            <c:spPr>
              <a:solidFill>
                <a:srgbClr val="0080A8"/>
              </a:solidFill>
              <a:ln w="19050">
                <a:solidFill>
                  <a:srgbClr val="4F17A8">
                    <a:alpha val="0"/>
                  </a:srgbClr>
                </a:solidFill>
              </a:ln>
              <a:effectLst/>
            </c:spPr>
            <c:extLst>
              <c:ext xmlns:c16="http://schemas.microsoft.com/office/drawing/2014/chart" uri="{C3380CC4-5D6E-409C-BE32-E72D297353CC}">
                <c16:uniqueId val="{00000003-3C45-4D7A-AC5D-C79C424C02A2}"/>
              </c:ext>
            </c:extLst>
          </c:dPt>
          <c:dPt>
            <c:idx val="2"/>
            <c:bubble3D val="0"/>
            <c:spPr>
              <a:solidFill>
                <a:schemeClr val="accent3"/>
              </a:solidFill>
              <a:ln w="19050">
                <a:solidFill>
                  <a:srgbClr val="4F17A8">
                    <a:alpha val="0"/>
                  </a:srgbClr>
                </a:solidFill>
              </a:ln>
              <a:effectLst/>
            </c:spPr>
            <c:extLst>
              <c:ext xmlns:c16="http://schemas.microsoft.com/office/drawing/2014/chart" uri="{C3380CC4-5D6E-409C-BE32-E72D297353CC}">
                <c16:uniqueId val="{00000005-CFF4-404D-B8A9-A36C53B87903}"/>
              </c:ext>
            </c:extLst>
          </c:dPt>
          <c:dPt>
            <c:idx val="3"/>
            <c:bubble3D val="0"/>
            <c:spPr>
              <a:solidFill>
                <a:schemeClr val="accent4"/>
              </a:solidFill>
              <a:ln w="19050">
                <a:solidFill>
                  <a:srgbClr val="4F17A8">
                    <a:alpha val="0"/>
                  </a:srgbClr>
                </a:solidFill>
              </a:ln>
              <a:effectLst/>
            </c:spPr>
            <c:extLst>
              <c:ext xmlns:c16="http://schemas.microsoft.com/office/drawing/2014/chart" uri="{C3380CC4-5D6E-409C-BE32-E72D297353CC}">
                <c16:uniqueId val="{00000007-CFF4-404D-B8A9-A36C53B87903}"/>
              </c:ext>
            </c:extLst>
          </c:dPt>
          <c:cat>
            <c:strRef>
              <c:f>Sheet1!$A$2:$A$5</c:f>
              <c:strCache>
                <c:ptCount val="2"/>
                <c:pt idx="0">
                  <c:v>1st Qtr</c:v>
                </c:pt>
                <c:pt idx="1">
                  <c:v>2nd Qtr</c:v>
                </c:pt>
              </c:strCache>
            </c:strRef>
          </c:cat>
          <c:val>
            <c:numRef>
              <c:f>Sheet1!$B$2:$B$5</c:f>
              <c:numCache>
                <c:formatCode>General</c:formatCode>
                <c:ptCount val="4"/>
                <c:pt idx="0">
                  <c:v>100</c:v>
                </c:pt>
                <c:pt idx="1">
                  <c:v>4</c:v>
                </c:pt>
              </c:numCache>
            </c:numRef>
          </c:val>
          <c:extLst>
            <c:ext xmlns:c16="http://schemas.microsoft.com/office/drawing/2014/chart" uri="{C3380CC4-5D6E-409C-BE32-E72D297353CC}">
              <c16:uniqueId val="{00000000-3C45-4D7A-AC5D-C79C424C02A2}"/>
            </c:ext>
          </c:extLst>
        </c:ser>
        <c:dLbls>
          <c:showLegendKey val="0"/>
          <c:showVal val="0"/>
          <c:showCatName val="0"/>
          <c:showSerName val="0"/>
          <c:showPercent val="0"/>
          <c:showBubbleSize val="0"/>
          <c:showLeaderLines val="1"/>
        </c:dLbls>
        <c:firstSliceAng val="0"/>
        <c:holeSize val="6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solidFill>
                <a:srgbClr val="4F17A8">
                  <a:alpha val="0"/>
                </a:srgbClr>
              </a:solidFill>
            </a:ln>
          </c:spPr>
          <c:dPt>
            <c:idx val="0"/>
            <c:bubble3D val="0"/>
            <c:spPr>
              <a:solidFill>
                <a:srgbClr val="59D4EB"/>
              </a:solidFill>
              <a:ln w="19050">
                <a:solidFill>
                  <a:srgbClr val="4F17A8">
                    <a:alpha val="0"/>
                  </a:srgbClr>
                </a:solidFill>
              </a:ln>
              <a:effectLst/>
            </c:spPr>
            <c:extLst>
              <c:ext xmlns:c16="http://schemas.microsoft.com/office/drawing/2014/chart" uri="{C3380CC4-5D6E-409C-BE32-E72D297353CC}">
                <c16:uniqueId val="{00000002-3C45-4D7A-AC5D-C79C424C02A2}"/>
              </c:ext>
            </c:extLst>
          </c:dPt>
          <c:dPt>
            <c:idx val="1"/>
            <c:bubble3D val="0"/>
            <c:spPr>
              <a:solidFill>
                <a:srgbClr val="0080A8"/>
              </a:solidFill>
              <a:ln w="19050">
                <a:solidFill>
                  <a:srgbClr val="4F17A8">
                    <a:alpha val="0"/>
                  </a:srgbClr>
                </a:solidFill>
              </a:ln>
              <a:effectLst/>
            </c:spPr>
            <c:extLst>
              <c:ext xmlns:c16="http://schemas.microsoft.com/office/drawing/2014/chart" uri="{C3380CC4-5D6E-409C-BE32-E72D297353CC}">
                <c16:uniqueId val="{00000003-3C45-4D7A-AC5D-C79C424C02A2}"/>
              </c:ext>
            </c:extLst>
          </c:dPt>
          <c:dPt>
            <c:idx val="2"/>
            <c:bubble3D val="0"/>
            <c:spPr>
              <a:solidFill>
                <a:schemeClr val="accent3"/>
              </a:solidFill>
              <a:ln w="19050">
                <a:solidFill>
                  <a:srgbClr val="4F17A8">
                    <a:alpha val="0"/>
                  </a:srgbClr>
                </a:solidFill>
              </a:ln>
              <a:effectLst/>
            </c:spPr>
            <c:extLst>
              <c:ext xmlns:c16="http://schemas.microsoft.com/office/drawing/2014/chart" uri="{C3380CC4-5D6E-409C-BE32-E72D297353CC}">
                <c16:uniqueId val="{00000005-53C4-4C12-9D5D-8F5CBF6A7A5A}"/>
              </c:ext>
            </c:extLst>
          </c:dPt>
          <c:dPt>
            <c:idx val="3"/>
            <c:bubble3D val="0"/>
            <c:spPr>
              <a:solidFill>
                <a:schemeClr val="accent4"/>
              </a:solidFill>
              <a:ln w="19050">
                <a:solidFill>
                  <a:srgbClr val="4F17A8">
                    <a:alpha val="0"/>
                  </a:srgbClr>
                </a:solidFill>
              </a:ln>
              <a:effectLst/>
            </c:spPr>
            <c:extLst>
              <c:ext xmlns:c16="http://schemas.microsoft.com/office/drawing/2014/chart" uri="{C3380CC4-5D6E-409C-BE32-E72D297353CC}">
                <c16:uniqueId val="{00000007-53C4-4C12-9D5D-8F5CBF6A7A5A}"/>
              </c:ext>
            </c:extLst>
          </c:dPt>
          <c:cat>
            <c:strRef>
              <c:f>Sheet1!$A$2:$A$5</c:f>
              <c:strCache>
                <c:ptCount val="2"/>
                <c:pt idx="0">
                  <c:v>1st Qtr</c:v>
                </c:pt>
                <c:pt idx="1">
                  <c:v>2nd Qtr</c:v>
                </c:pt>
              </c:strCache>
            </c:strRef>
          </c:cat>
          <c:val>
            <c:numRef>
              <c:f>Sheet1!$B$2:$B$5</c:f>
              <c:numCache>
                <c:formatCode>General</c:formatCode>
                <c:ptCount val="4"/>
                <c:pt idx="0">
                  <c:v>100</c:v>
                </c:pt>
                <c:pt idx="1">
                  <c:v>13</c:v>
                </c:pt>
              </c:numCache>
            </c:numRef>
          </c:val>
          <c:extLst>
            <c:ext xmlns:c16="http://schemas.microsoft.com/office/drawing/2014/chart" uri="{C3380CC4-5D6E-409C-BE32-E72D297353CC}">
              <c16:uniqueId val="{00000000-3C45-4D7A-AC5D-C79C424C02A2}"/>
            </c:ext>
          </c:extLst>
        </c:ser>
        <c:dLbls>
          <c:showLegendKey val="0"/>
          <c:showVal val="0"/>
          <c:showCatName val="0"/>
          <c:showSerName val="0"/>
          <c:showPercent val="0"/>
          <c:showBubbleSize val="0"/>
          <c:showLeaderLines val="1"/>
        </c:dLbls>
        <c:firstSliceAng val="0"/>
        <c:holeSize val="6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solidFill>
                <a:srgbClr val="4F17A8">
                  <a:alpha val="0"/>
                </a:srgbClr>
              </a:solidFill>
            </a:ln>
          </c:spPr>
          <c:dPt>
            <c:idx val="0"/>
            <c:bubble3D val="0"/>
            <c:spPr>
              <a:solidFill>
                <a:srgbClr val="59D4EB"/>
              </a:solidFill>
              <a:ln w="19050">
                <a:solidFill>
                  <a:srgbClr val="4F17A8">
                    <a:alpha val="0"/>
                  </a:srgbClr>
                </a:solidFill>
              </a:ln>
              <a:effectLst/>
            </c:spPr>
            <c:extLst>
              <c:ext xmlns:c16="http://schemas.microsoft.com/office/drawing/2014/chart" uri="{C3380CC4-5D6E-409C-BE32-E72D297353CC}">
                <c16:uniqueId val="{00000002-3C45-4D7A-AC5D-C79C424C02A2}"/>
              </c:ext>
            </c:extLst>
          </c:dPt>
          <c:dPt>
            <c:idx val="1"/>
            <c:bubble3D val="0"/>
            <c:spPr>
              <a:solidFill>
                <a:srgbClr val="0080A8"/>
              </a:solidFill>
              <a:ln w="19050">
                <a:solidFill>
                  <a:srgbClr val="4F17A8">
                    <a:alpha val="0"/>
                  </a:srgbClr>
                </a:solidFill>
              </a:ln>
              <a:effectLst/>
            </c:spPr>
            <c:extLst>
              <c:ext xmlns:c16="http://schemas.microsoft.com/office/drawing/2014/chart" uri="{C3380CC4-5D6E-409C-BE32-E72D297353CC}">
                <c16:uniqueId val="{00000003-3C45-4D7A-AC5D-C79C424C02A2}"/>
              </c:ext>
            </c:extLst>
          </c:dPt>
          <c:dPt>
            <c:idx val="2"/>
            <c:bubble3D val="0"/>
            <c:spPr>
              <a:solidFill>
                <a:schemeClr val="accent3"/>
              </a:solidFill>
              <a:ln w="19050">
                <a:solidFill>
                  <a:srgbClr val="4F17A8">
                    <a:alpha val="0"/>
                  </a:srgbClr>
                </a:solidFill>
              </a:ln>
              <a:effectLst/>
            </c:spPr>
            <c:extLst>
              <c:ext xmlns:c16="http://schemas.microsoft.com/office/drawing/2014/chart" uri="{C3380CC4-5D6E-409C-BE32-E72D297353CC}">
                <c16:uniqueId val="{00000005-53C4-4C12-9D5D-8F5CBF6A7A5A}"/>
              </c:ext>
            </c:extLst>
          </c:dPt>
          <c:dPt>
            <c:idx val="3"/>
            <c:bubble3D val="0"/>
            <c:spPr>
              <a:solidFill>
                <a:schemeClr val="accent4"/>
              </a:solidFill>
              <a:ln w="19050">
                <a:solidFill>
                  <a:srgbClr val="4F17A8">
                    <a:alpha val="0"/>
                  </a:srgbClr>
                </a:solidFill>
              </a:ln>
              <a:effectLst/>
            </c:spPr>
            <c:extLst>
              <c:ext xmlns:c16="http://schemas.microsoft.com/office/drawing/2014/chart" uri="{C3380CC4-5D6E-409C-BE32-E72D297353CC}">
                <c16:uniqueId val="{00000007-53C4-4C12-9D5D-8F5CBF6A7A5A}"/>
              </c:ext>
            </c:extLst>
          </c:dPt>
          <c:cat>
            <c:strRef>
              <c:f>Sheet1!$A$2:$A$5</c:f>
              <c:strCache>
                <c:ptCount val="2"/>
                <c:pt idx="0">
                  <c:v>1st Qtr</c:v>
                </c:pt>
                <c:pt idx="1">
                  <c:v>2nd Qtr</c:v>
                </c:pt>
              </c:strCache>
            </c:strRef>
          </c:cat>
          <c:val>
            <c:numRef>
              <c:f>Sheet1!$B$2:$B$5</c:f>
              <c:numCache>
                <c:formatCode>General</c:formatCode>
                <c:ptCount val="4"/>
                <c:pt idx="0">
                  <c:v>100</c:v>
                </c:pt>
                <c:pt idx="1">
                  <c:v>13</c:v>
                </c:pt>
              </c:numCache>
            </c:numRef>
          </c:val>
          <c:extLst>
            <c:ext xmlns:c16="http://schemas.microsoft.com/office/drawing/2014/chart" uri="{C3380CC4-5D6E-409C-BE32-E72D297353CC}">
              <c16:uniqueId val="{00000000-3C45-4D7A-AC5D-C79C424C02A2}"/>
            </c:ext>
          </c:extLst>
        </c:ser>
        <c:dLbls>
          <c:showLegendKey val="0"/>
          <c:showVal val="0"/>
          <c:showCatName val="0"/>
          <c:showSerName val="0"/>
          <c:showPercent val="0"/>
          <c:showBubbleSize val="0"/>
          <c:showLeaderLines val="1"/>
        </c:dLbls>
        <c:firstSliceAng val="0"/>
        <c:holeSize val="6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944401282266644"/>
          <c:y val="0.17085807955584478"/>
          <c:w val="0.40763083373526193"/>
          <c:h val="0.73375525207088899"/>
        </c:manualLayout>
      </c:layout>
      <c:barChart>
        <c:barDir val="bar"/>
        <c:grouping val="clustered"/>
        <c:varyColors val="0"/>
        <c:ser>
          <c:idx val="0"/>
          <c:order val="0"/>
          <c:tx>
            <c:strRef>
              <c:f>Sheet1!$B$1</c:f>
              <c:strCache>
                <c:ptCount val="1"/>
                <c:pt idx="0">
                  <c:v>Actual hrs</c:v>
                </c:pt>
              </c:strCache>
            </c:strRef>
          </c:tx>
          <c:spPr>
            <a:solidFill>
              <a:srgbClr val="59D4EB"/>
            </a:solidFill>
            <a:ln>
              <a:noFill/>
            </a:ln>
            <a:effectLst/>
          </c:spPr>
          <c:invertIfNegative val="0"/>
          <c:cat>
            <c:strRef>
              <c:f>Sheet1!$A$2:$A$4</c:f>
              <c:strCache>
                <c:ptCount val="3"/>
                <c:pt idx="0">
                  <c:v>Mar</c:v>
                </c:pt>
                <c:pt idx="1">
                  <c:v>Feb</c:v>
                </c:pt>
                <c:pt idx="2">
                  <c:v>Jan</c:v>
                </c:pt>
              </c:strCache>
            </c:strRef>
          </c:cat>
          <c:val>
            <c:numRef>
              <c:f>Sheet1!$B$2:$B$4</c:f>
              <c:numCache>
                <c:formatCode>General</c:formatCode>
                <c:ptCount val="3"/>
                <c:pt idx="0">
                  <c:v>144</c:v>
                </c:pt>
                <c:pt idx="1">
                  <c:v>136</c:v>
                </c:pt>
                <c:pt idx="2">
                  <c:v>152</c:v>
                </c:pt>
              </c:numCache>
            </c:numRef>
          </c:val>
          <c:extLst>
            <c:ext xmlns:c16="http://schemas.microsoft.com/office/drawing/2014/chart" uri="{C3380CC4-5D6E-409C-BE32-E72D297353CC}">
              <c16:uniqueId val="{00000000-5E76-40AE-A974-1E656669D310}"/>
            </c:ext>
          </c:extLst>
        </c:ser>
        <c:ser>
          <c:idx val="1"/>
          <c:order val="1"/>
          <c:tx>
            <c:strRef>
              <c:f>Sheet1!$C$1</c:f>
              <c:strCache>
                <c:ptCount val="1"/>
                <c:pt idx="0">
                  <c:v>Available hrs</c:v>
                </c:pt>
              </c:strCache>
            </c:strRef>
          </c:tx>
          <c:spPr>
            <a:solidFill>
              <a:schemeClr val="accent2"/>
            </a:solidFill>
            <a:ln>
              <a:noFill/>
            </a:ln>
            <a:effectLst/>
          </c:spPr>
          <c:invertIfNegative val="0"/>
          <c:dPt>
            <c:idx val="0"/>
            <c:invertIfNegative val="0"/>
            <c:bubble3D val="0"/>
            <c:spPr>
              <a:solidFill>
                <a:srgbClr val="FF610F"/>
              </a:solidFill>
              <a:ln>
                <a:noFill/>
              </a:ln>
              <a:effectLst/>
            </c:spPr>
            <c:extLst>
              <c:ext xmlns:c16="http://schemas.microsoft.com/office/drawing/2014/chart" uri="{C3380CC4-5D6E-409C-BE32-E72D297353CC}">
                <c16:uniqueId val="{00000002-5E76-40AE-A974-1E656669D310}"/>
              </c:ext>
            </c:extLst>
          </c:dPt>
          <c:dPt>
            <c:idx val="1"/>
            <c:invertIfNegative val="0"/>
            <c:bubble3D val="0"/>
            <c:spPr>
              <a:solidFill>
                <a:srgbClr val="FF610F"/>
              </a:solidFill>
              <a:ln>
                <a:noFill/>
              </a:ln>
              <a:effectLst/>
            </c:spPr>
            <c:extLst>
              <c:ext xmlns:c16="http://schemas.microsoft.com/office/drawing/2014/chart" uri="{C3380CC4-5D6E-409C-BE32-E72D297353CC}">
                <c16:uniqueId val="{00000004-5E76-40AE-A974-1E656669D310}"/>
              </c:ext>
            </c:extLst>
          </c:dPt>
          <c:dPt>
            <c:idx val="2"/>
            <c:invertIfNegative val="0"/>
            <c:bubble3D val="0"/>
            <c:spPr>
              <a:solidFill>
                <a:srgbClr val="FF610F"/>
              </a:solidFill>
              <a:ln>
                <a:noFill/>
              </a:ln>
              <a:effectLst/>
            </c:spPr>
            <c:extLst>
              <c:ext xmlns:c16="http://schemas.microsoft.com/office/drawing/2014/chart" uri="{C3380CC4-5D6E-409C-BE32-E72D297353CC}">
                <c16:uniqueId val="{00000006-5E76-40AE-A974-1E656669D310}"/>
              </c:ext>
            </c:extLst>
          </c:dPt>
          <c:cat>
            <c:strRef>
              <c:f>Sheet1!$A$2:$A$4</c:f>
              <c:strCache>
                <c:ptCount val="3"/>
                <c:pt idx="0">
                  <c:v>Mar</c:v>
                </c:pt>
                <c:pt idx="1">
                  <c:v>Feb</c:v>
                </c:pt>
                <c:pt idx="2">
                  <c:v>Jan</c:v>
                </c:pt>
              </c:strCache>
            </c:strRef>
          </c:cat>
          <c:val>
            <c:numRef>
              <c:f>Sheet1!$C$2:$C$4</c:f>
              <c:numCache>
                <c:formatCode>General</c:formatCode>
                <c:ptCount val="3"/>
                <c:pt idx="0">
                  <c:v>160</c:v>
                </c:pt>
                <c:pt idx="1">
                  <c:v>160</c:v>
                </c:pt>
                <c:pt idx="2">
                  <c:v>176</c:v>
                </c:pt>
              </c:numCache>
            </c:numRef>
          </c:val>
          <c:extLst>
            <c:ext xmlns:c16="http://schemas.microsoft.com/office/drawing/2014/chart" uri="{C3380CC4-5D6E-409C-BE32-E72D297353CC}">
              <c16:uniqueId val="{00000007-5E76-40AE-A974-1E656669D310}"/>
            </c:ext>
          </c:extLst>
        </c:ser>
        <c:dLbls>
          <c:showLegendKey val="0"/>
          <c:showVal val="0"/>
          <c:showCatName val="0"/>
          <c:showSerName val="0"/>
          <c:showPercent val="0"/>
          <c:showBubbleSize val="0"/>
        </c:dLbls>
        <c:gapWidth val="269"/>
        <c:overlap val="-21"/>
        <c:axId val="458630736"/>
        <c:axId val="458648496"/>
      </c:barChart>
      <c:catAx>
        <c:axId val="458630736"/>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bg1"/>
                </a:solidFill>
                <a:latin typeface="Roboto" panose="02000000000000000000" pitchFamily="2" charset="0"/>
                <a:ea typeface="Roboto" panose="02000000000000000000" pitchFamily="2" charset="0"/>
                <a:cs typeface="Roboto" panose="02000000000000000000" pitchFamily="2" charset="0"/>
              </a:defRPr>
            </a:pPr>
            <a:endParaRPr lang="en-US"/>
          </a:p>
        </c:txPr>
        <c:crossAx val="458648496"/>
        <c:crosses val="autoZero"/>
        <c:auto val="1"/>
        <c:lblAlgn val="ctr"/>
        <c:lblOffset val="100"/>
        <c:noMultiLvlLbl val="0"/>
      </c:catAx>
      <c:valAx>
        <c:axId val="458648496"/>
        <c:scaling>
          <c:orientation val="minMax"/>
        </c:scaling>
        <c:delete val="0"/>
        <c:axPos val="b"/>
        <c:majorGridlines>
          <c:spPr>
            <a:ln w="9525" cap="flat" cmpd="sng" algn="ctr">
              <a:solidFill>
                <a:schemeClr val="tx1">
                  <a:lumMod val="15000"/>
                  <a:lumOff val="85000"/>
                </a:schemeClr>
              </a:solidFill>
              <a:round/>
            </a:ln>
            <a:effectLst/>
          </c:spPr>
        </c:majorGridlines>
        <c:minorGridlines>
          <c:spPr>
            <a:ln w="6350" cap="flat" cmpd="sng" algn="ctr">
              <a:solidFill>
                <a:schemeClr val="bg1">
                  <a:alpha val="19000"/>
                </a:schemeClr>
              </a:solidFill>
              <a:round/>
            </a:ln>
            <a:effectLst>
              <a:outerShdw blurRad="50800" dist="50800" dir="5400000" algn="ctr" rotWithShape="0">
                <a:srgbClr val="000000">
                  <a:alpha val="42000"/>
                </a:srgbClr>
              </a:outerShdw>
            </a:effectLst>
          </c:spPr>
        </c:min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bg1"/>
                </a:solidFill>
                <a:latin typeface="Roboto" panose="02000000000000000000" pitchFamily="2" charset="0"/>
                <a:ea typeface="Roboto" panose="02000000000000000000" pitchFamily="2" charset="0"/>
                <a:cs typeface="Roboto" panose="02000000000000000000" pitchFamily="2" charset="0"/>
              </a:defRPr>
            </a:pPr>
            <a:endParaRPr lang="en-US"/>
          </a:p>
        </c:txPr>
        <c:crossAx val="45863073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1.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6.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1.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064"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31.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064"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omments/modernComment_132_DFB2E58.xml><?xml version="1.0" encoding="utf-8"?>
<p188:cmLst xmlns:a="http://schemas.openxmlformats.org/drawingml/2006/main" xmlns:r="http://schemas.openxmlformats.org/officeDocument/2006/relationships" xmlns:p188="http://schemas.microsoft.com/office/powerpoint/2018/8/main">
  <p188:cm id="{5D0F782C-6621-4054-A69E-AC4DEEE3862B}" authorId="{3C8440D9-3C37-AA37-1BAE-AAA33ADFF2FB}" status="resolved" created="2025-04-09T15:28:48.914" complete="100000">
    <ac:deMkLst xmlns:ac="http://schemas.microsoft.com/office/drawing/2013/main/command">
      <pc:docMk xmlns:pc="http://schemas.microsoft.com/office/powerpoint/2013/main/command"/>
      <pc:sldMk xmlns:pc="http://schemas.microsoft.com/office/powerpoint/2013/main/command" cId="234565208" sldId="306"/>
      <ac:spMk id="16" creationId="{166F3C13-A130-9370-2892-596BA4755F93}"/>
    </ac:deMkLst>
    <p188:txBody>
      <a:bodyPr/>
      <a:lstStyle/>
      <a:p>
        <a:r>
          <a:rPr lang="en-US"/>
          <a:t>The screenshots aren’t relevant here</a:t>
        </a:r>
      </a:p>
    </p188:txBody>
  </p188:cm>
</p188:cmLst>
</file>

<file path=ppt/comments/modernComment_61D_69EE05BD.xml><?xml version="1.0" encoding="utf-8"?>
<p188:cmLst xmlns:a="http://schemas.openxmlformats.org/drawingml/2006/main" xmlns:r="http://schemas.openxmlformats.org/officeDocument/2006/relationships" xmlns:p188="http://schemas.microsoft.com/office/powerpoint/2018/8/main">
  <p188:cm id="{89BC2ED3-E4EA-4FEE-B229-7E52807FD62A}" authorId="{6228C0CF-70E9-995F-1826-9C8FB05A12E9}" created="2025-04-11T03:04:31.204">
    <pc:sldMkLst xmlns:pc="http://schemas.microsoft.com/office/powerpoint/2013/main/command">
      <pc:docMk/>
      <pc:sldMk cId="1128077955" sldId="293"/>
    </pc:sldMkLst>
    <p188:pos x="15875" y="15875"/>
    <p188:txBody>
      <a:bodyPr/>
      <a:lstStyle/>
      <a:p>
        <a:r>
          <a:rPr lang="en-IN"/>
          <a:t>Split this SOW wise or quater wise instead of yearly. Wont keep this as primary but may have to show.</a:t>
        </a:r>
      </a:p>
    </p188:txBody>
  </p188:cm>
</p188:cmLst>
</file>

<file path=ppt/comments/modernComment_61E_C688C7B2.xml><?xml version="1.0" encoding="utf-8"?>
<p188:cmLst xmlns:a="http://schemas.openxmlformats.org/drawingml/2006/main" xmlns:r="http://schemas.openxmlformats.org/officeDocument/2006/relationships" xmlns:p188="http://schemas.microsoft.com/office/powerpoint/2018/8/main">
  <p188:cm id="{87560B50-822A-4403-BD4E-B09E08348477}" authorId="{6228C0CF-70E9-995F-1826-9C8FB05A12E9}" created="2025-04-11T03:04:31.204">
    <pc:sldMkLst xmlns:pc="http://schemas.microsoft.com/office/powerpoint/2013/main/command">
      <pc:docMk/>
      <pc:sldMk cId="1128077955" sldId="293"/>
    </pc:sldMkLst>
    <p188:pos x="15875" y="15875"/>
    <p188:txBody>
      <a:bodyPr/>
      <a:lstStyle/>
      <a:p>
        <a:r>
          <a:rPr lang="en-IN"/>
          <a:t>Split this SOW wise or quater wise instead of yearly. Wont keep this as primary but may have to show.</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F2E8E1-1D5D-4CFD-8AB5-AF5C45A772B0}" type="datetimeFigureOut">
              <a:rPr lang="en-US" smtClean="0"/>
              <a:t>4/17/2025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D3A8C7-2A0B-49C3-9BBE-59B2991E98BF}" type="slidenum">
              <a:rPr lang="en-US" smtClean="0"/>
              <a:t>‹#›</a:t>
            </a:fld>
            <a:endParaRPr lang="en-US"/>
          </a:p>
        </p:txBody>
      </p:sp>
    </p:spTree>
    <p:extLst>
      <p:ext uri="{BB962C8B-B14F-4D97-AF65-F5344CB8AC3E}">
        <p14:creationId xmlns:p14="http://schemas.microsoft.com/office/powerpoint/2010/main" val="23435761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BCFC06-AF68-3899-F785-CA3B775E59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900B93-9260-3274-7F00-2668106EA4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760EAF-7805-E182-A941-4C7C633497E1}"/>
              </a:ext>
            </a:extLst>
          </p:cNvPr>
          <p:cNvSpPr>
            <a:spLocks noGrp="1"/>
          </p:cNvSpPr>
          <p:nvPr>
            <p:ph type="body" idx="1"/>
          </p:nvPr>
        </p:nvSpPr>
        <p:spPr/>
        <p:txBody>
          <a:bodyPr/>
          <a:lstStyle/>
          <a:p>
            <a:pPr marL="0" indent="0" algn="l" defTabSz="914400" rtl="0" eaLnBrk="1" fontAlgn="b" latinLnBrk="0" hangingPunct="1">
              <a:lnSpc>
                <a:spcPct val="100000"/>
              </a:lnSpc>
              <a:spcBef>
                <a:spcPts val="0"/>
              </a:spcBef>
              <a:buFont typeface="Arial" panose="020B0604020202020204" pitchFamily="34" charset="0"/>
              <a:buNone/>
            </a:pPr>
            <a:endParaRPr lang="en-US" sz="1200" u="none" strike="noStrike" kern="1200">
              <a:solidFill>
                <a:schemeClr val="tx1"/>
              </a:solidFill>
              <a:latin typeface="Roboto" panose="02000000000000000000" pitchFamily="2" charset="0"/>
              <a:ea typeface="Roboto" panose="02000000000000000000" pitchFamily="2" charset="0"/>
              <a:cs typeface="Roboto Light" panose="02000000000000000000" pitchFamily="2" charset="0"/>
            </a:endParaRPr>
          </a:p>
          <a:p>
            <a:endParaRPr lang="en-IN">
              <a:cs typeface="Calibri"/>
            </a:endParaRPr>
          </a:p>
        </p:txBody>
      </p:sp>
      <p:sp>
        <p:nvSpPr>
          <p:cNvPr id="4" name="Slide Number Placeholder 3">
            <a:extLst>
              <a:ext uri="{FF2B5EF4-FFF2-40B4-BE49-F238E27FC236}">
                <a16:creationId xmlns:a16="http://schemas.microsoft.com/office/drawing/2014/main" id="{B8E80ED2-4B14-D338-D614-DE223826438C}"/>
              </a:ext>
            </a:extLst>
          </p:cNvPr>
          <p:cNvSpPr>
            <a:spLocks noGrp="1"/>
          </p:cNvSpPr>
          <p:nvPr>
            <p:ph type="sldNum" sz="quarter" idx="5"/>
          </p:nvPr>
        </p:nvSpPr>
        <p:spPr/>
        <p:txBody>
          <a:bodyPr/>
          <a:lstStyle/>
          <a:p>
            <a:fld id="{5F39CBE4-59E2-46D0-8815-5C1F6FF8ACFD}" type="slidenum">
              <a:rPr lang="en-IN" smtClean="0"/>
              <a:t>4</a:t>
            </a:fld>
            <a:endParaRPr lang="en-IN"/>
          </a:p>
        </p:txBody>
      </p:sp>
    </p:spTree>
    <p:extLst>
      <p:ext uri="{BB962C8B-B14F-4D97-AF65-F5344CB8AC3E}">
        <p14:creationId xmlns:p14="http://schemas.microsoft.com/office/powerpoint/2010/main" val="10462693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DD3A8C7-2A0B-49C3-9BBE-59B2991E98BF}" type="slidenum">
              <a:rPr lang="en-US" smtClean="0"/>
              <a:t>18</a:t>
            </a:fld>
            <a:endParaRPr lang="en-US"/>
          </a:p>
        </p:txBody>
      </p:sp>
    </p:spTree>
    <p:extLst>
      <p:ext uri="{BB962C8B-B14F-4D97-AF65-F5344CB8AC3E}">
        <p14:creationId xmlns:p14="http://schemas.microsoft.com/office/powerpoint/2010/main" val="3648175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9ECEE4-7840-B4FD-E12E-61AD85CF46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A5A995-130D-CAB8-0C4E-481497B9CF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2EC409-9A58-C56B-8BD7-9EA4DDF6136E}"/>
              </a:ext>
            </a:extLst>
          </p:cNvPr>
          <p:cNvSpPr>
            <a:spLocks noGrp="1"/>
          </p:cNvSpPr>
          <p:nvPr>
            <p:ph type="body" idx="1"/>
          </p:nvPr>
        </p:nvSpPr>
        <p:spPr/>
        <p:txBody>
          <a:bodyPr/>
          <a:lstStyle/>
          <a:p>
            <a:endParaRPr lang="en-IN"/>
          </a:p>
        </p:txBody>
      </p:sp>
      <p:sp>
        <p:nvSpPr>
          <p:cNvPr id="4" name="Slide Number Placeholder 3">
            <a:extLst>
              <a:ext uri="{FF2B5EF4-FFF2-40B4-BE49-F238E27FC236}">
                <a16:creationId xmlns:a16="http://schemas.microsoft.com/office/drawing/2014/main" id="{AFAA5C1E-2C59-AC0E-EBD6-490A5E650EAD}"/>
              </a:ext>
            </a:extLst>
          </p:cNvPr>
          <p:cNvSpPr>
            <a:spLocks noGrp="1"/>
          </p:cNvSpPr>
          <p:nvPr>
            <p:ph type="sldNum" sz="quarter" idx="5"/>
          </p:nvPr>
        </p:nvSpPr>
        <p:spPr/>
        <p:txBody>
          <a:bodyPr/>
          <a:lstStyle/>
          <a:p>
            <a:fld id="{7DD3A8C7-2A0B-49C3-9BBE-59B2991E98BF}" type="slidenum">
              <a:rPr lang="en-US" smtClean="0"/>
              <a:t>19</a:t>
            </a:fld>
            <a:endParaRPr lang="en-US"/>
          </a:p>
        </p:txBody>
      </p:sp>
    </p:spTree>
    <p:extLst>
      <p:ext uri="{BB962C8B-B14F-4D97-AF65-F5344CB8AC3E}">
        <p14:creationId xmlns:p14="http://schemas.microsoft.com/office/powerpoint/2010/main" val="39051555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DEA800-1A9E-DE45-F842-C2CA058270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A86064-31BA-FECC-E21C-7667BE6536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57039B-0AB6-A847-1B0F-84F3FD6C0528}"/>
              </a:ext>
            </a:extLst>
          </p:cNvPr>
          <p:cNvSpPr>
            <a:spLocks noGrp="1"/>
          </p:cNvSpPr>
          <p:nvPr>
            <p:ph type="body" idx="1"/>
          </p:nvPr>
        </p:nvSpPr>
        <p:spPr/>
        <p:txBody>
          <a:bodyPr/>
          <a:lstStyle/>
          <a:p>
            <a:r>
              <a:rPr lang="en-IN" sz="1200">
                <a:latin typeface="Roboto" panose="02000000000000000000" pitchFamily="2" charset="0"/>
                <a:ea typeface="Roboto" panose="02000000000000000000" pitchFamily="2" charset="0"/>
                <a:cs typeface="Roboto" panose="02000000000000000000" pitchFamily="2" charset="0"/>
              </a:rPr>
              <a:t>Build courses faster, better, richer, and fuller – build courses in faster than before, better (more comprehensive and content-driven) than before, richer (visually rich and highly interactive), fuller (providing a more holistic approach to learning, with the focus </a:t>
            </a:r>
            <a:endParaRPr lang="en-US"/>
          </a:p>
        </p:txBody>
      </p:sp>
      <p:sp>
        <p:nvSpPr>
          <p:cNvPr id="4" name="Slide Number Placeholder 3">
            <a:extLst>
              <a:ext uri="{FF2B5EF4-FFF2-40B4-BE49-F238E27FC236}">
                <a16:creationId xmlns:a16="http://schemas.microsoft.com/office/drawing/2014/main" id="{EFC9A04E-38D1-E67E-80DF-121E489288D6}"/>
              </a:ext>
            </a:extLst>
          </p:cNvPr>
          <p:cNvSpPr>
            <a:spLocks noGrp="1"/>
          </p:cNvSpPr>
          <p:nvPr>
            <p:ph type="sldNum" sz="quarter" idx="5"/>
          </p:nvPr>
        </p:nvSpPr>
        <p:spPr/>
        <p:txBody>
          <a:bodyPr/>
          <a:lstStyle/>
          <a:p>
            <a:fld id="{7DD3A8C7-2A0B-49C3-9BBE-59B2991E98BF}" type="slidenum">
              <a:rPr lang="en-US" smtClean="0"/>
              <a:t>20</a:t>
            </a:fld>
            <a:endParaRPr lang="en-US"/>
          </a:p>
        </p:txBody>
      </p:sp>
    </p:spTree>
    <p:extLst>
      <p:ext uri="{BB962C8B-B14F-4D97-AF65-F5344CB8AC3E}">
        <p14:creationId xmlns:p14="http://schemas.microsoft.com/office/powerpoint/2010/main" val="16565370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C68551E-37CC-43CC-B278-9BC541511AAB}" type="slidenum">
              <a:rPr lang="en-US" smtClean="0"/>
              <a:t>25</a:t>
            </a:fld>
            <a:endParaRPr lang="en-US"/>
          </a:p>
        </p:txBody>
      </p:sp>
    </p:spTree>
    <p:extLst>
      <p:ext uri="{BB962C8B-B14F-4D97-AF65-F5344CB8AC3E}">
        <p14:creationId xmlns:p14="http://schemas.microsoft.com/office/powerpoint/2010/main" val="19333267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fld id="{3BC49846-7DA8-4692-B2BF-36059B5BD810}" type="slidenum">
              <a:rPr lang="en-US" smtClean="0"/>
              <a:pPr/>
              <a:t>27</a:t>
            </a:fld>
            <a:endParaRPr lang="en-US"/>
          </a:p>
        </p:txBody>
      </p:sp>
    </p:spTree>
    <p:extLst>
      <p:ext uri="{BB962C8B-B14F-4D97-AF65-F5344CB8AC3E}">
        <p14:creationId xmlns:p14="http://schemas.microsoft.com/office/powerpoint/2010/main" val="15582302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DD3A8C7-2A0B-49C3-9BBE-59B2991E98BF}" type="slidenum">
              <a:rPr lang="en-US" smtClean="0"/>
              <a:t>28</a:t>
            </a:fld>
            <a:endParaRPr lang="en-US"/>
          </a:p>
        </p:txBody>
      </p:sp>
    </p:spTree>
    <p:extLst>
      <p:ext uri="{BB962C8B-B14F-4D97-AF65-F5344CB8AC3E}">
        <p14:creationId xmlns:p14="http://schemas.microsoft.com/office/powerpoint/2010/main" val="5041366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a:t>Show 2 options</a:t>
            </a:r>
          </a:p>
        </p:txBody>
      </p:sp>
      <p:sp>
        <p:nvSpPr>
          <p:cNvPr id="4" name="Slide Number Placeholder 3"/>
          <p:cNvSpPr>
            <a:spLocks noGrp="1"/>
          </p:cNvSpPr>
          <p:nvPr>
            <p:ph type="sldNum" sz="quarter" idx="5"/>
          </p:nvPr>
        </p:nvSpPr>
        <p:spPr/>
        <p:txBody>
          <a:bodyPr/>
          <a:lstStyle/>
          <a:p>
            <a:fld id="{49AD4446-8B37-4BDE-B5F8-89C0E9165361}" type="slidenum">
              <a:rPr lang="en-IN" smtClean="0"/>
              <a:t>31</a:t>
            </a:fld>
            <a:endParaRPr lang="en-IN"/>
          </a:p>
        </p:txBody>
      </p:sp>
    </p:spTree>
    <p:extLst>
      <p:ext uri="{BB962C8B-B14F-4D97-AF65-F5344CB8AC3E}">
        <p14:creationId xmlns:p14="http://schemas.microsoft.com/office/powerpoint/2010/main" val="3961659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fld id="{49AD4446-8B37-4BDE-B5F8-89C0E9165361}" type="slidenum">
              <a:rPr lang="en-IN" smtClean="0"/>
              <a:t>32</a:t>
            </a:fld>
            <a:endParaRPr lang="en-IN"/>
          </a:p>
        </p:txBody>
      </p:sp>
    </p:spTree>
    <p:extLst>
      <p:ext uri="{BB962C8B-B14F-4D97-AF65-F5344CB8AC3E}">
        <p14:creationId xmlns:p14="http://schemas.microsoft.com/office/powerpoint/2010/main" val="37359958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fld id="{06C545F0-B5AB-43A1-97B5-FCF4BDF9EDD6}" type="slidenum">
              <a:rPr lang="en-IN" smtClean="0"/>
              <a:t>33</a:t>
            </a:fld>
            <a:endParaRPr lang="en-IN"/>
          </a:p>
        </p:txBody>
      </p:sp>
    </p:spTree>
    <p:extLst>
      <p:ext uri="{BB962C8B-B14F-4D97-AF65-F5344CB8AC3E}">
        <p14:creationId xmlns:p14="http://schemas.microsoft.com/office/powerpoint/2010/main" val="14871665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026EAF-6709-E5A3-F03F-A88DB29D60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58FEBB-D608-D7B3-FBF9-E76D2605CB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6886B7-A740-9347-9A4A-D143D4F9A9A5}"/>
              </a:ext>
            </a:extLst>
          </p:cNvPr>
          <p:cNvSpPr>
            <a:spLocks noGrp="1"/>
          </p:cNvSpPr>
          <p:nvPr>
            <p:ph type="body" idx="1"/>
          </p:nvPr>
        </p:nvSpPr>
        <p:spPr/>
        <p:txBody>
          <a:bodyPr/>
          <a:lstStyle/>
          <a:p>
            <a:pPr marL="0" algn="l" rtl="0" eaLnBrk="1" fontAlgn="t" latinLnBrk="0" hangingPunct="1">
              <a:buNone/>
            </a:pPr>
            <a:r>
              <a:rPr lang="en-US" sz="1800" b="0" i="0" u="none" strike="noStrike" kern="1200">
                <a:solidFill>
                  <a:srgbClr val="FFFFFF"/>
                </a:solidFill>
                <a:effectLst/>
                <a:latin typeface="Calibri" panose="020F0502020204030204" pitchFamily="34" charset="0"/>
              </a:rPr>
              <a:t>Period</a:t>
            </a:r>
            <a:endParaRPr lang="en-IN" sz="1800" b="0" i="0" u="none" strike="noStrike">
              <a:effectLst/>
              <a:latin typeface="Arial" panose="020B0604020202020204" pitchFamily="34" charset="0"/>
            </a:endParaRPr>
          </a:p>
          <a:p>
            <a:pPr marL="0" algn="l" rtl="0" eaLnBrk="1" fontAlgn="t" latinLnBrk="0" hangingPunct="1">
              <a:buNone/>
            </a:pPr>
            <a:r>
              <a:rPr lang="en-US" sz="1800" b="0" i="0" u="none" strike="noStrike" kern="1200">
                <a:solidFill>
                  <a:srgbClr val="FFFFFF"/>
                </a:solidFill>
                <a:effectLst/>
                <a:latin typeface="Calibri" panose="020F0502020204030204" pitchFamily="34" charset="0"/>
              </a:rPr>
              <a:t>SOW Value</a:t>
            </a:r>
            <a:endParaRPr lang="en-IN" sz="1800" b="0" i="0" u="none" strike="noStrike">
              <a:effectLst/>
              <a:latin typeface="Arial" panose="020B0604020202020204" pitchFamily="34" charset="0"/>
            </a:endParaRPr>
          </a:p>
          <a:p>
            <a:pPr marL="0" algn="l" rtl="0" eaLnBrk="1" fontAlgn="t" latinLnBrk="0" hangingPunct="1">
              <a:buNone/>
            </a:pPr>
            <a:r>
              <a:rPr lang="en-US" sz="1800" b="0" i="0" u="none" strike="noStrike" kern="1200">
                <a:solidFill>
                  <a:srgbClr val="FFFFFF"/>
                </a:solidFill>
                <a:effectLst/>
                <a:latin typeface="Calibri" panose="020F0502020204030204" pitchFamily="34" charset="0"/>
              </a:rPr>
              <a:t>Invoice Value</a:t>
            </a:r>
            <a:endParaRPr lang="en-IN" sz="1800" b="0" i="0" u="none" strike="noStrike">
              <a:effectLst/>
              <a:latin typeface="Arial" panose="020B0604020202020204" pitchFamily="34" charset="0"/>
            </a:endParaRPr>
          </a:p>
          <a:p>
            <a:pPr marL="0" algn="l" rtl="0" eaLnBrk="1" fontAlgn="t" latinLnBrk="0" hangingPunct="1">
              <a:buNone/>
            </a:pPr>
            <a:r>
              <a:rPr lang="en-US" sz="1800" b="0" i="0" u="none" strike="noStrike" kern="1200">
                <a:solidFill>
                  <a:srgbClr val="000000"/>
                </a:solidFill>
                <a:effectLst/>
                <a:latin typeface="Calibri" panose="020F0502020204030204" pitchFamily="34" charset="0"/>
              </a:rPr>
              <a:t>July 2023 to June 2024</a:t>
            </a:r>
            <a:endParaRPr lang="en-IN" sz="1800" b="0" i="0" u="none" strike="noStrike">
              <a:effectLst/>
              <a:latin typeface="Arial" panose="020B0604020202020204" pitchFamily="34" charset="0"/>
            </a:endParaRPr>
          </a:p>
          <a:p>
            <a:pPr marL="0" algn="l" rtl="0" eaLnBrk="1" fontAlgn="t" latinLnBrk="0" hangingPunct="1">
              <a:buNone/>
            </a:pPr>
            <a:r>
              <a:rPr lang="en-US" sz="1800" b="0" i="0" u="none" strike="noStrike" kern="1200">
                <a:solidFill>
                  <a:srgbClr val="000000"/>
                </a:solidFill>
                <a:effectLst/>
                <a:latin typeface="Calibri" panose="020F0502020204030204" pitchFamily="34" charset="0"/>
              </a:rPr>
              <a:t>$753,600</a:t>
            </a:r>
            <a:endParaRPr lang="en-IN" sz="1800" b="0" i="0" u="none" strike="noStrike">
              <a:effectLst/>
              <a:latin typeface="Arial" panose="020B0604020202020204" pitchFamily="34" charset="0"/>
            </a:endParaRPr>
          </a:p>
          <a:p>
            <a:pPr marL="0" algn="l" rtl="0" eaLnBrk="1" fontAlgn="t" latinLnBrk="0" hangingPunct="1">
              <a:buNone/>
            </a:pPr>
            <a:r>
              <a:rPr lang="en-US" sz="1800" b="0" i="0" u="none" strike="noStrike" kern="1200">
                <a:solidFill>
                  <a:srgbClr val="000000"/>
                </a:solidFill>
                <a:effectLst/>
                <a:latin typeface="Calibri" panose="020F0502020204030204" pitchFamily="34" charset="0"/>
              </a:rPr>
              <a:t>$633,364</a:t>
            </a:r>
            <a:endParaRPr lang="en-IN" sz="1800" b="0" i="0" u="none" strike="noStrike">
              <a:effectLst/>
              <a:latin typeface="Arial" panose="020B0604020202020204" pitchFamily="34" charset="0"/>
            </a:endParaRPr>
          </a:p>
          <a:p>
            <a:pPr marL="0" algn="l" rtl="0" eaLnBrk="1" fontAlgn="t" latinLnBrk="0" hangingPunct="1">
              <a:buNone/>
            </a:pPr>
            <a:r>
              <a:rPr lang="en-US" sz="1800" b="0" i="0" u="none" strike="noStrike" kern="1200">
                <a:solidFill>
                  <a:srgbClr val="000000"/>
                </a:solidFill>
                <a:effectLst/>
                <a:latin typeface="Calibri" panose="020F0502020204030204" pitchFamily="34" charset="0"/>
              </a:rPr>
              <a:t>July to Dec 2024</a:t>
            </a:r>
            <a:endParaRPr lang="en-IN" sz="1800" b="0" i="0" u="none" strike="noStrike">
              <a:effectLst/>
              <a:latin typeface="Arial" panose="020B0604020202020204" pitchFamily="34" charset="0"/>
            </a:endParaRPr>
          </a:p>
          <a:p>
            <a:pPr marL="0" algn="l" rtl="0" eaLnBrk="1" fontAlgn="t" latinLnBrk="0" hangingPunct="1">
              <a:buNone/>
            </a:pPr>
            <a:r>
              <a:rPr lang="en-US" sz="1800" b="0" i="0" u="none" strike="noStrike" kern="1200">
                <a:solidFill>
                  <a:srgbClr val="000000"/>
                </a:solidFill>
                <a:effectLst/>
                <a:latin typeface="Calibri" panose="020F0502020204030204" pitchFamily="34" charset="0"/>
              </a:rPr>
              <a:t>$475,200</a:t>
            </a:r>
            <a:endParaRPr lang="en-IN" sz="1800" b="0" i="0" u="none" strike="noStrike">
              <a:effectLst/>
              <a:latin typeface="Arial" panose="020B0604020202020204" pitchFamily="34" charset="0"/>
            </a:endParaRPr>
          </a:p>
          <a:p>
            <a:pPr marL="0" algn="l" rtl="0" eaLnBrk="1" fontAlgn="t" latinLnBrk="0" hangingPunct="1">
              <a:buNone/>
            </a:pPr>
            <a:r>
              <a:rPr lang="en-US" sz="1800" b="0" i="0" u="none" strike="noStrike" kern="1200">
                <a:solidFill>
                  <a:srgbClr val="000000"/>
                </a:solidFill>
                <a:effectLst/>
                <a:latin typeface="Calibri" panose="020F0502020204030204" pitchFamily="34" charset="0"/>
              </a:rPr>
              <a:t>$328,346</a:t>
            </a:r>
            <a:endParaRPr lang="en-IN" sz="1800" b="0" i="0" u="none" strike="noStrike">
              <a:effectLst/>
              <a:latin typeface="Arial" panose="020B0604020202020204" pitchFamily="34" charset="0"/>
            </a:endParaRPr>
          </a:p>
          <a:p>
            <a:pPr marL="0" algn="l" rtl="0" eaLnBrk="1" fontAlgn="t" latinLnBrk="0" hangingPunct="1">
              <a:buNone/>
            </a:pPr>
            <a:r>
              <a:rPr lang="en-US" sz="1800" b="0" i="0" u="none" strike="noStrike" kern="1200">
                <a:solidFill>
                  <a:srgbClr val="000000"/>
                </a:solidFill>
                <a:effectLst/>
                <a:latin typeface="Calibri" panose="020F0502020204030204" pitchFamily="34" charset="0"/>
              </a:rPr>
              <a:t>Jan to Mar 2025</a:t>
            </a:r>
            <a:endParaRPr lang="en-IN" sz="1800" b="0" i="0" u="none" strike="noStrike">
              <a:effectLst/>
              <a:latin typeface="Arial" panose="020B0604020202020204" pitchFamily="34" charset="0"/>
            </a:endParaRPr>
          </a:p>
          <a:p>
            <a:pPr marL="0" algn="l" rtl="0" eaLnBrk="1" fontAlgn="t" latinLnBrk="0" hangingPunct="1">
              <a:buNone/>
            </a:pPr>
            <a:r>
              <a:rPr lang="en-US" sz="1800" b="0" i="0" u="none" strike="noStrike" kern="1200">
                <a:solidFill>
                  <a:srgbClr val="000000"/>
                </a:solidFill>
                <a:effectLst/>
                <a:latin typeface="Calibri" panose="020F0502020204030204" pitchFamily="34" charset="0"/>
              </a:rPr>
              <a:t>$210,168</a:t>
            </a:r>
            <a:endParaRPr lang="en-IN" sz="1800" b="0" i="0" u="none" strike="noStrike">
              <a:effectLst/>
              <a:latin typeface="Arial" panose="020B0604020202020204" pitchFamily="34" charset="0"/>
            </a:endParaRPr>
          </a:p>
          <a:p>
            <a:pPr marL="0" algn="l" rtl="0" eaLnBrk="1" fontAlgn="t" latinLnBrk="0" hangingPunct="1"/>
            <a:r>
              <a:rPr lang="en-US" sz="1800" b="0" i="0" u="none" strike="noStrike" kern="1200">
                <a:solidFill>
                  <a:srgbClr val="000000"/>
                </a:solidFill>
                <a:effectLst/>
                <a:latin typeface="Calibri" panose="020F0502020204030204" pitchFamily="34" charset="0"/>
              </a:rPr>
              <a:t>$197,032</a:t>
            </a:r>
          </a:p>
          <a:p>
            <a:pPr marL="0" algn="l" rtl="0" eaLnBrk="1" fontAlgn="t" latinLnBrk="0" hangingPunct="1">
              <a:buNone/>
            </a:pPr>
            <a:r>
              <a:rPr lang="en-US" sz="1800" b="1" i="0" u="none" strike="noStrike" kern="1200">
                <a:solidFill>
                  <a:srgbClr val="FFFFFF"/>
                </a:solidFill>
                <a:effectLst/>
                <a:latin typeface="Calibri" panose="020F0502020204030204" pitchFamily="34" charset="0"/>
              </a:rPr>
              <a:t>Total</a:t>
            </a:r>
            <a:endParaRPr lang="en-IN" sz="1800" b="0" i="0" u="none" strike="noStrike">
              <a:effectLst/>
              <a:latin typeface="Arial" panose="020B0604020202020204" pitchFamily="34" charset="0"/>
            </a:endParaRPr>
          </a:p>
          <a:p>
            <a:pPr marL="0" algn="l" rtl="0" eaLnBrk="1" fontAlgn="t" latinLnBrk="0" hangingPunct="1">
              <a:buNone/>
            </a:pPr>
            <a:r>
              <a:rPr lang="en-US" sz="1800" b="1" i="0" u="none" strike="noStrike" kern="1200">
                <a:solidFill>
                  <a:srgbClr val="FFFFFF"/>
                </a:solidFill>
                <a:effectLst/>
                <a:latin typeface="Calibri" panose="020F0502020204030204" pitchFamily="34" charset="0"/>
              </a:rPr>
              <a:t>$1,438,968</a:t>
            </a:r>
            <a:endParaRPr lang="en-IN" sz="1800" b="0" i="0" u="none" strike="noStrike">
              <a:effectLst/>
              <a:latin typeface="Arial" panose="020B0604020202020204" pitchFamily="34" charset="0"/>
            </a:endParaRPr>
          </a:p>
          <a:p>
            <a:pPr marL="0" algn="l" rtl="0" eaLnBrk="1" fontAlgn="t" latinLnBrk="0" hangingPunct="1"/>
            <a:r>
              <a:rPr lang="en-US" sz="1800" b="1" i="0" u="none" strike="noStrike" kern="1200">
                <a:solidFill>
                  <a:srgbClr val="FFFFFF"/>
                </a:solidFill>
                <a:effectLst/>
                <a:latin typeface="Calibri" panose="020F0502020204030204" pitchFamily="34" charset="0"/>
              </a:rPr>
              <a:t>$1,158,742</a:t>
            </a:r>
            <a:endParaRPr lang="en-IN" sz="1800" b="0" i="0" u="none" strike="noStrike">
              <a:effectLst/>
              <a:latin typeface="Arial" panose="020B0604020202020204" pitchFamily="34" charset="0"/>
            </a:endParaRPr>
          </a:p>
          <a:p>
            <a:pPr marL="0" algn="l" rtl="0" eaLnBrk="1" fontAlgn="t" latinLnBrk="0" hangingPunct="1"/>
            <a:endParaRPr lang="en-IN" sz="1800" b="0" i="0" u="none" strike="noStrike">
              <a:effectLst/>
              <a:latin typeface="Arial" panose="020B0604020202020204" pitchFamily="34" charset="0"/>
            </a:endParaRPr>
          </a:p>
          <a:p>
            <a:endParaRPr lang="en-IN"/>
          </a:p>
        </p:txBody>
      </p:sp>
      <p:sp>
        <p:nvSpPr>
          <p:cNvPr id="4" name="Slide Number Placeholder 3">
            <a:extLst>
              <a:ext uri="{FF2B5EF4-FFF2-40B4-BE49-F238E27FC236}">
                <a16:creationId xmlns:a16="http://schemas.microsoft.com/office/drawing/2014/main" id="{56832F4B-E760-BDBD-1CF9-EC755A4A93CD}"/>
              </a:ext>
            </a:extLst>
          </p:cNvPr>
          <p:cNvSpPr>
            <a:spLocks noGrp="1"/>
          </p:cNvSpPr>
          <p:nvPr>
            <p:ph type="sldNum" sz="quarter" idx="5"/>
          </p:nvPr>
        </p:nvSpPr>
        <p:spPr/>
        <p:txBody>
          <a:bodyPr/>
          <a:lstStyle/>
          <a:p>
            <a:fld id="{7DD3A8C7-2A0B-49C3-9BBE-59B2991E98BF}" type="slidenum">
              <a:rPr lang="en-US" smtClean="0"/>
              <a:t>37</a:t>
            </a:fld>
            <a:endParaRPr lang="en-US"/>
          </a:p>
        </p:txBody>
      </p:sp>
    </p:spTree>
    <p:extLst>
      <p:ext uri="{BB962C8B-B14F-4D97-AF65-F5344CB8AC3E}">
        <p14:creationId xmlns:p14="http://schemas.microsoft.com/office/powerpoint/2010/main" val="18646914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CC55A7-E355-B319-7D5B-E8BF265AF4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532C52-C9E9-67CD-FCC7-35E72DA8AD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BC6732-5C65-DEEF-D13A-8806108FA7B1}"/>
              </a:ext>
            </a:extLst>
          </p:cNvPr>
          <p:cNvSpPr>
            <a:spLocks noGrp="1"/>
          </p:cNvSpPr>
          <p:nvPr>
            <p:ph type="body" idx="1"/>
          </p:nvPr>
        </p:nvSpPr>
        <p:spPr/>
        <p:txBody>
          <a:bodyPr/>
          <a:lstStyle/>
          <a:p>
            <a:endParaRPr lang="en-IN"/>
          </a:p>
        </p:txBody>
      </p:sp>
      <p:sp>
        <p:nvSpPr>
          <p:cNvPr id="4" name="Slide Number Placeholder 3">
            <a:extLst>
              <a:ext uri="{FF2B5EF4-FFF2-40B4-BE49-F238E27FC236}">
                <a16:creationId xmlns:a16="http://schemas.microsoft.com/office/drawing/2014/main" id="{3D13663A-536A-88A6-01FE-9B6AC6DD9AA9}"/>
              </a:ext>
            </a:extLst>
          </p:cNvPr>
          <p:cNvSpPr>
            <a:spLocks noGrp="1"/>
          </p:cNvSpPr>
          <p:nvPr>
            <p:ph type="sldNum" sz="quarter" idx="5"/>
          </p:nvPr>
        </p:nvSpPr>
        <p:spPr/>
        <p:txBody>
          <a:bodyPr/>
          <a:lstStyle/>
          <a:p>
            <a:fld id="{06C545F0-B5AB-43A1-97B5-FCF4BDF9EDD6}" type="slidenum">
              <a:rPr lang="en-IN" smtClean="0"/>
              <a:t>6</a:t>
            </a:fld>
            <a:endParaRPr lang="en-IN"/>
          </a:p>
        </p:txBody>
      </p:sp>
    </p:spTree>
    <p:extLst>
      <p:ext uri="{BB962C8B-B14F-4D97-AF65-F5344CB8AC3E}">
        <p14:creationId xmlns:p14="http://schemas.microsoft.com/office/powerpoint/2010/main" val="4104129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87413D-E360-9066-751B-F37BB806E1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03E308-0D85-3F3F-7975-993D4C47DA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B70F4A-9DF0-AD41-A936-FF1E217945F8}"/>
              </a:ext>
            </a:extLst>
          </p:cNvPr>
          <p:cNvSpPr>
            <a:spLocks noGrp="1"/>
          </p:cNvSpPr>
          <p:nvPr>
            <p:ph type="body" idx="1"/>
          </p:nvPr>
        </p:nvSpPr>
        <p:spPr/>
        <p:txBody>
          <a:bodyPr/>
          <a:lstStyle/>
          <a:p>
            <a:pPr marL="0" algn="l" rtl="0" eaLnBrk="1" fontAlgn="t" latinLnBrk="0" hangingPunct="1">
              <a:buNone/>
            </a:pPr>
            <a:r>
              <a:rPr lang="en-US" sz="1800" b="0" i="0" u="none" strike="noStrike" kern="1200">
                <a:solidFill>
                  <a:srgbClr val="FFFFFF"/>
                </a:solidFill>
                <a:effectLst/>
                <a:latin typeface="Calibri" panose="020F0502020204030204" pitchFamily="34" charset="0"/>
              </a:rPr>
              <a:t>Period</a:t>
            </a:r>
            <a:endParaRPr lang="en-IN" sz="1800" b="0" i="0" u="none" strike="noStrike">
              <a:effectLst/>
              <a:latin typeface="Arial" panose="020B0604020202020204" pitchFamily="34" charset="0"/>
            </a:endParaRPr>
          </a:p>
          <a:p>
            <a:pPr marL="0" algn="l" rtl="0" eaLnBrk="1" fontAlgn="t" latinLnBrk="0" hangingPunct="1">
              <a:buNone/>
            </a:pPr>
            <a:r>
              <a:rPr lang="en-US" sz="1800" b="0" i="0" u="none" strike="noStrike" kern="1200">
                <a:solidFill>
                  <a:srgbClr val="FFFFFF"/>
                </a:solidFill>
                <a:effectLst/>
                <a:latin typeface="Calibri" panose="020F0502020204030204" pitchFamily="34" charset="0"/>
              </a:rPr>
              <a:t>SOW Value</a:t>
            </a:r>
            <a:endParaRPr lang="en-IN" sz="1800" b="0" i="0" u="none" strike="noStrike">
              <a:effectLst/>
              <a:latin typeface="Arial" panose="020B0604020202020204" pitchFamily="34" charset="0"/>
            </a:endParaRPr>
          </a:p>
          <a:p>
            <a:pPr marL="0" algn="l" rtl="0" eaLnBrk="1" fontAlgn="t" latinLnBrk="0" hangingPunct="1">
              <a:buNone/>
            </a:pPr>
            <a:r>
              <a:rPr lang="en-US" sz="1800" b="0" i="0" u="none" strike="noStrike" kern="1200">
                <a:solidFill>
                  <a:srgbClr val="FFFFFF"/>
                </a:solidFill>
                <a:effectLst/>
                <a:latin typeface="Calibri" panose="020F0502020204030204" pitchFamily="34" charset="0"/>
              </a:rPr>
              <a:t>Invoice Value</a:t>
            </a:r>
            <a:endParaRPr lang="en-IN" sz="1800" b="0" i="0" u="none" strike="noStrike">
              <a:effectLst/>
              <a:latin typeface="Arial" panose="020B0604020202020204" pitchFamily="34" charset="0"/>
            </a:endParaRPr>
          </a:p>
          <a:p>
            <a:pPr marL="0" algn="l" rtl="0" eaLnBrk="1" fontAlgn="t" latinLnBrk="0" hangingPunct="1">
              <a:buNone/>
            </a:pPr>
            <a:r>
              <a:rPr lang="en-US" sz="1800" b="0" i="0" u="none" strike="noStrike" kern="1200">
                <a:solidFill>
                  <a:srgbClr val="000000"/>
                </a:solidFill>
                <a:effectLst/>
                <a:latin typeface="Calibri" panose="020F0502020204030204" pitchFamily="34" charset="0"/>
              </a:rPr>
              <a:t>July 2023 to June 2024</a:t>
            </a:r>
            <a:endParaRPr lang="en-IN" sz="1800" b="0" i="0" u="none" strike="noStrike">
              <a:effectLst/>
              <a:latin typeface="Arial" panose="020B0604020202020204" pitchFamily="34" charset="0"/>
            </a:endParaRPr>
          </a:p>
          <a:p>
            <a:pPr marL="0" algn="l" rtl="0" eaLnBrk="1" fontAlgn="t" latinLnBrk="0" hangingPunct="1">
              <a:buNone/>
            </a:pPr>
            <a:r>
              <a:rPr lang="en-US" sz="1800" b="0" i="0" u="none" strike="noStrike" kern="1200">
                <a:solidFill>
                  <a:srgbClr val="000000"/>
                </a:solidFill>
                <a:effectLst/>
                <a:latin typeface="Calibri" panose="020F0502020204030204" pitchFamily="34" charset="0"/>
              </a:rPr>
              <a:t>$753,600</a:t>
            </a:r>
            <a:endParaRPr lang="en-IN" sz="1800" b="0" i="0" u="none" strike="noStrike">
              <a:effectLst/>
              <a:latin typeface="Arial" panose="020B0604020202020204" pitchFamily="34" charset="0"/>
            </a:endParaRPr>
          </a:p>
          <a:p>
            <a:pPr marL="0" algn="l" rtl="0" eaLnBrk="1" fontAlgn="t" latinLnBrk="0" hangingPunct="1">
              <a:buNone/>
            </a:pPr>
            <a:r>
              <a:rPr lang="en-US" sz="1800" b="0" i="0" u="none" strike="noStrike" kern="1200">
                <a:solidFill>
                  <a:srgbClr val="000000"/>
                </a:solidFill>
                <a:effectLst/>
                <a:latin typeface="Calibri" panose="020F0502020204030204" pitchFamily="34" charset="0"/>
              </a:rPr>
              <a:t>$633,364</a:t>
            </a:r>
            <a:endParaRPr lang="en-IN" sz="1800" b="0" i="0" u="none" strike="noStrike">
              <a:effectLst/>
              <a:latin typeface="Arial" panose="020B0604020202020204" pitchFamily="34" charset="0"/>
            </a:endParaRPr>
          </a:p>
          <a:p>
            <a:pPr marL="0" algn="l" rtl="0" eaLnBrk="1" fontAlgn="t" latinLnBrk="0" hangingPunct="1">
              <a:buNone/>
            </a:pPr>
            <a:r>
              <a:rPr lang="en-US" sz="1800" b="0" i="0" u="none" strike="noStrike" kern="1200">
                <a:solidFill>
                  <a:srgbClr val="000000"/>
                </a:solidFill>
                <a:effectLst/>
                <a:latin typeface="Calibri" panose="020F0502020204030204" pitchFamily="34" charset="0"/>
              </a:rPr>
              <a:t>July to Dec 2024</a:t>
            </a:r>
            <a:endParaRPr lang="en-IN" sz="1800" b="0" i="0" u="none" strike="noStrike">
              <a:effectLst/>
              <a:latin typeface="Arial" panose="020B0604020202020204" pitchFamily="34" charset="0"/>
            </a:endParaRPr>
          </a:p>
          <a:p>
            <a:pPr marL="0" algn="l" rtl="0" eaLnBrk="1" fontAlgn="t" latinLnBrk="0" hangingPunct="1">
              <a:buNone/>
            </a:pPr>
            <a:r>
              <a:rPr lang="en-US" sz="1800" b="0" i="0" u="none" strike="noStrike" kern="1200">
                <a:solidFill>
                  <a:srgbClr val="000000"/>
                </a:solidFill>
                <a:effectLst/>
                <a:latin typeface="Calibri" panose="020F0502020204030204" pitchFamily="34" charset="0"/>
              </a:rPr>
              <a:t>$475,200</a:t>
            </a:r>
            <a:endParaRPr lang="en-IN" sz="1800" b="0" i="0" u="none" strike="noStrike">
              <a:effectLst/>
              <a:latin typeface="Arial" panose="020B0604020202020204" pitchFamily="34" charset="0"/>
            </a:endParaRPr>
          </a:p>
          <a:p>
            <a:pPr marL="0" algn="l" rtl="0" eaLnBrk="1" fontAlgn="t" latinLnBrk="0" hangingPunct="1">
              <a:buNone/>
            </a:pPr>
            <a:r>
              <a:rPr lang="en-US" sz="1800" b="0" i="0" u="none" strike="noStrike" kern="1200">
                <a:solidFill>
                  <a:srgbClr val="000000"/>
                </a:solidFill>
                <a:effectLst/>
                <a:latin typeface="Calibri" panose="020F0502020204030204" pitchFamily="34" charset="0"/>
              </a:rPr>
              <a:t>$328,346</a:t>
            </a:r>
            <a:endParaRPr lang="en-IN" sz="1800" b="0" i="0" u="none" strike="noStrike">
              <a:effectLst/>
              <a:latin typeface="Arial" panose="020B0604020202020204" pitchFamily="34" charset="0"/>
            </a:endParaRPr>
          </a:p>
          <a:p>
            <a:pPr marL="0" algn="l" rtl="0" eaLnBrk="1" fontAlgn="t" latinLnBrk="0" hangingPunct="1">
              <a:buNone/>
            </a:pPr>
            <a:r>
              <a:rPr lang="en-US" sz="1800" b="0" i="0" u="none" strike="noStrike" kern="1200">
                <a:solidFill>
                  <a:srgbClr val="000000"/>
                </a:solidFill>
                <a:effectLst/>
                <a:latin typeface="Calibri" panose="020F0502020204030204" pitchFamily="34" charset="0"/>
              </a:rPr>
              <a:t>Jan to Mar 2025</a:t>
            </a:r>
            <a:endParaRPr lang="en-IN" sz="1800" b="0" i="0" u="none" strike="noStrike">
              <a:effectLst/>
              <a:latin typeface="Arial" panose="020B0604020202020204" pitchFamily="34" charset="0"/>
            </a:endParaRPr>
          </a:p>
          <a:p>
            <a:pPr marL="0" algn="l" rtl="0" eaLnBrk="1" fontAlgn="t" latinLnBrk="0" hangingPunct="1">
              <a:buNone/>
            </a:pPr>
            <a:r>
              <a:rPr lang="en-US" sz="1800" b="0" i="0" u="none" strike="noStrike" kern="1200">
                <a:solidFill>
                  <a:srgbClr val="000000"/>
                </a:solidFill>
                <a:effectLst/>
                <a:latin typeface="Calibri" panose="020F0502020204030204" pitchFamily="34" charset="0"/>
              </a:rPr>
              <a:t>$210,168</a:t>
            </a:r>
            <a:endParaRPr lang="en-IN" sz="1800" b="0" i="0" u="none" strike="noStrike">
              <a:effectLst/>
              <a:latin typeface="Arial" panose="020B0604020202020204" pitchFamily="34" charset="0"/>
            </a:endParaRPr>
          </a:p>
          <a:p>
            <a:pPr marL="0" algn="l" rtl="0" eaLnBrk="1" fontAlgn="t" latinLnBrk="0" hangingPunct="1"/>
            <a:r>
              <a:rPr lang="en-US" sz="1800" b="0" i="0" u="none" strike="noStrike" kern="1200">
                <a:solidFill>
                  <a:srgbClr val="000000"/>
                </a:solidFill>
                <a:effectLst/>
                <a:latin typeface="Calibri" panose="020F0502020204030204" pitchFamily="34" charset="0"/>
              </a:rPr>
              <a:t>$197,032</a:t>
            </a:r>
          </a:p>
          <a:p>
            <a:pPr marL="0" algn="l" rtl="0" eaLnBrk="1" fontAlgn="t" latinLnBrk="0" hangingPunct="1">
              <a:buNone/>
            </a:pPr>
            <a:r>
              <a:rPr lang="en-US" sz="1800" b="1" i="0" u="none" strike="noStrike" kern="1200">
                <a:solidFill>
                  <a:srgbClr val="FFFFFF"/>
                </a:solidFill>
                <a:effectLst/>
                <a:latin typeface="Calibri" panose="020F0502020204030204" pitchFamily="34" charset="0"/>
              </a:rPr>
              <a:t>Total</a:t>
            </a:r>
            <a:endParaRPr lang="en-IN" sz="1800" b="0" i="0" u="none" strike="noStrike">
              <a:effectLst/>
              <a:latin typeface="Arial" panose="020B0604020202020204" pitchFamily="34" charset="0"/>
            </a:endParaRPr>
          </a:p>
          <a:p>
            <a:pPr marL="0" algn="l" rtl="0" eaLnBrk="1" fontAlgn="t" latinLnBrk="0" hangingPunct="1">
              <a:buNone/>
            </a:pPr>
            <a:r>
              <a:rPr lang="en-US" sz="1800" b="1" i="0" u="none" strike="noStrike" kern="1200">
                <a:solidFill>
                  <a:srgbClr val="FFFFFF"/>
                </a:solidFill>
                <a:effectLst/>
                <a:latin typeface="Calibri" panose="020F0502020204030204" pitchFamily="34" charset="0"/>
              </a:rPr>
              <a:t>$1,438,968</a:t>
            </a:r>
            <a:endParaRPr lang="en-IN" sz="1800" b="0" i="0" u="none" strike="noStrike">
              <a:effectLst/>
              <a:latin typeface="Arial" panose="020B0604020202020204" pitchFamily="34" charset="0"/>
            </a:endParaRPr>
          </a:p>
          <a:p>
            <a:pPr marL="0" algn="l" rtl="0" eaLnBrk="1" fontAlgn="t" latinLnBrk="0" hangingPunct="1"/>
            <a:r>
              <a:rPr lang="en-US" sz="1800" b="1" i="0" u="none" strike="noStrike" kern="1200">
                <a:solidFill>
                  <a:srgbClr val="FFFFFF"/>
                </a:solidFill>
                <a:effectLst/>
                <a:latin typeface="Calibri" panose="020F0502020204030204" pitchFamily="34" charset="0"/>
              </a:rPr>
              <a:t>$1,158,742</a:t>
            </a:r>
            <a:endParaRPr lang="en-IN" sz="1800" b="0" i="0" u="none" strike="noStrike">
              <a:effectLst/>
              <a:latin typeface="Arial" panose="020B0604020202020204" pitchFamily="34" charset="0"/>
            </a:endParaRPr>
          </a:p>
          <a:p>
            <a:pPr marL="0" algn="l" rtl="0" eaLnBrk="1" fontAlgn="t" latinLnBrk="0" hangingPunct="1"/>
            <a:endParaRPr lang="en-IN" sz="1800" b="0" i="0" u="none" strike="noStrike">
              <a:effectLst/>
              <a:latin typeface="Arial" panose="020B0604020202020204" pitchFamily="34" charset="0"/>
            </a:endParaRPr>
          </a:p>
          <a:p>
            <a:endParaRPr lang="en-IN"/>
          </a:p>
        </p:txBody>
      </p:sp>
      <p:sp>
        <p:nvSpPr>
          <p:cNvPr id="4" name="Slide Number Placeholder 3">
            <a:extLst>
              <a:ext uri="{FF2B5EF4-FFF2-40B4-BE49-F238E27FC236}">
                <a16:creationId xmlns:a16="http://schemas.microsoft.com/office/drawing/2014/main" id="{F601FD8B-9C0B-9D32-FBE3-4F0C68735ED6}"/>
              </a:ext>
            </a:extLst>
          </p:cNvPr>
          <p:cNvSpPr>
            <a:spLocks noGrp="1"/>
          </p:cNvSpPr>
          <p:nvPr>
            <p:ph type="sldNum" sz="quarter" idx="5"/>
          </p:nvPr>
        </p:nvSpPr>
        <p:spPr/>
        <p:txBody>
          <a:bodyPr/>
          <a:lstStyle/>
          <a:p>
            <a:fld id="{7DD3A8C7-2A0B-49C3-9BBE-59B2991E98BF}" type="slidenum">
              <a:rPr lang="en-US" smtClean="0"/>
              <a:t>38</a:t>
            </a:fld>
            <a:endParaRPr lang="en-US"/>
          </a:p>
        </p:txBody>
      </p:sp>
    </p:spTree>
    <p:extLst>
      <p:ext uri="{BB962C8B-B14F-4D97-AF65-F5344CB8AC3E}">
        <p14:creationId xmlns:p14="http://schemas.microsoft.com/office/powerpoint/2010/main" val="26656023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Screenshot info:</a:t>
            </a:r>
          </a:p>
          <a:p>
            <a:r>
              <a:rPr lang="en-US"/>
              <a:t>Top left and right: PMO-CP</a:t>
            </a:r>
          </a:p>
          <a:p>
            <a:r>
              <a:rPr lang="en-US"/>
              <a:t>Bottom left and right: ACP</a:t>
            </a:r>
          </a:p>
        </p:txBody>
      </p:sp>
      <p:sp>
        <p:nvSpPr>
          <p:cNvPr id="4" name="Slide Number Placeholder 3"/>
          <p:cNvSpPr>
            <a:spLocks noGrp="1"/>
          </p:cNvSpPr>
          <p:nvPr>
            <p:ph type="sldNum" sz="quarter" idx="5"/>
          </p:nvPr>
        </p:nvSpPr>
        <p:spPr/>
        <p:txBody>
          <a:bodyPr/>
          <a:lstStyle/>
          <a:p>
            <a:fld id="{7DD3A8C7-2A0B-49C3-9BBE-59B2991E98BF}" type="slidenum">
              <a:rPr lang="en-US" smtClean="0"/>
              <a:t>40</a:t>
            </a:fld>
            <a:endParaRPr lang="en-US"/>
          </a:p>
        </p:txBody>
      </p:sp>
    </p:spTree>
    <p:extLst>
      <p:ext uri="{BB962C8B-B14F-4D97-AF65-F5344CB8AC3E}">
        <p14:creationId xmlns:p14="http://schemas.microsoft.com/office/powerpoint/2010/main" val="896180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Screenshot info:</a:t>
            </a:r>
          </a:p>
          <a:p>
            <a:r>
              <a:rPr lang="en-US"/>
              <a:t>Top left: GenAI workbook</a:t>
            </a:r>
          </a:p>
          <a:p>
            <a:r>
              <a:rPr lang="en-US"/>
              <a:t>Rest: RMP</a:t>
            </a:r>
          </a:p>
        </p:txBody>
      </p:sp>
      <p:sp>
        <p:nvSpPr>
          <p:cNvPr id="4" name="Slide Number Placeholder 3"/>
          <p:cNvSpPr>
            <a:spLocks noGrp="1"/>
          </p:cNvSpPr>
          <p:nvPr>
            <p:ph type="sldNum" sz="quarter" idx="5"/>
          </p:nvPr>
        </p:nvSpPr>
        <p:spPr/>
        <p:txBody>
          <a:bodyPr/>
          <a:lstStyle/>
          <a:p>
            <a:fld id="{7DD3A8C7-2A0B-49C3-9BBE-59B2991E98BF}" type="slidenum">
              <a:rPr lang="en-US" smtClean="0"/>
              <a:t>41</a:t>
            </a:fld>
            <a:endParaRPr lang="en-US"/>
          </a:p>
        </p:txBody>
      </p:sp>
    </p:spTree>
    <p:extLst>
      <p:ext uri="{BB962C8B-B14F-4D97-AF65-F5344CB8AC3E}">
        <p14:creationId xmlns:p14="http://schemas.microsoft.com/office/powerpoint/2010/main" val="11884201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fld id="{7DD3A8C7-2A0B-49C3-9BBE-59B2991E98BF}" type="slidenum">
              <a:rPr lang="en-US" smtClean="0"/>
              <a:t>7</a:t>
            </a:fld>
            <a:endParaRPr lang="en-US"/>
          </a:p>
        </p:txBody>
      </p:sp>
    </p:spTree>
    <p:extLst>
      <p:ext uri="{BB962C8B-B14F-4D97-AF65-F5344CB8AC3E}">
        <p14:creationId xmlns:p14="http://schemas.microsoft.com/office/powerpoint/2010/main" val="6383576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DD3A8C7-2A0B-49C3-9BBE-59B2991E98BF}" type="slidenum">
              <a:rPr lang="en-US" smtClean="0"/>
              <a:t>9</a:t>
            </a:fld>
            <a:endParaRPr lang="en-US"/>
          </a:p>
        </p:txBody>
      </p:sp>
    </p:spTree>
    <p:extLst>
      <p:ext uri="{BB962C8B-B14F-4D97-AF65-F5344CB8AC3E}">
        <p14:creationId xmlns:p14="http://schemas.microsoft.com/office/powerpoint/2010/main" val="19207915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fld id="{7DD3A8C7-2A0B-49C3-9BBE-59B2991E98BF}" type="slidenum">
              <a:rPr lang="en-US" smtClean="0"/>
              <a:t>11</a:t>
            </a:fld>
            <a:endParaRPr lang="en-US"/>
          </a:p>
        </p:txBody>
      </p:sp>
    </p:spTree>
    <p:extLst>
      <p:ext uri="{BB962C8B-B14F-4D97-AF65-F5344CB8AC3E}">
        <p14:creationId xmlns:p14="http://schemas.microsoft.com/office/powerpoint/2010/main" val="736130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Engagement Objective: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As a consulting partner, Aptara aims to help shape learning strategies, align training with business objectives, and advise on optimal practices in digital learning and certification.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a:p>
            <a:r>
              <a:rPr lang="en-US" b="1"/>
              <a:t>Engagement Highlights:</a:t>
            </a:r>
          </a:p>
          <a:p>
            <a:pPr>
              <a:buFont typeface="Arial" panose="020B0604020202020204" pitchFamily="34" charset="0"/>
              <a:buChar char="•"/>
            </a:pPr>
            <a:r>
              <a:rPr lang="en-US"/>
              <a:t>Part of the core project team along with PMI members</a:t>
            </a:r>
          </a:p>
          <a:p>
            <a:pPr>
              <a:buFont typeface="Arial" panose="020B0604020202020204" pitchFamily="34" charset="0"/>
              <a:buChar char="•"/>
            </a:pPr>
            <a:r>
              <a:rPr lang="en-US"/>
              <a:t>Involved in day-to-day activities, including planning the schedule, determining the instructional approach, and designing the course</a:t>
            </a:r>
          </a:p>
          <a:p>
            <a:endParaRPr lang="en-US"/>
          </a:p>
          <a:p>
            <a:r>
              <a:rPr lang="en-US" b="1"/>
              <a:t>Work Transformation:</a:t>
            </a:r>
          </a:p>
          <a:p>
            <a:pPr marL="171450" indent="-171450">
              <a:buFont typeface="Arial" panose="020B0604020202020204" pitchFamily="34" charset="0"/>
              <a:buChar char="•"/>
            </a:pPr>
            <a:r>
              <a:rPr lang="en-US"/>
              <a:t>&lt;Here we could talk about the number of eLearning modules, ILTs, resource documents, etc. we have created for them so far. I don’t have the data for the entire team. Smita might have.&gt;</a:t>
            </a:r>
          </a:p>
          <a:p>
            <a:pPr marL="171450" indent="-171450">
              <a:buFont typeface="Arial" panose="020B0604020202020204" pitchFamily="34" charset="0"/>
              <a:buChar char="•"/>
            </a:pPr>
            <a:endParaRPr lang="en-US"/>
          </a:p>
          <a:p>
            <a:pPr marL="0" indent="0">
              <a:buFont typeface="Arial" panose="020B0604020202020204" pitchFamily="34" charset="0"/>
              <a:buNone/>
            </a:pPr>
            <a:r>
              <a:rPr lang="en-US" b="1"/>
              <a:t>The Path Ahead</a:t>
            </a:r>
          </a:p>
          <a:p>
            <a:pPr marL="171450" indent="-171450">
              <a:buFont typeface="Arial" panose="020B0604020202020204" pitchFamily="34" charset="0"/>
              <a:buChar char="•"/>
            </a:pPr>
            <a:r>
              <a:rPr lang="en-US"/>
              <a:t>Flex team model that allows PMI to plug and play team members from Aptara based on the current project requirements</a:t>
            </a:r>
          </a:p>
          <a:p>
            <a:pPr marL="171450" indent="-171450">
              <a:buFont typeface="Arial" panose="020B0604020202020204" pitchFamily="34" charset="0"/>
              <a:buChar char="•"/>
            </a:pPr>
            <a:r>
              <a:rPr lang="en-US"/>
              <a:t>Incorporate latest technologies to improve learner engagement and development efficiency</a:t>
            </a:r>
          </a:p>
          <a:p>
            <a:pPr marL="171450" indent="-171450">
              <a:buFont typeface="Arial" panose="020B0604020202020204" pitchFamily="34" charset="0"/>
              <a:buChar char="•"/>
            </a:pPr>
            <a:r>
              <a:rPr lang="en-US"/>
              <a:t>&lt;Any other plans or initiatives that Summit or Mohit have in mind&gt;</a:t>
            </a:r>
          </a:p>
          <a:p>
            <a:pPr marL="0" indent="0">
              <a:buFont typeface="Arial" panose="020B0604020202020204" pitchFamily="34" charset="0"/>
              <a:buNone/>
            </a:pPr>
            <a:endParaRPr lang="en-US"/>
          </a:p>
        </p:txBody>
      </p:sp>
      <p:sp>
        <p:nvSpPr>
          <p:cNvPr id="4" name="Slide Number Placeholder 3"/>
          <p:cNvSpPr>
            <a:spLocks noGrp="1"/>
          </p:cNvSpPr>
          <p:nvPr>
            <p:ph type="sldNum" sz="quarter" idx="5"/>
          </p:nvPr>
        </p:nvSpPr>
        <p:spPr/>
        <p:txBody>
          <a:bodyPr/>
          <a:lstStyle/>
          <a:p>
            <a:fld id="{7DD3A8C7-2A0B-49C3-9BBE-59B2991E98BF}" type="slidenum">
              <a:rPr lang="en-US" smtClean="0"/>
              <a:t>12</a:t>
            </a:fld>
            <a:endParaRPr lang="en-US"/>
          </a:p>
        </p:txBody>
      </p:sp>
    </p:spTree>
    <p:extLst>
      <p:ext uri="{BB962C8B-B14F-4D97-AF65-F5344CB8AC3E}">
        <p14:creationId xmlns:p14="http://schemas.microsoft.com/office/powerpoint/2010/main" val="36342258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fld id="{7DD3A8C7-2A0B-49C3-9BBE-59B2991E98BF}" type="slidenum">
              <a:rPr lang="en-US" smtClean="0"/>
              <a:t>15</a:t>
            </a:fld>
            <a:endParaRPr lang="en-US"/>
          </a:p>
        </p:txBody>
      </p:sp>
    </p:spTree>
    <p:extLst>
      <p:ext uri="{BB962C8B-B14F-4D97-AF65-F5344CB8AC3E}">
        <p14:creationId xmlns:p14="http://schemas.microsoft.com/office/powerpoint/2010/main" val="39690190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fld id="{7DD3A8C7-2A0B-49C3-9BBE-59B2991E98BF}" type="slidenum">
              <a:rPr lang="en-US" smtClean="0"/>
              <a:t>16</a:t>
            </a:fld>
            <a:endParaRPr lang="en-US"/>
          </a:p>
        </p:txBody>
      </p:sp>
    </p:spTree>
    <p:extLst>
      <p:ext uri="{BB962C8B-B14F-4D97-AF65-F5344CB8AC3E}">
        <p14:creationId xmlns:p14="http://schemas.microsoft.com/office/powerpoint/2010/main" val="39983335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Feedback shared by Kim for Arun:</a:t>
            </a:r>
          </a:p>
          <a:p>
            <a:pPr>
              <a:buNone/>
            </a:pPr>
            <a:r>
              <a:rPr lang="en-US">
                <a:effectLst/>
                <a:latin typeface="-apple-system"/>
              </a:rPr>
              <a:t> </a:t>
            </a:r>
          </a:p>
          <a:p>
            <a:pPr>
              <a:buNone/>
            </a:pPr>
            <a:r>
              <a:rPr lang="en-US">
                <a:effectLst/>
                <a:latin typeface="-apple-system"/>
              </a:rPr>
              <a:t>You've really stepped up and shown your leadership, ID abilities and your understanding of the content; I consider you the "lead" of the team. I just wanted you to know that and know I really appreciate you. And yes, we definitely have a way to go for sure, but we will get there </a:t>
            </a:r>
          </a:p>
          <a:p>
            <a:pPr>
              <a:buNone/>
            </a:pPr>
            <a:br>
              <a:rPr lang="en-US">
                <a:effectLst/>
                <a:latin typeface="-apple-system"/>
              </a:rPr>
            </a:br>
            <a:r>
              <a:rPr lang="en-US">
                <a:effectLst/>
                <a:latin typeface="-apple-system"/>
              </a:rPr>
              <a:t>Happy birthday! Wanted to say THANK YOU for all of the work you have done for this project - truly </a:t>
            </a:r>
            <a:r>
              <a:rPr lang="en-US" err="1">
                <a:effectLst/>
                <a:latin typeface="-apple-system"/>
              </a:rPr>
              <a:t>wouldnt</a:t>
            </a:r>
            <a:r>
              <a:rPr lang="en-US">
                <a:effectLst/>
                <a:latin typeface="-apple-system"/>
              </a:rPr>
              <a:t> have been able to do it without you.  I'm at the conference now and attending a session about creating value and aligning services...I think both of us could actually be a speaker for this ! Hope you have a great day off. Enjoy!</a:t>
            </a:r>
          </a:p>
          <a:p>
            <a:pPr>
              <a:buNone/>
            </a:pPr>
            <a:endParaRPr lang="en-US">
              <a:effectLst/>
              <a:latin typeface="-apple-system"/>
            </a:endParaRPr>
          </a:p>
          <a:p>
            <a:pPr>
              <a:buNone/>
            </a:pPr>
            <a:r>
              <a:rPr lang="en-US" b="1"/>
              <a:t>Feedback shared by Gayla for Arun and Priyanka:</a:t>
            </a:r>
          </a:p>
          <a:p>
            <a:pPr>
              <a:buNone/>
            </a:pPr>
            <a:r>
              <a:rPr lang="en-US"/>
              <a:t>I am thankful to Arun and Priyanka, we just got them in too late and I hate to feel like scrambled eggs LOL </a:t>
            </a:r>
            <a:r>
              <a:rPr lang="en-US" i="1"/>
              <a:t>(Gayla’s feedback on our course review)</a:t>
            </a:r>
            <a:endParaRPr lang="en-US"/>
          </a:p>
          <a:p>
            <a:pPr>
              <a:buNone/>
            </a:pPr>
            <a:r>
              <a:rPr lang="en-US"/>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a:t>Feedback shared by a volunteer reviewer for PMO-CP:</a:t>
            </a:r>
          </a:p>
          <a:p>
            <a:pPr>
              <a:buNone/>
            </a:pPr>
            <a:r>
              <a:rPr lang="en-US"/>
              <a:t>First, I want to sincerely thank you for the opportunity to evaluate this course. Without any exaggeration, I can confidently say that this is one of the best courses I have reviewed so far. With my experience, reflected in the certifications and studies listed on my LinkedIn profile, I have encountered many learning materials, and this one truly stands out. The course excels in every aspect—    (B) Thank you, great course, I believe that it's PMI best </a:t>
            </a:r>
            <a:r>
              <a:rPr lang="en-US" err="1"/>
              <a:t>elearning</a:t>
            </a:r>
            <a:r>
              <a:rPr lang="en-US"/>
              <a:t> one. Go team!!!!! </a:t>
            </a:r>
            <a:r>
              <a:rPr lang="en-US" i="1"/>
              <a:t>(A survey volunteer’s feedback on the PMOCP course)</a:t>
            </a:r>
            <a:endParaRPr lang="en-US"/>
          </a:p>
          <a:p>
            <a:pPr>
              <a:buNone/>
            </a:pPr>
            <a:r>
              <a:rPr lang="en-US"/>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a:t>Feedback shared by Kim for the entire team:</a:t>
            </a:r>
          </a:p>
          <a:p>
            <a:r>
              <a:rPr lang="en-US"/>
              <a:t>Thank you EVERYONE, for your dedication, expertise, and just overall being great people to work with </a:t>
            </a:r>
            <a:r>
              <a:rPr lang="en-US" i="1"/>
              <a:t>(Kim to the whole team)</a:t>
            </a:r>
            <a:endParaRPr lang="en-US">
              <a:effectLst/>
              <a:latin typeface="-apple-system"/>
            </a:endParaRPr>
          </a:p>
          <a:p>
            <a:pPr>
              <a:buNone/>
            </a:pPr>
            <a:endParaRPr lang="en-US">
              <a:effectLst/>
              <a:latin typeface="-apple-system"/>
            </a:endParaRPr>
          </a:p>
          <a:p>
            <a:pPr>
              <a:buNone/>
            </a:pPr>
            <a:r>
              <a:rPr lang="en-US" b="1">
                <a:effectLst/>
                <a:latin typeface="-apple-system"/>
              </a:rPr>
              <a:t>Feedback shared by Nicole for Kamar:</a:t>
            </a:r>
          </a:p>
          <a:p>
            <a:pPr>
              <a:buNone/>
            </a:pPr>
            <a:r>
              <a:rPr lang="en-US" u="sng"/>
              <a:t>A HUGE thank you</a:t>
            </a:r>
            <a:r>
              <a:rPr lang="en-US"/>
              <a:t> to the massive amounts of work that Gayla Wright and Kamar Hussain (Aptara) have done in Storyline - their work has enabled us to create the library and the sheer volume that they've produced is astounding! </a:t>
            </a:r>
            <a:endParaRPr lang="en-US">
              <a:effectLst/>
              <a:latin typeface="-apple-system"/>
            </a:endParaRPr>
          </a:p>
          <a:p>
            <a:pPr>
              <a:buNone/>
            </a:pPr>
            <a:endParaRPr lang="en-US">
              <a:effectLst/>
              <a:latin typeface="-apple-system"/>
            </a:endParaRPr>
          </a:p>
          <a:p>
            <a:pPr>
              <a:buNone/>
            </a:pPr>
            <a:r>
              <a:rPr lang="en-US" b="1">
                <a:effectLst/>
                <a:latin typeface="-apple-system"/>
              </a:rPr>
              <a:t>Feedback shared by volunteer reviewer for PMI-RMP:</a:t>
            </a:r>
          </a:p>
          <a:p>
            <a:pPr algn="l" fontAlgn="base">
              <a:buFont typeface="Arial" panose="020B0604020202020204" pitchFamily="34" charset="0"/>
              <a:buNone/>
            </a:pPr>
            <a:r>
              <a:rPr lang="en-US" sz="1800" b="0" i="0">
                <a:solidFill>
                  <a:srgbClr val="002451"/>
                </a:solidFill>
                <a:effectLst/>
                <a:latin typeface="inherit"/>
              </a:rPr>
              <a:t>It has always been a very enriching experience working closely with PMI &amp; helping in their various initiatives and product offerings, over the past several years and this one too tops the list !!... And the final outcome has come extremely well. I showed it to my team today and everyone was highly praising it for the content, clarity &amp; convenience it will provide for aspirant RMP professionals. Kudos to the entire team</a:t>
            </a:r>
            <a:endParaRPr lang="en-US" sz="1800" b="0" i="0">
              <a:solidFill>
                <a:srgbClr val="002451"/>
              </a:solidFill>
              <a:effectLst/>
              <a:latin typeface="Aptos" panose="020B0004020202020204" pitchFamily="34" charset="0"/>
            </a:endParaRPr>
          </a:p>
          <a:p>
            <a:pPr marL="457200" algn="l" fontAlgn="base">
              <a:buNone/>
            </a:pPr>
            <a:r>
              <a:rPr lang="en-US" sz="1800" b="0" i="0">
                <a:solidFill>
                  <a:srgbClr val="002451"/>
                </a:solidFill>
                <a:effectLst/>
                <a:latin typeface="inherit"/>
              </a:rPr>
              <a:t> </a:t>
            </a:r>
            <a:endParaRPr lang="en-US" sz="1800" b="0" i="0">
              <a:solidFill>
                <a:srgbClr val="242424"/>
              </a:solidFill>
              <a:effectLst/>
              <a:latin typeface="Aptos" panose="020B0004020202020204" pitchFamily="34" charset="0"/>
            </a:endParaRPr>
          </a:p>
          <a:p>
            <a:pPr algn="l" fontAlgn="base">
              <a:buFont typeface="Arial" panose="020B0604020202020204" pitchFamily="34" charset="0"/>
              <a:buNone/>
            </a:pPr>
            <a:r>
              <a:rPr lang="en-US" sz="1800" b="0" i="0">
                <a:solidFill>
                  <a:srgbClr val="002451"/>
                </a:solidFill>
                <a:effectLst/>
                <a:latin typeface="inherit"/>
              </a:rPr>
              <a:t>The course is well done, and the approach to learn in a problem base scenario works well and let understand clearly the approach and the identify the flow to follow in order to do an excellent Risk management.</a:t>
            </a:r>
            <a:endParaRPr lang="en-US" sz="1800" b="0" i="0">
              <a:solidFill>
                <a:srgbClr val="002451"/>
              </a:solidFill>
              <a:effectLst/>
              <a:latin typeface="Aptos" panose="020B0004020202020204" pitchFamily="34" charset="0"/>
            </a:endParaRPr>
          </a:p>
          <a:p>
            <a:pPr marL="457200" algn="l" fontAlgn="base">
              <a:buNone/>
            </a:pPr>
            <a:r>
              <a:rPr lang="en-US" sz="1800" b="0" i="0">
                <a:solidFill>
                  <a:srgbClr val="002451"/>
                </a:solidFill>
                <a:effectLst/>
                <a:latin typeface="inherit"/>
              </a:rPr>
              <a:t> </a:t>
            </a:r>
            <a:endParaRPr lang="en-US" sz="1800" b="0" i="0">
              <a:solidFill>
                <a:srgbClr val="242424"/>
              </a:solidFill>
              <a:effectLst/>
              <a:latin typeface="Aptos" panose="020B0004020202020204" pitchFamily="34" charset="0"/>
            </a:endParaRPr>
          </a:p>
          <a:p>
            <a:pPr algn="l" fontAlgn="base">
              <a:buFont typeface="Arial" panose="020B0604020202020204" pitchFamily="34" charset="0"/>
              <a:buNone/>
            </a:pPr>
            <a:r>
              <a:rPr lang="en-US" sz="1800" b="0" i="0">
                <a:solidFill>
                  <a:srgbClr val="002451"/>
                </a:solidFill>
                <a:effectLst/>
                <a:latin typeface="inherit"/>
              </a:rPr>
              <a:t>With the launch of this course, we now have an excellent resource for aspiring RMP candidates to meet their PDU requirements as part of the application process.</a:t>
            </a:r>
            <a:endParaRPr lang="en-US" sz="1800" b="0" i="0">
              <a:solidFill>
                <a:srgbClr val="242424"/>
              </a:solidFill>
              <a:effectLst/>
              <a:latin typeface="Aptos" panose="020B0004020202020204" pitchFamily="34" charset="0"/>
            </a:endParaRPr>
          </a:p>
          <a:p>
            <a:pPr>
              <a:buNone/>
            </a:pPr>
            <a:endParaRPr lang="en-US"/>
          </a:p>
        </p:txBody>
      </p:sp>
      <p:sp>
        <p:nvSpPr>
          <p:cNvPr id="4" name="Slide Number Placeholder 3"/>
          <p:cNvSpPr>
            <a:spLocks noGrp="1"/>
          </p:cNvSpPr>
          <p:nvPr>
            <p:ph type="sldNum" sz="quarter" idx="5"/>
          </p:nvPr>
        </p:nvSpPr>
        <p:spPr/>
        <p:txBody>
          <a:bodyPr/>
          <a:lstStyle/>
          <a:p>
            <a:fld id="{7DD3A8C7-2A0B-49C3-9BBE-59B2991E98BF}" type="slidenum">
              <a:rPr lang="en-US" smtClean="0"/>
              <a:t>17</a:t>
            </a:fld>
            <a:endParaRPr lang="en-US"/>
          </a:p>
        </p:txBody>
      </p:sp>
    </p:spTree>
    <p:extLst>
      <p:ext uri="{BB962C8B-B14F-4D97-AF65-F5344CB8AC3E}">
        <p14:creationId xmlns:p14="http://schemas.microsoft.com/office/powerpoint/2010/main" val="37137171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Master" Target="../slideMasters/slideMaster1.xml"/><Relationship Id="rId1" Type="http://schemas.openxmlformats.org/officeDocument/2006/relationships/tags" Target="../tags/tag2.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Master" Target="../slideMasters/slideMaster1.xml"/><Relationship Id="rId1" Type="http://schemas.openxmlformats.org/officeDocument/2006/relationships/tags" Target="../tags/tag3.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9.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0.jpeg"/><Relationship Id="rId5" Type="http://schemas.openxmlformats.org/officeDocument/2006/relationships/image" Target="../media/image9.svg"/><Relationship Id="rId4"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Master" Target="../slideMasters/slideMaster1.xml"/><Relationship Id="rId1" Type="http://schemas.openxmlformats.org/officeDocument/2006/relationships/tags" Target="../tags/tag1.xml"/><Relationship Id="rId5" Type="http://schemas.openxmlformats.org/officeDocument/2006/relationships/image" Target="../media/image9.svg"/><Relationship Id="rId4" Type="http://schemas.openxmlformats.org/officeDocument/2006/relationships/image" Target="../media/image8.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251382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8_Section Header">
    <p:spTree>
      <p:nvGrpSpPr>
        <p:cNvPr id="1" name=""/>
        <p:cNvGrpSpPr/>
        <p:nvPr/>
      </p:nvGrpSpPr>
      <p:grpSpPr>
        <a:xfrm>
          <a:off x="0" y="0"/>
          <a:ext cx="0" cy="0"/>
          <a:chOff x="0" y="0"/>
          <a:chExt cx="0" cy="0"/>
        </a:xfrm>
      </p:grpSpPr>
      <p:pic>
        <p:nvPicPr>
          <p:cNvPr id="3" name="Picture 2" descr="A hands shaking with lights&#10;&#10;AI-generated content may be incorrect.">
            <a:extLst>
              <a:ext uri="{FF2B5EF4-FFF2-40B4-BE49-F238E27FC236}">
                <a16:creationId xmlns:a16="http://schemas.microsoft.com/office/drawing/2014/main" id="{760A776C-416E-303C-75B4-263E2FFAB114}"/>
              </a:ext>
            </a:extLst>
          </p:cNvPr>
          <p:cNvPicPr>
            <a:picLocks noChangeAspect="1"/>
          </p:cNvPicPr>
          <p:nvPr userDrawn="1"/>
        </p:nvPicPr>
        <p:blipFill>
          <a:blip r:embed="rId3"/>
          <a:srcRect r="17184" b="16886"/>
          <a:stretch/>
        </p:blipFill>
        <p:spPr>
          <a:xfrm>
            <a:off x="0" y="0"/>
            <a:ext cx="12192000" cy="6858000"/>
          </a:xfrm>
          <a:prstGeom prst="rect">
            <a:avLst/>
          </a:prstGeom>
        </p:spPr>
      </p:pic>
      <p:sp>
        <p:nvSpPr>
          <p:cNvPr id="2" name="Rectangle 1">
            <a:extLst>
              <a:ext uri="{FF2B5EF4-FFF2-40B4-BE49-F238E27FC236}">
                <a16:creationId xmlns:a16="http://schemas.microsoft.com/office/drawing/2014/main" id="{D1FBE276-3737-9C76-7D53-84E873273340}"/>
              </a:ext>
            </a:extLst>
          </p:cNvPr>
          <p:cNvSpPr/>
          <p:nvPr userDrawn="1"/>
        </p:nvSpPr>
        <p:spPr>
          <a:xfrm>
            <a:off x="0" y="0"/>
            <a:ext cx="12192000" cy="3037840"/>
          </a:xfrm>
          <a:prstGeom prst="rect">
            <a:avLst/>
          </a:prstGeom>
          <a:gradFill>
            <a:gsLst>
              <a:gs pos="16000">
                <a:schemeClr val="tx1">
                  <a:alpha val="66000"/>
                </a:schemeClr>
              </a:gs>
              <a:gs pos="100000">
                <a:schemeClr val="tx1">
                  <a:alpha val="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 name="Title 1">
            <a:extLst>
              <a:ext uri="{FF2B5EF4-FFF2-40B4-BE49-F238E27FC236}">
                <a16:creationId xmlns:a16="http://schemas.microsoft.com/office/drawing/2014/main" id="{3630698D-AD2B-AE4A-0528-F68811069200}"/>
              </a:ext>
            </a:extLst>
          </p:cNvPr>
          <p:cNvSpPr txBox="1">
            <a:spLocks/>
          </p:cNvSpPr>
          <p:nvPr userDrawn="1"/>
        </p:nvSpPr>
        <p:spPr>
          <a:xfrm>
            <a:off x="595085" y="595087"/>
            <a:ext cx="8247973" cy="155302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000" b="0" kern="1200">
                <a:solidFill>
                  <a:srgbClr val="2E5BFF"/>
                </a:solidFill>
                <a:latin typeface="Roboto" panose="02000000000000000000" pitchFamily="2" charset="0"/>
                <a:ea typeface="Roboto" panose="02000000000000000000" pitchFamily="2" charset="0"/>
                <a:cs typeface="Roboto" panose="02000000000000000000" pitchFamily="2" charset="0"/>
              </a:defRPr>
            </a:lvl1pPr>
          </a:lstStyle>
          <a:p>
            <a:r>
              <a:rPr lang="en-US" sz="3600">
                <a:solidFill>
                  <a:schemeClr val="bg1"/>
                </a:solidFill>
                <a:latin typeface="Roboto light" panose="02000000000000000000" pitchFamily="2" charset="0"/>
                <a:ea typeface="Roboto light" panose="02000000000000000000" pitchFamily="2" charset="0"/>
                <a:cs typeface="Roboto light" panose="02000000000000000000" pitchFamily="2" charset="0"/>
              </a:rPr>
              <a:t>New Ways of </a:t>
            </a:r>
            <a:r>
              <a:rPr lang="en-US" sz="3600" b="1">
                <a:solidFill>
                  <a:schemeClr val="bg1"/>
                </a:solidFill>
              </a:rPr>
              <a:t>Collaboration</a:t>
            </a:r>
            <a:endParaRPr lang="en-US" sz="3600">
              <a:solidFill>
                <a:schemeClr val="bg1"/>
              </a:solidFill>
              <a:latin typeface="Roboto light" panose="02000000000000000000" pitchFamily="2" charset="0"/>
              <a:ea typeface="Roboto light" panose="02000000000000000000" pitchFamily="2" charset="0"/>
              <a:cs typeface="Roboto light" panose="02000000000000000000" pitchFamily="2" charset="0"/>
            </a:endParaRPr>
          </a:p>
        </p:txBody>
      </p:sp>
      <p:sp>
        <p:nvSpPr>
          <p:cNvPr id="5" name="Rectangle 4">
            <a:extLst>
              <a:ext uri="{FF2B5EF4-FFF2-40B4-BE49-F238E27FC236}">
                <a16:creationId xmlns:a16="http://schemas.microsoft.com/office/drawing/2014/main" id="{91F237DA-22A7-B36C-00D4-239CAA90CFD9}"/>
              </a:ext>
            </a:extLst>
          </p:cNvPr>
          <p:cNvSpPr/>
          <p:nvPr userDrawn="1"/>
        </p:nvSpPr>
        <p:spPr>
          <a:xfrm flipH="1">
            <a:off x="725715" y="2148114"/>
            <a:ext cx="159656" cy="4709886"/>
          </a:xfrm>
          <a:prstGeom prst="rect">
            <a:avLst/>
          </a:prstGeom>
          <a:solidFill>
            <a:srgbClr val="EBF9FF">
              <a:alpha val="2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Rectangle 5">
            <a:extLst>
              <a:ext uri="{FF2B5EF4-FFF2-40B4-BE49-F238E27FC236}">
                <a16:creationId xmlns:a16="http://schemas.microsoft.com/office/drawing/2014/main" id="{AF8EF78D-3E4D-EB68-7F64-2FA90E7D50FD}"/>
              </a:ext>
            </a:extLst>
          </p:cNvPr>
          <p:cNvSpPr/>
          <p:nvPr userDrawn="1"/>
        </p:nvSpPr>
        <p:spPr>
          <a:xfrm flipH="1">
            <a:off x="725715" y="0"/>
            <a:ext cx="159656" cy="595086"/>
          </a:xfrm>
          <a:prstGeom prst="rect">
            <a:avLst/>
          </a:prstGeom>
          <a:solidFill>
            <a:srgbClr val="EBF9FF">
              <a:alpha val="2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8" name="Graphic 7">
            <a:extLst>
              <a:ext uri="{FF2B5EF4-FFF2-40B4-BE49-F238E27FC236}">
                <a16:creationId xmlns:a16="http://schemas.microsoft.com/office/drawing/2014/main" id="{EEE82704-9397-99BB-1BDD-AE453EF5519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951200" y="6210000"/>
            <a:ext cx="723898" cy="135094"/>
          </a:xfrm>
          <a:prstGeom prst="rect">
            <a:avLst/>
          </a:prstGeom>
        </p:spPr>
      </p:pic>
      <p:sp>
        <p:nvSpPr>
          <p:cNvPr id="9" name="Freeform: Shape 8">
            <a:extLst>
              <a:ext uri="{FF2B5EF4-FFF2-40B4-BE49-F238E27FC236}">
                <a16:creationId xmlns:a16="http://schemas.microsoft.com/office/drawing/2014/main" id="{9700C50C-8A7E-D90C-4AAB-56975B66081E}"/>
              </a:ext>
            </a:extLst>
          </p:cNvPr>
          <p:cNvSpPr/>
          <p:nvPr userDrawn="1"/>
        </p:nvSpPr>
        <p:spPr>
          <a:xfrm>
            <a:off x="515939" y="6124470"/>
            <a:ext cx="220770" cy="220770"/>
          </a:xfrm>
          <a:custGeom>
            <a:avLst/>
            <a:gdLst>
              <a:gd name="connsiteX0" fmla="*/ 0 w 273869"/>
              <a:gd name="connsiteY0" fmla="*/ 0 h 273869"/>
              <a:gd name="connsiteX1" fmla="*/ 1 w 273869"/>
              <a:gd name="connsiteY1" fmla="*/ 0 h 273869"/>
              <a:gd name="connsiteX2" fmla="*/ 273869 w 273869"/>
              <a:gd name="connsiteY2" fmla="*/ 273868 h 273869"/>
              <a:gd name="connsiteX3" fmla="*/ 273869 w 273869"/>
              <a:gd name="connsiteY3" fmla="*/ 273869 h 273869"/>
              <a:gd name="connsiteX4" fmla="*/ 209910 w 273869"/>
              <a:gd name="connsiteY4" fmla="*/ 273869 h 273869"/>
              <a:gd name="connsiteX5" fmla="*/ 209910 w 273869"/>
              <a:gd name="connsiteY5" fmla="*/ 273868 h 273869"/>
              <a:gd name="connsiteX6" fmla="*/ 1 w 273869"/>
              <a:gd name="connsiteY6" fmla="*/ 63959 h 273869"/>
              <a:gd name="connsiteX7" fmla="*/ 0 w 273869"/>
              <a:gd name="connsiteY7" fmla="*/ 63959 h 273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3869" h="273869">
                <a:moveTo>
                  <a:pt x="0" y="0"/>
                </a:moveTo>
                <a:lnTo>
                  <a:pt x="1" y="0"/>
                </a:lnTo>
                <a:cubicBezTo>
                  <a:pt x="151254" y="0"/>
                  <a:pt x="273869" y="122615"/>
                  <a:pt x="273869" y="273868"/>
                </a:cubicBezTo>
                <a:lnTo>
                  <a:pt x="273869" y="273869"/>
                </a:lnTo>
                <a:lnTo>
                  <a:pt x="209910" y="273869"/>
                </a:lnTo>
                <a:lnTo>
                  <a:pt x="209910" y="273868"/>
                </a:lnTo>
                <a:cubicBezTo>
                  <a:pt x="209910" y="157938"/>
                  <a:pt x="115931" y="63959"/>
                  <a:pt x="1" y="63959"/>
                </a:cubicBezTo>
                <a:lnTo>
                  <a:pt x="0" y="63959"/>
                </a:lnTo>
                <a:close/>
              </a:path>
            </a:pathLst>
          </a:cu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N">
              <a:solidFill>
                <a:schemeClr val="tx1"/>
              </a:solidFill>
            </a:endParaRPr>
          </a:p>
        </p:txBody>
      </p:sp>
      <p:sp>
        <p:nvSpPr>
          <p:cNvPr id="10" name="Slide Number Placeholder 5">
            <a:extLst>
              <a:ext uri="{FF2B5EF4-FFF2-40B4-BE49-F238E27FC236}">
                <a16:creationId xmlns:a16="http://schemas.microsoft.com/office/drawing/2014/main" id="{1C3DB96B-AD80-66EB-F312-995F40AEA932}"/>
              </a:ext>
            </a:extLst>
          </p:cNvPr>
          <p:cNvSpPr txBox="1">
            <a:spLocks/>
          </p:cNvSpPr>
          <p:nvPr userDrawn="1"/>
        </p:nvSpPr>
        <p:spPr>
          <a:xfrm>
            <a:off x="389521" y="6114178"/>
            <a:ext cx="379022" cy="365125"/>
          </a:xfrm>
          <a:prstGeom prst="rect">
            <a:avLst/>
          </a:prstGeom>
        </p:spPr>
        <p:txBody>
          <a:bodyPr anchor="ctr"/>
          <a:lstStyle>
            <a:defPPr>
              <a:defRPr lang="en-US"/>
            </a:defPPr>
            <a:lvl1pPr marL="0" algn="r" defTabSz="914400" rtl="0" eaLnBrk="1" latinLnBrk="0" hangingPunct="1">
              <a:defRPr sz="1200" kern="1200">
                <a:solidFill>
                  <a:schemeClr val="bg1"/>
                </a:solidFill>
                <a:latin typeface="+mj-lt"/>
                <a:ea typeface="Tahoma" pitchFamily="34" charset="0"/>
                <a:cs typeface="Tahoma"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6401666-4A6E-4ACE-A673-0C447E42B71F}" type="slidenum">
              <a:rPr lang="en-US" sz="900" smtClean="0">
                <a:solidFill>
                  <a:srgbClr val="F0F0F0"/>
                </a:solidFill>
                <a:latin typeface="Roboto light" panose="02000000000000000000" pitchFamily="2" charset="0"/>
                <a:ea typeface="Roboto light" panose="02000000000000000000" pitchFamily="2" charset="0"/>
                <a:cs typeface="Roboto light" panose="02000000000000000000" pitchFamily="2" charset="0"/>
              </a:rPr>
              <a:pPr algn="ctr"/>
              <a:t>‹#›</a:t>
            </a:fld>
            <a:endParaRPr lang="en-US" sz="900">
              <a:solidFill>
                <a:srgbClr val="F0F0F0"/>
              </a:solidFill>
              <a:latin typeface="Roboto light" panose="02000000000000000000" pitchFamily="2" charset="0"/>
              <a:ea typeface="Roboto light" panose="02000000000000000000" pitchFamily="2" charset="0"/>
              <a:cs typeface="Roboto light" panose="02000000000000000000" pitchFamily="2" charset="0"/>
            </a:endParaRPr>
          </a:p>
        </p:txBody>
      </p:sp>
    </p:spTree>
    <p:custDataLst>
      <p:tags r:id="rId1"/>
    </p:custDataLst>
    <p:extLst>
      <p:ext uri="{BB962C8B-B14F-4D97-AF65-F5344CB8AC3E}">
        <p14:creationId xmlns:p14="http://schemas.microsoft.com/office/powerpoint/2010/main" val="69187774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Section Header">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60A776C-416E-303C-75B4-263E2FFAB114}"/>
              </a:ext>
            </a:extLst>
          </p:cNvPr>
          <p:cNvPicPr>
            <a:picLocks noChangeAspect="1"/>
          </p:cNvPicPr>
          <p:nvPr userDrawn="1"/>
        </p:nvPicPr>
        <p:blipFill>
          <a:blip r:embed="rId3"/>
          <a:srcRect l="183" r="183"/>
          <a:stretch/>
        </p:blipFill>
        <p:spPr>
          <a:xfrm>
            <a:off x="0" y="0"/>
            <a:ext cx="12192000" cy="6858000"/>
          </a:xfrm>
          <a:prstGeom prst="rect">
            <a:avLst/>
          </a:prstGeom>
        </p:spPr>
      </p:pic>
      <p:sp>
        <p:nvSpPr>
          <p:cNvPr id="2" name="Rectangle 1">
            <a:extLst>
              <a:ext uri="{FF2B5EF4-FFF2-40B4-BE49-F238E27FC236}">
                <a16:creationId xmlns:a16="http://schemas.microsoft.com/office/drawing/2014/main" id="{D1FBE276-3737-9C76-7D53-84E873273340}"/>
              </a:ext>
            </a:extLst>
          </p:cNvPr>
          <p:cNvSpPr/>
          <p:nvPr userDrawn="1"/>
        </p:nvSpPr>
        <p:spPr>
          <a:xfrm>
            <a:off x="0" y="0"/>
            <a:ext cx="12192000" cy="3037840"/>
          </a:xfrm>
          <a:prstGeom prst="rect">
            <a:avLst/>
          </a:prstGeom>
          <a:gradFill>
            <a:gsLst>
              <a:gs pos="16000">
                <a:schemeClr val="tx1">
                  <a:alpha val="66000"/>
                </a:schemeClr>
              </a:gs>
              <a:gs pos="100000">
                <a:schemeClr val="tx1">
                  <a:alpha val="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 name="Title 1">
            <a:extLst>
              <a:ext uri="{FF2B5EF4-FFF2-40B4-BE49-F238E27FC236}">
                <a16:creationId xmlns:a16="http://schemas.microsoft.com/office/drawing/2014/main" id="{3630698D-AD2B-AE4A-0528-F68811069200}"/>
              </a:ext>
            </a:extLst>
          </p:cNvPr>
          <p:cNvSpPr txBox="1">
            <a:spLocks/>
          </p:cNvSpPr>
          <p:nvPr userDrawn="1"/>
        </p:nvSpPr>
        <p:spPr>
          <a:xfrm>
            <a:off x="595085" y="595087"/>
            <a:ext cx="8247973" cy="155302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000" b="0" kern="1200">
                <a:solidFill>
                  <a:srgbClr val="2E5BFF"/>
                </a:solidFill>
                <a:latin typeface="Roboto" panose="02000000000000000000" pitchFamily="2" charset="0"/>
                <a:ea typeface="Roboto" panose="02000000000000000000" pitchFamily="2" charset="0"/>
                <a:cs typeface="Roboto" panose="02000000000000000000" pitchFamily="2" charset="0"/>
              </a:defRPr>
            </a:lvl1pPr>
          </a:lstStyle>
          <a:p>
            <a:r>
              <a:rPr lang="en-US" sz="3600" b="1">
                <a:solidFill>
                  <a:schemeClr val="bg1"/>
                </a:solidFill>
                <a:latin typeface="Roboto" panose="02000000000000000000" pitchFamily="2" charset="0"/>
                <a:ea typeface="Roboto" panose="02000000000000000000" pitchFamily="2" charset="0"/>
                <a:cs typeface="Roboto light" panose="02000000000000000000" pitchFamily="2" charset="0"/>
              </a:rPr>
              <a:t>Pricing/Commercial </a:t>
            </a:r>
            <a:r>
              <a:rPr lang="en-US" sz="3600" b="1">
                <a:solidFill>
                  <a:schemeClr val="bg1"/>
                </a:solidFill>
                <a:latin typeface="Roboto light" panose="02000000000000000000" pitchFamily="2" charset="0"/>
                <a:ea typeface="Roboto light" panose="02000000000000000000" pitchFamily="2" charset="0"/>
                <a:cs typeface="Roboto light" panose="02000000000000000000" pitchFamily="2" charset="0"/>
              </a:rPr>
              <a:t>Model</a:t>
            </a:r>
          </a:p>
        </p:txBody>
      </p:sp>
      <p:sp>
        <p:nvSpPr>
          <p:cNvPr id="5" name="Rectangle 4">
            <a:extLst>
              <a:ext uri="{FF2B5EF4-FFF2-40B4-BE49-F238E27FC236}">
                <a16:creationId xmlns:a16="http://schemas.microsoft.com/office/drawing/2014/main" id="{91F237DA-22A7-B36C-00D4-239CAA90CFD9}"/>
              </a:ext>
            </a:extLst>
          </p:cNvPr>
          <p:cNvSpPr/>
          <p:nvPr userDrawn="1"/>
        </p:nvSpPr>
        <p:spPr>
          <a:xfrm flipH="1">
            <a:off x="725715" y="2148114"/>
            <a:ext cx="159656" cy="4709886"/>
          </a:xfrm>
          <a:prstGeom prst="rect">
            <a:avLst/>
          </a:prstGeom>
          <a:solidFill>
            <a:srgbClr val="EBF9FF">
              <a:alpha val="2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Rectangle 5">
            <a:extLst>
              <a:ext uri="{FF2B5EF4-FFF2-40B4-BE49-F238E27FC236}">
                <a16:creationId xmlns:a16="http://schemas.microsoft.com/office/drawing/2014/main" id="{AF8EF78D-3E4D-EB68-7F64-2FA90E7D50FD}"/>
              </a:ext>
            </a:extLst>
          </p:cNvPr>
          <p:cNvSpPr/>
          <p:nvPr userDrawn="1"/>
        </p:nvSpPr>
        <p:spPr>
          <a:xfrm flipH="1">
            <a:off x="725715" y="0"/>
            <a:ext cx="159656" cy="595086"/>
          </a:xfrm>
          <a:prstGeom prst="rect">
            <a:avLst/>
          </a:prstGeom>
          <a:solidFill>
            <a:srgbClr val="EBF9FF">
              <a:alpha val="2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8" name="Graphic 7">
            <a:extLst>
              <a:ext uri="{FF2B5EF4-FFF2-40B4-BE49-F238E27FC236}">
                <a16:creationId xmlns:a16="http://schemas.microsoft.com/office/drawing/2014/main" id="{EEE82704-9397-99BB-1BDD-AE453EF5519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951200" y="6210000"/>
            <a:ext cx="723898" cy="135094"/>
          </a:xfrm>
          <a:prstGeom prst="rect">
            <a:avLst/>
          </a:prstGeom>
        </p:spPr>
      </p:pic>
      <p:sp>
        <p:nvSpPr>
          <p:cNvPr id="9" name="Freeform: Shape 8">
            <a:extLst>
              <a:ext uri="{FF2B5EF4-FFF2-40B4-BE49-F238E27FC236}">
                <a16:creationId xmlns:a16="http://schemas.microsoft.com/office/drawing/2014/main" id="{9700C50C-8A7E-D90C-4AAB-56975B66081E}"/>
              </a:ext>
            </a:extLst>
          </p:cNvPr>
          <p:cNvSpPr/>
          <p:nvPr userDrawn="1"/>
        </p:nvSpPr>
        <p:spPr>
          <a:xfrm>
            <a:off x="515939" y="6124470"/>
            <a:ext cx="220770" cy="220770"/>
          </a:xfrm>
          <a:custGeom>
            <a:avLst/>
            <a:gdLst>
              <a:gd name="connsiteX0" fmla="*/ 0 w 273869"/>
              <a:gd name="connsiteY0" fmla="*/ 0 h 273869"/>
              <a:gd name="connsiteX1" fmla="*/ 1 w 273869"/>
              <a:gd name="connsiteY1" fmla="*/ 0 h 273869"/>
              <a:gd name="connsiteX2" fmla="*/ 273869 w 273869"/>
              <a:gd name="connsiteY2" fmla="*/ 273868 h 273869"/>
              <a:gd name="connsiteX3" fmla="*/ 273869 w 273869"/>
              <a:gd name="connsiteY3" fmla="*/ 273869 h 273869"/>
              <a:gd name="connsiteX4" fmla="*/ 209910 w 273869"/>
              <a:gd name="connsiteY4" fmla="*/ 273869 h 273869"/>
              <a:gd name="connsiteX5" fmla="*/ 209910 w 273869"/>
              <a:gd name="connsiteY5" fmla="*/ 273868 h 273869"/>
              <a:gd name="connsiteX6" fmla="*/ 1 w 273869"/>
              <a:gd name="connsiteY6" fmla="*/ 63959 h 273869"/>
              <a:gd name="connsiteX7" fmla="*/ 0 w 273869"/>
              <a:gd name="connsiteY7" fmla="*/ 63959 h 273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3869" h="273869">
                <a:moveTo>
                  <a:pt x="0" y="0"/>
                </a:moveTo>
                <a:lnTo>
                  <a:pt x="1" y="0"/>
                </a:lnTo>
                <a:cubicBezTo>
                  <a:pt x="151254" y="0"/>
                  <a:pt x="273869" y="122615"/>
                  <a:pt x="273869" y="273868"/>
                </a:cubicBezTo>
                <a:lnTo>
                  <a:pt x="273869" y="273869"/>
                </a:lnTo>
                <a:lnTo>
                  <a:pt x="209910" y="273869"/>
                </a:lnTo>
                <a:lnTo>
                  <a:pt x="209910" y="273868"/>
                </a:lnTo>
                <a:cubicBezTo>
                  <a:pt x="209910" y="157938"/>
                  <a:pt x="115931" y="63959"/>
                  <a:pt x="1" y="63959"/>
                </a:cubicBezTo>
                <a:lnTo>
                  <a:pt x="0" y="63959"/>
                </a:lnTo>
                <a:close/>
              </a:path>
            </a:pathLst>
          </a:cu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N">
              <a:solidFill>
                <a:schemeClr val="tx1"/>
              </a:solidFill>
            </a:endParaRPr>
          </a:p>
        </p:txBody>
      </p:sp>
      <p:sp>
        <p:nvSpPr>
          <p:cNvPr id="10" name="Slide Number Placeholder 5">
            <a:extLst>
              <a:ext uri="{FF2B5EF4-FFF2-40B4-BE49-F238E27FC236}">
                <a16:creationId xmlns:a16="http://schemas.microsoft.com/office/drawing/2014/main" id="{1C3DB96B-AD80-66EB-F312-995F40AEA932}"/>
              </a:ext>
            </a:extLst>
          </p:cNvPr>
          <p:cNvSpPr txBox="1">
            <a:spLocks/>
          </p:cNvSpPr>
          <p:nvPr userDrawn="1"/>
        </p:nvSpPr>
        <p:spPr>
          <a:xfrm>
            <a:off x="389521" y="6114178"/>
            <a:ext cx="379022" cy="365125"/>
          </a:xfrm>
          <a:prstGeom prst="rect">
            <a:avLst/>
          </a:prstGeom>
        </p:spPr>
        <p:txBody>
          <a:bodyPr anchor="ctr"/>
          <a:lstStyle>
            <a:defPPr>
              <a:defRPr lang="en-US"/>
            </a:defPPr>
            <a:lvl1pPr marL="0" algn="r" defTabSz="914400" rtl="0" eaLnBrk="1" latinLnBrk="0" hangingPunct="1">
              <a:defRPr sz="1200" kern="1200">
                <a:solidFill>
                  <a:schemeClr val="bg1"/>
                </a:solidFill>
                <a:latin typeface="+mj-lt"/>
                <a:ea typeface="Tahoma" pitchFamily="34" charset="0"/>
                <a:cs typeface="Tahoma"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6401666-4A6E-4ACE-A673-0C447E42B71F}" type="slidenum">
              <a:rPr lang="en-US" sz="900" smtClean="0">
                <a:solidFill>
                  <a:srgbClr val="F0F0F0"/>
                </a:solidFill>
                <a:latin typeface="Roboto light" panose="02000000000000000000" pitchFamily="2" charset="0"/>
                <a:ea typeface="Roboto light" panose="02000000000000000000" pitchFamily="2" charset="0"/>
                <a:cs typeface="Roboto light" panose="02000000000000000000" pitchFamily="2" charset="0"/>
              </a:rPr>
              <a:pPr algn="ctr"/>
              <a:t>‹#›</a:t>
            </a:fld>
            <a:endParaRPr lang="en-US" sz="900">
              <a:solidFill>
                <a:srgbClr val="F0F0F0"/>
              </a:solidFill>
              <a:latin typeface="Roboto light" panose="02000000000000000000" pitchFamily="2" charset="0"/>
              <a:ea typeface="Roboto light" panose="02000000000000000000" pitchFamily="2" charset="0"/>
              <a:cs typeface="Roboto light" panose="02000000000000000000" pitchFamily="2" charset="0"/>
            </a:endParaRPr>
          </a:p>
        </p:txBody>
      </p:sp>
    </p:spTree>
    <p:custDataLst>
      <p:tags r:id="rId1"/>
    </p:custDataLst>
    <p:extLst>
      <p:ext uri="{BB962C8B-B14F-4D97-AF65-F5344CB8AC3E}">
        <p14:creationId xmlns:p14="http://schemas.microsoft.com/office/powerpoint/2010/main" val="406981258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4E6C6D-4CC2-23ED-A261-00086135E91E}"/>
              </a:ext>
            </a:extLst>
          </p:cNvPr>
          <p:cNvSpPr>
            <a:spLocks noGrp="1"/>
          </p:cNvSpPr>
          <p:nvPr>
            <p:ph type="title"/>
          </p:nvPr>
        </p:nvSpPr>
        <p:spPr/>
        <p:txBody>
          <a:bodyPr>
            <a:normAutofit/>
          </a:bodyPr>
          <a:lstStyle>
            <a:lvl1pPr algn="l" defTabSz="914400" rtl="0" eaLnBrk="1" latinLnBrk="0" hangingPunct="1">
              <a:lnSpc>
                <a:spcPct val="90000"/>
              </a:lnSpc>
              <a:spcBef>
                <a:spcPct val="0"/>
              </a:spcBef>
              <a:buNone/>
              <a:defRPr lang="en-IN" sz="2000" b="0" kern="1200" dirty="0">
                <a:solidFill>
                  <a:srgbClr val="532E93"/>
                </a:solidFill>
                <a:latin typeface="Roboto" panose="02000000000000000000" pitchFamily="2" charset="0"/>
                <a:ea typeface="Roboto" panose="02000000000000000000" pitchFamily="2" charset="0"/>
                <a:cs typeface="Roboto" panose="02000000000000000000" pitchFamily="2" charset="0"/>
              </a:defRPr>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1318FB3E-F8E0-F957-3BA2-98B5C73E3D3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cxnSp>
        <p:nvCxnSpPr>
          <p:cNvPr id="8" name="Straight Connector 7">
            <a:extLst>
              <a:ext uri="{FF2B5EF4-FFF2-40B4-BE49-F238E27FC236}">
                <a16:creationId xmlns:a16="http://schemas.microsoft.com/office/drawing/2014/main" id="{8E8463E3-AF88-6486-4673-2F3245A3EDFF}"/>
              </a:ext>
            </a:extLst>
          </p:cNvPr>
          <p:cNvCxnSpPr/>
          <p:nvPr userDrawn="1"/>
        </p:nvCxnSpPr>
        <p:spPr>
          <a:xfrm>
            <a:off x="403123" y="433280"/>
            <a:ext cx="0" cy="318385"/>
          </a:xfrm>
          <a:prstGeom prst="line">
            <a:avLst/>
          </a:prstGeom>
          <a:ln w="28575">
            <a:solidFill>
              <a:srgbClr val="ED3D96"/>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158615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40CCA-9E3F-E1CC-2C5C-02A48CBDCC5F}"/>
              </a:ext>
            </a:extLst>
          </p:cNvPr>
          <p:cNvSpPr>
            <a:spLocks noGrp="1"/>
          </p:cNvSpPr>
          <p:nvPr>
            <p:ph type="title"/>
          </p:nvPr>
        </p:nvSpPr>
        <p:spPr/>
        <p:txBody>
          <a:bodyPr>
            <a:normAutofit/>
          </a:bodyPr>
          <a:lstStyle>
            <a:lvl1pPr algn="l" defTabSz="914400" rtl="0" eaLnBrk="1" latinLnBrk="0" hangingPunct="1">
              <a:lnSpc>
                <a:spcPct val="90000"/>
              </a:lnSpc>
              <a:spcBef>
                <a:spcPct val="0"/>
              </a:spcBef>
              <a:buNone/>
              <a:defRPr lang="en-IN" sz="2000" b="0" kern="1200" dirty="0">
                <a:solidFill>
                  <a:srgbClr val="532E93"/>
                </a:solidFill>
                <a:latin typeface="Roboto" panose="02000000000000000000" pitchFamily="2" charset="0"/>
                <a:ea typeface="Roboto" panose="02000000000000000000" pitchFamily="2" charset="0"/>
                <a:cs typeface="Roboto" panose="02000000000000000000" pitchFamily="2" charset="0"/>
              </a:defRPr>
            </a:lvl1pPr>
          </a:lstStyle>
          <a:p>
            <a:r>
              <a:rPr lang="en-US"/>
              <a:t>Click to edit Master title style</a:t>
            </a:r>
            <a:endParaRPr lang="en-IN"/>
          </a:p>
        </p:txBody>
      </p:sp>
    </p:spTree>
    <p:extLst>
      <p:ext uri="{BB962C8B-B14F-4D97-AF65-F5344CB8AC3E}">
        <p14:creationId xmlns:p14="http://schemas.microsoft.com/office/powerpoint/2010/main" val="30625253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0D0ED5C4-1554-DF5A-20EB-C979D9E4A412}"/>
              </a:ext>
            </a:extLst>
          </p:cNvPr>
          <p:cNvSpPr/>
          <p:nvPr userDrawn="1"/>
        </p:nvSpPr>
        <p:spPr>
          <a:xfrm>
            <a:off x="0" y="-1"/>
            <a:ext cx="12192000" cy="6854653"/>
          </a:xfrm>
          <a:prstGeom prst="rect">
            <a:avLst/>
          </a:prstGeom>
          <a:gradFill flip="none" rotWithShape="1">
            <a:gsLst>
              <a:gs pos="31000">
                <a:schemeClr val="bg1">
                  <a:lumMod val="95000"/>
                </a:schemeClr>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9" name="Content Placeholder 4" descr="Student sitting at table in library, holding pen, writing notes in book near laptop">
            <a:extLst>
              <a:ext uri="{FF2B5EF4-FFF2-40B4-BE49-F238E27FC236}">
                <a16:creationId xmlns:a16="http://schemas.microsoft.com/office/drawing/2014/main" id="{DE4B74ED-CA88-2A38-EDFB-79B20BC8C07A}"/>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7748"/>
          <a:stretch/>
        </p:blipFill>
        <p:spPr>
          <a:xfrm>
            <a:off x="1353517" y="-1"/>
            <a:ext cx="10838483" cy="2878825"/>
          </a:xfrm>
          <a:prstGeom prst="rect">
            <a:avLst/>
          </a:prstGeom>
        </p:spPr>
      </p:pic>
      <p:pic>
        <p:nvPicPr>
          <p:cNvPr id="7" name="Graphic 6">
            <a:extLst>
              <a:ext uri="{FF2B5EF4-FFF2-40B4-BE49-F238E27FC236}">
                <a16:creationId xmlns:a16="http://schemas.microsoft.com/office/drawing/2014/main" id="{134915BB-0C35-2F66-2088-47E12313EBA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952165" y="6210144"/>
            <a:ext cx="723898" cy="135094"/>
          </a:xfrm>
          <a:prstGeom prst="rect">
            <a:avLst/>
          </a:prstGeom>
        </p:spPr>
      </p:pic>
      <p:sp>
        <p:nvSpPr>
          <p:cNvPr id="8" name="Slide Number Placeholder 5">
            <a:extLst>
              <a:ext uri="{FF2B5EF4-FFF2-40B4-BE49-F238E27FC236}">
                <a16:creationId xmlns:a16="http://schemas.microsoft.com/office/drawing/2014/main" id="{FE84C5FB-6E73-0F0C-7217-28235F1F5A32}"/>
              </a:ext>
            </a:extLst>
          </p:cNvPr>
          <p:cNvSpPr txBox="1">
            <a:spLocks/>
          </p:cNvSpPr>
          <p:nvPr userDrawn="1"/>
        </p:nvSpPr>
        <p:spPr>
          <a:xfrm>
            <a:off x="389521" y="6114178"/>
            <a:ext cx="379022" cy="365125"/>
          </a:xfrm>
          <a:prstGeom prst="rect">
            <a:avLst/>
          </a:prstGeom>
        </p:spPr>
        <p:txBody>
          <a:bodyPr anchor="ctr"/>
          <a:lstStyle>
            <a:defPPr>
              <a:defRPr lang="en-US"/>
            </a:defPPr>
            <a:lvl1pPr marL="0" algn="r" defTabSz="914400" rtl="0" eaLnBrk="1" latinLnBrk="0" hangingPunct="1">
              <a:defRPr sz="1200" kern="1200">
                <a:solidFill>
                  <a:schemeClr val="bg1"/>
                </a:solidFill>
                <a:latin typeface="+mj-lt"/>
                <a:ea typeface="Tahoma" pitchFamily="34" charset="0"/>
                <a:cs typeface="Tahoma"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6401666-4A6E-4ACE-A673-0C447E42B71F}" type="slidenum">
              <a:rPr lang="en-US" sz="900" smtClean="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rPr>
              <a:pPr algn="ctr"/>
              <a:t>‹#›</a:t>
            </a:fld>
            <a:endParaRPr lang="en-US" sz="90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endParaRPr>
          </a:p>
        </p:txBody>
      </p:sp>
      <p:sp>
        <p:nvSpPr>
          <p:cNvPr id="11" name="Rectangle 10">
            <a:extLst>
              <a:ext uri="{FF2B5EF4-FFF2-40B4-BE49-F238E27FC236}">
                <a16:creationId xmlns:a16="http://schemas.microsoft.com/office/drawing/2014/main" id="{DA023A01-C934-BE34-51D7-A2FA7882CF1D}"/>
              </a:ext>
            </a:extLst>
          </p:cNvPr>
          <p:cNvSpPr/>
          <p:nvPr userDrawn="1"/>
        </p:nvSpPr>
        <p:spPr>
          <a:xfrm>
            <a:off x="3657600" y="-1"/>
            <a:ext cx="3781425" cy="2878825"/>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5" name="Freeform: Shape 14">
            <a:extLst>
              <a:ext uri="{FF2B5EF4-FFF2-40B4-BE49-F238E27FC236}">
                <a16:creationId xmlns:a16="http://schemas.microsoft.com/office/drawing/2014/main" id="{AFAC3375-A2B0-6E59-4077-CB7B214664DC}"/>
              </a:ext>
            </a:extLst>
          </p:cNvPr>
          <p:cNvSpPr/>
          <p:nvPr userDrawn="1"/>
        </p:nvSpPr>
        <p:spPr>
          <a:xfrm>
            <a:off x="515939" y="6124470"/>
            <a:ext cx="220770" cy="220770"/>
          </a:xfrm>
          <a:custGeom>
            <a:avLst/>
            <a:gdLst>
              <a:gd name="connsiteX0" fmla="*/ 0 w 273869"/>
              <a:gd name="connsiteY0" fmla="*/ 0 h 273869"/>
              <a:gd name="connsiteX1" fmla="*/ 1 w 273869"/>
              <a:gd name="connsiteY1" fmla="*/ 0 h 273869"/>
              <a:gd name="connsiteX2" fmla="*/ 273869 w 273869"/>
              <a:gd name="connsiteY2" fmla="*/ 273868 h 273869"/>
              <a:gd name="connsiteX3" fmla="*/ 273869 w 273869"/>
              <a:gd name="connsiteY3" fmla="*/ 273869 h 273869"/>
              <a:gd name="connsiteX4" fmla="*/ 209910 w 273869"/>
              <a:gd name="connsiteY4" fmla="*/ 273869 h 273869"/>
              <a:gd name="connsiteX5" fmla="*/ 209910 w 273869"/>
              <a:gd name="connsiteY5" fmla="*/ 273868 h 273869"/>
              <a:gd name="connsiteX6" fmla="*/ 1 w 273869"/>
              <a:gd name="connsiteY6" fmla="*/ 63959 h 273869"/>
              <a:gd name="connsiteX7" fmla="*/ 0 w 273869"/>
              <a:gd name="connsiteY7" fmla="*/ 63959 h 273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3869" h="273869">
                <a:moveTo>
                  <a:pt x="0" y="0"/>
                </a:moveTo>
                <a:lnTo>
                  <a:pt x="1" y="0"/>
                </a:lnTo>
                <a:cubicBezTo>
                  <a:pt x="151254" y="0"/>
                  <a:pt x="273869" y="122615"/>
                  <a:pt x="273869" y="273868"/>
                </a:cubicBezTo>
                <a:lnTo>
                  <a:pt x="273869" y="273869"/>
                </a:lnTo>
                <a:lnTo>
                  <a:pt x="209910" y="273869"/>
                </a:lnTo>
                <a:lnTo>
                  <a:pt x="209910" y="273868"/>
                </a:lnTo>
                <a:cubicBezTo>
                  <a:pt x="209910" y="157938"/>
                  <a:pt x="115931" y="63959"/>
                  <a:pt x="1" y="63959"/>
                </a:cubicBezTo>
                <a:lnTo>
                  <a:pt x="0" y="63959"/>
                </a:lnTo>
                <a:close/>
              </a:path>
            </a:pathLst>
          </a:custGeom>
          <a:solidFill>
            <a:srgbClr val="2B94B4">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N">
              <a:solidFill>
                <a:schemeClr val="tx1"/>
              </a:solidFill>
            </a:endParaRPr>
          </a:p>
        </p:txBody>
      </p:sp>
      <p:sp>
        <p:nvSpPr>
          <p:cNvPr id="5" name="Text Placeholder 9">
            <a:extLst>
              <a:ext uri="{FF2B5EF4-FFF2-40B4-BE49-F238E27FC236}">
                <a16:creationId xmlns:a16="http://schemas.microsoft.com/office/drawing/2014/main" id="{D9676206-8B83-FD83-A525-072577587224}"/>
              </a:ext>
            </a:extLst>
          </p:cNvPr>
          <p:cNvSpPr>
            <a:spLocks noGrp="1"/>
          </p:cNvSpPr>
          <p:nvPr>
            <p:ph type="body" sz="quarter" idx="10" hasCustomPrompt="1"/>
          </p:nvPr>
        </p:nvSpPr>
        <p:spPr>
          <a:xfrm>
            <a:off x="415122" y="377993"/>
            <a:ext cx="9686925" cy="576262"/>
          </a:xfrm>
        </p:spPr>
        <p:txBody>
          <a:bodyPr anchor="ctr"/>
          <a:lstStyle>
            <a:lvl1pPr marL="0" indent="0">
              <a:buNone/>
              <a:defRPr>
                <a:solidFill>
                  <a:schemeClr val="tx1"/>
                </a:solidFill>
                <a:latin typeface="Roboto" panose="02000000000000000000" pitchFamily="2" charset="0"/>
                <a:ea typeface="Roboto" panose="02000000000000000000" pitchFamily="2" charset="0"/>
                <a:cs typeface="Roboto" panose="02000000000000000000" pitchFamily="2" charset="0"/>
              </a:defRPr>
            </a:lvl1pPr>
          </a:lstStyle>
          <a:p>
            <a:pPr lvl="0"/>
            <a:r>
              <a:rPr lang="en-US"/>
              <a:t>Roboto light</a:t>
            </a:r>
            <a:endParaRPr lang="en-IN"/>
          </a:p>
        </p:txBody>
      </p:sp>
      <p:cxnSp>
        <p:nvCxnSpPr>
          <p:cNvPr id="6" name="Straight Connector 5">
            <a:extLst>
              <a:ext uri="{FF2B5EF4-FFF2-40B4-BE49-F238E27FC236}">
                <a16:creationId xmlns:a16="http://schemas.microsoft.com/office/drawing/2014/main" id="{E80C11A0-9FC0-29D2-70BA-C4D6EFBD4CD9}"/>
              </a:ext>
            </a:extLst>
          </p:cNvPr>
          <p:cNvCxnSpPr/>
          <p:nvPr userDrawn="1"/>
        </p:nvCxnSpPr>
        <p:spPr>
          <a:xfrm>
            <a:off x="521973" y="940028"/>
            <a:ext cx="752475" cy="0"/>
          </a:xfrm>
          <a:prstGeom prst="line">
            <a:avLst/>
          </a:prstGeom>
          <a:ln w="38100">
            <a:solidFill>
              <a:srgbClr val="FF610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2139659"/>
      </p:ext>
    </p:extLst>
  </p:cSld>
  <p:clrMapOvr>
    <a:masterClrMapping/>
  </p:clrMapOvr>
  <p:extLst>
    <p:ext uri="{DCECCB84-F9BA-43D5-87BE-67443E8EF086}">
      <p15:sldGuideLst xmlns:p15="http://schemas.microsoft.com/office/powerpoint/2012/main">
        <p15:guide id="1" orient="horz" pos="323">
          <p15:clr>
            <a:srgbClr val="000000"/>
          </p15:clr>
        </p15:guide>
        <p15:guide id="2" pos="325">
          <p15:clr>
            <a:srgbClr val="000000"/>
          </p15:clr>
        </p15:guide>
        <p15:guide id="3" orient="horz" pos="3997">
          <p15:clr>
            <a:srgbClr val="000000"/>
          </p15:clr>
        </p15:guide>
        <p15:guide id="4" pos="7355">
          <p15:clr>
            <a:srgbClr val="000000"/>
          </p15:clr>
        </p15:guide>
        <p15:guide id="5" pos="3840">
          <p15:clr>
            <a:srgbClr val="000000"/>
          </p15:clr>
        </p15:guide>
        <p15:guide id="6" orient="horz" pos="2160">
          <p15:clr>
            <a:srgbClr val="00000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0D0ED5C4-1554-DF5A-20EB-C979D9E4A412}"/>
              </a:ext>
            </a:extLst>
          </p:cNvPr>
          <p:cNvSpPr/>
          <p:nvPr userDrawn="1"/>
        </p:nvSpPr>
        <p:spPr>
          <a:xfrm>
            <a:off x="0" y="-1"/>
            <a:ext cx="12192000" cy="6854653"/>
          </a:xfrm>
          <a:prstGeom prst="rect">
            <a:avLst/>
          </a:prstGeom>
          <a:gradFill flip="none" rotWithShape="1">
            <a:gsLst>
              <a:gs pos="31000">
                <a:schemeClr val="bg1">
                  <a:lumMod val="95000"/>
                </a:schemeClr>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2" name="Picture Placeholder 3" descr="efe-kurnaz-315384-unsplash.jpg">
            <a:extLst>
              <a:ext uri="{FF2B5EF4-FFF2-40B4-BE49-F238E27FC236}">
                <a16:creationId xmlns:a16="http://schemas.microsoft.com/office/drawing/2014/main" id="{2F4390B4-BAEC-4529-E5A6-8ACA40816344}"/>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0" y="0"/>
            <a:ext cx="4549699" cy="6858000"/>
          </a:xfrm>
          <a:prstGeom prst="rect">
            <a:avLst/>
          </a:prstGeom>
          <a:pattFill prst="pct5">
            <a:fgClr>
              <a:srgbClr val="222222"/>
            </a:fgClr>
            <a:bgClr>
              <a:srgbClr val="FFFFFF">
                <a:lumMod val="85000"/>
              </a:srgbClr>
            </a:bgClr>
          </a:pattFill>
        </p:spPr>
      </p:pic>
      <p:pic>
        <p:nvPicPr>
          <p:cNvPr id="7" name="Graphic 6">
            <a:extLst>
              <a:ext uri="{FF2B5EF4-FFF2-40B4-BE49-F238E27FC236}">
                <a16:creationId xmlns:a16="http://schemas.microsoft.com/office/drawing/2014/main" id="{134915BB-0C35-2F66-2088-47E12313EBA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952165" y="6210144"/>
            <a:ext cx="723898" cy="135094"/>
          </a:xfrm>
          <a:prstGeom prst="rect">
            <a:avLst/>
          </a:prstGeom>
        </p:spPr>
      </p:pic>
      <p:sp>
        <p:nvSpPr>
          <p:cNvPr id="8" name="Slide Number Placeholder 5">
            <a:extLst>
              <a:ext uri="{FF2B5EF4-FFF2-40B4-BE49-F238E27FC236}">
                <a16:creationId xmlns:a16="http://schemas.microsoft.com/office/drawing/2014/main" id="{FE84C5FB-6E73-0F0C-7217-28235F1F5A32}"/>
              </a:ext>
            </a:extLst>
          </p:cNvPr>
          <p:cNvSpPr txBox="1">
            <a:spLocks/>
          </p:cNvSpPr>
          <p:nvPr userDrawn="1"/>
        </p:nvSpPr>
        <p:spPr>
          <a:xfrm>
            <a:off x="389521" y="6114178"/>
            <a:ext cx="379022" cy="365125"/>
          </a:xfrm>
          <a:prstGeom prst="rect">
            <a:avLst/>
          </a:prstGeom>
        </p:spPr>
        <p:txBody>
          <a:bodyPr anchor="ctr"/>
          <a:lstStyle>
            <a:defPPr>
              <a:defRPr lang="en-US"/>
            </a:defPPr>
            <a:lvl1pPr marL="0" algn="r" defTabSz="914400" rtl="0" eaLnBrk="1" latinLnBrk="0" hangingPunct="1">
              <a:defRPr sz="1200" kern="1200">
                <a:solidFill>
                  <a:schemeClr val="bg1"/>
                </a:solidFill>
                <a:latin typeface="+mj-lt"/>
                <a:ea typeface="Tahoma" pitchFamily="34" charset="0"/>
                <a:cs typeface="Tahoma"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6401666-4A6E-4ACE-A673-0C447E42B71F}" type="slidenum">
              <a:rPr lang="en-US" sz="900" smtClean="0">
                <a:solidFill>
                  <a:schemeClr val="bg1"/>
                </a:solidFill>
                <a:latin typeface="Roboto light" panose="02000000000000000000" pitchFamily="2" charset="0"/>
                <a:ea typeface="Roboto light" panose="02000000000000000000" pitchFamily="2" charset="0"/>
                <a:cs typeface="Roboto light" panose="02000000000000000000" pitchFamily="2" charset="0"/>
              </a:rPr>
              <a:pPr algn="ctr"/>
              <a:t>‹#›</a:t>
            </a:fld>
            <a:endParaRPr lang="en-US" sz="900">
              <a:solidFill>
                <a:schemeClr val="bg1"/>
              </a:solidFill>
              <a:latin typeface="Roboto light" panose="02000000000000000000" pitchFamily="2" charset="0"/>
              <a:ea typeface="Roboto light" panose="02000000000000000000" pitchFamily="2" charset="0"/>
              <a:cs typeface="Roboto light" panose="02000000000000000000" pitchFamily="2" charset="0"/>
            </a:endParaRPr>
          </a:p>
        </p:txBody>
      </p:sp>
      <p:sp>
        <p:nvSpPr>
          <p:cNvPr id="15" name="Freeform: Shape 14">
            <a:extLst>
              <a:ext uri="{FF2B5EF4-FFF2-40B4-BE49-F238E27FC236}">
                <a16:creationId xmlns:a16="http://schemas.microsoft.com/office/drawing/2014/main" id="{AFAC3375-A2B0-6E59-4077-CB7B214664DC}"/>
              </a:ext>
            </a:extLst>
          </p:cNvPr>
          <p:cNvSpPr/>
          <p:nvPr userDrawn="1"/>
        </p:nvSpPr>
        <p:spPr>
          <a:xfrm>
            <a:off x="515939" y="6124470"/>
            <a:ext cx="220770" cy="220770"/>
          </a:xfrm>
          <a:custGeom>
            <a:avLst/>
            <a:gdLst>
              <a:gd name="connsiteX0" fmla="*/ 0 w 273869"/>
              <a:gd name="connsiteY0" fmla="*/ 0 h 273869"/>
              <a:gd name="connsiteX1" fmla="*/ 1 w 273869"/>
              <a:gd name="connsiteY1" fmla="*/ 0 h 273869"/>
              <a:gd name="connsiteX2" fmla="*/ 273869 w 273869"/>
              <a:gd name="connsiteY2" fmla="*/ 273868 h 273869"/>
              <a:gd name="connsiteX3" fmla="*/ 273869 w 273869"/>
              <a:gd name="connsiteY3" fmla="*/ 273869 h 273869"/>
              <a:gd name="connsiteX4" fmla="*/ 209910 w 273869"/>
              <a:gd name="connsiteY4" fmla="*/ 273869 h 273869"/>
              <a:gd name="connsiteX5" fmla="*/ 209910 w 273869"/>
              <a:gd name="connsiteY5" fmla="*/ 273868 h 273869"/>
              <a:gd name="connsiteX6" fmla="*/ 1 w 273869"/>
              <a:gd name="connsiteY6" fmla="*/ 63959 h 273869"/>
              <a:gd name="connsiteX7" fmla="*/ 0 w 273869"/>
              <a:gd name="connsiteY7" fmla="*/ 63959 h 273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3869" h="273869">
                <a:moveTo>
                  <a:pt x="0" y="0"/>
                </a:moveTo>
                <a:lnTo>
                  <a:pt x="1" y="0"/>
                </a:lnTo>
                <a:cubicBezTo>
                  <a:pt x="151254" y="0"/>
                  <a:pt x="273869" y="122615"/>
                  <a:pt x="273869" y="273868"/>
                </a:cubicBezTo>
                <a:lnTo>
                  <a:pt x="273869" y="273869"/>
                </a:lnTo>
                <a:lnTo>
                  <a:pt x="209910" y="273869"/>
                </a:lnTo>
                <a:lnTo>
                  <a:pt x="209910" y="273868"/>
                </a:lnTo>
                <a:cubicBezTo>
                  <a:pt x="209910" y="157938"/>
                  <a:pt x="115931" y="63959"/>
                  <a:pt x="1" y="63959"/>
                </a:cubicBezTo>
                <a:lnTo>
                  <a:pt x="0" y="63959"/>
                </a:lnTo>
                <a:close/>
              </a:path>
            </a:pathLst>
          </a:custGeom>
          <a:solidFill>
            <a:srgbClr val="2B94B4">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N">
              <a:solidFill>
                <a:schemeClr val="bg1"/>
              </a:solidFill>
            </a:endParaRPr>
          </a:p>
        </p:txBody>
      </p:sp>
    </p:spTree>
    <p:extLst>
      <p:ext uri="{BB962C8B-B14F-4D97-AF65-F5344CB8AC3E}">
        <p14:creationId xmlns:p14="http://schemas.microsoft.com/office/powerpoint/2010/main" val="2298275824"/>
      </p:ext>
    </p:extLst>
  </p:cSld>
  <p:clrMapOvr>
    <a:masterClrMapping/>
  </p:clrMapOvr>
  <p:extLst>
    <p:ext uri="{DCECCB84-F9BA-43D5-87BE-67443E8EF086}">
      <p15:sldGuideLst xmlns:p15="http://schemas.microsoft.com/office/powerpoint/2012/main">
        <p15:guide id="1" orient="horz" pos="323">
          <p15:clr>
            <a:srgbClr val="000000"/>
          </p15:clr>
        </p15:guide>
        <p15:guide id="2" pos="325">
          <p15:clr>
            <a:srgbClr val="000000"/>
          </p15:clr>
        </p15:guide>
        <p15:guide id="3" orient="horz" pos="3997">
          <p15:clr>
            <a:srgbClr val="000000"/>
          </p15:clr>
        </p15:guide>
        <p15:guide id="4" pos="7355">
          <p15:clr>
            <a:srgbClr val="000000"/>
          </p15:clr>
        </p15:guide>
        <p15:guide id="5" pos="3840">
          <p15:clr>
            <a:srgbClr val="000000"/>
          </p15:clr>
        </p15:guide>
        <p15:guide id="6" orient="horz" pos="2160">
          <p15:clr>
            <a:srgbClr val="00000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53648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a:extLst>
              <a:ext uri="{28A0092B-C50C-407E-A947-70E740481C1C}">
                <a14:useLocalDpi xmlns:a14="http://schemas.microsoft.com/office/drawing/2010/main" val="0"/>
              </a:ext>
            </a:extLst>
          </a:blip>
          <a:srcRect t="-257" b="460"/>
          <a:stretch/>
        </p:blipFill>
        <p:spPr>
          <a:xfrm>
            <a:off x="-1" y="-10274"/>
            <a:ext cx="12192001" cy="6871382"/>
          </a:xfrm>
          <a:prstGeom prst="rect">
            <a:avLst/>
          </a:prstGeom>
        </p:spPr>
      </p:pic>
      <p:sp>
        <p:nvSpPr>
          <p:cNvPr id="12" name="Slide Number Placeholder 5"/>
          <p:cNvSpPr>
            <a:spLocks noGrp="1"/>
          </p:cNvSpPr>
          <p:nvPr>
            <p:ph type="sldNum" sz="quarter" idx="12"/>
          </p:nvPr>
        </p:nvSpPr>
        <p:spPr>
          <a:xfrm>
            <a:off x="9093387" y="6463927"/>
            <a:ext cx="3048000" cy="365125"/>
          </a:xfrm>
          <a:prstGeom prst="rect">
            <a:avLst/>
          </a:prstGeom>
        </p:spPr>
        <p:txBody>
          <a:bodyPr anchor="ctr"/>
          <a:lstStyle>
            <a:lvl1pPr algn="r">
              <a:defRPr sz="1200">
                <a:solidFill>
                  <a:srgbClr val="404040"/>
                </a:solidFill>
                <a:latin typeface="+mj-lt"/>
                <a:ea typeface="Tahoma" pitchFamily="34" charset="0"/>
                <a:cs typeface="Tahoma" pitchFamily="34" charset="0"/>
              </a:defRPr>
            </a:lvl1pPr>
          </a:lstStyle>
          <a:p>
            <a:fld id="{56401666-4A6E-4ACE-A673-0C447E42B71F}" type="slidenum">
              <a:rPr lang="en-US" smtClean="0"/>
              <a:pPr/>
              <a:t>‹#›</a:t>
            </a:fld>
            <a:endParaRPr lang="en-US"/>
          </a:p>
        </p:txBody>
      </p:sp>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25152" y="148793"/>
            <a:ext cx="1219200" cy="365760"/>
          </a:xfrm>
          <a:prstGeom prst="rect">
            <a:avLst/>
          </a:prstGeom>
        </p:spPr>
      </p:pic>
      <p:sp>
        <p:nvSpPr>
          <p:cNvPr id="7" name="Title 3">
            <a:extLst>
              <a:ext uri="{FF2B5EF4-FFF2-40B4-BE49-F238E27FC236}">
                <a16:creationId xmlns:a16="http://schemas.microsoft.com/office/drawing/2014/main" id="{650BBF8C-B6F4-49DE-9632-8FAD2BD6EE09}"/>
              </a:ext>
            </a:extLst>
          </p:cNvPr>
          <p:cNvSpPr>
            <a:spLocks noGrp="1"/>
          </p:cNvSpPr>
          <p:nvPr>
            <p:ph type="title" hasCustomPrompt="1"/>
          </p:nvPr>
        </p:nvSpPr>
        <p:spPr>
          <a:xfrm>
            <a:off x="461952" y="148793"/>
            <a:ext cx="10972800" cy="582288"/>
          </a:xfrm>
        </p:spPr>
        <p:txBody>
          <a:bodyPr>
            <a:normAutofit/>
          </a:bodyPr>
          <a:lstStyle>
            <a:lvl1pPr>
              <a:defRPr kumimoji="0" lang="en-US" sz="2400" b="1" i="0" u="none" strike="noStrike" kern="1200" cap="none" spc="0" normalizeH="0" baseline="0" dirty="0">
                <a:ln>
                  <a:noFill/>
                </a:ln>
                <a:solidFill>
                  <a:srgbClr val="221F1F"/>
                </a:solidFill>
                <a:effectLst/>
                <a:uLnTx/>
                <a:uFillTx/>
                <a:latin typeface="Calibri"/>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p>
        </p:txBody>
      </p:sp>
      <p:cxnSp>
        <p:nvCxnSpPr>
          <p:cNvPr id="9" name="Straight Connector 8">
            <a:extLst>
              <a:ext uri="{FF2B5EF4-FFF2-40B4-BE49-F238E27FC236}">
                <a16:creationId xmlns:a16="http://schemas.microsoft.com/office/drawing/2014/main" id="{C37146DF-E40D-4E80-B7EE-5CC87073F9B6}"/>
              </a:ext>
            </a:extLst>
          </p:cNvPr>
          <p:cNvCxnSpPr/>
          <p:nvPr userDrawn="1"/>
        </p:nvCxnSpPr>
        <p:spPr>
          <a:xfrm>
            <a:off x="618204" y="753596"/>
            <a:ext cx="640080" cy="0"/>
          </a:xfrm>
          <a:prstGeom prst="line">
            <a:avLst/>
          </a:prstGeom>
          <a:ln w="15875">
            <a:solidFill>
              <a:srgbClr val="221F1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1713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33BDE3D5-2BEC-7A1D-AB50-EF4015DCAEE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673"/>
            <a:ext cx="12192000" cy="6854653"/>
          </a:xfrm>
          <a:prstGeom prst="rect">
            <a:avLst/>
          </a:prstGeom>
        </p:spPr>
      </p:pic>
      <p:sp>
        <p:nvSpPr>
          <p:cNvPr id="16" name="Rectangle 15">
            <a:extLst>
              <a:ext uri="{FF2B5EF4-FFF2-40B4-BE49-F238E27FC236}">
                <a16:creationId xmlns:a16="http://schemas.microsoft.com/office/drawing/2014/main" id="{0D0ED5C4-1554-DF5A-20EB-C979D9E4A412}"/>
              </a:ext>
            </a:extLst>
          </p:cNvPr>
          <p:cNvSpPr/>
          <p:nvPr userDrawn="1"/>
        </p:nvSpPr>
        <p:spPr>
          <a:xfrm>
            <a:off x="0" y="-1"/>
            <a:ext cx="12192000" cy="6854653"/>
          </a:xfrm>
          <a:prstGeom prst="rect">
            <a:avLst/>
          </a:prstGeom>
          <a:gradFill flip="none" rotWithShape="1">
            <a:gsLst>
              <a:gs pos="31000">
                <a:schemeClr val="bg1">
                  <a:lumMod val="95000"/>
                </a:schemeClr>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3" name="Graphic 2">
            <a:extLst>
              <a:ext uri="{FF2B5EF4-FFF2-40B4-BE49-F238E27FC236}">
                <a16:creationId xmlns:a16="http://schemas.microsoft.com/office/drawing/2014/main" id="{B5CF4966-0941-C545-6475-1C100AF6F099}"/>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t="35446" b="28376"/>
          <a:stretch/>
        </p:blipFill>
        <p:spPr>
          <a:xfrm>
            <a:off x="571500" y="1771650"/>
            <a:ext cx="1057441" cy="1847850"/>
          </a:xfrm>
          <a:prstGeom prst="rect">
            <a:avLst/>
          </a:prstGeom>
        </p:spPr>
      </p:pic>
      <p:pic>
        <p:nvPicPr>
          <p:cNvPr id="4" name="Graphic 3">
            <a:extLst>
              <a:ext uri="{FF2B5EF4-FFF2-40B4-BE49-F238E27FC236}">
                <a16:creationId xmlns:a16="http://schemas.microsoft.com/office/drawing/2014/main" id="{36C4EC50-F64A-02A3-E2BA-2074B567700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091315" y="0"/>
            <a:ext cx="1419820" cy="6858000"/>
          </a:xfrm>
          <a:prstGeom prst="rect">
            <a:avLst/>
          </a:prstGeom>
        </p:spPr>
      </p:pic>
      <p:sp>
        <p:nvSpPr>
          <p:cNvPr id="5" name="Text Placeholder 9">
            <a:extLst>
              <a:ext uri="{FF2B5EF4-FFF2-40B4-BE49-F238E27FC236}">
                <a16:creationId xmlns:a16="http://schemas.microsoft.com/office/drawing/2014/main" id="{D9676206-8B83-FD83-A525-072577587224}"/>
              </a:ext>
            </a:extLst>
          </p:cNvPr>
          <p:cNvSpPr>
            <a:spLocks noGrp="1"/>
          </p:cNvSpPr>
          <p:nvPr>
            <p:ph type="body" sz="quarter" idx="10" hasCustomPrompt="1"/>
          </p:nvPr>
        </p:nvSpPr>
        <p:spPr>
          <a:xfrm>
            <a:off x="415122" y="377993"/>
            <a:ext cx="9686925" cy="576262"/>
          </a:xfrm>
        </p:spPr>
        <p:txBody>
          <a:bodyPr anchor="ctr"/>
          <a:lstStyle>
            <a:lvl1pPr marL="0" indent="0">
              <a:buNone/>
              <a:defRPr>
                <a:solidFill>
                  <a:schemeClr val="tx1"/>
                </a:solidFill>
                <a:latin typeface="Roboto" panose="02000000000000000000" pitchFamily="2" charset="0"/>
                <a:ea typeface="Roboto" panose="02000000000000000000" pitchFamily="2" charset="0"/>
                <a:cs typeface="Roboto" panose="02000000000000000000" pitchFamily="2" charset="0"/>
              </a:defRPr>
            </a:lvl1pPr>
          </a:lstStyle>
          <a:p>
            <a:pPr lvl="0"/>
            <a:r>
              <a:rPr lang="en-US"/>
              <a:t>Roboto light</a:t>
            </a:r>
            <a:endParaRPr lang="en-IN"/>
          </a:p>
        </p:txBody>
      </p:sp>
      <p:cxnSp>
        <p:nvCxnSpPr>
          <p:cNvPr id="6" name="Straight Connector 5">
            <a:extLst>
              <a:ext uri="{FF2B5EF4-FFF2-40B4-BE49-F238E27FC236}">
                <a16:creationId xmlns:a16="http://schemas.microsoft.com/office/drawing/2014/main" id="{E80C11A0-9FC0-29D2-70BA-C4D6EFBD4CD9}"/>
              </a:ext>
            </a:extLst>
          </p:cNvPr>
          <p:cNvCxnSpPr/>
          <p:nvPr userDrawn="1"/>
        </p:nvCxnSpPr>
        <p:spPr>
          <a:xfrm>
            <a:off x="521973" y="940028"/>
            <a:ext cx="752475" cy="0"/>
          </a:xfrm>
          <a:prstGeom prst="line">
            <a:avLst/>
          </a:prstGeom>
          <a:ln w="38100">
            <a:solidFill>
              <a:srgbClr val="FF610F"/>
            </a:solidFill>
          </a:ln>
        </p:spPr>
        <p:style>
          <a:lnRef idx="1">
            <a:schemeClr val="accent1"/>
          </a:lnRef>
          <a:fillRef idx="0">
            <a:schemeClr val="accent1"/>
          </a:fillRef>
          <a:effectRef idx="0">
            <a:schemeClr val="accent1"/>
          </a:effectRef>
          <a:fontRef idx="minor">
            <a:schemeClr val="tx1"/>
          </a:fontRef>
        </p:style>
      </p:cxnSp>
      <p:pic>
        <p:nvPicPr>
          <p:cNvPr id="7" name="Graphic 6">
            <a:extLst>
              <a:ext uri="{FF2B5EF4-FFF2-40B4-BE49-F238E27FC236}">
                <a16:creationId xmlns:a16="http://schemas.microsoft.com/office/drawing/2014/main" id="{134915BB-0C35-2F66-2088-47E12313EBA9}"/>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0952165" y="6210144"/>
            <a:ext cx="723898" cy="135094"/>
          </a:xfrm>
          <a:prstGeom prst="rect">
            <a:avLst/>
          </a:prstGeom>
        </p:spPr>
      </p:pic>
      <p:sp>
        <p:nvSpPr>
          <p:cNvPr id="8" name="Slide Number Placeholder 5">
            <a:extLst>
              <a:ext uri="{FF2B5EF4-FFF2-40B4-BE49-F238E27FC236}">
                <a16:creationId xmlns:a16="http://schemas.microsoft.com/office/drawing/2014/main" id="{FE84C5FB-6E73-0F0C-7217-28235F1F5A32}"/>
              </a:ext>
            </a:extLst>
          </p:cNvPr>
          <p:cNvSpPr txBox="1">
            <a:spLocks/>
          </p:cNvSpPr>
          <p:nvPr userDrawn="1"/>
        </p:nvSpPr>
        <p:spPr>
          <a:xfrm>
            <a:off x="389521" y="6114178"/>
            <a:ext cx="379022" cy="365125"/>
          </a:xfrm>
          <a:prstGeom prst="rect">
            <a:avLst/>
          </a:prstGeom>
        </p:spPr>
        <p:txBody>
          <a:bodyPr anchor="ctr"/>
          <a:lstStyle>
            <a:defPPr>
              <a:defRPr lang="en-US"/>
            </a:defPPr>
            <a:lvl1pPr marL="0" algn="r" defTabSz="914400" rtl="0" eaLnBrk="1" latinLnBrk="0" hangingPunct="1">
              <a:defRPr sz="1200" kern="1200">
                <a:solidFill>
                  <a:schemeClr val="bg1"/>
                </a:solidFill>
                <a:latin typeface="+mj-lt"/>
                <a:ea typeface="Tahoma" pitchFamily="34" charset="0"/>
                <a:cs typeface="Tahoma"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6401666-4A6E-4ACE-A673-0C447E42B71F}" type="slidenum">
              <a:rPr lang="en-US" sz="900" smtClean="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rPr>
              <a:pPr algn="ctr"/>
              <a:t>‹#›</a:t>
            </a:fld>
            <a:endParaRPr lang="en-US" sz="90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endParaRPr>
          </a:p>
        </p:txBody>
      </p:sp>
      <p:sp>
        <p:nvSpPr>
          <p:cNvPr id="15" name="Freeform: Shape 14">
            <a:extLst>
              <a:ext uri="{FF2B5EF4-FFF2-40B4-BE49-F238E27FC236}">
                <a16:creationId xmlns:a16="http://schemas.microsoft.com/office/drawing/2014/main" id="{AFAC3375-A2B0-6E59-4077-CB7B214664DC}"/>
              </a:ext>
            </a:extLst>
          </p:cNvPr>
          <p:cNvSpPr/>
          <p:nvPr userDrawn="1"/>
        </p:nvSpPr>
        <p:spPr>
          <a:xfrm>
            <a:off x="515939" y="6124470"/>
            <a:ext cx="220770" cy="220770"/>
          </a:xfrm>
          <a:custGeom>
            <a:avLst/>
            <a:gdLst>
              <a:gd name="connsiteX0" fmla="*/ 0 w 273869"/>
              <a:gd name="connsiteY0" fmla="*/ 0 h 273869"/>
              <a:gd name="connsiteX1" fmla="*/ 1 w 273869"/>
              <a:gd name="connsiteY1" fmla="*/ 0 h 273869"/>
              <a:gd name="connsiteX2" fmla="*/ 273869 w 273869"/>
              <a:gd name="connsiteY2" fmla="*/ 273868 h 273869"/>
              <a:gd name="connsiteX3" fmla="*/ 273869 w 273869"/>
              <a:gd name="connsiteY3" fmla="*/ 273869 h 273869"/>
              <a:gd name="connsiteX4" fmla="*/ 209910 w 273869"/>
              <a:gd name="connsiteY4" fmla="*/ 273869 h 273869"/>
              <a:gd name="connsiteX5" fmla="*/ 209910 w 273869"/>
              <a:gd name="connsiteY5" fmla="*/ 273868 h 273869"/>
              <a:gd name="connsiteX6" fmla="*/ 1 w 273869"/>
              <a:gd name="connsiteY6" fmla="*/ 63959 h 273869"/>
              <a:gd name="connsiteX7" fmla="*/ 0 w 273869"/>
              <a:gd name="connsiteY7" fmla="*/ 63959 h 273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3869" h="273869">
                <a:moveTo>
                  <a:pt x="0" y="0"/>
                </a:moveTo>
                <a:lnTo>
                  <a:pt x="1" y="0"/>
                </a:lnTo>
                <a:cubicBezTo>
                  <a:pt x="151254" y="0"/>
                  <a:pt x="273869" y="122615"/>
                  <a:pt x="273869" y="273868"/>
                </a:cubicBezTo>
                <a:lnTo>
                  <a:pt x="273869" y="273869"/>
                </a:lnTo>
                <a:lnTo>
                  <a:pt x="209910" y="273869"/>
                </a:lnTo>
                <a:lnTo>
                  <a:pt x="209910" y="273868"/>
                </a:lnTo>
                <a:cubicBezTo>
                  <a:pt x="209910" y="157938"/>
                  <a:pt x="115931" y="63959"/>
                  <a:pt x="1" y="63959"/>
                </a:cubicBezTo>
                <a:lnTo>
                  <a:pt x="0" y="63959"/>
                </a:lnTo>
                <a:close/>
              </a:path>
            </a:pathLst>
          </a:custGeom>
          <a:solidFill>
            <a:srgbClr val="2B94B4">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N">
              <a:solidFill>
                <a:schemeClr val="tx1"/>
              </a:solidFill>
            </a:endParaRPr>
          </a:p>
        </p:txBody>
      </p:sp>
      <p:pic>
        <p:nvPicPr>
          <p:cNvPr id="10" name="Graphic 9">
            <a:extLst>
              <a:ext uri="{FF2B5EF4-FFF2-40B4-BE49-F238E27FC236}">
                <a16:creationId xmlns:a16="http://schemas.microsoft.com/office/drawing/2014/main" id="{20B26C68-5241-722D-3499-87AED2EC856F}"/>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1229975" y="512764"/>
            <a:ext cx="488337" cy="446295"/>
          </a:xfrm>
          <a:prstGeom prst="rect">
            <a:avLst/>
          </a:prstGeom>
        </p:spPr>
      </p:pic>
    </p:spTree>
    <p:extLst>
      <p:ext uri="{BB962C8B-B14F-4D97-AF65-F5344CB8AC3E}">
        <p14:creationId xmlns:p14="http://schemas.microsoft.com/office/powerpoint/2010/main" val="360516546"/>
      </p:ext>
    </p:extLst>
  </p:cSld>
  <p:clrMapOvr>
    <a:masterClrMapping/>
  </p:clrMapOvr>
  <p:extLst>
    <p:ext uri="{DCECCB84-F9BA-43D5-87BE-67443E8EF086}">
      <p15:sldGuideLst xmlns:p15="http://schemas.microsoft.com/office/powerpoint/2012/main">
        <p15:guide id="1" orient="horz" pos="323" userDrawn="1">
          <p15:clr>
            <a:srgbClr val="000000"/>
          </p15:clr>
        </p15:guide>
        <p15:guide id="2" pos="325" userDrawn="1">
          <p15:clr>
            <a:srgbClr val="000000"/>
          </p15:clr>
        </p15:guide>
        <p15:guide id="3" orient="horz" pos="3997" userDrawn="1">
          <p15:clr>
            <a:srgbClr val="000000"/>
          </p15:clr>
        </p15:guide>
        <p15:guide id="4" pos="7355" userDrawn="1">
          <p15:clr>
            <a:srgbClr val="000000"/>
          </p15:clr>
        </p15:guide>
        <p15:guide id="5" pos="3840" userDrawn="1">
          <p15:clr>
            <a:srgbClr val="000000"/>
          </p15:clr>
        </p15:guide>
        <p15:guide id="6" orient="horz" pos="2160" userDrawn="1">
          <p15:clr>
            <a:srgbClr val="00000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33BDE3D5-2BEC-7A1D-AB50-EF4015DCAEE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673"/>
            <a:ext cx="12192000" cy="6854653"/>
          </a:xfrm>
          <a:prstGeom prst="rect">
            <a:avLst/>
          </a:prstGeom>
        </p:spPr>
      </p:pic>
      <p:sp>
        <p:nvSpPr>
          <p:cNvPr id="16" name="Rectangle 15">
            <a:extLst>
              <a:ext uri="{FF2B5EF4-FFF2-40B4-BE49-F238E27FC236}">
                <a16:creationId xmlns:a16="http://schemas.microsoft.com/office/drawing/2014/main" id="{0D0ED5C4-1554-DF5A-20EB-C979D9E4A412}"/>
              </a:ext>
            </a:extLst>
          </p:cNvPr>
          <p:cNvSpPr/>
          <p:nvPr userDrawn="1"/>
        </p:nvSpPr>
        <p:spPr>
          <a:xfrm>
            <a:off x="0" y="-1"/>
            <a:ext cx="12192000" cy="6858001"/>
          </a:xfrm>
          <a:prstGeom prst="rect">
            <a:avLst/>
          </a:prstGeom>
          <a:solidFill>
            <a:srgbClr val="2B00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Text Placeholder 9">
            <a:extLst>
              <a:ext uri="{FF2B5EF4-FFF2-40B4-BE49-F238E27FC236}">
                <a16:creationId xmlns:a16="http://schemas.microsoft.com/office/drawing/2014/main" id="{D9676206-8B83-FD83-A525-072577587224}"/>
              </a:ext>
            </a:extLst>
          </p:cNvPr>
          <p:cNvSpPr>
            <a:spLocks noGrp="1"/>
          </p:cNvSpPr>
          <p:nvPr>
            <p:ph type="body" sz="quarter" idx="10" hasCustomPrompt="1"/>
          </p:nvPr>
        </p:nvSpPr>
        <p:spPr>
          <a:xfrm>
            <a:off x="415122" y="377993"/>
            <a:ext cx="9686925" cy="576262"/>
          </a:xfrm>
        </p:spPr>
        <p:txBody>
          <a:bodyPr anchor="ctr"/>
          <a:lstStyle>
            <a:lvl1pPr marL="0" indent="0">
              <a:buNone/>
              <a:defRPr>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US"/>
              <a:t>Roboto light</a:t>
            </a:r>
            <a:endParaRPr lang="en-IN"/>
          </a:p>
        </p:txBody>
      </p:sp>
      <p:cxnSp>
        <p:nvCxnSpPr>
          <p:cNvPr id="6" name="Straight Connector 5">
            <a:extLst>
              <a:ext uri="{FF2B5EF4-FFF2-40B4-BE49-F238E27FC236}">
                <a16:creationId xmlns:a16="http://schemas.microsoft.com/office/drawing/2014/main" id="{E80C11A0-9FC0-29D2-70BA-C4D6EFBD4CD9}"/>
              </a:ext>
            </a:extLst>
          </p:cNvPr>
          <p:cNvCxnSpPr/>
          <p:nvPr userDrawn="1"/>
        </p:nvCxnSpPr>
        <p:spPr>
          <a:xfrm>
            <a:off x="521973" y="940028"/>
            <a:ext cx="752475" cy="0"/>
          </a:xfrm>
          <a:prstGeom prst="line">
            <a:avLst/>
          </a:prstGeom>
          <a:ln w="38100">
            <a:solidFill>
              <a:srgbClr val="FF610F"/>
            </a:solidFill>
          </a:ln>
        </p:spPr>
        <p:style>
          <a:lnRef idx="1">
            <a:schemeClr val="accent1"/>
          </a:lnRef>
          <a:fillRef idx="0">
            <a:schemeClr val="accent1"/>
          </a:fillRef>
          <a:effectRef idx="0">
            <a:schemeClr val="accent1"/>
          </a:effectRef>
          <a:fontRef idx="minor">
            <a:schemeClr val="tx1"/>
          </a:fontRef>
        </p:style>
      </p:cxnSp>
      <p:sp>
        <p:nvSpPr>
          <p:cNvPr id="8" name="Slide Number Placeholder 5">
            <a:extLst>
              <a:ext uri="{FF2B5EF4-FFF2-40B4-BE49-F238E27FC236}">
                <a16:creationId xmlns:a16="http://schemas.microsoft.com/office/drawing/2014/main" id="{FE84C5FB-6E73-0F0C-7217-28235F1F5A32}"/>
              </a:ext>
            </a:extLst>
          </p:cNvPr>
          <p:cNvSpPr txBox="1">
            <a:spLocks/>
          </p:cNvSpPr>
          <p:nvPr userDrawn="1"/>
        </p:nvSpPr>
        <p:spPr>
          <a:xfrm>
            <a:off x="389521" y="6114178"/>
            <a:ext cx="379022" cy="365125"/>
          </a:xfrm>
          <a:prstGeom prst="rect">
            <a:avLst/>
          </a:prstGeom>
        </p:spPr>
        <p:txBody>
          <a:bodyPr anchor="ctr"/>
          <a:lstStyle>
            <a:defPPr>
              <a:defRPr lang="en-US"/>
            </a:defPPr>
            <a:lvl1pPr marL="0" algn="r" defTabSz="914400" rtl="0" eaLnBrk="1" latinLnBrk="0" hangingPunct="1">
              <a:defRPr sz="1200" kern="1200">
                <a:solidFill>
                  <a:schemeClr val="bg1"/>
                </a:solidFill>
                <a:latin typeface="+mj-lt"/>
                <a:ea typeface="Tahoma" pitchFamily="34" charset="0"/>
                <a:cs typeface="Tahoma"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6401666-4A6E-4ACE-A673-0C447E42B71F}" type="slidenum">
              <a:rPr lang="en-US" sz="900" smtClean="0">
                <a:solidFill>
                  <a:schemeClr val="bg1"/>
                </a:solidFill>
                <a:latin typeface="Roboto light" panose="02000000000000000000" pitchFamily="2" charset="0"/>
                <a:ea typeface="Roboto light" panose="02000000000000000000" pitchFamily="2" charset="0"/>
                <a:cs typeface="Roboto light" panose="02000000000000000000" pitchFamily="2" charset="0"/>
              </a:rPr>
              <a:pPr algn="ctr"/>
              <a:t>‹#›</a:t>
            </a:fld>
            <a:endParaRPr lang="en-US" sz="900">
              <a:solidFill>
                <a:schemeClr val="bg1"/>
              </a:solidFill>
              <a:latin typeface="Roboto light" panose="02000000000000000000" pitchFamily="2" charset="0"/>
              <a:ea typeface="Roboto light" panose="02000000000000000000" pitchFamily="2" charset="0"/>
              <a:cs typeface="Roboto light" panose="02000000000000000000" pitchFamily="2" charset="0"/>
            </a:endParaRPr>
          </a:p>
        </p:txBody>
      </p:sp>
      <p:sp>
        <p:nvSpPr>
          <p:cNvPr id="15" name="Freeform: Shape 14">
            <a:extLst>
              <a:ext uri="{FF2B5EF4-FFF2-40B4-BE49-F238E27FC236}">
                <a16:creationId xmlns:a16="http://schemas.microsoft.com/office/drawing/2014/main" id="{AFAC3375-A2B0-6E59-4077-CB7B214664DC}"/>
              </a:ext>
            </a:extLst>
          </p:cNvPr>
          <p:cNvSpPr/>
          <p:nvPr userDrawn="1"/>
        </p:nvSpPr>
        <p:spPr>
          <a:xfrm>
            <a:off x="515939" y="6124470"/>
            <a:ext cx="220770" cy="220770"/>
          </a:xfrm>
          <a:custGeom>
            <a:avLst/>
            <a:gdLst>
              <a:gd name="connsiteX0" fmla="*/ 0 w 273869"/>
              <a:gd name="connsiteY0" fmla="*/ 0 h 273869"/>
              <a:gd name="connsiteX1" fmla="*/ 1 w 273869"/>
              <a:gd name="connsiteY1" fmla="*/ 0 h 273869"/>
              <a:gd name="connsiteX2" fmla="*/ 273869 w 273869"/>
              <a:gd name="connsiteY2" fmla="*/ 273868 h 273869"/>
              <a:gd name="connsiteX3" fmla="*/ 273869 w 273869"/>
              <a:gd name="connsiteY3" fmla="*/ 273869 h 273869"/>
              <a:gd name="connsiteX4" fmla="*/ 209910 w 273869"/>
              <a:gd name="connsiteY4" fmla="*/ 273869 h 273869"/>
              <a:gd name="connsiteX5" fmla="*/ 209910 w 273869"/>
              <a:gd name="connsiteY5" fmla="*/ 273868 h 273869"/>
              <a:gd name="connsiteX6" fmla="*/ 1 w 273869"/>
              <a:gd name="connsiteY6" fmla="*/ 63959 h 273869"/>
              <a:gd name="connsiteX7" fmla="*/ 0 w 273869"/>
              <a:gd name="connsiteY7" fmla="*/ 63959 h 273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3869" h="273869">
                <a:moveTo>
                  <a:pt x="0" y="0"/>
                </a:moveTo>
                <a:lnTo>
                  <a:pt x="1" y="0"/>
                </a:lnTo>
                <a:cubicBezTo>
                  <a:pt x="151254" y="0"/>
                  <a:pt x="273869" y="122615"/>
                  <a:pt x="273869" y="273868"/>
                </a:cubicBezTo>
                <a:lnTo>
                  <a:pt x="273869" y="273869"/>
                </a:lnTo>
                <a:lnTo>
                  <a:pt x="209910" y="273869"/>
                </a:lnTo>
                <a:lnTo>
                  <a:pt x="209910" y="273868"/>
                </a:lnTo>
                <a:cubicBezTo>
                  <a:pt x="209910" y="157938"/>
                  <a:pt x="115931" y="63959"/>
                  <a:pt x="1" y="63959"/>
                </a:cubicBezTo>
                <a:lnTo>
                  <a:pt x="0" y="63959"/>
                </a:lnTo>
                <a:close/>
              </a:path>
            </a:pathLst>
          </a:custGeom>
          <a:solidFill>
            <a:srgbClr val="2B94B4">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N">
              <a:solidFill>
                <a:schemeClr val="bg1"/>
              </a:solidFill>
            </a:endParaRPr>
          </a:p>
        </p:txBody>
      </p:sp>
      <p:pic>
        <p:nvPicPr>
          <p:cNvPr id="10" name="Graphic 9">
            <a:extLst>
              <a:ext uri="{FF2B5EF4-FFF2-40B4-BE49-F238E27FC236}">
                <a16:creationId xmlns:a16="http://schemas.microsoft.com/office/drawing/2014/main" id="{D44A2025-51D9-CBD1-7CF8-FC459C068D3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952165" y="6210144"/>
            <a:ext cx="723898" cy="135094"/>
          </a:xfrm>
          <a:prstGeom prst="rect">
            <a:avLst/>
          </a:prstGeom>
        </p:spPr>
      </p:pic>
    </p:spTree>
    <p:extLst>
      <p:ext uri="{BB962C8B-B14F-4D97-AF65-F5344CB8AC3E}">
        <p14:creationId xmlns:p14="http://schemas.microsoft.com/office/powerpoint/2010/main" val="772128286"/>
      </p:ext>
    </p:extLst>
  </p:cSld>
  <p:clrMapOvr>
    <a:masterClrMapping/>
  </p:clrMapOvr>
  <p:extLst>
    <p:ext uri="{DCECCB84-F9BA-43D5-87BE-67443E8EF086}">
      <p15:sldGuideLst xmlns:p15="http://schemas.microsoft.com/office/powerpoint/2012/main">
        <p15:guide id="1" orient="horz" pos="323" userDrawn="1">
          <p15:clr>
            <a:srgbClr val="000000"/>
          </p15:clr>
        </p15:guide>
        <p15:guide id="2" pos="325" userDrawn="1">
          <p15:clr>
            <a:srgbClr val="000000"/>
          </p15:clr>
        </p15:guide>
        <p15:guide id="3" orient="horz" pos="3997" userDrawn="1">
          <p15:clr>
            <a:srgbClr val="000000"/>
          </p15:clr>
        </p15:guide>
        <p15:guide id="4" pos="7355" userDrawn="1">
          <p15:clr>
            <a:srgbClr val="000000"/>
          </p15:clr>
        </p15:guide>
        <p15:guide id="5" pos="3840" userDrawn="1">
          <p15:clr>
            <a:srgbClr val="000000"/>
          </p15:clr>
        </p15:guide>
        <p15:guide id="6" orient="horz" pos="2160" userDrawn="1">
          <p15:clr>
            <a:srgbClr val="00000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0D0ED5C4-1554-DF5A-20EB-C979D9E4A412}"/>
              </a:ext>
            </a:extLst>
          </p:cNvPr>
          <p:cNvSpPr/>
          <p:nvPr userDrawn="1"/>
        </p:nvSpPr>
        <p:spPr>
          <a:xfrm>
            <a:off x="0" y="-1"/>
            <a:ext cx="12192000" cy="6858001"/>
          </a:xfrm>
          <a:prstGeom prst="rect">
            <a:avLst/>
          </a:prstGeom>
          <a:solidFill>
            <a:srgbClr val="2B00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 name="Rectangle 2">
            <a:extLst>
              <a:ext uri="{FF2B5EF4-FFF2-40B4-BE49-F238E27FC236}">
                <a16:creationId xmlns:a16="http://schemas.microsoft.com/office/drawing/2014/main" id="{C0E76CA6-12E4-4A01-D317-6B1B6947B8FF}"/>
              </a:ext>
            </a:extLst>
          </p:cNvPr>
          <p:cNvSpPr/>
          <p:nvPr userDrawn="1"/>
        </p:nvSpPr>
        <p:spPr>
          <a:xfrm>
            <a:off x="0" y="5039360"/>
            <a:ext cx="12192000" cy="1818640"/>
          </a:xfrm>
          <a:prstGeom prst="rect">
            <a:avLst/>
          </a:prstGeom>
          <a:solidFill>
            <a:srgbClr val="4F17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Text Placeholder 9">
            <a:extLst>
              <a:ext uri="{FF2B5EF4-FFF2-40B4-BE49-F238E27FC236}">
                <a16:creationId xmlns:a16="http://schemas.microsoft.com/office/drawing/2014/main" id="{D9676206-8B83-FD83-A525-072577587224}"/>
              </a:ext>
            </a:extLst>
          </p:cNvPr>
          <p:cNvSpPr>
            <a:spLocks noGrp="1"/>
          </p:cNvSpPr>
          <p:nvPr>
            <p:ph type="body" sz="quarter" idx="10" hasCustomPrompt="1"/>
          </p:nvPr>
        </p:nvSpPr>
        <p:spPr>
          <a:xfrm>
            <a:off x="415122" y="377993"/>
            <a:ext cx="9686925" cy="576262"/>
          </a:xfrm>
        </p:spPr>
        <p:txBody>
          <a:bodyPr anchor="ctr"/>
          <a:lstStyle>
            <a:lvl1pPr marL="0" indent="0">
              <a:buNone/>
              <a:defRPr>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US"/>
              <a:t>Roboto light</a:t>
            </a:r>
            <a:endParaRPr lang="en-IN"/>
          </a:p>
        </p:txBody>
      </p:sp>
      <p:cxnSp>
        <p:nvCxnSpPr>
          <p:cNvPr id="6" name="Straight Connector 5">
            <a:extLst>
              <a:ext uri="{FF2B5EF4-FFF2-40B4-BE49-F238E27FC236}">
                <a16:creationId xmlns:a16="http://schemas.microsoft.com/office/drawing/2014/main" id="{E80C11A0-9FC0-29D2-70BA-C4D6EFBD4CD9}"/>
              </a:ext>
            </a:extLst>
          </p:cNvPr>
          <p:cNvCxnSpPr/>
          <p:nvPr userDrawn="1"/>
        </p:nvCxnSpPr>
        <p:spPr>
          <a:xfrm>
            <a:off x="521973" y="940028"/>
            <a:ext cx="752475" cy="0"/>
          </a:xfrm>
          <a:prstGeom prst="line">
            <a:avLst/>
          </a:prstGeom>
          <a:ln w="38100">
            <a:solidFill>
              <a:srgbClr val="FF610F"/>
            </a:solidFill>
          </a:ln>
        </p:spPr>
        <p:style>
          <a:lnRef idx="1">
            <a:schemeClr val="accent1"/>
          </a:lnRef>
          <a:fillRef idx="0">
            <a:schemeClr val="accent1"/>
          </a:fillRef>
          <a:effectRef idx="0">
            <a:schemeClr val="accent1"/>
          </a:effectRef>
          <a:fontRef idx="minor">
            <a:schemeClr val="tx1"/>
          </a:fontRef>
        </p:style>
      </p:cxnSp>
      <p:sp>
        <p:nvSpPr>
          <p:cNvPr id="8" name="Slide Number Placeholder 5">
            <a:extLst>
              <a:ext uri="{FF2B5EF4-FFF2-40B4-BE49-F238E27FC236}">
                <a16:creationId xmlns:a16="http://schemas.microsoft.com/office/drawing/2014/main" id="{FE84C5FB-6E73-0F0C-7217-28235F1F5A32}"/>
              </a:ext>
            </a:extLst>
          </p:cNvPr>
          <p:cNvSpPr txBox="1">
            <a:spLocks/>
          </p:cNvSpPr>
          <p:nvPr userDrawn="1"/>
        </p:nvSpPr>
        <p:spPr>
          <a:xfrm>
            <a:off x="389521" y="6114178"/>
            <a:ext cx="379022" cy="365125"/>
          </a:xfrm>
          <a:prstGeom prst="rect">
            <a:avLst/>
          </a:prstGeom>
        </p:spPr>
        <p:txBody>
          <a:bodyPr anchor="ctr"/>
          <a:lstStyle>
            <a:defPPr>
              <a:defRPr lang="en-US"/>
            </a:defPPr>
            <a:lvl1pPr marL="0" algn="r" defTabSz="914400" rtl="0" eaLnBrk="1" latinLnBrk="0" hangingPunct="1">
              <a:defRPr sz="1200" kern="1200">
                <a:solidFill>
                  <a:schemeClr val="bg1"/>
                </a:solidFill>
                <a:latin typeface="+mj-lt"/>
                <a:ea typeface="Tahoma" pitchFamily="34" charset="0"/>
                <a:cs typeface="Tahoma"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6401666-4A6E-4ACE-A673-0C447E42B71F}" type="slidenum">
              <a:rPr lang="en-US" sz="900" smtClean="0">
                <a:solidFill>
                  <a:schemeClr val="bg1"/>
                </a:solidFill>
                <a:latin typeface="Roboto light" panose="02000000000000000000" pitchFamily="2" charset="0"/>
                <a:ea typeface="Roboto light" panose="02000000000000000000" pitchFamily="2" charset="0"/>
                <a:cs typeface="Roboto light" panose="02000000000000000000" pitchFamily="2" charset="0"/>
              </a:rPr>
              <a:pPr algn="ctr"/>
              <a:t>‹#›</a:t>
            </a:fld>
            <a:endParaRPr lang="en-US" sz="900">
              <a:solidFill>
                <a:schemeClr val="bg1"/>
              </a:solidFill>
              <a:latin typeface="Roboto light" panose="02000000000000000000" pitchFamily="2" charset="0"/>
              <a:ea typeface="Roboto light" panose="02000000000000000000" pitchFamily="2" charset="0"/>
              <a:cs typeface="Roboto light" panose="02000000000000000000" pitchFamily="2" charset="0"/>
            </a:endParaRPr>
          </a:p>
        </p:txBody>
      </p:sp>
      <p:sp>
        <p:nvSpPr>
          <p:cNvPr id="15" name="Freeform: Shape 14">
            <a:extLst>
              <a:ext uri="{FF2B5EF4-FFF2-40B4-BE49-F238E27FC236}">
                <a16:creationId xmlns:a16="http://schemas.microsoft.com/office/drawing/2014/main" id="{AFAC3375-A2B0-6E59-4077-CB7B214664DC}"/>
              </a:ext>
            </a:extLst>
          </p:cNvPr>
          <p:cNvSpPr/>
          <p:nvPr userDrawn="1"/>
        </p:nvSpPr>
        <p:spPr>
          <a:xfrm>
            <a:off x="515939" y="6124470"/>
            <a:ext cx="220770" cy="220770"/>
          </a:xfrm>
          <a:custGeom>
            <a:avLst/>
            <a:gdLst>
              <a:gd name="connsiteX0" fmla="*/ 0 w 273869"/>
              <a:gd name="connsiteY0" fmla="*/ 0 h 273869"/>
              <a:gd name="connsiteX1" fmla="*/ 1 w 273869"/>
              <a:gd name="connsiteY1" fmla="*/ 0 h 273869"/>
              <a:gd name="connsiteX2" fmla="*/ 273869 w 273869"/>
              <a:gd name="connsiteY2" fmla="*/ 273868 h 273869"/>
              <a:gd name="connsiteX3" fmla="*/ 273869 w 273869"/>
              <a:gd name="connsiteY3" fmla="*/ 273869 h 273869"/>
              <a:gd name="connsiteX4" fmla="*/ 209910 w 273869"/>
              <a:gd name="connsiteY4" fmla="*/ 273869 h 273869"/>
              <a:gd name="connsiteX5" fmla="*/ 209910 w 273869"/>
              <a:gd name="connsiteY5" fmla="*/ 273868 h 273869"/>
              <a:gd name="connsiteX6" fmla="*/ 1 w 273869"/>
              <a:gd name="connsiteY6" fmla="*/ 63959 h 273869"/>
              <a:gd name="connsiteX7" fmla="*/ 0 w 273869"/>
              <a:gd name="connsiteY7" fmla="*/ 63959 h 273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3869" h="273869">
                <a:moveTo>
                  <a:pt x="0" y="0"/>
                </a:moveTo>
                <a:lnTo>
                  <a:pt x="1" y="0"/>
                </a:lnTo>
                <a:cubicBezTo>
                  <a:pt x="151254" y="0"/>
                  <a:pt x="273869" y="122615"/>
                  <a:pt x="273869" y="273868"/>
                </a:cubicBezTo>
                <a:lnTo>
                  <a:pt x="273869" y="273869"/>
                </a:lnTo>
                <a:lnTo>
                  <a:pt x="209910" y="273869"/>
                </a:lnTo>
                <a:lnTo>
                  <a:pt x="209910" y="273868"/>
                </a:lnTo>
                <a:cubicBezTo>
                  <a:pt x="209910" y="157938"/>
                  <a:pt x="115931" y="63959"/>
                  <a:pt x="1" y="63959"/>
                </a:cubicBezTo>
                <a:lnTo>
                  <a:pt x="0" y="63959"/>
                </a:lnTo>
                <a:close/>
              </a:path>
            </a:pathLst>
          </a:custGeom>
          <a:solidFill>
            <a:srgbClr val="2B94B4">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N">
              <a:solidFill>
                <a:schemeClr val="bg1"/>
              </a:solidFill>
            </a:endParaRPr>
          </a:p>
        </p:txBody>
      </p:sp>
      <p:pic>
        <p:nvPicPr>
          <p:cNvPr id="10" name="Graphic 9">
            <a:extLst>
              <a:ext uri="{FF2B5EF4-FFF2-40B4-BE49-F238E27FC236}">
                <a16:creationId xmlns:a16="http://schemas.microsoft.com/office/drawing/2014/main" id="{D44A2025-51D9-CBD1-7CF8-FC459C068D3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952165" y="6210144"/>
            <a:ext cx="723898" cy="135094"/>
          </a:xfrm>
          <a:prstGeom prst="rect">
            <a:avLst/>
          </a:prstGeom>
        </p:spPr>
      </p:pic>
    </p:spTree>
    <p:extLst>
      <p:ext uri="{BB962C8B-B14F-4D97-AF65-F5344CB8AC3E}">
        <p14:creationId xmlns:p14="http://schemas.microsoft.com/office/powerpoint/2010/main" val="836487357"/>
      </p:ext>
    </p:extLst>
  </p:cSld>
  <p:clrMapOvr>
    <a:masterClrMapping/>
  </p:clrMapOvr>
  <p:extLst>
    <p:ext uri="{DCECCB84-F9BA-43D5-87BE-67443E8EF086}">
      <p15:sldGuideLst xmlns:p15="http://schemas.microsoft.com/office/powerpoint/2012/main">
        <p15:guide id="1" orient="horz" pos="323" userDrawn="1">
          <p15:clr>
            <a:srgbClr val="000000"/>
          </p15:clr>
        </p15:guide>
        <p15:guide id="2" pos="325" userDrawn="1">
          <p15:clr>
            <a:srgbClr val="000000"/>
          </p15:clr>
        </p15:guide>
        <p15:guide id="3" orient="horz" pos="3997" userDrawn="1">
          <p15:clr>
            <a:srgbClr val="000000"/>
          </p15:clr>
        </p15:guide>
        <p15:guide id="4" pos="7355" userDrawn="1">
          <p15:clr>
            <a:srgbClr val="000000"/>
          </p15:clr>
        </p15:guide>
        <p15:guide id="5" pos="3840" userDrawn="1">
          <p15:clr>
            <a:srgbClr val="000000"/>
          </p15:clr>
        </p15:guide>
        <p15:guide id="6" orient="horz" pos="2160" userDrawn="1">
          <p15:clr>
            <a:srgbClr val="00000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0D0ED5C4-1554-DF5A-20EB-C979D9E4A412}"/>
              </a:ext>
            </a:extLst>
          </p:cNvPr>
          <p:cNvSpPr/>
          <p:nvPr userDrawn="1"/>
        </p:nvSpPr>
        <p:spPr>
          <a:xfrm>
            <a:off x="0" y="-1"/>
            <a:ext cx="12192000" cy="6858001"/>
          </a:xfrm>
          <a:prstGeom prst="rect">
            <a:avLst/>
          </a:prstGeom>
          <a:solidFill>
            <a:srgbClr val="2B00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 name="Rectangle 2">
            <a:extLst>
              <a:ext uri="{FF2B5EF4-FFF2-40B4-BE49-F238E27FC236}">
                <a16:creationId xmlns:a16="http://schemas.microsoft.com/office/drawing/2014/main" id="{C0E76CA6-12E4-4A01-D317-6B1B6947B8FF}"/>
              </a:ext>
            </a:extLst>
          </p:cNvPr>
          <p:cNvSpPr/>
          <p:nvPr userDrawn="1"/>
        </p:nvSpPr>
        <p:spPr>
          <a:xfrm>
            <a:off x="0" y="-1"/>
            <a:ext cx="12192000" cy="6858001"/>
          </a:xfrm>
          <a:prstGeom prst="rect">
            <a:avLst/>
          </a:prstGeom>
          <a:solidFill>
            <a:srgbClr val="4F17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Text Placeholder 9">
            <a:extLst>
              <a:ext uri="{FF2B5EF4-FFF2-40B4-BE49-F238E27FC236}">
                <a16:creationId xmlns:a16="http://schemas.microsoft.com/office/drawing/2014/main" id="{D9676206-8B83-FD83-A525-072577587224}"/>
              </a:ext>
            </a:extLst>
          </p:cNvPr>
          <p:cNvSpPr>
            <a:spLocks noGrp="1"/>
          </p:cNvSpPr>
          <p:nvPr>
            <p:ph type="body" sz="quarter" idx="10" hasCustomPrompt="1"/>
          </p:nvPr>
        </p:nvSpPr>
        <p:spPr>
          <a:xfrm>
            <a:off x="415122" y="377993"/>
            <a:ext cx="9686925" cy="576262"/>
          </a:xfrm>
        </p:spPr>
        <p:txBody>
          <a:bodyPr anchor="ctr"/>
          <a:lstStyle>
            <a:lvl1pPr marL="0" indent="0">
              <a:buNone/>
              <a:defRPr>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US"/>
              <a:t>Roboto light</a:t>
            </a:r>
            <a:endParaRPr lang="en-IN"/>
          </a:p>
        </p:txBody>
      </p:sp>
      <p:cxnSp>
        <p:nvCxnSpPr>
          <p:cNvPr id="6" name="Straight Connector 5">
            <a:extLst>
              <a:ext uri="{FF2B5EF4-FFF2-40B4-BE49-F238E27FC236}">
                <a16:creationId xmlns:a16="http://schemas.microsoft.com/office/drawing/2014/main" id="{E80C11A0-9FC0-29D2-70BA-C4D6EFBD4CD9}"/>
              </a:ext>
            </a:extLst>
          </p:cNvPr>
          <p:cNvCxnSpPr/>
          <p:nvPr userDrawn="1"/>
        </p:nvCxnSpPr>
        <p:spPr>
          <a:xfrm>
            <a:off x="521973" y="940028"/>
            <a:ext cx="752475" cy="0"/>
          </a:xfrm>
          <a:prstGeom prst="line">
            <a:avLst/>
          </a:prstGeom>
          <a:ln w="38100">
            <a:solidFill>
              <a:srgbClr val="FF610F"/>
            </a:solidFill>
          </a:ln>
        </p:spPr>
        <p:style>
          <a:lnRef idx="1">
            <a:schemeClr val="accent1"/>
          </a:lnRef>
          <a:fillRef idx="0">
            <a:schemeClr val="accent1"/>
          </a:fillRef>
          <a:effectRef idx="0">
            <a:schemeClr val="accent1"/>
          </a:effectRef>
          <a:fontRef idx="minor">
            <a:schemeClr val="tx1"/>
          </a:fontRef>
        </p:style>
      </p:cxnSp>
      <p:sp>
        <p:nvSpPr>
          <p:cNvPr id="8" name="Slide Number Placeholder 5">
            <a:extLst>
              <a:ext uri="{FF2B5EF4-FFF2-40B4-BE49-F238E27FC236}">
                <a16:creationId xmlns:a16="http://schemas.microsoft.com/office/drawing/2014/main" id="{FE84C5FB-6E73-0F0C-7217-28235F1F5A32}"/>
              </a:ext>
            </a:extLst>
          </p:cNvPr>
          <p:cNvSpPr txBox="1">
            <a:spLocks/>
          </p:cNvSpPr>
          <p:nvPr userDrawn="1"/>
        </p:nvSpPr>
        <p:spPr>
          <a:xfrm>
            <a:off x="389521" y="6114178"/>
            <a:ext cx="379022" cy="365125"/>
          </a:xfrm>
          <a:prstGeom prst="rect">
            <a:avLst/>
          </a:prstGeom>
        </p:spPr>
        <p:txBody>
          <a:bodyPr anchor="ctr"/>
          <a:lstStyle>
            <a:defPPr>
              <a:defRPr lang="en-US"/>
            </a:defPPr>
            <a:lvl1pPr marL="0" algn="r" defTabSz="914400" rtl="0" eaLnBrk="1" latinLnBrk="0" hangingPunct="1">
              <a:defRPr sz="1200" kern="1200">
                <a:solidFill>
                  <a:schemeClr val="bg1"/>
                </a:solidFill>
                <a:latin typeface="+mj-lt"/>
                <a:ea typeface="Tahoma" pitchFamily="34" charset="0"/>
                <a:cs typeface="Tahoma"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6401666-4A6E-4ACE-A673-0C447E42B71F}" type="slidenum">
              <a:rPr lang="en-US" sz="900" smtClean="0">
                <a:solidFill>
                  <a:schemeClr val="bg1"/>
                </a:solidFill>
                <a:latin typeface="Roboto light" panose="02000000000000000000" pitchFamily="2" charset="0"/>
                <a:ea typeface="Roboto light" panose="02000000000000000000" pitchFamily="2" charset="0"/>
                <a:cs typeface="Roboto light" panose="02000000000000000000" pitchFamily="2" charset="0"/>
              </a:rPr>
              <a:pPr algn="ctr"/>
              <a:t>‹#›</a:t>
            </a:fld>
            <a:endParaRPr lang="en-US" sz="900">
              <a:solidFill>
                <a:schemeClr val="bg1"/>
              </a:solidFill>
              <a:latin typeface="Roboto light" panose="02000000000000000000" pitchFamily="2" charset="0"/>
              <a:ea typeface="Roboto light" panose="02000000000000000000" pitchFamily="2" charset="0"/>
              <a:cs typeface="Roboto light" panose="02000000000000000000" pitchFamily="2" charset="0"/>
            </a:endParaRPr>
          </a:p>
        </p:txBody>
      </p:sp>
      <p:sp>
        <p:nvSpPr>
          <p:cNvPr id="15" name="Freeform: Shape 14">
            <a:extLst>
              <a:ext uri="{FF2B5EF4-FFF2-40B4-BE49-F238E27FC236}">
                <a16:creationId xmlns:a16="http://schemas.microsoft.com/office/drawing/2014/main" id="{AFAC3375-A2B0-6E59-4077-CB7B214664DC}"/>
              </a:ext>
            </a:extLst>
          </p:cNvPr>
          <p:cNvSpPr/>
          <p:nvPr userDrawn="1"/>
        </p:nvSpPr>
        <p:spPr>
          <a:xfrm>
            <a:off x="515939" y="6124470"/>
            <a:ext cx="220770" cy="220770"/>
          </a:xfrm>
          <a:custGeom>
            <a:avLst/>
            <a:gdLst>
              <a:gd name="connsiteX0" fmla="*/ 0 w 273869"/>
              <a:gd name="connsiteY0" fmla="*/ 0 h 273869"/>
              <a:gd name="connsiteX1" fmla="*/ 1 w 273869"/>
              <a:gd name="connsiteY1" fmla="*/ 0 h 273869"/>
              <a:gd name="connsiteX2" fmla="*/ 273869 w 273869"/>
              <a:gd name="connsiteY2" fmla="*/ 273868 h 273869"/>
              <a:gd name="connsiteX3" fmla="*/ 273869 w 273869"/>
              <a:gd name="connsiteY3" fmla="*/ 273869 h 273869"/>
              <a:gd name="connsiteX4" fmla="*/ 209910 w 273869"/>
              <a:gd name="connsiteY4" fmla="*/ 273869 h 273869"/>
              <a:gd name="connsiteX5" fmla="*/ 209910 w 273869"/>
              <a:gd name="connsiteY5" fmla="*/ 273868 h 273869"/>
              <a:gd name="connsiteX6" fmla="*/ 1 w 273869"/>
              <a:gd name="connsiteY6" fmla="*/ 63959 h 273869"/>
              <a:gd name="connsiteX7" fmla="*/ 0 w 273869"/>
              <a:gd name="connsiteY7" fmla="*/ 63959 h 273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3869" h="273869">
                <a:moveTo>
                  <a:pt x="0" y="0"/>
                </a:moveTo>
                <a:lnTo>
                  <a:pt x="1" y="0"/>
                </a:lnTo>
                <a:cubicBezTo>
                  <a:pt x="151254" y="0"/>
                  <a:pt x="273869" y="122615"/>
                  <a:pt x="273869" y="273868"/>
                </a:cubicBezTo>
                <a:lnTo>
                  <a:pt x="273869" y="273869"/>
                </a:lnTo>
                <a:lnTo>
                  <a:pt x="209910" y="273869"/>
                </a:lnTo>
                <a:lnTo>
                  <a:pt x="209910" y="273868"/>
                </a:lnTo>
                <a:cubicBezTo>
                  <a:pt x="209910" y="157938"/>
                  <a:pt x="115931" y="63959"/>
                  <a:pt x="1" y="63959"/>
                </a:cubicBezTo>
                <a:lnTo>
                  <a:pt x="0" y="63959"/>
                </a:lnTo>
                <a:close/>
              </a:path>
            </a:pathLst>
          </a:custGeom>
          <a:solidFill>
            <a:srgbClr val="2B94B4">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N">
              <a:solidFill>
                <a:schemeClr val="bg1"/>
              </a:solidFill>
            </a:endParaRPr>
          </a:p>
        </p:txBody>
      </p:sp>
      <p:pic>
        <p:nvPicPr>
          <p:cNvPr id="10" name="Graphic 9">
            <a:extLst>
              <a:ext uri="{FF2B5EF4-FFF2-40B4-BE49-F238E27FC236}">
                <a16:creationId xmlns:a16="http://schemas.microsoft.com/office/drawing/2014/main" id="{D44A2025-51D9-CBD1-7CF8-FC459C068D3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952165" y="6210144"/>
            <a:ext cx="723898" cy="135094"/>
          </a:xfrm>
          <a:prstGeom prst="rect">
            <a:avLst/>
          </a:prstGeom>
        </p:spPr>
      </p:pic>
    </p:spTree>
    <p:extLst>
      <p:ext uri="{BB962C8B-B14F-4D97-AF65-F5344CB8AC3E}">
        <p14:creationId xmlns:p14="http://schemas.microsoft.com/office/powerpoint/2010/main" val="2095477940"/>
      </p:ext>
    </p:extLst>
  </p:cSld>
  <p:clrMapOvr>
    <a:masterClrMapping/>
  </p:clrMapOvr>
  <p:extLst>
    <p:ext uri="{DCECCB84-F9BA-43D5-87BE-67443E8EF086}">
      <p15:sldGuideLst xmlns:p15="http://schemas.microsoft.com/office/powerpoint/2012/main">
        <p15:guide id="1" orient="horz" pos="323" userDrawn="1">
          <p15:clr>
            <a:srgbClr val="000000"/>
          </p15:clr>
        </p15:guide>
        <p15:guide id="2" pos="325" userDrawn="1">
          <p15:clr>
            <a:srgbClr val="000000"/>
          </p15:clr>
        </p15:guide>
        <p15:guide id="3" orient="horz" pos="3997" userDrawn="1">
          <p15:clr>
            <a:srgbClr val="000000"/>
          </p15:clr>
        </p15:guide>
        <p15:guide id="4" pos="7355" userDrawn="1">
          <p15:clr>
            <a:srgbClr val="000000"/>
          </p15:clr>
        </p15:guide>
        <p15:guide id="5" pos="3840" userDrawn="1">
          <p15:clr>
            <a:srgbClr val="000000"/>
          </p15:clr>
        </p15:guide>
        <p15:guide id="6" orient="horz" pos="2160" userDrawn="1">
          <p15:clr>
            <a:srgbClr val="00000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33BDE3D5-2BEC-7A1D-AB50-EF4015DCAEE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673"/>
            <a:ext cx="12192000" cy="6854653"/>
          </a:xfrm>
          <a:prstGeom prst="rect">
            <a:avLst/>
          </a:prstGeom>
        </p:spPr>
      </p:pic>
      <p:sp>
        <p:nvSpPr>
          <p:cNvPr id="16" name="Rectangle 15">
            <a:extLst>
              <a:ext uri="{FF2B5EF4-FFF2-40B4-BE49-F238E27FC236}">
                <a16:creationId xmlns:a16="http://schemas.microsoft.com/office/drawing/2014/main" id="{0D0ED5C4-1554-DF5A-20EB-C979D9E4A412}"/>
              </a:ext>
            </a:extLst>
          </p:cNvPr>
          <p:cNvSpPr/>
          <p:nvPr userDrawn="1"/>
        </p:nvSpPr>
        <p:spPr>
          <a:xfrm>
            <a:off x="0" y="-1"/>
            <a:ext cx="12192000" cy="6854653"/>
          </a:xfrm>
          <a:prstGeom prst="rect">
            <a:avLst/>
          </a:prstGeom>
          <a:gradFill flip="none" rotWithShape="1">
            <a:gsLst>
              <a:gs pos="31000">
                <a:schemeClr val="bg1">
                  <a:lumMod val="95000"/>
                </a:schemeClr>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3" name="Graphic 2">
            <a:extLst>
              <a:ext uri="{FF2B5EF4-FFF2-40B4-BE49-F238E27FC236}">
                <a16:creationId xmlns:a16="http://schemas.microsoft.com/office/drawing/2014/main" id="{B5CF4966-0941-C545-6475-1C100AF6F099}"/>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t="35446" b="28376"/>
          <a:stretch/>
        </p:blipFill>
        <p:spPr>
          <a:xfrm>
            <a:off x="571500" y="1771650"/>
            <a:ext cx="1057441" cy="1847850"/>
          </a:xfrm>
          <a:prstGeom prst="rect">
            <a:avLst/>
          </a:prstGeom>
        </p:spPr>
      </p:pic>
      <p:pic>
        <p:nvPicPr>
          <p:cNvPr id="4" name="Graphic 3">
            <a:extLst>
              <a:ext uri="{FF2B5EF4-FFF2-40B4-BE49-F238E27FC236}">
                <a16:creationId xmlns:a16="http://schemas.microsoft.com/office/drawing/2014/main" id="{36C4EC50-F64A-02A3-E2BA-2074B567700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091315" y="0"/>
            <a:ext cx="1419820" cy="6858000"/>
          </a:xfrm>
          <a:prstGeom prst="rect">
            <a:avLst/>
          </a:prstGeom>
        </p:spPr>
      </p:pic>
      <p:sp>
        <p:nvSpPr>
          <p:cNvPr id="5" name="Text Placeholder 9">
            <a:extLst>
              <a:ext uri="{FF2B5EF4-FFF2-40B4-BE49-F238E27FC236}">
                <a16:creationId xmlns:a16="http://schemas.microsoft.com/office/drawing/2014/main" id="{D9676206-8B83-FD83-A525-072577587224}"/>
              </a:ext>
            </a:extLst>
          </p:cNvPr>
          <p:cNvSpPr>
            <a:spLocks noGrp="1"/>
          </p:cNvSpPr>
          <p:nvPr>
            <p:ph type="body" sz="quarter" idx="10" hasCustomPrompt="1"/>
          </p:nvPr>
        </p:nvSpPr>
        <p:spPr>
          <a:xfrm>
            <a:off x="1252538" y="3140869"/>
            <a:ext cx="9686925" cy="576262"/>
          </a:xfrm>
        </p:spPr>
        <p:txBody>
          <a:bodyPr anchor="ctr"/>
          <a:lstStyle>
            <a:lvl1pPr marL="0" indent="0" algn="ctr">
              <a:buNone/>
              <a:defRPr>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US"/>
              <a:t>Roboto light</a:t>
            </a:r>
            <a:endParaRPr lang="en-IN"/>
          </a:p>
        </p:txBody>
      </p:sp>
      <p:pic>
        <p:nvPicPr>
          <p:cNvPr id="7" name="Graphic 6">
            <a:extLst>
              <a:ext uri="{FF2B5EF4-FFF2-40B4-BE49-F238E27FC236}">
                <a16:creationId xmlns:a16="http://schemas.microsoft.com/office/drawing/2014/main" id="{134915BB-0C35-2F66-2088-47E12313EBA9}"/>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0952165" y="6210144"/>
            <a:ext cx="723898" cy="135094"/>
          </a:xfrm>
          <a:prstGeom prst="rect">
            <a:avLst/>
          </a:prstGeom>
        </p:spPr>
      </p:pic>
      <p:sp>
        <p:nvSpPr>
          <p:cNvPr id="15" name="Freeform: Shape 14">
            <a:extLst>
              <a:ext uri="{FF2B5EF4-FFF2-40B4-BE49-F238E27FC236}">
                <a16:creationId xmlns:a16="http://schemas.microsoft.com/office/drawing/2014/main" id="{AFAC3375-A2B0-6E59-4077-CB7B214664DC}"/>
              </a:ext>
            </a:extLst>
          </p:cNvPr>
          <p:cNvSpPr/>
          <p:nvPr userDrawn="1"/>
        </p:nvSpPr>
        <p:spPr>
          <a:xfrm>
            <a:off x="515939" y="6124470"/>
            <a:ext cx="220770" cy="220770"/>
          </a:xfrm>
          <a:custGeom>
            <a:avLst/>
            <a:gdLst>
              <a:gd name="connsiteX0" fmla="*/ 0 w 273869"/>
              <a:gd name="connsiteY0" fmla="*/ 0 h 273869"/>
              <a:gd name="connsiteX1" fmla="*/ 1 w 273869"/>
              <a:gd name="connsiteY1" fmla="*/ 0 h 273869"/>
              <a:gd name="connsiteX2" fmla="*/ 273869 w 273869"/>
              <a:gd name="connsiteY2" fmla="*/ 273868 h 273869"/>
              <a:gd name="connsiteX3" fmla="*/ 273869 w 273869"/>
              <a:gd name="connsiteY3" fmla="*/ 273869 h 273869"/>
              <a:gd name="connsiteX4" fmla="*/ 209910 w 273869"/>
              <a:gd name="connsiteY4" fmla="*/ 273869 h 273869"/>
              <a:gd name="connsiteX5" fmla="*/ 209910 w 273869"/>
              <a:gd name="connsiteY5" fmla="*/ 273868 h 273869"/>
              <a:gd name="connsiteX6" fmla="*/ 1 w 273869"/>
              <a:gd name="connsiteY6" fmla="*/ 63959 h 273869"/>
              <a:gd name="connsiteX7" fmla="*/ 0 w 273869"/>
              <a:gd name="connsiteY7" fmla="*/ 63959 h 273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3869" h="273869">
                <a:moveTo>
                  <a:pt x="0" y="0"/>
                </a:moveTo>
                <a:lnTo>
                  <a:pt x="1" y="0"/>
                </a:lnTo>
                <a:cubicBezTo>
                  <a:pt x="151254" y="0"/>
                  <a:pt x="273869" y="122615"/>
                  <a:pt x="273869" y="273868"/>
                </a:cubicBezTo>
                <a:lnTo>
                  <a:pt x="273869" y="273869"/>
                </a:lnTo>
                <a:lnTo>
                  <a:pt x="209910" y="273869"/>
                </a:lnTo>
                <a:lnTo>
                  <a:pt x="209910" y="273868"/>
                </a:lnTo>
                <a:cubicBezTo>
                  <a:pt x="209910" y="157938"/>
                  <a:pt x="115931" y="63959"/>
                  <a:pt x="1" y="63959"/>
                </a:cubicBezTo>
                <a:lnTo>
                  <a:pt x="0" y="63959"/>
                </a:lnTo>
                <a:close/>
              </a:path>
            </a:pathLst>
          </a:cu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N">
              <a:solidFill>
                <a:schemeClr val="tx1"/>
              </a:solidFill>
            </a:endParaRPr>
          </a:p>
        </p:txBody>
      </p:sp>
      <p:sp>
        <p:nvSpPr>
          <p:cNvPr id="6" name="Slide Number Placeholder 5">
            <a:extLst>
              <a:ext uri="{FF2B5EF4-FFF2-40B4-BE49-F238E27FC236}">
                <a16:creationId xmlns:a16="http://schemas.microsoft.com/office/drawing/2014/main" id="{08F3BFF0-F12C-110C-D4F0-27541BE1F4C5}"/>
              </a:ext>
            </a:extLst>
          </p:cNvPr>
          <p:cNvSpPr txBox="1">
            <a:spLocks/>
          </p:cNvSpPr>
          <p:nvPr userDrawn="1"/>
        </p:nvSpPr>
        <p:spPr>
          <a:xfrm>
            <a:off x="389521" y="6114178"/>
            <a:ext cx="379022" cy="365125"/>
          </a:xfrm>
          <a:prstGeom prst="rect">
            <a:avLst/>
          </a:prstGeom>
        </p:spPr>
        <p:txBody>
          <a:bodyPr anchor="ctr"/>
          <a:lstStyle>
            <a:defPPr>
              <a:defRPr lang="en-US"/>
            </a:defPPr>
            <a:lvl1pPr marL="0" algn="r" defTabSz="914400" rtl="0" eaLnBrk="1" latinLnBrk="0" hangingPunct="1">
              <a:defRPr sz="1200" kern="1200">
                <a:solidFill>
                  <a:schemeClr val="bg1"/>
                </a:solidFill>
                <a:latin typeface="+mj-lt"/>
                <a:ea typeface="Tahoma" pitchFamily="34" charset="0"/>
                <a:cs typeface="Tahoma"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6401666-4A6E-4ACE-A673-0C447E42B71F}" type="slidenum">
              <a:rPr lang="en-US" sz="900" smtClean="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rPr>
              <a:pPr algn="ctr"/>
              <a:t>‹#›</a:t>
            </a:fld>
            <a:endParaRPr lang="en-US" sz="90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endParaRPr>
          </a:p>
        </p:txBody>
      </p:sp>
    </p:spTree>
    <p:extLst>
      <p:ext uri="{BB962C8B-B14F-4D97-AF65-F5344CB8AC3E}">
        <p14:creationId xmlns:p14="http://schemas.microsoft.com/office/powerpoint/2010/main" val="2076362995"/>
      </p:ext>
    </p:extLst>
  </p:cSld>
  <p:clrMapOvr>
    <a:masterClrMapping/>
  </p:clrMapOvr>
  <p:extLst>
    <p:ext uri="{DCECCB84-F9BA-43D5-87BE-67443E8EF086}">
      <p15:sldGuideLst xmlns:p15="http://schemas.microsoft.com/office/powerpoint/2012/main">
        <p15:guide id="1" orient="horz" pos="323">
          <p15:clr>
            <a:srgbClr val="000000"/>
          </p15:clr>
        </p15:guide>
        <p15:guide id="2" pos="325">
          <p15:clr>
            <a:srgbClr val="000000"/>
          </p15:clr>
        </p15:guide>
        <p15:guide id="3" orient="horz" pos="3997">
          <p15:clr>
            <a:srgbClr val="000000"/>
          </p15:clr>
        </p15:guide>
        <p15:guide id="4" pos="7355">
          <p15:clr>
            <a:srgbClr val="000000"/>
          </p15:clr>
        </p15:guide>
        <p15:guide id="5" pos="3840">
          <p15:clr>
            <a:srgbClr val="000000"/>
          </p15:clr>
        </p15:guide>
        <p15:guide id="6" orient="horz" pos="2160">
          <p15:clr>
            <a:srgbClr val="00000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rgbClr val="1EB1FF"/>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B5CF4966-0941-C545-6475-1C100AF6F09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35446" b="28376"/>
          <a:stretch/>
        </p:blipFill>
        <p:spPr>
          <a:xfrm>
            <a:off x="571500" y="1771650"/>
            <a:ext cx="1057441" cy="1847850"/>
          </a:xfrm>
          <a:prstGeom prst="rect">
            <a:avLst/>
          </a:prstGeom>
        </p:spPr>
      </p:pic>
      <p:pic>
        <p:nvPicPr>
          <p:cNvPr id="4" name="Graphic 3">
            <a:extLst>
              <a:ext uri="{FF2B5EF4-FFF2-40B4-BE49-F238E27FC236}">
                <a16:creationId xmlns:a16="http://schemas.microsoft.com/office/drawing/2014/main" id="{36C4EC50-F64A-02A3-E2BA-2074B567700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091315" y="0"/>
            <a:ext cx="1419820" cy="6858000"/>
          </a:xfrm>
          <a:prstGeom prst="rect">
            <a:avLst/>
          </a:prstGeom>
        </p:spPr>
      </p:pic>
      <p:pic>
        <p:nvPicPr>
          <p:cNvPr id="7" name="Graphic 6">
            <a:extLst>
              <a:ext uri="{FF2B5EF4-FFF2-40B4-BE49-F238E27FC236}">
                <a16:creationId xmlns:a16="http://schemas.microsoft.com/office/drawing/2014/main" id="{134915BB-0C35-2F66-2088-47E12313EBA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952165" y="6210144"/>
            <a:ext cx="723898" cy="135094"/>
          </a:xfrm>
          <a:prstGeom prst="rect">
            <a:avLst/>
          </a:prstGeom>
        </p:spPr>
      </p:pic>
      <p:sp>
        <p:nvSpPr>
          <p:cNvPr id="15" name="Freeform: Shape 14">
            <a:extLst>
              <a:ext uri="{FF2B5EF4-FFF2-40B4-BE49-F238E27FC236}">
                <a16:creationId xmlns:a16="http://schemas.microsoft.com/office/drawing/2014/main" id="{AFAC3375-A2B0-6E59-4077-CB7B214664DC}"/>
              </a:ext>
            </a:extLst>
          </p:cNvPr>
          <p:cNvSpPr/>
          <p:nvPr userDrawn="1"/>
        </p:nvSpPr>
        <p:spPr>
          <a:xfrm>
            <a:off x="515939" y="6124470"/>
            <a:ext cx="220770" cy="220770"/>
          </a:xfrm>
          <a:custGeom>
            <a:avLst/>
            <a:gdLst>
              <a:gd name="connsiteX0" fmla="*/ 0 w 273869"/>
              <a:gd name="connsiteY0" fmla="*/ 0 h 273869"/>
              <a:gd name="connsiteX1" fmla="*/ 1 w 273869"/>
              <a:gd name="connsiteY1" fmla="*/ 0 h 273869"/>
              <a:gd name="connsiteX2" fmla="*/ 273869 w 273869"/>
              <a:gd name="connsiteY2" fmla="*/ 273868 h 273869"/>
              <a:gd name="connsiteX3" fmla="*/ 273869 w 273869"/>
              <a:gd name="connsiteY3" fmla="*/ 273869 h 273869"/>
              <a:gd name="connsiteX4" fmla="*/ 209910 w 273869"/>
              <a:gd name="connsiteY4" fmla="*/ 273869 h 273869"/>
              <a:gd name="connsiteX5" fmla="*/ 209910 w 273869"/>
              <a:gd name="connsiteY5" fmla="*/ 273868 h 273869"/>
              <a:gd name="connsiteX6" fmla="*/ 1 w 273869"/>
              <a:gd name="connsiteY6" fmla="*/ 63959 h 273869"/>
              <a:gd name="connsiteX7" fmla="*/ 0 w 273869"/>
              <a:gd name="connsiteY7" fmla="*/ 63959 h 273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3869" h="273869">
                <a:moveTo>
                  <a:pt x="0" y="0"/>
                </a:moveTo>
                <a:lnTo>
                  <a:pt x="1" y="0"/>
                </a:lnTo>
                <a:cubicBezTo>
                  <a:pt x="151254" y="0"/>
                  <a:pt x="273869" y="122615"/>
                  <a:pt x="273869" y="273868"/>
                </a:cubicBezTo>
                <a:lnTo>
                  <a:pt x="273869" y="273869"/>
                </a:lnTo>
                <a:lnTo>
                  <a:pt x="209910" y="273869"/>
                </a:lnTo>
                <a:lnTo>
                  <a:pt x="209910" y="273868"/>
                </a:lnTo>
                <a:cubicBezTo>
                  <a:pt x="209910" y="157938"/>
                  <a:pt x="115931" y="63959"/>
                  <a:pt x="1" y="63959"/>
                </a:cubicBezTo>
                <a:lnTo>
                  <a:pt x="0" y="63959"/>
                </a:lnTo>
                <a:close/>
              </a:path>
            </a:pathLst>
          </a:cu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N">
              <a:solidFill>
                <a:schemeClr val="tx1"/>
              </a:solidFill>
            </a:endParaRPr>
          </a:p>
        </p:txBody>
      </p:sp>
      <p:sp>
        <p:nvSpPr>
          <p:cNvPr id="6" name="Slide Number Placeholder 5">
            <a:extLst>
              <a:ext uri="{FF2B5EF4-FFF2-40B4-BE49-F238E27FC236}">
                <a16:creationId xmlns:a16="http://schemas.microsoft.com/office/drawing/2014/main" id="{08F3BFF0-F12C-110C-D4F0-27541BE1F4C5}"/>
              </a:ext>
            </a:extLst>
          </p:cNvPr>
          <p:cNvSpPr txBox="1">
            <a:spLocks/>
          </p:cNvSpPr>
          <p:nvPr userDrawn="1"/>
        </p:nvSpPr>
        <p:spPr>
          <a:xfrm>
            <a:off x="389521" y="6114178"/>
            <a:ext cx="379022" cy="365125"/>
          </a:xfrm>
          <a:prstGeom prst="rect">
            <a:avLst/>
          </a:prstGeom>
        </p:spPr>
        <p:txBody>
          <a:bodyPr anchor="ctr"/>
          <a:lstStyle>
            <a:defPPr>
              <a:defRPr lang="en-US"/>
            </a:defPPr>
            <a:lvl1pPr marL="0" algn="r" defTabSz="914400" rtl="0" eaLnBrk="1" latinLnBrk="0" hangingPunct="1">
              <a:defRPr sz="1200" kern="1200">
                <a:solidFill>
                  <a:schemeClr val="bg1"/>
                </a:solidFill>
                <a:latin typeface="+mj-lt"/>
                <a:ea typeface="Tahoma" pitchFamily="34" charset="0"/>
                <a:cs typeface="Tahoma"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6401666-4A6E-4ACE-A673-0C447E42B71F}" type="slidenum">
              <a:rPr lang="en-US" sz="900" smtClean="0">
                <a:solidFill>
                  <a:schemeClr val="bg1"/>
                </a:solidFill>
                <a:latin typeface="Roboto light" panose="02000000000000000000" pitchFamily="2" charset="0"/>
                <a:ea typeface="Roboto light" panose="02000000000000000000" pitchFamily="2" charset="0"/>
                <a:cs typeface="Roboto light" panose="02000000000000000000" pitchFamily="2" charset="0"/>
              </a:rPr>
              <a:pPr algn="ctr"/>
              <a:t>‹#›</a:t>
            </a:fld>
            <a:endParaRPr lang="en-US" sz="900">
              <a:solidFill>
                <a:schemeClr val="bg1"/>
              </a:solidFill>
              <a:latin typeface="Roboto light" panose="02000000000000000000" pitchFamily="2" charset="0"/>
              <a:ea typeface="Roboto light" panose="02000000000000000000" pitchFamily="2" charset="0"/>
              <a:cs typeface="Roboto light" panose="02000000000000000000" pitchFamily="2" charset="0"/>
            </a:endParaRPr>
          </a:p>
        </p:txBody>
      </p:sp>
      <p:pic>
        <p:nvPicPr>
          <p:cNvPr id="8" name="Picture 7" descr="Graphical user interface, application, PowerPoint&#10;&#10;Description automatically generated">
            <a:extLst>
              <a:ext uri="{FF2B5EF4-FFF2-40B4-BE49-F238E27FC236}">
                <a16:creationId xmlns:a16="http://schemas.microsoft.com/office/drawing/2014/main" id="{0CCA2ADB-8B8B-A7E5-4DC4-E2ED88D8DF1A}"/>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367468" y="1538644"/>
            <a:ext cx="5457064" cy="3780711"/>
          </a:xfrm>
          <a:prstGeom prst="rect">
            <a:avLst/>
          </a:prstGeom>
        </p:spPr>
      </p:pic>
      <p:sp>
        <p:nvSpPr>
          <p:cNvPr id="9" name="Rectangle 8">
            <a:extLst>
              <a:ext uri="{FF2B5EF4-FFF2-40B4-BE49-F238E27FC236}">
                <a16:creationId xmlns:a16="http://schemas.microsoft.com/office/drawing/2014/main" id="{191E6A44-DB25-8C49-9CCB-2BB7C2707B42}"/>
              </a:ext>
            </a:extLst>
          </p:cNvPr>
          <p:cNvSpPr/>
          <p:nvPr userDrawn="1"/>
        </p:nvSpPr>
        <p:spPr>
          <a:xfrm>
            <a:off x="4572000" y="3019425"/>
            <a:ext cx="3343275" cy="1381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1068375332"/>
      </p:ext>
    </p:extLst>
  </p:cSld>
  <p:clrMapOvr>
    <a:masterClrMapping/>
  </p:clrMapOvr>
  <p:extLst>
    <p:ext uri="{DCECCB84-F9BA-43D5-87BE-67443E8EF086}">
      <p15:sldGuideLst xmlns:p15="http://schemas.microsoft.com/office/powerpoint/2012/main">
        <p15:guide id="1" orient="horz" pos="323">
          <p15:clr>
            <a:srgbClr val="000000"/>
          </p15:clr>
        </p15:guide>
        <p15:guide id="2" pos="325">
          <p15:clr>
            <a:srgbClr val="000000"/>
          </p15:clr>
        </p15:guide>
        <p15:guide id="3" orient="horz" pos="3997">
          <p15:clr>
            <a:srgbClr val="000000"/>
          </p15:clr>
        </p15:guide>
        <p15:guide id="4" pos="7355">
          <p15:clr>
            <a:srgbClr val="000000"/>
          </p15:clr>
        </p15:guide>
        <p15:guide id="5" pos="3840">
          <p15:clr>
            <a:srgbClr val="000000"/>
          </p15:clr>
        </p15:guide>
        <p15:guide id="6" orient="horz" pos="2160">
          <p15:clr>
            <a:srgbClr val="00000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33BDE3D5-2BEC-7A1D-AB50-EF4015DCAEE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673"/>
            <a:ext cx="12192000" cy="6854653"/>
          </a:xfrm>
          <a:prstGeom prst="rect">
            <a:avLst/>
          </a:prstGeom>
        </p:spPr>
      </p:pic>
      <p:sp>
        <p:nvSpPr>
          <p:cNvPr id="16" name="Rectangle 15">
            <a:extLst>
              <a:ext uri="{FF2B5EF4-FFF2-40B4-BE49-F238E27FC236}">
                <a16:creationId xmlns:a16="http://schemas.microsoft.com/office/drawing/2014/main" id="{0D0ED5C4-1554-DF5A-20EB-C979D9E4A412}"/>
              </a:ext>
            </a:extLst>
          </p:cNvPr>
          <p:cNvSpPr/>
          <p:nvPr userDrawn="1"/>
        </p:nvSpPr>
        <p:spPr>
          <a:xfrm>
            <a:off x="0" y="-1"/>
            <a:ext cx="12192000" cy="6854653"/>
          </a:xfrm>
          <a:prstGeom prst="rect">
            <a:avLst/>
          </a:prstGeom>
          <a:gradFill flip="none" rotWithShape="1">
            <a:gsLst>
              <a:gs pos="31000">
                <a:schemeClr val="bg1">
                  <a:lumMod val="95000"/>
                </a:schemeClr>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3" name="Graphic 2">
            <a:extLst>
              <a:ext uri="{FF2B5EF4-FFF2-40B4-BE49-F238E27FC236}">
                <a16:creationId xmlns:a16="http://schemas.microsoft.com/office/drawing/2014/main" id="{B5CF4966-0941-C545-6475-1C100AF6F099}"/>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t="35446" b="28376"/>
          <a:stretch/>
        </p:blipFill>
        <p:spPr>
          <a:xfrm>
            <a:off x="571500" y="1771650"/>
            <a:ext cx="1057441" cy="1847850"/>
          </a:xfrm>
          <a:prstGeom prst="rect">
            <a:avLst/>
          </a:prstGeom>
        </p:spPr>
      </p:pic>
      <p:pic>
        <p:nvPicPr>
          <p:cNvPr id="4" name="Graphic 3">
            <a:extLst>
              <a:ext uri="{FF2B5EF4-FFF2-40B4-BE49-F238E27FC236}">
                <a16:creationId xmlns:a16="http://schemas.microsoft.com/office/drawing/2014/main" id="{36C4EC50-F64A-02A3-E2BA-2074B567700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091315" y="0"/>
            <a:ext cx="1419820" cy="6858000"/>
          </a:xfrm>
          <a:prstGeom prst="rect">
            <a:avLst/>
          </a:prstGeom>
        </p:spPr>
      </p:pic>
      <p:pic>
        <p:nvPicPr>
          <p:cNvPr id="7" name="Graphic 6">
            <a:extLst>
              <a:ext uri="{FF2B5EF4-FFF2-40B4-BE49-F238E27FC236}">
                <a16:creationId xmlns:a16="http://schemas.microsoft.com/office/drawing/2014/main" id="{134915BB-0C35-2F66-2088-47E12313EBA9}"/>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0952165" y="6210144"/>
            <a:ext cx="723898" cy="135094"/>
          </a:xfrm>
          <a:prstGeom prst="rect">
            <a:avLst/>
          </a:prstGeom>
        </p:spPr>
      </p:pic>
      <p:sp>
        <p:nvSpPr>
          <p:cNvPr id="15" name="Freeform: Shape 14">
            <a:extLst>
              <a:ext uri="{FF2B5EF4-FFF2-40B4-BE49-F238E27FC236}">
                <a16:creationId xmlns:a16="http://schemas.microsoft.com/office/drawing/2014/main" id="{AFAC3375-A2B0-6E59-4077-CB7B214664DC}"/>
              </a:ext>
            </a:extLst>
          </p:cNvPr>
          <p:cNvSpPr/>
          <p:nvPr userDrawn="1"/>
        </p:nvSpPr>
        <p:spPr>
          <a:xfrm>
            <a:off x="515939" y="6124470"/>
            <a:ext cx="220770" cy="220770"/>
          </a:xfrm>
          <a:custGeom>
            <a:avLst/>
            <a:gdLst>
              <a:gd name="connsiteX0" fmla="*/ 0 w 273869"/>
              <a:gd name="connsiteY0" fmla="*/ 0 h 273869"/>
              <a:gd name="connsiteX1" fmla="*/ 1 w 273869"/>
              <a:gd name="connsiteY1" fmla="*/ 0 h 273869"/>
              <a:gd name="connsiteX2" fmla="*/ 273869 w 273869"/>
              <a:gd name="connsiteY2" fmla="*/ 273868 h 273869"/>
              <a:gd name="connsiteX3" fmla="*/ 273869 w 273869"/>
              <a:gd name="connsiteY3" fmla="*/ 273869 h 273869"/>
              <a:gd name="connsiteX4" fmla="*/ 209910 w 273869"/>
              <a:gd name="connsiteY4" fmla="*/ 273869 h 273869"/>
              <a:gd name="connsiteX5" fmla="*/ 209910 w 273869"/>
              <a:gd name="connsiteY5" fmla="*/ 273868 h 273869"/>
              <a:gd name="connsiteX6" fmla="*/ 1 w 273869"/>
              <a:gd name="connsiteY6" fmla="*/ 63959 h 273869"/>
              <a:gd name="connsiteX7" fmla="*/ 0 w 273869"/>
              <a:gd name="connsiteY7" fmla="*/ 63959 h 273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3869" h="273869">
                <a:moveTo>
                  <a:pt x="0" y="0"/>
                </a:moveTo>
                <a:lnTo>
                  <a:pt x="1" y="0"/>
                </a:lnTo>
                <a:cubicBezTo>
                  <a:pt x="151254" y="0"/>
                  <a:pt x="273869" y="122615"/>
                  <a:pt x="273869" y="273868"/>
                </a:cubicBezTo>
                <a:lnTo>
                  <a:pt x="273869" y="273869"/>
                </a:lnTo>
                <a:lnTo>
                  <a:pt x="209910" y="273869"/>
                </a:lnTo>
                <a:lnTo>
                  <a:pt x="209910" y="273868"/>
                </a:lnTo>
                <a:cubicBezTo>
                  <a:pt x="209910" y="157938"/>
                  <a:pt x="115931" y="63959"/>
                  <a:pt x="1" y="63959"/>
                </a:cubicBezTo>
                <a:lnTo>
                  <a:pt x="0" y="63959"/>
                </a:lnTo>
                <a:close/>
              </a:path>
            </a:pathLst>
          </a:cu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N">
              <a:solidFill>
                <a:schemeClr val="tx1"/>
              </a:solidFill>
            </a:endParaRPr>
          </a:p>
        </p:txBody>
      </p:sp>
      <p:sp>
        <p:nvSpPr>
          <p:cNvPr id="6" name="Slide Number Placeholder 5">
            <a:extLst>
              <a:ext uri="{FF2B5EF4-FFF2-40B4-BE49-F238E27FC236}">
                <a16:creationId xmlns:a16="http://schemas.microsoft.com/office/drawing/2014/main" id="{08F3BFF0-F12C-110C-D4F0-27541BE1F4C5}"/>
              </a:ext>
            </a:extLst>
          </p:cNvPr>
          <p:cNvSpPr txBox="1">
            <a:spLocks/>
          </p:cNvSpPr>
          <p:nvPr userDrawn="1"/>
        </p:nvSpPr>
        <p:spPr>
          <a:xfrm>
            <a:off x="389521" y="6114178"/>
            <a:ext cx="379022" cy="365125"/>
          </a:xfrm>
          <a:prstGeom prst="rect">
            <a:avLst/>
          </a:prstGeom>
        </p:spPr>
        <p:txBody>
          <a:bodyPr anchor="ctr"/>
          <a:lstStyle>
            <a:defPPr>
              <a:defRPr lang="en-US"/>
            </a:defPPr>
            <a:lvl1pPr marL="0" algn="r" defTabSz="914400" rtl="0" eaLnBrk="1" latinLnBrk="0" hangingPunct="1">
              <a:defRPr sz="1200" kern="1200">
                <a:solidFill>
                  <a:schemeClr val="bg1"/>
                </a:solidFill>
                <a:latin typeface="+mj-lt"/>
                <a:ea typeface="Tahoma" pitchFamily="34" charset="0"/>
                <a:cs typeface="Tahoma"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6401666-4A6E-4ACE-A673-0C447E42B71F}" type="slidenum">
              <a:rPr lang="en-US" sz="900" smtClean="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rPr>
              <a:pPr algn="ctr"/>
              <a:t>‹#›</a:t>
            </a:fld>
            <a:endParaRPr lang="en-US" sz="90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endParaRPr>
          </a:p>
        </p:txBody>
      </p:sp>
    </p:spTree>
    <p:extLst>
      <p:ext uri="{BB962C8B-B14F-4D97-AF65-F5344CB8AC3E}">
        <p14:creationId xmlns:p14="http://schemas.microsoft.com/office/powerpoint/2010/main" val="3834942886"/>
      </p:ext>
    </p:extLst>
  </p:cSld>
  <p:clrMapOvr>
    <a:masterClrMapping/>
  </p:clrMapOvr>
  <p:extLst>
    <p:ext uri="{DCECCB84-F9BA-43D5-87BE-67443E8EF086}">
      <p15:sldGuideLst xmlns:p15="http://schemas.microsoft.com/office/powerpoint/2012/main">
        <p15:guide id="1" orient="horz" pos="323">
          <p15:clr>
            <a:srgbClr val="000000"/>
          </p15:clr>
        </p15:guide>
        <p15:guide id="2" pos="325">
          <p15:clr>
            <a:srgbClr val="000000"/>
          </p15:clr>
        </p15:guide>
        <p15:guide id="3" orient="horz" pos="3997">
          <p15:clr>
            <a:srgbClr val="000000"/>
          </p15:clr>
        </p15:guide>
        <p15:guide id="4" pos="7355">
          <p15:clr>
            <a:srgbClr val="000000"/>
          </p15:clr>
        </p15:guide>
        <p15:guide id="5" pos="3840">
          <p15:clr>
            <a:srgbClr val="000000"/>
          </p15:clr>
        </p15:guide>
        <p15:guide id="6" orient="horz" pos="2160">
          <p15:clr>
            <a:srgbClr val="00000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4_Section Header">
    <p:spTree>
      <p:nvGrpSpPr>
        <p:cNvPr id="1" name=""/>
        <p:cNvGrpSpPr/>
        <p:nvPr/>
      </p:nvGrpSpPr>
      <p:grpSpPr>
        <a:xfrm>
          <a:off x="0" y="0"/>
          <a:ext cx="0" cy="0"/>
          <a:chOff x="0" y="0"/>
          <a:chExt cx="0" cy="0"/>
        </a:xfrm>
      </p:grpSpPr>
      <p:pic>
        <p:nvPicPr>
          <p:cNvPr id="4" name="Picture 3" descr="A hand pointing at a screen&#10;&#10;AI-generated content may be incorrect.">
            <a:extLst>
              <a:ext uri="{FF2B5EF4-FFF2-40B4-BE49-F238E27FC236}">
                <a16:creationId xmlns:a16="http://schemas.microsoft.com/office/drawing/2014/main" id="{904520B4-97D4-4EB0-FE3D-425B49DCE0C6}"/>
              </a:ext>
            </a:extLst>
          </p:cNvPr>
          <p:cNvPicPr>
            <a:picLocks noChangeAspect="1"/>
          </p:cNvPicPr>
          <p:nvPr userDrawn="1"/>
        </p:nvPicPr>
        <p:blipFill>
          <a:blip r:embed="rId3"/>
          <a:srcRect r="29854" b="29726"/>
          <a:stretch/>
        </p:blipFill>
        <p:spPr>
          <a:xfrm>
            <a:off x="0" y="-37354"/>
            <a:ext cx="12280900" cy="6895355"/>
          </a:xfrm>
          <a:prstGeom prst="rect">
            <a:avLst/>
          </a:prstGeom>
        </p:spPr>
      </p:pic>
      <p:pic>
        <p:nvPicPr>
          <p:cNvPr id="8" name="Graphic 7">
            <a:extLst>
              <a:ext uri="{FF2B5EF4-FFF2-40B4-BE49-F238E27FC236}">
                <a16:creationId xmlns:a16="http://schemas.microsoft.com/office/drawing/2014/main" id="{CFC5D0F7-2C5C-7B0B-DA90-137FD4AA41F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951200" y="6210000"/>
            <a:ext cx="723898" cy="135094"/>
          </a:xfrm>
          <a:prstGeom prst="rect">
            <a:avLst/>
          </a:prstGeom>
        </p:spPr>
      </p:pic>
      <p:sp>
        <p:nvSpPr>
          <p:cNvPr id="5" name="Rectangle 4">
            <a:extLst>
              <a:ext uri="{FF2B5EF4-FFF2-40B4-BE49-F238E27FC236}">
                <a16:creationId xmlns:a16="http://schemas.microsoft.com/office/drawing/2014/main" id="{7E036F25-CC59-6D09-FE11-8D6E993CB416}"/>
              </a:ext>
            </a:extLst>
          </p:cNvPr>
          <p:cNvSpPr/>
          <p:nvPr userDrawn="1"/>
        </p:nvSpPr>
        <p:spPr>
          <a:xfrm>
            <a:off x="0" y="-37354"/>
            <a:ext cx="12280900" cy="2638042"/>
          </a:xfrm>
          <a:prstGeom prst="rect">
            <a:avLst/>
          </a:prstGeom>
          <a:gradFill>
            <a:gsLst>
              <a:gs pos="16000">
                <a:schemeClr val="tx1">
                  <a:lumMod val="95000"/>
                  <a:lumOff val="5000"/>
                </a:schemeClr>
              </a:gs>
              <a:gs pos="100000">
                <a:schemeClr val="tx1">
                  <a:lumMod val="95000"/>
                  <a:lumOff val="5000"/>
                  <a:alpha val="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Title 1">
            <a:extLst>
              <a:ext uri="{FF2B5EF4-FFF2-40B4-BE49-F238E27FC236}">
                <a16:creationId xmlns:a16="http://schemas.microsoft.com/office/drawing/2014/main" id="{11FC2A67-2CE4-F123-DCF6-E7B5D7C4ADAD}"/>
              </a:ext>
            </a:extLst>
          </p:cNvPr>
          <p:cNvSpPr txBox="1">
            <a:spLocks/>
          </p:cNvSpPr>
          <p:nvPr userDrawn="1"/>
        </p:nvSpPr>
        <p:spPr>
          <a:xfrm>
            <a:off x="595085" y="595087"/>
            <a:ext cx="8247973" cy="155302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000" b="0" kern="1200">
                <a:solidFill>
                  <a:srgbClr val="2E5BFF"/>
                </a:solidFill>
                <a:latin typeface="Roboto" panose="02000000000000000000" pitchFamily="2" charset="0"/>
                <a:ea typeface="Roboto" panose="02000000000000000000" pitchFamily="2" charset="0"/>
                <a:cs typeface="Roboto" panose="02000000000000000000" pitchFamily="2"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lang="en-US" sz="3600" b="1">
              <a:solidFill>
                <a:schemeClr val="bg1"/>
              </a:solidFill>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US" sz="3600">
                <a:solidFill>
                  <a:schemeClr val="bg1"/>
                </a:solidFill>
                <a:latin typeface="Roboto light" panose="02000000000000000000" pitchFamily="2" charset="0"/>
                <a:ea typeface="Roboto light" panose="02000000000000000000" pitchFamily="2" charset="0"/>
                <a:cs typeface="Roboto light" panose="02000000000000000000" pitchFamily="2" charset="0"/>
              </a:rPr>
              <a:t>Our </a:t>
            </a:r>
            <a:r>
              <a:rPr lang="en-US" sz="3600" b="1">
                <a:solidFill>
                  <a:schemeClr val="bg1"/>
                </a:solidFill>
              </a:rPr>
              <a:t>Value-Added</a:t>
            </a:r>
            <a:r>
              <a:rPr lang="en-US" sz="3600">
                <a:solidFill>
                  <a:schemeClr val="bg1"/>
                </a:solidFill>
              </a:rPr>
              <a:t> </a:t>
            </a:r>
            <a:r>
              <a:rPr lang="en-US" sz="3600">
                <a:solidFill>
                  <a:schemeClr val="bg1"/>
                </a:solidFill>
                <a:latin typeface="Roboto light" panose="02000000000000000000" pitchFamily="2" charset="0"/>
                <a:ea typeface="Roboto light" panose="02000000000000000000" pitchFamily="2" charset="0"/>
                <a:cs typeface="Roboto light" panose="02000000000000000000" pitchFamily="2" charset="0"/>
              </a:rPr>
              <a:t>Services</a:t>
            </a:r>
          </a:p>
          <a:p>
            <a:endParaRPr lang="en-US" sz="3600" b="1">
              <a:solidFill>
                <a:schemeClr val="bg1"/>
              </a:solidFill>
            </a:endParaRPr>
          </a:p>
        </p:txBody>
      </p:sp>
      <p:sp>
        <p:nvSpPr>
          <p:cNvPr id="3" name="Rectangle 2">
            <a:extLst>
              <a:ext uri="{FF2B5EF4-FFF2-40B4-BE49-F238E27FC236}">
                <a16:creationId xmlns:a16="http://schemas.microsoft.com/office/drawing/2014/main" id="{AE785566-F7FA-AEA8-E464-9528BFA18D11}"/>
              </a:ext>
            </a:extLst>
          </p:cNvPr>
          <p:cNvSpPr/>
          <p:nvPr userDrawn="1"/>
        </p:nvSpPr>
        <p:spPr>
          <a:xfrm flipH="1">
            <a:off x="725715" y="2148114"/>
            <a:ext cx="159656" cy="4709886"/>
          </a:xfrm>
          <a:prstGeom prst="rect">
            <a:avLst/>
          </a:prstGeom>
          <a:solidFill>
            <a:srgbClr val="EBF9FF">
              <a:alpha val="2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Rectangle 5">
            <a:extLst>
              <a:ext uri="{FF2B5EF4-FFF2-40B4-BE49-F238E27FC236}">
                <a16:creationId xmlns:a16="http://schemas.microsoft.com/office/drawing/2014/main" id="{BE215AFD-2DE5-CD7D-0FD7-661114DE2B09}"/>
              </a:ext>
            </a:extLst>
          </p:cNvPr>
          <p:cNvSpPr/>
          <p:nvPr userDrawn="1"/>
        </p:nvSpPr>
        <p:spPr>
          <a:xfrm flipH="1">
            <a:off x="725715" y="0"/>
            <a:ext cx="159656" cy="595086"/>
          </a:xfrm>
          <a:prstGeom prst="rect">
            <a:avLst/>
          </a:prstGeom>
          <a:solidFill>
            <a:srgbClr val="EBF9FF">
              <a:alpha val="2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 name="Freeform: Shape 9">
            <a:extLst>
              <a:ext uri="{FF2B5EF4-FFF2-40B4-BE49-F238E27FC236}">
                <a16:creationId xmlns:a16="http://schemas.microsoft.com/office/drawing/2014/main" id="{8900EB8F-C54C-4C9D-F06A-9A1B89BFB3B0}"/>
              </a:ext>
            </a:extLst>
          </p:cNvPr>
          <p:cNvSpPr/>
          <p:nvPr userDrawn="1"/>
        </p:nvSpPr>
        <p:spPr>
          <a:xfrm>
            <a:off x="515939" y="6124470"/>
            <a:ext cx="220770" cy="220770"/>
          </a:xfrm>
          <a:custGeom>
            <a:avLst/>
            <a:gdLst>
              <a:gd name="connsiteX0" fmla="*/ 0 w 273869"/>
              <a:gd name="connsiteY0" fmla="*/ 0 h 273869"/>
              <a:gd name="connsiteX1" fmla="*/ 1 w 273869"/>
              <a:gd name="connsiteY1" fmla="*/ 0 h 273869"/>
              <a:gd name="connsiteX2" fmla="*/ 273869 w 273869"/>
              <a:gd name="connsiteY2" fmla="*/ 273868 h 273869"/>
              <a:gd name="connsiteX3" fmla="*/ 273869 w 273869"/>
              <a:gd name="connsiteY3" fmla="*/ 273869 h 273869"/>
              <a:gd name="connsiteX4" fmla="*/ 209910 w 273869"/>
              <a:gd name="connsiteY4" fmla="*/ 273869 h 273869"/>
              <a:gd name="connsiteX5" fmla="*/ 209910 w 273869"/>
              <a:gd name="connsiteY5" fmla="*/ 273868 h 273869"/>
              <a:gd name="connsiteX6" fmla="*/ 1 w 273869"/>
              <a:gd name="connsiteY6" fmla="*/ 63959 h 273869"/>
              <a:gd name="connsiteX7" fmla="*/ 0 w 273869"/>
              <a:gd name="connsiteY7" fmla="*/ 63959 h 273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3869" h="273869">
                <a:moveTo>
                  <a:pt x="0" y="0"/>
                </a:moveTo>
                <a:lnTo>
                  <a:pt x="1" y="0"/>
                </a:lnTo>
                <a:cubicBezTo>
                  <a:pt x="151254" y="0"/>
                  <a:pt x="273869" y="122615"/>
                  <a:pt x="273869" y="273868"/>
                </a:cubicBezTo>
                <a:lnTo>
                  <a:pt x="273869" y="273869"/>
                </a:lnTo>
                <a:lnTo>
                  <a:pt x="209910" y="273869"/>
                </a:lnTo>
                <a:lnTo>
                  <a:pt x="209910" y="273868"/>
                </a:lnTo>
                <a:cubicBezTo>
                  <a:pt x="209910" y="157938"/>
                  <a:pt x="115931" y="63959"/>
                  <a:pt x="1" y="63959"/>
                </a:cubicBezTo>
                <a:lnTo>
                  <a:pt x="0" y="63959"/>
                </a:lnTo>
                <a:close/>
              </a:path>
            </a:pathLst>
          </a:cu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N">
              <a:solidFill>
                <a:schemeClr val="tx1"/>
              </a:solidFill>
            </a:endParaRPr>
          </a:p>
        </p:txBody>
      </p:sp>
      <p:sp>
        <p:nvSpPr>
          <p:cNvPr id="11" name="Slide Number Placeholder 5">
            <a:extLst>
              <a:ext uri="{FF2B5EF4-FFF2-40B4-BE49-F238E27FC236}">
                <a16:creationId xmlns:a16="http://schemas.microsoft.com/office/drawing/2014/main" id="{4D79939D-792F-0087-F0A2-C1A59C8AE27E}"/>
              </a:ext>
            </a:extLst>
          </p:cNvPr>
          <p:cNvSpPr txBox="1">
            <a:spLocks/>
          </p:cNvSpPr>
          <p:nvPr userDrawn="1"/>
        </p:nvSpPr>
        <p:spPr>
          <a:xfrm>
            <a:off x="389521" y="6114178"/>
            <a:ext cx="379022" cy="365125"/>
          </a:xfrm>
          <a:prstGeom prst="rect">
            <a:avLst/>
          </a:prstGeom>
        </p:spPr>
        <p:txBody>
          <a:bodyPr anchor="ctr"/>
          <a:lstStyle>
            <a:defPPr>
              <a:defRPr lang="en-US"/>
            </a:defPPr>
            <a:lvl1pPr marL="0" algn="r" defTabSz="914400" rtl="0" eaLnBrk="1" latinLnBrk="0" hangingPunct="1">
              <a:defRPr sz="1200" kern="1200">
                <a:solidFill>
                  <a:schemeClr val="bg1"/>
                </a:solidFill>
                <a:latin typeface="+mj-lt"/>
                <a:ea typeface="Tahoma" pitchFamily="34" charset="0"/>
                <a:cs typeface="Tahoma"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6401666-4A6E-4ACE-A673-0C447E42B71F}" type="slidenum">
              <a:rPr lang="en-US" sz="900" smtClean="0">
                <a:solidFill>
                  <a:srgbClr val="F0F0F0"/>
                </a:solidFill>
                <a:latin typeface="Roboto light" panose="02000000000000000000" pitchFamily="2" charset="0"/>
                <a:ea typeface="Roboto light" panose="02000000000000000000" pitchFamily="2" charset="0"/>
                <a:cs typeface="Roboto light" panose="02000000000000000000" pitchFamily="2" charset="0"/>
              </a:rPr>
              <a:pPr algn="ctr"/>
              <a:t>‹#›</a:t>
            </a:fld>
            <a:endParaRPr lang="en-US" sz="900">
              <a:solidFill>
                <a:srgbClr val="F0F0F0"/>
              </a:solidFill>
              <a:latin typeface="Roboto light" panose="02000000000000000000" pitchFamily="2" charset="0"/>
              <a:ea typeface="Roboto light" panose="02000000000000000000" pitchFamily="2" charset="0"/>
              <a:cs typeface="Roboto light" panose="02000000000000000000" pitchFamily="2" charset="0"/>
            </a:endParaRPr>
          </a:p>
        </p:txBody>
      </p:sp>
    </p:spTree>
    <p:custDataLst>
      <p:tags r:id="rId1"/>
    </p:custDataLst>
    <p:extLst>
      <p:ext uri="{BB962C8B-B14F-4D97-AF65-F5344CB8AC3E}">
        <p14:creationId xmlns:p14="http://schemas.microsoft.com/office/powerpoint/2010/main" val="9454871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9DDD51C-2D34-8396-65B0-57AA26ADA6C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8A652AF4-18FB-617F-9D66-52466A75DD8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8E6D9368-1F07-EB59-0E03-B7FAFE91DDB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2B51AC-1C15-4DAF-8FAA-71C811C5B1CB}" type="datetimeFigureOut">
              <a:rPr lang="en-IN" smtClean="0"/>
              <a:t>17-04-2025</a:t>
            </a:fld>
            <a:endParaRPr lang="en-IN"/>
          </a:p>
        </p:txBody>
      </p:sp>
      <p:sp>
        <p:nvSpPr>
          <p:cNvPr id="5" name="Footer Placeholder 4">
            <a:extLst>
              <a:ext uri="{FF2B5EF4-FFF2-40B4-BE49-F238E27FC236}">
                <a16:creationId xmlns:a16="http://schemas.microsoft.com/office/drawing/2014/main" id="{A9AC3335-20AC-A733-6816-BFD57A00629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9E0C92D3-BF27-4C0B-5C59-C81C9BD8554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E1BEC7-B634-4046-9AB9-26163742FEC7}" type="slidenum">
              <a:rPr lang="en-IN" smtClean="0"/>
              <a:t>‹#›</a:t>
            </a:fld>
            <a:endParaRPr lang="en-IN"/>
          </a:p>
        </p:txBody>
      </p:sp>
    </p:spTree>
    <p:extLst>
      <p:ext uri="{BB962C8B-B14F-4D97-AF65-F5344CB8AC3E}">
        <p14:creationId xmlns:p14="http://schemas.microsoft.com/office/powerpoint/2010/main" val="12526308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4" r:id="rId3"/>
    <p:sldLayoutId id="2147483655" r:id="rId4"/>
    <p:sldLayoutId id="2147483656" r:id="rId5"/>
    <p:sldLayoutId id="2147483651" r:id="rId6"/>
    <p:sldLayoutId id="2147483652" r:id="rId7"/>
    <p:sldLayoutId id="2147483653" r:id="rId8"/>
    <p:sldLayoutId id="2147483663" r:id="rId9"/>
    <p:sldLayoutId id="2147483662" r:id="rId10"/>
    <p:sldLayoutId id="2147483667" r:id="rId11"/>
    <p:sldLayoutId id="2147483658" r:id="rId12"/>
    <p:sldLayoutId id="2147483659" r:id="rId13"/>
    <p:sldLayoutId id="2147483664" r:id="rId14"/>
    <p:sldLayoutId id="2147483666" r:id="rId15"/>
    <p:sldLayoutId id="2147483661" r:id="rId16"/>
    <p:sldLayoutId id="2147483665"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svg"/><Relationship Id="rId3" Type="http://schemas.openxmlformats.org/officeDocument/2006/relationships/image" Target="../media/image19.svg"/><Relationship Id="rId7" Type="http://schemas.openxmlformats.org/officeDocument/2006/relationships/image" Target="../media/image20.jpeg"/><Relationship Id="rId12" Type="http://schemas.openxmlformats.org/officeDocument/2006/relationships/image" Target="../media/image25.png"/><Relationship Id="rId2"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hyperlink" Target="mailto:mohit.chaturvedi@aptaracorp.com" TargetMode="External"/><Relationship Id="rId11" Type="http://schemas.openxmlformats.org/officeDocument/2006/relationships/image" Target="../media/image24.svg"/><Relationship Id="rId5" Type="http://schemas.openxmlformats.org/officeDocument/2006/relationships/image" Target="../media/image5.svg"/><Relationship Id="rId10" Type="http://schemas.openxmlformats.org/officeDocument/2006/relationships/image" Target="../media/image23.png"/><Relationship Id="rId4" Type="http://schemas.openxmlformats.org/officeDocument/2006/relationships/image" Target="../media/image4.png"/><Relationship Id="rId9" Type="http://schemas.openxmlformats.org/officeDocument/2006/relationships/image" Target="../media/image22.svg"/></Relationships>
</file>

<file path=ppt/slides/_rels/slide10.xml.rels><?xml version="1.0" encoding="UTF-8" standalone="yes"?>
<Relationships xmlns="http://schemas.openxmlformats.org/package/2006/relationships"><Relationship Id="rId8" Type="http://schemas.openxmlformats.org/officeDocument/2006/relationships/image" Target="../media/image154.png"/><Relationship Id="rId13" Type="http://schemas.openxmlformats.org/officeDocument/2006/relationships/image" Target="../media/image25.png"/><Relationship Id="rId3" Type="http://schemas.openxmlformats.org/officeDocument/2006/relationships/image" Target="../media/image149.jpeg"/><Relationship Id="rId7" Type="http://schemas.openxmlformats.org/officeDocument/2006/relationships/image" Target="../media/image153.jpeg"/><Relationship Id="rId12" Type="http://schemas.openxmlformats.org/officeDocument/2006/relationships/image" Target="../media/image158.png"/><Relationship Id="rId2" Type="http://schemas.openxmlformats.org/officeDocument/2006/relationships/image" Target="../media/image148.jpeg"/><Relationship Id="rId1" Type="http://schemas.openxmlformats.org/officeDocument/2006/relationships/slideLayout" Target="../slideLayouts/slideLayout3.xml"/><Relationship Id="rId6" Type="http://schemas.openxmlformats.org/officeDocument/2006/relationships/image" Target="../media/image152.jpeg"/><Relationship Id="rId11" Type="http://schemas.openxmlformats.org/officeDocument/2006/relationships/image" Target="../media/image157.png"/><Relationship Id="rId5" Type="http://schemas.openxmlformats.org/officeDocument/2006/relationships/image" Target="../media/image151.jpeg"/><Relationship Id="rId15" Type="http://schemas.openxmlformats.org/officeDocument/2006/relationships/image" Target="../media/image160.jpeg"/><Relationship Id="rId10" Type="http://schemas.openxmlformats.org/officeDocument/2006/relationships/image" Target="../media/image156.jpeg"/><Relationship Id="rId4" Type="http://schemas.openxmlformats.org/officeDocument/2006/relationships/image" Target="../media/image150.jpeg"/><Relationship Id="rId9" Type="http://schemas.openxmlformats.org/officeDocument/2006/relationships/image" Target="../media/image155.png"/><Relationship Id="rId14" Type="http://schemas.openxmlformats.org/officeDocument/2006/relationships/image" Target="../media/image159.sv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5.svg"/></Relationships>
</file>

<file path=ppt/slides/_rels/slide12.xml.rels><?xml version="1.0" encoding="UTF-8" standalone="yes"?>
<Relationships xmlns="http://schemas.openxmlformats.org/package/2006/relationships"><Relationship Id="rId8" Type="http://schemas.openxmlformats.org/officeDocument/2006/relationships/image" Target="../media/image162.svg"/><Relationship Id="rId13" Type="http://schemas.openxmlformats.org/officeDocument/2006/relationships/image" Target="../media/image167.png"/><Relationship Id="rId18" Type="http://schemas.openxmlformats.org/officeDocument/2006/relationships/image" Target="../media/image172.svg"/><Relationship Id="rId3" Type="http://schemas.openxmlformats.org/officeDocument/2006/relationships/image" Target="../media/image4.png"/><Relationship Id="rId21" Type="http://schemas.openxmlformats.org/officeDocument/2006/relationships/image" Target="../media/image175.png"/><Relationship Id="rId7" Type="http://schemas.openxmlformats.org/officeDocument/2006/relationships/image" Target="../media/image161.png"/><Relationship Id="rId12" Type="http://schemas.openxmlformats.org/officeDocument/2006/relationships/image" Target="../media/image166.svg"/><Relationship Id="rId17" Type="http://schemas.openxmlformats.org/officeDocument/2006/relationships/image" Target="../media/image171.png"/><Relationship Id="rId2" Type="http://schemas.openxmlformats.org/officeDocument/2006/relationships/notesSlide" Target="../notesSlides/notesSlide6.xml"/><Relationship Id="rId16" Type="http://schemas.openxmlformats.org/officeDocument/2006/relationships/image" Target="../media/image170.svg"/><Relationship Id="rId20" Type="http://schemas.openxmlformats.org/officeDocument/2006/relationships/image" Target="../media/image174.svg"/><Relationship Id="rId1" Type="http://schemas.openxmlformats.org/officeDocument/2006/relationships/slideLayout" Target="../slideLayouts/slideLayout2.xml"/><Relationship Id="rId6" Type="http://schemas.openxmlformats.org/officeDocument/2006/relationships/image" Target="../media/image7.svg"/><Relationship Id="rId11" Type="http://schemas.openxmlformats.org/officeDocument/2006/relationships/image" Target="../media/image165.png"/><Relationship Id="rId24" Type="http://schemas.openxmlformats.org/officeDocument/2006/relationships/image" Target="../media/image178.svg"/><Relationship Id="rId5" Type="http://schemas.openxmlformats.org/officeDocument/2006/relationships/image" Target="../media/image6.png"/><Relationship Id="rId15" Type="http://schemas.openxmlformats.org/officeDocument/2006/relationships/image" Target="../media/image169.png"/><Relationship Id="rId23" Type="http://schemas.openxmlformats.org/officeDocument/2006/relationships/image" Target="../media/image177.png"/><Relationship Id="rId10" Type="http://schemas.openxmlformats.org/officeDocument/2006/relationships/image" Target="../media/image164.svg"/><Relationship Id="rId19" Type="http://schemas.openxmlformats.org/officeDocument/2006/relationships/image" Target="../media/image173.png"/><Relationship Id="rId4" Type="http://schemas.openxmlformats.org/officeDocument/2006/relationships/image" Target="../media/image5.svg"/><Relationship Id="rId9" Type="http://schemas.openxmlformats.org/officeDocument/2006/relationships/image" Target="../media/image163.png"/><Relationship Id="rId14" Type="http://schemas.openxmlformats.org/officeDocument/2006/relationships/image" Target="../media/image168.svg"/><Relationship Id="rId22" Type="http://schemas.openxmlformats.org/officeDocument/2006/relationships/image" Target="../media/image176.sv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181.png"/><Relationship Id="rId13" Type="http://schemas.openxmlformats.org/officeDocument/2006/relationships/image" Target="../media/image168.svg"/><Relationship Id="rId3" Type="http://schemas.openxmlformats.org/officeDocument/2006/relationships/image" Target="../media/image179.png"/><Relationship Id="rId7" Type="http://schemas.openxmlformats.org/officeDocument/2006/relationships/chart" Target="../charts/chart4.xml"/><Relationship Id="rId12" Type="http://schemas.openxmlformats.org/officeDocument/2006/relationships/image" Target="../media/image167.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chart" Target="../charts/chart3.xml"/><Relationship Id="rId11" Type="http://schemas.openxmlformats.org/officeDocument/2006/relationships/image" Target="../media/image184.svg"/><Relationship Id="rId5" Type="http://schemas.openxmlformats.org/officeDocument/2006/relationships/chart" Target="../charts/chart2.xml"/><Relationship Id="rId10" Type="http://schemas.openxmlformats.org/officeDocument/2006/relationships/image" Target="../media/image183.png"/><Relationship Id="rId4" Type="http://schemas.openxmlformats.org/officeDocument/2006/relationships/image" Target="../media/image180.svg"/><Relationship Id="rId9" Type="http://schemas.openxmlformats.org/officeDocument/2006/relationships/image" Target="../media/image182.svg"/></Relationships>
</file>

<file path=ppt/slides/_rels/slide16.xml.rels><?xml version="1.0" encoding="UTF-8" standalone="yes"?>
<Relationships xmlns="http://schemas.openxmlformats.org/package/2006/relationships"><Relationship Id="rId8" Type="http://schemas.openxmlformats.org/officeDocument/2006/relationships/image" Target="../media/image168.svg"/><Relationship Id="rId3" Type="http://schemas.openxmlformats.org/officeDocument/2006/relationships/image" Target="../media/image185.png"/><Relationship Id="rId7" Type="http://schemas.openxmlformats.org/officeDocument/2006/relationships/image" Target="../media/image167.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172.svg"/><Relationship Id="rId5" Type="http://schemas.openxmlformats.org/officeDocument/2006/relationships/image" Target="../media/image171.png"/><Relationship Id="rId4" Type="http://schemas.openxmlformats.org/officeDocument/2006/relationships/image" Target="../media/image186.svg"/></Relationships>
</file>

<file path=ppt/slides/_rels/slide17.xml.rels><?xml version="1.0" encoding="UTF-8" standalone="yes"?>
<Relationships xmlns="http://schemas.openxmlformats.org/package/2006/relationships"><Relationship Id="rId8" Type="http://schemas.openxmlformats.org/officeDocument/2006/relationships/image" Target="../media/image168.svg"/><Relationship Id="rId3" Type="http://schemas.openxmlformats.org/officeDocument/2006/relationships/image" Target="../media/image185.png"/><Relationship Id="rId7" Type="http://schemas.openxmlformats.org/officeDocument/2006/relationships/image" Target="../media/image167.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172.svg"/><Relationship Id="rId5" Type="http://schemas.openxmlformats.org/officeDocument/2006/relationships/image" Target="../media/image171.png"/><Relationship Id="rId4" Type="http://schemas.openxmlformats.org/officeDocument/2006/relationships/image" Target="../media/image186.svg"/></Relationships>
</file>

<file path=ppt/slides/_rels/slide18.xml.rels><?xml version="1.0" encoding="UTF-8" standalone="yes"?>
<Relationships xmlns="http://schemas.openxmlformats.org/package/2006/relationships"><Relationship Id="rId3" Type="http://schemas.openxmlformats.org/officeDocument/2006/relationships/image" Target="../media/image187.jpeg"/><Relationship Id="rId7" Type="http://schemas.openxmlformats.org/officeDocument/2006/relationships/image" Target="../media/image191.sv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90.png"/><Relationship Id="rId5" Type="http://schemas.openxmlformats.org/officeDocument/2006/relationships/image" Target="../media/image189.svg"/><Relationship Id="rId4" Type="http://schemas.openxmlformats.org/officeDocument/2006/relationships/image" Target="../media/image188.png"/></Relationships>
</file>

<file path=ppt/slides/_rels/slide19.xml.rels><?xml version="1.0" encoding="UTF-8" standalone="yes"?>
<Relationships xmlns="http://schemas.openxmlformats.org/package/2006/relationships"><Relationship Id="rId8" Type="http://schemas.openxmlformats.org/officeDocument/2006/relationships/image" Target="../media/image195.svg"/><Relationship Id="rId3" Type="http://schemas.openxmlformats.org/officeDocument/2006/relationships/image" Target="../media/image192.png"/><Relationship Id="rId7" Type="http://schemas.openxmlformats.org/officeDocument/2006/relationships/image" Target="../media/image194.png"/><Relationship Id="rId12" Type="http://schemas.openxmlformats.org/officeDocument/2006/relationships/image" Target="../media/image168.sv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22.svg"/><Relationship Id="rId11" Type="http://schemas.openxmlformats.org/officeDocument/2006/relationships/image" Target="../media/image167.png"/><Relationship Id="rId5" Type="http://schemas.openxmlformats.org/officeDocument/2006/relationships/image" Target="../media/image21.png"/><Relationship Id="rId10" Type="http://schemas.openxmlformats.org/officeDocument/2006/relationships/image" Target="../media/image197.svg"/><Relationship Id="rId4" Type="http://schemas.openxmlformats.org/officeDocument/2006/relationships/image" Target="../media/image193.svg"/><Relationship Id="rId9" Type="http://schemas.openxmlformats.org/officeDocument/2006/relationships/image" Target="../media/image196.png"/></Relationships>
</file>

<file path=ppt/slides/_rels/slide2.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svg"/><Relationship Id="rId18" Type="http://schemas.openxmlformats.org/officeDocument/2006/relationships/image" Target="../media/image43.png"/><Relationship Id="rId26" Type="http://schemas.openxmlformats.org/officeDocument/2006/relationships/image" Target="../media/image51.png"/><Relationship Id="rId3" Type="http://schemas.openxmlformats.org/officeDocument/2006/relationships/image" Target="../media/image28.svg"/><Relationship Id="rId21" Type="http://schemas.openxmlformats.org/officeDocument/2006/relationships/image" Target="../media/image46.jpeg"/><Relationship Id="rId7" Type="http://schemas.openxmlformats.org/officeDocument/2006/relationships/image" Target="../media/image32.svg"/><Relationship Id="rId12" Type="http://schemas.openxmlformats.org/officeDocument/2006/relationships/image" Target="../media/image37.png"/><Relationship Id="rId17" Type="http://schemas.openxmlformats.org/officeDocument/2006/relationships/image" Target="../media/image42.svg"/><Relationship Id="rId25" Type="http://schemas.openxmlformats.org/officeDocument/2006/relationships/image" Target="../media/image50.png"/><Relationship Id="rId2" Type="http://schemas.openxmlformats.org/officeDocument/2006/relationships/image" Target="../media/image27.png"/><Relationship Id="rId16" Type="http://schemas.openxmlformats.org/officeDocument/2006/relationships/image" Target="../media/image41.png"/><Relationship Id="rId20" Type="http://schemas.openxmlformats.org/officeDocument/2006/relationships/image" Target="../media/image45.png"/><Relationship Id="rId29" Type="http://schemas.openxmlformats.org/officeDocument/2006/relationships/image" Target="../media/image54.svg"/><Relationship Id="rId1" Type="http://schemas.openxmlformats.org/officeDocument/2006/relationships/slideLayout" Target="../slideLayouts/slideLayout2.xml"/><Relationship Id="rId6" Type="http://schemas.openxmlformats.org/officeDocument/2006/relationships/image" Target="../media/image31.png"/><Relationship Id="rId11" Type="http://schemas.openxmlformats.org/officeDocument/2006/relationships/image" Target="../media/image36.svg"/><Relationship Id="rId24" Type="http://schemas.openxmlformats.org/officeDocument/2006/relationships/image" Target="../media/image49.png"/><Relationship Id="rId5" Type="http://schemas.openxmlformats.org/officeDocument/2006/relationships/image" Target="../media/image30.svg"/><Relationship Id="rId15" Type="http://schemas.openxmlformats.org/officeDocument/2006/relationships/image" Target="../media/image40.svg"/><Relationship Id="rId23" Type="http://schemas.openxmlformats.org/officeDocument/2006/relationships/image" Target="../media/image48.jpeg"/><Relationship Id="rId28" Type="http://schemas.openxmlformats.org/officeDocument/2006/relationships/image" Target="../media/image53.png"/><Relationship Id="rId10" Type="http://schemas.openxmlformats.org/officeDocument/2006/relationships/image" Target="../media/image35.png"/><Relationship Id="rId19" Type="http://schemas.openxmlformats.org/officeDocument/2006/relationships/image" Target="../media/image44.svg"/><Relationship Id="rId4" Type="http://schemas.openxmlformats.org/officeDocument/2006/relationships/image" Target="../media/image29.png"/><Relationship Id="rId9" Type="http://schemas.openxmlformats.org/officeDocument/2006/relationships/image" Target="../media/image34.svg"/><Relationship Id="rId14" Type="http://schemas.openxmlformats.org/officeDocument/2006/relationships/image" Target="../media/image39.png"/><Relationship Id="rId22" Type="http://schemas.openxmlformats.org/officeDocument/2006/relationships/image" Target="../media/image47.jpeg"/><Relationship Id="rId27" Type="http://schemas.openxmlformats.org/officeDocument/2006/relationships/image" Target="../media/image52.jpeg"/></Relationships>
</file>

<file path=ppt/slides/_rels/slide20.xml.rels><?xml version="1.0" encoding="UTF-8" standalone="yes"?>
<Relationships xmlns="http://schemas.openxmlformats.org/package/2006/relationships"><Relationship Id="rId8" Type="http://schemas.openxmlformats.org/officeDocument/2006/relationships/image" Target="../media/image168.svg"/><Relationship Id="rId3" Type="http://schemas.openxmlformats.org/officeDocument/2006/relationships/image" Target="../media/image198.png"/><Relationship Id="rId7" Type="http://schemas.openxmlformats.org/officeDocument/2006/relationships/image" Target="../media/image167.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199.svg"/></Relationships>
</file>

<file path=ppt/slides/_rels/slide21.xml.rels><?xml version="1.0" encoding="UTF-8" standalone="yes"?>
<Relationships xmlns="http://schemas.openxmlformats.org/package/2006/relationships"><Relationship Id="rId8" Type="http://schemas.openxmlformats.org/officeDocument/2006/relationships/image" Target="../media/image175.png"/><Relationship Id="rId13" Type="http://schemas.openxmlformats.org/officeDocument/2006/relationships/image" Target="../media/image204.svg"/><Relationship Id="rId3" Type="http://schemas.openxmlformats.org/officeDocument/2006/relationships/image" Target="../media/image168.svg"/><Relationship Id="rId7" Type="http://schemas.openxmlformats.org/officeDocument/2006/relationships/image" Target="../media/image203.svg"/><Relationship Id="rId12" Type="http://schemas.openxmlformats.org/officeDocument/2006/relationships/image" Target="../media/image8.png"/><Relationship Id="rId2" Type="http://schemas.openxmlformats.org/officeDocument/2006/relationships/image" Target="../media/image167.png"/><Relationship Id="rId1" Type="http://schemas.openxmlformats.org/officeDocument/2006/relationships/slideLayout" Target="../slideLayouts/slideLayout3.xml"/><Relationship Id="rId6" Type="http://schemas.openxmlformats.org/officeDocument/2006/relationships/image" Target="../media/image202.png"/><Relationship Id="rId11" Type="http://schemas.openxmlformats.org/officeDocument/2006/relationships/image" Target="../media/image172.svg"/><Relationship Id="rId5" Type="http://schemas.openxmlformats.org/officeDocument/2006/relationships/image" Target="../media/image201.svg"/><Relationship Id="rId10" Type="http://schemas.openxmlformats.org/officeDocument/2006/relationships/image" Target="../media/image171.png"/><Relationship Id="rId4" Type="http://schemas.openxmlformats.org/officeDocument/2006/relationships/image" Target="../media/image200.png"/><Relationship Id="rId9" Type="http://schemas.openxmlformats.org/officeDocument/2006/relationships/image" Target="../media/image176.svg"/></Relationships>
</file>

<file path=ppt/slides/_rels/slide22.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slideLayout" Target="../slideLayouts/slideLayout10.xml"/><Relationship Id="rId1" Type="http://schemas.openxmlformats.org/officeDocument/2006/relationships/tags" Target="../tags/tag4.xml"/><Relationship Id="rId4" Type="http://schemas.openxmlformats.org/officeDocument/2006/relationships/image" Target="../media/image168.svg"/></Relationships>
</file>

<file path=ppt/slides/_rels/slide23.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24.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209.png"/><Relationship Id="rId5" Type="http://schemas.openxmlformats.org/officeDocument/2006/relationships/image" Target="../media/image208.png"/><Relationship Id="rId4" Type="http://schemas.openxmlformats.org/officeDocument/2006/relationships/image" Target="../media/image207.svg"/></Relationships>
</file>

<file path=ppt/slides/_rels/slide25.xml.rels><?xml version="1.0" encoding="UTF-8" standalone="yes"?>
<Relationships xmlns="http://schemas.openxmlformats.org/package/2006/relationships"><Relationship Id="rId8" Type="http://schemas.openxmlformats.org/officeDocument/2006/relationships/image" Target="../media/image214.png"/><Relationship Id="rId13" Type="http://schemas.openxmlformats.org/officeDocument/2006/relationships/image" Target="../media/image219.svg"/><Relationship Id="rId3" Type="http://schemas.openxmlformats.org/officeDocument/2006/relationships/notesSlide" Target="../notesSlides/notesSlide13.xml"/><Relationship Id="rId7" Type="http://schemas.openxmlformats.org/officeDocument/2006/relationships/image" Target="../media/image213.svg"/><Relationship Id="rId12" Type="http://schemas.openxmlformats.org/officeDocument/2006/relationships/image" Target="../media/image218.png"/><Relationship Id="rId17" Type="http://schemas.openxmlformats.org/officeDocument/2006/relationships/image" Target="../media/image168.svg"/><Relationship Id="rId2" Type="http://schemas.openxmlformats.org/officeDocument/2006/relationships/slideLayout" Target="../slideLayouts/slideLayout14.xml"/><Relationship Id="rId16" Type="http://schemas.openxmlformats.org/officeDocument/2006/relationships/image" Target="../media/image167.png"/><Relationship Id="rId1" Type="http://schemas.openxmlformats.org/officeDocument/2006/relationships/tags" Target="../tags/tag7.xml"/><Relationship Id="rId6" Type="http://schemas.openxmlformats.org/officeDocument/2006/relationships/image" Target="../media/image212.png"/><Relationship Id="rId11" Type="http://schemas.openxmlformats.org/officeDocument/2006/relationships/image" Target="../media/image217.svg"/><Relationship Id="rId5" Type="http://schemas.openxmlformats.org/officeDocument/2006/relationships/image" Target="../media/image211.svg"/><Relationship Id="rId15" Type="http://schemas.openxmlformats.org/officeDocument/2006/relationships/image" Target="../media/image221.svg"/><Relationship Id="rId10" Type="http://schemas.openxmlformats.org/officeDocument/2006/relationships/image" Target="../media/image216.png"/><Relationship Id="rId4" Type="http://schemas.openxmlformats.org/officeDocument/2006/relationships/image" Target="../media/image210.png"/><Relationship Id="rId9" Type="http://schemas.openxmlformats.org/officeDocument/2006/relationships/image" Target="../media/image215.svg"/><Relationship Id="rId14" Type="http://schemas.openxmlformats.org/officeDocument/2006/relationships/image" Target="../media/image220.png"/></Relationships>
</file>

<file path=ppt/slides/_rels/slide26.xml.rels><?xml version="1.0" encoding="UTF-8" standalone="yes"?>
<Relationships xmlns="http://schemas.openxmlformats.org/package/2006/relationships"><Relationship Id="rId8" Type="http://schemas.openxmlformats.org/officeDocument/2006/relationships/image" Target="../media/image227.svg"/><Relationship Id="rId13" Type="http://schemas.openxmlformats.org/officeDocument/2006/relationships/image" Target="../media/image232.png"/><Relationship Id="rId3" Type="http://schemas.openxmlformats.org/officeDocument/2006/relationships/image" Target="../media/image222.png"/><Relationship Id="rId7" Type="http://schemas.openxmlformats.org/officeDocument/2006/relationships/image" Target="../media/image226.png"/><Relationship Id="rId12" Type="http://schemas.openxmlformats.org/officeDocument/2006/relationships/image" Target="../media/image231.svg"/><Relationship Id="rId2" Type="http://schemas.openxmlformats.org/officeDocument/2006/relationships/slideLayout" Target="../slideLayouts/slideLayout14.xml"/><Relationship Id="rId16" Type="http://schemas.openxmlformats.org/officeDocument/2006/relationships/image" Target="../media/image168.svg"/><Relationship Id="rId1" Type="http://schemas.openxmlformats.org/officeDocument/2006/relationships/tags" Target="../tags/tag8.xml"/><Relationship Id="rId6" Type="http://schemas.openxmlformats.org/officeDocument/2006/relationships/image" Target="../media/image225.svg"/><Relationship Id="rId11" Type="http://schemas.openxmlformats.org/officeDocument/2006/relationships/image" Target="../media/image230.png"/><Relationship Id="rId5" Type="http://schemas.openxmlformats.org/officeDocument/2006/relationships/image" Target="../media/image224.png"/><Relationship Id="rId15" Type="http://schemas.openxmlformats.org/officeDocument/2006/relationships/image" Target="../media/image167.png"/><Relationship Id="rId10" Type="http://schemas.openxmlformats.org/officeDocument/2006/relationships/image" Target="../media/image229.svg"/><Relationship Id="rId4" Type="http://schemas.openxmlformats.org/officeDocument/2006/relationships/image" Target="../media/image223.svg"/><Relationship Id="rId9" Type="http://schemas.openxmlformats.org/officeDocument/2006/relationships/image" Target="../media/image228.png"/><Relationship Id="rId14" Type="http://schemas.openxmlformats.org/officeDocument/2006/relationships/image" Target="../media/image233.svg"/></Relationships>
</file>

<file path=ppt/slides/_rels/slide27.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72.svg"/></Relationships>
</file>

<file path=ppt/slides/_rels/slide28.xml.rels><?xml version="1.0" encoding="UTF-8" standalone="yes"?>
<Relationships xmlns="http://schemas.openxmlformats.org/package/2006/relationships"><Relationship Id="rId8" Type="http://schemas.openxmlformats.org/officeDocument/2006/relationships/image" Target="../media/image176.svg"/><Relationship Id="rId3" Type="http://schemas.openxmlformats.org/officeDocument/2006/relationships/image" Target="../media/image171.png"/><Relationship Id="rId7" Type="http://schemas.openxmlformats.org/officeDocument/2006/relationships/image" Target="../media/image175.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35.svg"/><Relationship Id="rId5" Type="http://schemas.openxmlformats.org/officeDocument/2006/relationships/image" Target="../media/image234.png"/><Relationship Id="rId4" Type="http://schemas.openxmlformats.org/officeDocument/2006/relationships/image" Target="../media/image172.svg"/></Relationships>
</file>

<file path=ppt/slides/_rels/slide29.xml.rels><?xml version="1.0" encoding="UTF-8" standalone="yes"?>
<Relationships xmlns="http://schemas.openxmlformats.org/package/2006/relationships"><Relationship Id="rId8" Type="http://schemas.openxmlformats.org/officeDocument/2006/relationships/image" Target="../media/image242.jpeg"/><Relationship Id="rId13" Type="http://schemas.openxmlformats.org/officeDocument/2006/relationships/image" Target="../media/image247.png"/><Relationship Id="rId3" Type="http://schemas.openxmlformats.org/officeDocument/2006/relationships/image" Target="../media/image237.svg"/><Relationship Id="rId7" Type="http://schemas.openxmlformats.org/officeDocument/2006/relationships/image" Target="../media/image241.svg"/><Relationship Id="rId12" Type="http://schemas.openxmlformats.org/officeDocument/2006/relationships/image" Target="../media/image246.png"/><Relationship Id="rId2" Type="http://schemas.openxmlformats.org/officeDocument/2006/relationships/image" Target="../media/image236.png"/><Relationship Id="rId1" Type="http://schemas.openxmlformats.org/officeDocument/2006/relationships/slideLayout" Target="../slideLayouts/slideLayout2.xml"/><Relationship Id="rId6" Type="http://schemas.openxmlformats.org/officeDocument/2006/relationships/image" Target="../media/image240.png"/><Relationship Id="rId11" Type="http://schemas.openxmlformats.org/officeDocument/2006/relationships/image" Target="../media/image245.png"/><Relationship Id="rId5" Type="http://schemas.openxmlformats.org/officeDocument/2006/relationships/image" Target="../media/image239.svg"/><Relationship Id="rId10" Type="http://schemas.openxmlformats.org/officeDocument/2006/relationships/image" Target="../media/image244.png"/><Relationship Id="rId4" Type="http://schemas.openxmlformats.org/officeDocument/2006/relationships/image" Target="../media/image238.png"/><Relationship Id="rId9" Type="http://schemas.openxmlformats.org/officeDocument/2006/relationships/image" Target="../media/image243.png"/><Relationship Id="rId14" Type="http://schemas.openxmlformats.org/officeDocument/2006/relationships/image" Target="../media/image248.png"/></Relationships>
</file>

<file path=ppt/slides/_rels/slide3.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6.svg"/><Relationship Id="rId3" Type="http://schemas.openxmlformats.org/officeDocument/2006/relationships/image" Target="../media/image56.svg"/><Relationship Id="rId7" Type="http://schemas.openxmlformats.org/officeDocument/2006/relationships/image" Target="../media/image60.svg"/><Relationship Id="rId12" Type="http://schemas.openxmlformats.org/officeDocument/2006/relationships/image" Target="../media/image65.png"/><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59.png"/><Relationship Id="rId11" Type="http://schemas.openxmlformats.org/officeDocument/2006/relationships/image" Target="../media/image64.svg"/><Relationship Id="rId5" Type="http://schemas.openxmlformats.org/officeDocument/2006/relationships/image" Target="../media/image58.svg"/><Relationship Id="rId10"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image" Target="../media/image62.svg"/></Relationships>
</file>

<file path=ppt/slides/_rels/slide30.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slideLayout" Target="../slideLayouts/slideLayout9.xml"/><Relationship Id="rId1" Type="http://schemas.openxmlformats.org/officeDocument/2006/relationships/tags" Target="../tags/tag9.xml"/><Relationship Id="rId4" Type="http://schemas.openxmlformats.org/officeDocument/2006/relationships/image" Target="../media/image168.sv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252.jpeg"/><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image" Target="../media/image251.jpeg"/><Relationship Id="rId5" Type="http://schemas.openxmlformats.org/officeDocument/2006/relationships/image" Target="../media/image250.jpeg"/><Relationship Id="rId4" Type="http://schemas.openxmlformats.org/officeDocument/2006/relationships/image" Target="../media/image249.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image" Target="../media/image255.jpeg"/><Relationship Id="rId5" Type="http://schemas.openxmlformats.org/officeDocument/2006/relationships/image" Target="../media/image254.jpeg"/><Relationship Id="rId4" Type="http://schemas.openxmlformats.org/officeDocument/2006/relationships/image" Target="../media/image253.png"/></Relationships>
</file>

<file path=ppt/slides/_rels/slide33.xml.rels><?xml version="1.0" encoding="UTF-8" standalone="yes"?>
<Relationships xmlns="http://schemas.openxmlformats.org/package/2006/relationships"><Relationship Id="rId3" Type="http://schemas.openxmlformats.org/officeDocument/2006/relationships/hyperlink" Target="https://aptaracorp.wistia.com/medias/qik4rf5hwr"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56.png"/><Relationship Id="rId4" Type="http://schemas.openxmlformats.org/officeDocument/2006/relationships/hyperlink" Target="https://aptaracoin-my.sharepoint.com/:v:/r/personal/nailesh_sampat_aptaracorp_com/Documents/Merck_Mohit_Nailesh/XR_Showcase_12Feb.mp4?csf=1&amp;web=1&amp;e=t2AP3B&amp;nav=eyJyZWZlcnJhbEluZm8iOnsicmVmZXJyYWxBcHAiOiJTdHJlYW1XZWJBcHAiLCJyZWZlcnJhbFZpZXciOiJTaGFyZURpYWxvZy1MaW5rIiwicmVmZXJyYWxBcHBQbGF0Zm9ybSI6IldlYiIsInJlZmVycmFsTW9kZSI6InZpZXcifX0%3D" TargetMode="External"/></Relationships>
</file>

<file path=ppt/slides/_rels/slide34.xml.rels><?xml version="1.0" encoding="UTF-8" standalone="yes"?>
<Relationships xmlns="http://schemas.openxmlformats.org/package/2006/relationships"><Relationship Id="rId8" Type="http://schemas.openxmlformats.org/officeDocument/2006/relationships/chart" Target="../charts/chart8.xml"/><Relationship Id="rId13" Type="http://schemas.openxmlformats.org/officeDocument/2006/relationships/chart" Target="../charts/chart12.xml"/><Relationship Id="rId3" Type="http://schemas.openxmlformats.org/officeDocument/2006/relationships/chart" Target="../charts/chart5.xml"/><Relationship Id="rId7" Type="http://schemas.openxmlformats.org/officeDocument/2006/relationships/image" Target="../media/image149.jpeg"/><Relationship Id="rId12" Type="http://schemas.openxmlformats.org/officeDocument/2006/relationships/chart" Target="../charts/chart11.xml"/><Relationship Id="rId2" Type="http://schemas.openxmlformats.org/officeDocument/2006/relationships/image" Target="../media/image257.png"/><Relationship Id="rId1" Type="http://schemas.openxmlformats.org/officeDocument/2006/relationships/slideLayout" Target="../slideLayouts/slideLayout2.xml"/><Relationship Id="rId6" Type="http://schemas.openxmlformats.org/officeDocument/2006/relationships/chart" Target="../charts/chart7.xml"/><Relationship Id="rId11" Type="http://schemas.openxmlformats.org/officeDocument/2006/relationships/image" Target="../media/image154.png"/><Relationship Id="rId5" Type="http://schemas.openxmlformats.org/officeDocument/2006/relationships/image" Target="../media/image148.jpeg"/><Relationship Id="rId10" Type="http://schemas.openxmlformats.org/officeDocument/2006/relationships/chart" Target="../charts/chart10.xml"/><Relationship Id="rId4" Type="http://schemas.openxmlformats.org/officeDocument/2006/relationships/chart" Target="../charts/chart6.xml"/><Relationship Id="rId9" Type="http://schemas.openxmlformats.org/officeDocument/2006/relationships/chart" Target="../charts/chart9.xml"/></Relationships>
</file>

<file path=ppt/slides/_rels/slide35.xml.rels><?xml version="1.0" encoding="UTF-8" standalone="yes"?>
<Relationships xmlns="http://schemas.openxmlformats.org/package/2006/relationships"><Relationship Id="rId8" Type="http://schemas.openxmlformats.org/officeDocument/2006/relationships/image" Target="../media/image155.png"/><Relationship Id="rId13" Type="http://schemas.openxmlformats.org/officeDocument/2006/relationships/chart" Target="../charts/chart20.xml"/><Relationship Id="rId3" Type="http://schemas.openxmlformats.org/officeDocument/2006/relationships/chart" Target="../charts/chart13.xml"/><Relationship Id="rId7" Type="http://schemas.openxmlformats.org/officeDocument/2006/relationships/chart" Target="../charts/chart16.xml"/><Relationship Id="rId12" Type="http://schemas.openxmlformats.org/officeDocument/2006/relationships/chart" Target="../charts/chart19.xml"/><Relationship Id="rId2" Type="http://schemas.openxmlformats.org/officeDocument/2006/relationships/image" Target="../media/image153.jpeg"/><Relationship Id="rId1" Type="http://schemas.openxmlformats.org/officeDocument/2006/relationships/slideLayout" Target="../slideLayouts/slideLayout2.xml"/><Relationship Id="rId6" Type="http://schemas.openxmlformats.org/officeDocument/2006/relationships/chart" Target="../charts/chart15.xml"/><Relationship Id="rId11" Type="http://schemas.openxmlformats.org/officeDocument/2006/relationships/image" Target="../media/image259.jpeg"/><Relationship Id="rId5" Type="http://schemas.openxmlformats.org/officeDocument/2006/relationships/chart" Target="../charts/chart14.xml"/><Relationship Id="rId10" Type="http://schemas.openxmlformats.org/officeDocument/2006/relationships/chart" Target="../charts/chart18.xml"/><Relationship Id="rId4" Type="http://schemas.openxmlformats.org/officeDocument/2006/relationships/image" Target="../media/image258.png"/><Relationship Id="rId9" Type="http://schemas.openxmlformats.org/officeDocument/2006/relationships/chart" Target="../charts/chart17.xml"/></Relationships>
</file>

<file path=ppt/slides/_rels/slide36.xml.rels><?xml version="1.0" encoding="UTF-8" standalone="yes"?>
<Relationships xmlns="http://schemas.openxmlformats.org/package/2006/relationships"><Relationship Id="rId8" Type="http://schemas.openxmlformats.org/officeDocument/2006/relationships/chart" Target="../charts/chart25.xml"/><Relationship Id="rId13" Type="http://schemas.openxmlformats.org/officeDocument/2006/relationships/chart" Target="../charts/chart28.xml"/><Relationship Id="rId3" Type="http://schemas.openxmlformats.org/officeDocument/2006/relationships/image" Target="../media/image260.png"/><Relationship Id="rId7" Type="http://schemas.openxmlformats.org/officeDocument/2006/relationships/chart" Target="../charts/chart24.xml"/><Relationship Id="rId12" Type="http://schemas.openxmlformats.org/officeDocument/2006/relationships/image" Target="../media/image263.jpeg"/><Relationship Id="rId2" Type="http://schemas.openxmlformats.org/officeDocument/2006/relationships/chart" Target="../charts/chart21.xml"/><Relationship Id="rId1" Type="http://schemas.openxmlformats.org/officeDocument/2006/relationships/slideLayout" Target="../slideLayouts/slideLayout2.xml"/><Relationship Id="rId6" Type="http://schemas.openxmlformats.org/officeDocument/2006/relationships/image" Target="../media/image261.png"/><Relationship Id="rId11" Type="http://schemas.openxmlformats.org/officeDocument/2006/relationships/chart" Target="../charts/chart27.xml"/><Relationship Id="rId5" Type="http://schemas.openxmlformats.org/officeDocument/2006/relationships/chart" Target="../charts/chart23.xml"/><Relationship Id="rId10" Type="http://schemas.openxmlformats.org/officeDocument/2006/relationships/chart" Target="../charts/chart26.xml"/><Relationship Id="rId4" Type="http://schemas.openxmlformats.org/officeDocument/2006/relationships/chart" Target="../charts/chart22.xml"/><Relationship Id="rId9" Type="http://schemas.openxmlformats.org/officeDocument/2006/relationships/image" Target="../media/image262.png"/><Relationship Id="rId14" Type="http://schemas.openxmlformats.org/officeDocument/2006/relationships/chart" Target="../charts/chart29.xml"/></Relationships>
</file>

<file path=ppt/slides/_rels/slide37.xml.rels><?xml version="1.0" encoding="UTF-8" standalone="yes"?>
<Relationships xmlns="http://schemas.openxmlformats.org/package/2006/relationships"><Relationship Id="rId3" Type="http://schemas.microsoft.com/office/2018/10/relationships/comments" Target="../comments/modernComment_61E_C688C7B2.xm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chart" Target="../charts/chart30.xml"/></Relationships>
</file>

<file path=ppt/slides/_rels/slide38.xml.rels><?xml version="1.0" encoding="UTF-8" standalone="yes"?>
<Relationships xmlns="http://schemas.openxmlformats.org/package/2006/relationships"><Relationship Id="rId3" Type="http://schemas.microsoft.com/office/2018/10/relationships/comments" Target="../comments/modernComment_61D_69EE05BD.xml"/><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chart" Target="../charts/chart31.xml"/></Relationships>
</file>

<file path=ppt/slides/_rels/slide39.xml.rels><?xml version="1.0" encoding="UTF-8" standalone="yes"?>
<Relationships xmlns="http://schemas.openxmlformats.org/package/2006/relationships"><Relationship Id="rId8" Type="http://schemas.openxmlformats.org/officeDocument/2006/relationships/image" Target="../media/image269.png"/><Relationship Id="rId13" Type="http://schemas.openxmlformats.org/officeDocument/2006/relationships/image" Target="../media/image274.svg"/><Relationship Id="rId3" Type="http://schemas.openxmlformats.org/officeDocument/2006/relationships/image" Target="../media/image265.svg"/><Relationship Id="rId7" Type="http://schemas.openxmlformats.org/officeDocument/2006/relationships/image" Target="../media/image268.svg"/><Relationship Id="rId12" Type="http://schemas.openxmlformats.org/officeDocument/2006/relationships/image" Target="../media/image273.png"/><Relationship Id="rId2" Type="http://schemas.openxmlformats.org/officeDocument/2006/relationships/image" Target="../media/image264.png"/><Relationship Id="rId1" Type="http://schemas.openxmlformats.org/officeDocument/2006/relationships/slideLayout" Target="../slideLayouts/slideLayout2.xml"/><Relationship Id="rId6" Type="http://schemas.openxmlformats.org/officeDocument/2006/relationships/image" Target="../media/image267.png"/><Relationship Id="rId11" Type="http://schemas.openxmlformats.org/officeDocument/2006/relationships/image" Target="../media/image272.png"/><Relationship Id="rId5" Type="http://schemas.openxmlformats.org/officeDocument/2006/relationships/image" Target="../media/image266.svg"/><Relationship Id="rId15" Type="http://schemas.openxmlformats.org/officeDocument/2006/relationships/image" Target="../media/image176.svg"/><Relationship Id="rId10" Type="http://schemas.openxmlformats.org/officeDocument/2006/relationships/image" Target="../media/image271.png"/><Relationship Id="rId4" Type="http://schemas.openxmlformats.org/officeDocument/2006/relationships/image" Target="../media/image21.png"/><Relationship Id="rId9" Type="http://schemas.openxmlformats.org/officeDocument/2006/relationships/image" Target="../media/image270.png"/><Relationship Id="rId14" Type="http://schemas.openxmlformats.org/officeDocument/2006/relationships/image" Target="../media/image175.png"/></Relationships>
</file>

<file path=ppt/slides/_rels/slide4.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77.png"/><Relationship Id="rId18" Type="http://schemas.openxmlformats.org/officeDocument/2006/relationships/image" Target="../media/image82.png"/><Relationship Id="rId26" Type="http://schemas.openxmlformats.org/officeDocument/2006/relationships/image" Target="../media/image90.png"/><Relationship Id="rId3" Type="http://schemas.openxmlformats.org/officeDocument/2006/relationships/image" Target="../media/image67.png"/><Relationship Id="rId21" Type="http://schemas.openxmlformats.org/officeDocument/2006/relationships/image" Target="../media/image85.svg"/><Relationship Id="rId7" Type="http://schemas.openxmlformats.org/officeDocument/2006/relationships/image" Target="../media/image71.png"/><Relationship Id="rId12" Type="http://schemas.openxmlformats.org/officeDocument/2006/relationships/image" Target="../media/image76.png"/><Relationship Id="rId17" Type="http://schemas.openxmlformats.org/officeDocument/2006/relationships/image" Target="../media/image81.png"/><Relationship Id="rId25" Type="http://schemas.openxmlformats.org/officeDocument/2006/relationships/image" Target="../media/image89.svg"/><Relationship Id="rId2" Type="http://schemas.openxmlformats.org/officeDocument/2006/relationships/notesSlide" Target="../notesSlides/notesSlide1.xml"/><Relationship Id="rId16" Type="http://schemas.openxmlformats.org/officeDocument/2006/relationships/image" Target="../media/image80.png"/><Relationship Id="rId20" Type="http://schemas.openxmlformats.org/officeDocument/2006/relationships/image" Target="../media/image84.png"/><Relationship Id="rId1" Type="http://schemas.openxmlformats.org/officeDocument/2006/relationships/slideLayout" Target="../slideLayouts/slideLayout2.xml"/><Relationship Id="rId6" Type="http://schemas.openxmlformats.org/officeDocument/2006/relationships/image" Target="../media/image70.png"/><Relationship Id="rId11" Type="http://schemas.openxmlformats.org/officeDocument/2006/relationships/image" Target="../media/image75.png"/><Relationship Id="rId24" Type="http://schemas.openxmlformats.org/officeDocument/2006/relationships/image" Target="../media/image88.png"/><Relationship Id="rId5" Type="http://schemas.openxmlformats.org/officeDocument/2006/relationships/image" Target="../media/image69.png"/><Relationship Id="rId15" Type="http://schemas.openxmlformats.org/officeDocument/2006/relationships/image" Target="../media/image79.png"/><Relationship Id="rId23" Type="http://schemas.openxmlformats.org/officeDocument/2006/relationships/image" Target="../media/image87.png"/><Relationship Id="rId10" Type="http://schemas.openxmlformats.org/officeDocument/2006/relationships/image" Target="../media/image74.png"/><Relationship Id="rId19" Type="http://schemas.openxmlformats.org/officeDocument/2006/relationships/image" Target="../media/image83.png"/><Relationship Id="rId4" Type="http://schemas.openxmlformats.org/officeDocument/2006/relationships/image" Target="../media/image68.png"/><Relationship Id="rId9" Type="http://schemas.openxmlformats.org/officeDocument/2006/relationships/image" Target="../media/image73.png"/><Relationship Id="rId14" Type="http://schemas.openxmlformats.org/officeDocument/2006/relationships/image" Target="../media/image78.png"/><Relationship Id="rId22" Type="http://schemas.openxmlformats.org/officeDocument/2006/relationships/image" Target="../media/image86.png"/><Relationship Id="rId27" Type="http://schemas.openxmlformats.org/officeDocument/2006/relationships/image" Target="../media/image91.svg"/></Relationships>
</file>

<file path=ppt/slides/_rels/slide40.xml.rels><?xml version="1.0" encoding="UTF-8" standalone="yes"?>
<Relationships xmlns="http://schemas.openxmlformats.org/package/2006/relationships"><Relationship Id="rId8" Type="http://schemas.openxmlformats.org/officeDocument/2006/relationships/image" Target="../media/image278.png"/><Relationship Id="rId3" Type="http://schemas.openxmlformats.org/officeDocument/2006/relationships/image" Target="../media/image185.png"/><Relationship Id="rId7" Type="http://schemas.openxmlformats.org/officeDocument/2006/relationships/image" Target="../media/image277.pn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276.png"/><Relationship Id="rId5" Type="http://schemas.openxmlformats.org/officeDocument/2006/relationships/image" Target="../media/image275.png"/><Relationship Id="rId10" Type="http://schemas.openxmlformats.org/officeDocument/2006/relationships/image" Target="../media/image266.svg"/><Relationship Id="rId4" Type="http://schemas.openxmlformats.org/officeDocument/2006/relationships/image" Target="../media/image186.svg"/><Relationship Id="rId9" Type="http://schemas.openxmlformats.org/officeDocument/2006/relationships/image" Target="../media/image21.png"/></Relationships>
</file>

<file path=ppt/slides/_rels/slide41.xml.rels><?xml version="1.0" encoding="UTF-8" standalone="yes"?>
<Relationships xmlns="http://schemas.openxmlformats.org/package/2006/relationships"><Relationship Id="rId8" Type="http://schemas.openxmlformats.org/officeDocument/2006/relationships/image" Target="../media/image281.png"/><Relationship Id="rId3" Type="http://schemas.openxmlformats.org/officeDocument/2006/relationships/image" Target="../media/image185.png"/><Relationship Id="rId7" Type="http://schemas.openxmlformats.org/officeDocument/2006/relationships/image" Target="../media/image280.png"/><Relationship Id="rId12" Type="http://schemas.openxmlformats.org/officeDocument/2006/relationships/image" Target="../media/image22.sv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176.svg"/><Relationship Id="rId11" Type="http://schemas.openxmlformats.org/officeDocument/2006/relationships/image" Target="../media/image21.png"/><Relationship Id="rId5" Type="http://schemas.openxmlformats.org/officeDocument/2006/relationships/image" Target="../media/image175.png"/><Relationship Id="rId10" Type="http://schemas.openxmlformats.org/officeDocument/2006/relationships/image" Target="../media/image283.png"/><Relationship Id="rId4" Type="http://schemas.openxmlformats.org/officeDocument/2006/relationships/image" Target="../media/image279.svg"/><Relationship Id="rId9" Type="http://schemas.openxmlformats.org/officeDocument/2006/relationships/image" Target="../media/image282.png"/></Relationships>
</file>

<file path=ppt/slides/_rels/slide42.xml.rels><?xml version="1.0" encoding="UTF-8" standalone="yes"?>
<Relationships xmlns="http://schemas.openxmlformats.org/package/2006/relationships"><Relationship Id="rId8" Type="http://schemas.openxmlformats.org/officeDocument/2006/relationships/image" Target="../media/image281.png"/><Relationship Id="rId13" Type="http://schemas.openxmlformats.org/officeDocument/2006/relationships/image" Target="../media/image174.svg"/><Relationship Id="rId3" Type="http://schemas.openxmlformats.org/officeDocument/2006/relationships/image" Target="../media/image284.svg"/><Relationship Id="rId7" Type="http://schemas.openxmlformats.org/officeDocument/2006/relationships/image" Target="../media/image287.png"/><Relationship Id="rId12" Type="http://schemas.openxmlformats.org/officeDocument/2006/relationships/image" Target="../media/image173.png"/><Relationship Id="rId2" Type="http://schemas.openxmlformats.org/officeDocument/2006/relationships/image" Target="../media/image190.png"/><Relationship Id="rId1" Type="http://schemas.openxmlformats.org/officeDocument/2006/relationships/slideLayout" Target="../slideLayouts/slideLayout2.xml"/><Relationship Id="rId6" Type="http://schemas.openxmlformats.org/officeDocument/2006/relationships/image" Target="../media/image282.png"/><Relationship Id="rId11" Type="http://schemas.openxmlformats.org/officeDocument/2006/relationships/image" Target="../media/image289.svg"/><Relationship Id="rId5" Type="http://schemas.openxmlformats.org/officeDocument/2006/relationships/image" Target="../media/image286.svg"/><Relationship Id="rId10" Type="http://schemas.openxmlformats.org/officeDocument/2006/relationships/image" Target="../media/image288.png"/><Relationship Id="rId4" Type="http://schemas.openxmlformats.org/officeDocument/2006/relationships/image" Target="../media/image285.png"/><Relationship Id="rId9" Type="http://schemas.openxmlformats.org/officeDocument/2006/relationships/image" Target="../media/image283.png"/></Relationships>
</file>

<file path=ppt/slides/_rels/slide43.xml.rels><?xml version="1.0" encoding="UTF-8" standalone="yes"?>
<Relationships xmlns="http://schemas.openxmlformats.org/package/2006/relationships"><Relationship Id="rId8" Type="http://schemas.openxmlformats.org/officeDocument/2006/relationships/image" Target="../media/image294.png"/><Relationship Id="rId13" Type="http://schemas.openxmlformats.org/officeDocument/2006/relationships/image" Target="../media/image297.svg"/><Relationship Id="rId3" Type="http://schemas.openxmlformats.org/officeDocument/2006/relationships/image" Target="../media/image291.svg"/><Relationship Id="rId7" Type="http://schemas.openxmlformats.org/officeDocument/2006/relationships/image" Target="../media/image293.png"/><Relationship Id="rId12" Type="http://schemas.openxmlformats.org/officeDocument/2006/relationships/image" Target="../media/image296.png"/><Relationship Id="rId2" Type="http://schemas.openxmlformats.org/officeDocument/2006/relationships/image" Target="../media/image290.png"/><Relationship Id="rId1" Type="http://schemas.openxmlformats.org/officeDocument/2006/relationships/slideLayout" Target="../slideLayouts/slideLayout2.xml"/><Relationship Id="rId6" Type="http://schemas.openxmlformats.org/officeDocument/2006/relationships/image" Target="../media/image292.png"/><Relationship Id="rId11" Type="http://schemas.openxmlformats.org/officeDocument/2006/relationships/image" Target="../media/image174.svg"/><Relationship Id="rId5" Type="http://schemas.openxmlformats.org/officeDocument/2006/relationships/image" Target="../media/image286.svg"/><Relationship Id="rId10" Type="http://schemas.openxmlformats.org/officeDocument/2006/relationships/image" Target="../media/image173.png"/><Relationship Id="rId4" Type="http://schemas.openxmlformats.org/officeDocument/2006/relationships/image" Target="../media/image285.png"/><Relationship Id="rId9" Type="http://schemas.openxmlformats.org/officeDocument/2006/relationships/image" Target="../media/image295.png"/></Relationships>
</file>

<file path=ppt/slides/_rels/slide44.xml.rels><?xml version="1.0" encoding="UTF-8" standalone="yes"?>
<Relationships xmlns="http://schemas.openxmlformats.org/package/2006/relationships"><Relationship Id="rId8" Type="http://schemas.openxmlformats.org/officeDocument/2006/relationships/image" Target="../media/image172.svg"/><Relationship Id="rId3" Type="http://schemas.openxmlformats.org/officeDocument/2006/relationships/image" Target="../media/image267.png"/><Relationship Id="rId7" Type="http://schemas.openxmlformats.org/officeDocument/2006/relationships/image" Target="../media/image171.png"/><Relationship Id="rId12" Type="http://schemas.openxmlformats.org/officeDocument/2006/relationships/image" Target="../media/image176.svg"/><Relationship Id="rId2" Type="http://schemas.microsoft.com/office/2018/10/relationships/comments" Target="../comments/modernComment_132_DFB2E58.xml"/><Relationship Id="rId1" Type="http://schemas.openxmlformats.org/officeDocument/2006/relationships/slideLayout" Target="../slideLayouts/slideLayout2.xml"/><Relationship Id="rId6" Type="http://schemas.openxmlformats.org/officeDocument/2006/relationships/image" Target="../media/image298.svg"/><Relationship Id="rId11" Type="http://schemas.openxmlformats.org/officeDocument/2006/relationships/image" Target="../media/image175.png"/><Relationship Id="rId5" Type="http://schemas.openxmlformats.org/officeDocument/2006/relationships/image" Target="../media/image285.png"/><Relationship Id="rId10" Type="http://schemas.openxmlformats.org/officeDocument/2006/relationships/image" Target="../media/image235.svg"/><Relationship Id="rId4" Type="http://schemas.openxmlformats.org/officeDocument/2006/relationships/image" Target="../media/image268.svg"/><Relationship Id="rId9" Type="http://schemas.openxmlformats.org/officeDocument/2006/relationships/image" Target="../media/image234.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jpeg"/><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95.png"/><Relationship Id="rId4" Type="http://schemas.openxmlformats.org/officeDocument/2006/relationships/image" Target="../media/image94.png"/></Relationships>
</file>

<file path=ppt/slides/_rels/slide6.xml.rels><?xml version="1.0" encoding="UTF-8" standalone="yes"?>
<Relationships xmlns="http://schemas.openxmlformats.org/package/2006/relationships"><Relationship Id="rId8" Type="http://schemas.openxmlformats.org/officeDocument/2006/relationships/image" Target="../media/image101.png"/><Relationship Id="rId13" Type="http://schemas.openxmlformats.org/officeDocument/2006/relationships/image" Target="../media/image106.png"/><Relationship Id="rId18" Type="http://schemas.openxmlformats.org/officeDocument/2006/relationships/image" Target="../media/image111.svg"/><Relationship Id="rId3" Type="http://schemas.openxmlformats.org/officeDocument/2006/relationships/image" Target="../media/image96.png"/><Relationship Id="rId21" Type="http://schemas.openxmlformats.org/officeDocument/2006/relationships/image" Target="../media/image114.png"/><Relationship Id="rId7" Type="http://schemas.openxmlformats.org/officeDocument/2006/relationships/image" Target="../media/image100.png"/><Relationship Id="rId12" Type="http://schemas.openxmlformats.org/officeDocument/2006/relationships/image" Target="../media/image105.png"/><Relationship Id="rId17" Type="http://schemas.openxmlformats.org/officeDocument/2006/relationships/image" Target="../media/image110.png"/><Relationship Id="rId2" Type="http://schemas.openxmlformats.org/officeDocument/2006/relationships/notesSlide" Target="../notesSlides/notesSlide2.xml"/><Relationship Id="rId16" Type="http://schemas.openxmlformats.org/officeDocument/2006/relationships/image" Target="../media/image109.png"/><Relationship Id="rId20" Type="http://schemas.openxmlformats.org/officeDocument/2006/relationships/image" Target="../media/image113.svg"/><Relationship Id="rId1" Type="http://schemas.openxmlformats.org/officeDocument/2006/relationships/slideLayout" Target="../slideLayouts/slideLayout2.xml"/><Relationship Id="rId6" Type="http://schemas.openxmlformats.org/officeDocument/2006/relationships/image" Target="../media/image99.png"/><Relationship Id="rId11" Type="http://schemas.openxmlformats.org/officeDocument/2006/relationships/image" Target="../media/image104.png"/><Relationship Id="rId5" Type="http://schemas.openxmlformats.org/officeDocument/2006/relationships/image" Target="../media/image98.png"/><Relationship Id="rId15" Type="http://schemas.openxmlformats.org/officeDocument/2006/relationships/image" Target="../media/image108.svg"/><Relationship Id="rId10" Type="http://schemas.openxmlformats.org/officeDocument/2006/relationships/image" Target="../media/image103.png"/><Relationship Id="rId19" Type="http://schemas.openxmlformats.org/officeDocument/2006/relationships/image" Target="../media/image112.png"/><Relationship Id="rId4" Type="http://schemas.openxmlformats.org/officeDocument/2006/relationships/image" Target="../media/image97.png"/><Relationship Id="rId9" Type="http://schemas.openxmlformats.org/officeDocument/2006/relationships/image" Target="../media/image102.png"/><Relationship Id="rId14" Type="http://schemas.openxmlformats.org/officeDocument/2006/relationships/image" Target="../media/image107.png"/><Relationship Id="rId22" Type="http://schemas.openxmlformats.org/officeDocument/2006/relationships/image" Target="../media/image115.jpeg"/></Relationships>
</file>

<file path=ppt/slides/_rels/slide7.xml.rels><?xml version="1.0" encoding="UTF-8" standalone="yes"?>
<Relationships xmlns="http://schemas.openxmlformats.org/package/2006/relationships"><Relationship Id="rId8" Type="http://schemas.openxmlformats.org/officeDocument/2006/relationships/image" Target="../media/image97.png"/><Relationship Id="rId13" Type="http://schemas.openxmlformats.org/officeDocument/2006/relationships/hyperlink" Target="mailto:Eric.Rowlee@walmart.com" TargetMode="External"/><Relationship Id="rId18" Type="http://schemas.openxmlformats.org/officeDocument/2006/relationships/hyperlink" Target="mailto:emmanuel.coumbias@au.ey.com" TargetMode="External"/><Relationship Id="rId3" Type="http://schemas.openxmlformats.org/officeDocument/2006/relationships/image" Target="../media/image116.png"/><Relationship Id="rId7" Type="http://schemas.openxmlformats.org/officeDocument/2006/relationships/hyperlink" Target="mailto:gina.alesse@pmi.org" TargetMode="External"/><Relationship Id="rId12" Type="http://schemas.openxmlformats.org/officeDocument/2006/relationships/image" Target="../media/image99.png"/><Relationship Id="rId17" Type="http://schemas.openxmlformats.org/officeDocument/2006/relationships/image" Target="../media/image122.svg"/><Relationship Id="rId2" Type="http://schemas.openxmlformats.org/officeDocument/2006/relationships/notesSlide" Target="../notesSlides/notesSlide3.xml"/><Relationship Id="rId16" Type="http://schemas.openxmlformats.org/officeDocument/2006/relationships/image" Target="../media/image121.png"/><Relationship Id="rId1" Type="http://schemas.openxmlformats.org/officeDocument/2006/relationships/slideLayout" Target="../slideLayouts/slideLayout2.xml"/><Relationship Id="rId6" Type="http://schemas.openxmlformats.org/officeDocument/2006/relationships/image" Target="../media/image117.png"/><Relationship Id="rId11" Type="http://schemas.openxmlformats.org/officeDocument/2006/relationships/hyperlink" Target="mailto:boris.libman@takeda.com" TargetMode="External"/><Relationship Id="rId5" Type="http://schemas.openxmlformats.org/officeDocument/2006/relationships/hyperlink" Target="mailto:rs439e@att.com" TargetMode="External"/><Relationship Id="rId15" Type="http://schemas.openxmlformats.org/officeDocument/2006/relationships/image" Target="../media/image120.svg"/><Relationship Id="rId10" Type="http://schemas.openxmlformats.org/officeDocument/2006/relationships/image" Target="../media/image118.png"/><Relationship Id="rId4" Type="http://schemas.openxmlformats.org/officeDocument/2006/relationships/hyperlink" Target="mailto:sl0677@att.com" TargetMode="External"/><Relationship Id="rId9" Type="http://schemas.openxmlformats.org/officeDocument/2006/relationships/hyperlink" Target="mailto:Ravi.Daithankar@bcbsnc.com" TargetMode="External"/><Relationship Id="rId14" Type="http://schemas.openxmlformats.org/officeDocument/2006/relationships/image" Target="../media/image119.png"/></Relationships>
</file>

<file path=ppt/slides/_rels/slide8.xml.rels><?xml version="1.0" encoding="UTF-8" standalone="yes"?>
<Relationships xmlns="http://schemas.openxmlformats.org/package/2006/relationships"><Relationship Id="rId8" Type="http://schemas.openxmlformats.org/officeDocument/2006/relationships/image" Target="../media/image129.svg"/><Relationship Id="rId13" Type="http://schemas.openxmlformats.org/officeDocument/2006/relationships/image" Target="../media/image133.svg"/><Relationship Id="rId18" Type="http://schemas.openxmlformats.org/officeDocument/2006/relationships/image" Target="../media/image138.png"/><Relationship Id="rId26" Type="http://schemas.openxmlformats.org/officeDocument/2006/relationships/image" Target="../media/image146.svg"/><Relationship Id="rId3" Type="http://schemas.openxmlformats.org/officeDocument/2006/relationships/image" Target="../media/image124.png"/><Relationship Id="rId21" Type="http://schemas.openxmlformats.org/officeDocument/2006/relationships/image" Target="../media/image141.svg"/><Relationship Id="rId7" Type="http://schemas.openxmlformats.org/officeDocument/2006/relationships/image" Target="../media/image128.png"/><Relationship Id="rId12" Type="http://schemas.openxmlformats.org/officeDocument/2006/relationships/image" Target="../media/image132.png"/><Relationship Id="rId17" Type="http://schemas.openxmlformats.org/officeDocument/2006/relationships/image" Target="../media/image137.svg"/><Relationship Id="rId25" Type="http://schemas.openxmlformats.org/officeDocument/2006/relationships/image" Target="../media/image145.png"/><Relationship Id="rId2" Type="http://schemas.openxmlformats.org/officeDocument/2006/relationships/image" Target="../media/image123.png"/><Relationship Id="rId16" Type="http://schemas.openxmlformats.org/officeDocument/2006/relationships/image" Target="../media/image136.png"/><Relationship Id="rId20" Type="http://schemas.openxmlformats.org/officeDocument/2006/relationships/image" Target="../media/image140.png"/><Relationship Id="rId1" Type="http://schemas.openxmlformats.org/officeDocument/2006/relationships/slideLayout" Target="../slideLayouts/slideLayout16.xml"/><Relationship Id="rId6" Type="http://schemas.openxmlformats.org/officeDocument/2006/relationships/image" Target="../media/image127.png"/><Relationship Id="rId11" Type="http://schemas.microsoft.com/office/2007/relationships/hdphoto" Target="../media/hdphoto1.wdp"/><Relationship Id="rId24" Type="http://schemas.openxmlformats.org/officeDocument/2006/relationships/image" Target="../media/image144.png"/><Relationship Id="rId5" Type="http://schemas.openxmlformats.org/officeDocument/2006/relationships/image" Target="../media/image126.png"/><Relationship Id="rId15" Type="http://schemas.openxmlformats.org/officeDocument/2006/relationships/image" Target="../media/image135.svg"/><Relationship Id="rId23" Type="http://schemas.openxmlformats.org/officeDocument/2006/relationships/image" Target="../media/image143.svg"/><Relationship Id="rId10" Type="http://schemas.openxmlformats.org/officeDocument/2006/relationships/image" Target="../media/image131.png"/><Relationship Id="rId19" Type="http://schemas.openxmlformats.org/officeDocument/2006/relationships/image" Target="../media/image139.svg"/><Relationship Id="rId4" Type="http://schemas.openxmlformats.org/officeDocument/2006/relationships/image" Target="../media/image125.png"/><Relationship Id="rId9" Type="http://schemas.openxmlformats.org/officeDocument/2006/relationships/image" Target="../media/image130.png"/><Relationship Id="rId14" Type="http://schemas.openxmlformats.org/officeDocument/2006/relationships/image" Target="../media/image134.png"/><Relationship Id="rId22" Type="http://schemas.openxmlformats.org/officeDocument/2006/relationships/image" Target="../media/image14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47.png"/><Relationship Id="rId4"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0955DF15-8AD9-8A36-61E5-B54F01D33C11}"/>
              </a:ext>
            </a:extLst>
          </p:cNvPr>
          <p:cNvSpPr txBox="1"/>
          <p:nvPr/>
        </p:nvSpPr>
        <p:spPr>
          <a:xfrm>
            <a:off x="738525" y="2777616"/>
            <a:ext cx="3980689" cy="1200329"/>
          </a:xfrm>
          <a:prstGeom prst="rect">
            <a:avLst/>
          </a:prstGeom>
          <a:noFill/>
        </p:spPr>
        <p:txBody>
          <a:bodyPr wrap="square" lIns="91440" tIns="45720" rIns="91440" bIns="45720" anchor="t">
            <a:spAutoFit/>
          </a:bodyPr>
          <a:lstStyle/>
          <a:p>
            <a:r>
              <a:rPr lang="en-US" sz="3600" b="1">
                <a:latin typeface="Roboto" panose="02000000000000000000" pitchFamily="2" charset="0"/>
                <a:ea typeface="Roboto" panose="02000000000000000000" pitchFamily="2" charset="0"/>
                <a:cs typeface="Roboto Light"/>
              </a:rPr>
              <a:t>Business Review</a:t>
            </a:r>
          </a:p>
          <a:p>
            <a:r>
              <a:rPr lang="en-US" sz="3600" b="1">
                <a:latin typeface="Roboto" panose="02000000000000000000" pitchFamily="2" charset="0"/>
                <a:ea typeface="Roboto" panose="02000000000000000000" pitchFamily="2" charset="0"/>
                <a:cs typeface="Roboto Light"/>
              </a:rPr>
              <a:t>Meeting </a:t>
            </a:r>
          </a:p>
        </p:txBody>
      </p:sp>
      <p:sp>
        <p:nvSpPr>
          <p:cNvPr id="17" name="TextBox 16">
            <a:extLst>
              <a:ext uri="{FF2B5EF4-FFF2-40B4-BE49-F238E27FC236}">
                <a16:creationId xmlns:a16="http://schemas.microsoft.com/office/drawing/2014/main" id="{0FE711C9-CF8A-6A84-7F83-99E2D7664F0E}"/>
              </a:ext>
            </a:extLst>
          </p:cNvPr>
          <p:cNvSpPr txBox="1"/>
          <p:nvPr/>
        </p:nvSpPr>
        <p:spPr>
          <a:xfrm>
            <a:off x="738525" y="4146216"/>
            <a:ext cx="2460318" cy="307777"/>
          </a:xfrm>
          <a:prstGeom prst="rect">
            <a:avLst/>
          </a:prstGeom>
          <a:noFill/>
        </p:spPr>
        <p:txBody>
          <a:bodyPr wrap="square">
            <a:spAutoFit/>
          </a:bodyPr>
          <a:lstStyle/>
          <a:p>
            <a:r>
              <a:rPr lang="en-US" sz="1400">
                <a:latin typeface="Roboto" panose="02000000000000000000" pitchFamily="2" charset="0"/>
                <a:ea typeface="Roboto" panose="02000000000000000000" pitchFamily="2" charset="0"/>
                <a:cs typeface="Roboto Light" panose="02000000000000000000" pitchFamily="2" charset="0"/>
              </a:rPr>
              <a:t>Thursday, 17 April 2025</a:t>
            </a:r>
          </a:p>
        </p:txBody>
      </p:sp>
      <p:pic>
        <p:nvPicPr>
          <p:cNvPr id="3" name="Graphic 2">
            <a:extLst>
              <a:ext uri="{FF2B5EF4-FFF2-40B4-BE49-F238E27FC236}">
                <a16:creationId xmlns:a16="http://schemas.microsoft.com/office/drawing/2014/main" id="{7A5DEC37-2627-28AA-D0B0-429A86AC540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6022" y="817204"/>
            <a:ext cx="1520424" cy="467682"/>
          </a:xfrm>
          <a:prstGeom prst="rect">
            <a:avLst/>
          </a:prstGeom>
        </p:spPr>
      </p:pic>
      <p:sp>
        <p:nvSpPr>
          <p:cNvPr id="4" name="TextBox 3">
            <a:extLst>
              <a:ext uri="{FF2B5EF4-FFF2-40B4-BE49-F238E27FC236}">
                <a16:creationId xmlns:a16="http://schemas.microsoft.com/office/drawing/2014/main" id="{827DAFF2-7F05-21B4-7CED-0CBF8336EEF8}"/>
              </a:ext>
            </a:extLst>
          </p:cNvPr>
          <p:cNvSpPr txBox="1"/>
          <p:nvPr/>
        </p:nvSpPr>
        <p:spPr>
          <a:xfrm>
            <a:off x="738525" y="2199889"/>
            <a:ext cx="3347503" cy="646331"/>
          </a:xfrm>
          <a:prstGeom prst="rect">
            <a:avLst/>
          </a:prstGeom>
          <a:noFill/>
        </p:spPr>
        <p:txBody>
          <a:bodyPr wrap="square" lIns="91440" tIns="45720" rIns="91440" bIns="45720" anchor="t">
            <a:spAutoFit/>
          </a:bodyPr>
          <a:lstStyle/>
          <a:p>
            <a:r>
              <a:rPr lang="en-US" sz="3600">
                <a:latin typeface="Roboto" panose="02000000000000000000" pitchFamily="2" charset="0"/>
                <a:ea typeface="Roboto" panose="02000000000000000000" pitchFamily="2" charset="0"/>
                <a:cs typeface="Roboto Light"/>
              </a:rPr>
              <a:t>Quarterly </a:t>
            </a:r>
          </a:p>
        </p:txBody>
      </p:sp>
      <p:pic>
        <p:nvPicPr>
          <p:cNvPr id="5" name="Graphic 4">
            <a:extLst>
              <a:ext uri="{FF2B5EF4-FFF2-40B4-BE49-F238E27FC236}">
                <a16:creationId xmlns:a16="http://schemas.microsoft.com/office/drawing/2014/main" id="{002FC938-52F0-989B-A081-3760A93E4CF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027552" y="955816"/>
            <a:ext cx="1020554" cy="190456"/>
          </a:xfrm>
          <a:prstGeom prst="rect">
            <a:avLst/>
          </a:prstGeom>
        </p:spPr>
      </p:pic>
      <p:sp>
        <p:nvSpPr>
          <p:cNvPr id="6" name="Rectangle 5">
            <a:extLst>
              <a:ext uri="{FF2B5EF4-FFF2-40B4-BE49-F238E27FC236}">
                <a16:creationId xmlns:a16="http://schemas.microsoft.com/office/drawing/2014/main" id="{5582F175-61EA-A623-1011-173A5FD24990}"/>
              </a:ext>
            </a:extLst>
          </p:cNvPr>
          <p:cNvSpPr/>
          <p:nvPr/>
        </p:nvSpPr>
        <p:spPr>
          <a:xfrm>
            <a:off x="751225" y="5356172"/>
            <a:ext cx="2392250" cy="800219"/>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100"/>
              </a:spcBef>
              <a:spcAft>
                <a:spcPts val="300"/>
              </a:spcAft>
              <a:buClrTx/>
              <a:buSzTx/>
              <a:buFontTx/>
              <a:buNone/>
              <a:tabLst/>
              <a:defRPr/>
            </a:pPr>
            <a:r>
              <a:rPr kumimoji="0" lang="en-US" sz="900" b="1" i="0" u="none" strike="noStrike" kern="1200" cap="none" spc="0" normalizeH="0" baseline="0" noProof="0">
                <a:ln>
                  <a:noFill/>
                </a:ln>
                <a:effectLst/>
                <a:uLnTx/>
                <a:uFillTx/>
                <a:latin typeface="Roboto" panose="02000000000000000000" pitchFamily="2" charset="0"/>
                <a:ea typeface="Roboto" panose="02000000000000000000" pitchFamily="2" charset="0"/>
                <a:cs typeface="Roboto" panose="02000000000000000000" pitchFamily="2" charset="0"/>
              </a:rPr>
              <a:t>Mohit Chaturvedi</a:t>
            </a:r>
          </a:p>
          <a:p>
            <a:pPr marL="0" marR="0" lvl="0" indent="0" algn="l" defTabSz="914400" rtl="0" eaLnBrk="1" fontAlgn="auto" latinLnBrk="0" hangingPunct="1">
              <a:lnSpc>
                <a:spcPct val="100000"/>
              </a:lnSpc>
              <a:spcBef>
                <a:spcPts val="100"/>
              </a:spcBef>
              <a:spcAft>
                <a:spcPts val="300"/>
              </a:spcAft>
              <a:buClrTx/>
              <a:buSzTx/>
              <a:buFontTx/>
              <a:buNone/>
              <a:tabLst/>
              <a:defRPr/>
            </a:pPr>
            <a:r>
              <a:rPr lang="en-US" sz="900">
                <a:latin typeface="Roboto" panose="02000000000000000000" pitchFamily="2" charset="0"/>
                <a:ea typeface="Roboto" panose="02000000000000000000" pitchFamily="2" charset="0"/>
                <a:cs typeface="Roboto" panose="02000000000000000000" pitchFamily="2" charset="0"/>
              </a:rPr>
              <a:t>Vice President - Strategic Accounts</a:t>
            </a:r>
          </a:p>
          <a:p>
            <a:pPr marL="0" marR="0" lvl="0" indent="0" algn="l" defTabSz="914400" rtl="0" eaLnBrk="1" fontAlgn="auto" latinLnBrk="0" hangingPunct="1">
              <a:lnSpc>
                <a:spcPct val="100000"/>
              </a:lnSpc>
              <a:spcBef>
                <a:spcPts val="100"/>
              </a:spcBef>
              <a:spcAft>
                <a:spcPts val="300"/>
              </a:spcAft>
              <a:buClrTx/>
              <a:buSzTx/>
              <a:buFontTx/>
              <a:buNone/>
              <a:tabLst/>
              <a:defRPr/>
            </a:pPr>
            <a:r>
              <a:rPr kumimoji="0" lang="en-US" sz="900" b="0" i="0" u="none" strike="noStrike" kern="1200" cap="none" spc="0" normalizeH="0" baseline="0" noProof="0">
                <a:ln>
                  <a:noFill/>
                </a:ln>
                <a:effectLst/>
                <a:uLnTx/>
                <a:uFillTx/>
                <a:latin typeface="Roboto" panose="02000000000000000000" pitchFamily="2" charset="0"/>
                <a:ea typeface="Roboto" panose="02000000000000000000" pitchFamily="2" charset="0"/>
                <a:cs typeface="Roboto" panose="02000000000000000000" pitchFamily="2" charset="0"/>
                <a:hlinkClick r:id="rId6">
                  <a:extLst>
                    <a:ext uri="{A12FA001-AC4F-418D-AE19-62706E023703}">
                      <ahyp:hlinkClr xmlns:ahyp="http://schemas.microsoft.com/office/drawing/2018/hyperlinkcolor" val="tx"/>
                    </a:ext>
                  </a:extLst>
                </a:hlinkClick>
              </a:rPr>
              <a:t>mohit.chaturvedi@aptaracorp.com</a:t>
            </a:r>
            <a:endParaRPr kumimoji="0" lang="en-US" sz="900" b="0" i="0" u="none" strike="noStrike" kern="1200" cap="none" spc="0" normalizeH="0" baseline="0" noProof="0">
              <a:ln>
                <a:noFill/>
              </a:ln>
              <a:effectLst/>
              <a:uLnTx/>
              <a:uFillTx/>
              <a:latin typeface="Roboto" panose="02000000000000000000" pitchFamily="2" charset="0"/>
              <a:ea typeface="Roboto" panose="02000000000000000000" pitchFamily="2" charset="0"/>
              <a:cs typeface="Roboto" panose="02000000000000000000" pitchFamily="2" charset="0"/>
            </a:endParaRPr>
          </a:p>
          <a:p>
            <a:pPr marL="0" marR="0" lvl="0" indent="0" algn="l" defTabSz="914400" rtl="0" eaLnBrk="1" fontAlgn="auto" latinLnBrk="0" hangingPunct="1">
              <a:lnSpc>
                <a:spcPct val="100000"/>
              </a:lnSpc>
              <a:spcBef>
                <a:spcPts val="100"/>
              </a:spcBef>
              <a:spcAft>
                <a:spcPts val="300"/>
              </a:spcAft>
              <a:buClrTx/>
              <a:buSzTx/>
              <a:buFontTx/>
              <a:buNone/>
              <a:tabLst/>
              <a:defRPr/>
            </a:pPr>
            <a:r>
              <a:rPr lang="en-US" sz="900">
                <a:latin typeface="Roboto" panose="02000000000000000000" pitchFamily="2" charset="0"/>
                <a:ea typeface="Roboto" panose="02000000000000000000" pitchFamily="2" charset="0"/>
                <a:cs typeface="Roboto" panose="02000000000000000000" pitchFamily="2" charset="0"/>
              </a:rPr>
              <a:t>m</a:t>
            </a:r>
            <a:r>
              <a:rPr kumimoji="0" lang="en-US" sz="900" b="0" i="0" u="none" strike="noStrike" kern="1200" cap="none" spc="0" normalizeH="0" baseline="0" noProof="0">
                <a:ln>
                  <a:noFill/>
                </a:ln>
                <a:effectLst/>
                <a:uLnTx/>
                <a:uFillTx/>
                <a:latin typeface="Roboto" panose="02000000000000000000" pitchFamily="2" charset="0"/>
                <a:ea typeface="Roboto" panose="02000000000000000000" pitchFamily="2" charset="0"/>
                <a:cs typeface="Roboto" panose="02000000000000000000" pitchFamily="2" charset="0"/>
              </a:rPr>
              <a:t>: +1.206.227.5861</a:t>
            </a:r>
            <a:endParaRPr lang="en-US" sz="900">
              <a:latin typeface="Roboto" panose="02000000000000000000" pitchFamily="2" charset="0"/>
              <a:ea typeface="Roboto" panose="02000000000000000000" pitchFamily="2" charset="0"/>
              <a:cs typeface="Roboto" panose="02000000000000000000" pitchFamily="2" charset="0"/>
            </a:endParaRPr>
          </a:p>
        </p:txBody>
      </p:sp>
      <p:cxnSp>
        <p:nvCxnSpPr>
          <p:cNvPr id="7" name="Straight Connector 6">
            <a:extLst>
              <a:ext uri="{FF2B5EF4-FFF2-40B4-BE49-F238E27FC236}">
                <a16:creationId xmlns:a16="http://schemas.microsoft.com/office/drawing/2014/main" id="{6BAE6BAA-19A5-16BD-ED30-F1EADB72BA72}"/>
              </a:ext>
            </a:extLst>
          </p:cNvPr>
          <p:cNvCxnSpPr>
            <a:cxnSpLocks/>
          </p:cNvCxnSpPr>
          <p:nvPr/>
        </p:nvCxnSpPr>
        <p:spPr>
          <a:xfrm>
            <a:off x="848722" y="5284990"/>
            <a:ext cx="441844" cy="0"/>
          </a:xfrm>
          <a:prstGeom prst="line">
            <a:avLst/>
          </a:prstGeom>
          <a:ln w="19050">
            <a:solidFill>
              <a:srgbClr val="FF610F"/>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F1F32BB-5A08-9F63-F9C9-0A367034C206}"/>
              </a:ext>
            </a:extLst>
          </p:cNvPr>
          <p:cNvCxnSpPr>
            <a:cxnSpLocks/>
          </p:cNvCxnSpPr>
          <p:nvPr/>
        </p:nvCxnSpPr>
        <p:spPr>
          <a:xfrm>
            <a:off x="2774639" y="781063"/>
            <a:ext cx="1" cy="539963"/>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0F0A20C2-D0CC-050F-185C-1C21B55A2FA1}"/>
              </a:ext>
            </a:extLst>
          </p:cNvPr>
          <p:cNvPicPr>
            <a:picLocks noChangeAspect="1"/>
          </p:cNvPicPr>
          <p:nvPr/>
        </p:nvPicPr>
        <p:blipFill>
          <a:blip r:embed="rId7"/>
          <a:srcRect l="14804" r="18907"/>
          <a:stretch/>
        </p:blipFill>
        <p:spPr>
          <a:xfrm>
            <a:off x="5372099" y="0"/>
            <a:ext cx="6819901" cy="6858000"/>
          </a:xfrm>
          <a:prstGeom prst="rect">
            <a:avLst/>
          </a:prstGeom>
          <a:blipFill>
            <a:blip r:embed="rId7"/>
            <a:stretch>
              <a:fillRect/>
            </a:stretch>
          </a:blipFill>
        </p:spPr>
      </p:pic>
      <p:pic>
        <p:nvPicPr>
          <p:cNvPr id="18" name="Graphic 17">
            <a:extLst>
              <a:ext uri="{FF2B5EF4-FFF2-40B4-BE49-F238E27FC236}">
                <a16:creationId xmlns:a16="http://schemas.microsoft.com/office/drawing/2014/main" id="{59877675-CB9C-BEFE-F603-53C0EFFE400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372099" y="5486400"/>
            <a:ext cx="1360800" cy="1371600"/>
          </a:xfrm>
          <a:prstGeom prst="rect">
            <a:avLst/>
          </a:prstGeom>
        </p:spPr>
      </p:pic>
      <p:pic>
        <p:nvPicPr>
          <p:cNvPr id="39" name="Graphic 38">
            <a:extLst>
              <a:ext uri="{FF2B5EF4-FFF2-40B4-BE49-F238E27FC236}">
                <a16:creationId xmlns:a16="http://schemas.microsoft.com/office/drawing/2014/main" id="{577FEFDB-184F-7FA2-8D2A-717E0B11750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938962" y="5486400"/>
            <a:ext cx="1371600" cy="1371600"/>
          </a:xfrm>
          <a:prstGeom prst="rect">
            <a:avLst/>
          </a:prstGeom>
        </p:spPr>
      </p:pic>
      <p:pic>
        <p:nvPicPr>
          <p:cNvPr id="41" name="Graphic 40">
            <a:extLst>
              <a:ext uri="{FF2B5EF4-FFF2-40B4-BE49-F238E27FC236}">
                <a16:creationId xmlns:a16="http://schemas.microsoft.com/office/drawing/2014/main" id="{03A673CB-3158-1722-92DB-B9A0F192AC9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516625" y="5486400"/>
            <a:ext cx="1360800" cy="1371600"/>
          </a:xfrm>
          <a:prstGeom prst="rect">
            <a:avLst/>
          </a:prstGeom>
        </p:spPr>
      </p:pic>
    </p:spTree>
    <p:extLst>
      <p:ext uri="{BB962C8B-B14F-4D97-AF65-F5344CB8AC3E}">
        <p14:creationId xmlns:p14="http://schemas.microsoft.com/office/powerpoint/2010/main" val="1510279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88" t="-1683" r="-980" b="-43001"/>
          </a:stretch>
        </a:blipFill>
        <a:effectLst/>
      </p:bgPr>
    </p:bg>
    <p:spTree>
      <p:nvGrpSpPr>
        <p:cNvPr id="1" name="">
          <a:extLst>
            <a:ext uri="{FF2B5EF4-FFF2-40B4-BE49-F238E27FC236}">
              <a16:creationId xmlns:a16="http://schemas.microsoft.com/office/drawing/2014/main" id="{6B107771-8037-A7D9-A95E-FEBE2ADAD9A6}"/>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782DCB66-A856-874E-42FF-3E60A4CB0B0A}"/>
              </a:ext>
            </a:extLst>
          </p:cNvPr>
          <p:cNvSpPr>
            <a:spLocks noGrp="1"/>
          </p:cNvSpPr>
          <p:nvPr>
            <p:ph type="body" sz="quarter" idx="10"/>
          </p:nvPr>
        </p:nvSpPr>
        <p:spPr/>
        <p:txBody>
          <a:bodyPr/>
          <a:lstStyle/>
          <a:p>
            <a:r>
              <a:rPr lang="en-IN"/>
              <a:t>Team Introduction </a:t>
            </a:r>
          </a:p>
        </p:txBody>
      </p:sp>
      <p:sp>
        <p:nvSpPr>
          <p:cNvPr id="24" name="TextBox 23">
            <a:extLst>
              <a:ext uri="{FF2B5EF4-FFF2-40B4-BE49-F238E27FC236}">
                <a16:creationId xmlns:a16="http://schemas.microsoft.com/office/drawing/2014/main" id="{139FD22A-6CB9-F425-E8EA-8F9C93F7FB63}"/>
              </a:ext>
            </a:extLst>
          </p:cNvPr>
          <p:cNvSpPr txBox="1"/>
          <p:nvPr/>
        </p:nvSpPr>
        <p:spPr>
          <a:xfrm>
            <a:off x="8215148" y="3459000"/>
            <a:ext cx="872548" cy="461665"/>
          </a:xfrm>
          <a:prstGeom prst="rect">
            <a:avLst/>
          </a:prstGeom>
          <a:noFill/>
        </p:spPr>
        <p:txBody>
          <a:bodyPr wrap="square" lIns="91440" tIns="45720" rIns="91440" bIns="45720" anchor="t">
            <a:spAutoFit/>
          </a:bodyPr>
          <a:lstStyle/>
          <a:p>
            <a:r>
              <a:rPr lang="en-US" sz="1200" b="1">
                <a:solidFill>
                  <a:schemeClr val="bg1"/>
                </a:solidFill>
                <a:latin typeface="Roboto" panose="02000000000000000000" pitchFamily="2" charset="0"/>
                <a:ea typeface="Roboto" panose="02000000000000000000" pitchFamily="2" charset="0"/>
                <a:cs typeface="Roboto" panose="02000000000000000000" pitchFamily="2" charset="0"/>
              </a:rPr>
              <a:t>Arun Prakash</a:t>
            </a:r>
          </a:p>
        </p:txBody>
      </p:sp>
      <p:sp>
        <p:nvSpPr>
          <p:cNvPr id="25" name="TextBox 24">
            <a:extLst>
              <a:ext uri="{FF2B5EF4-FFF2-40B4-BE49-F238E27FC236}">
                <a16:creationId xmlns:a16="http://schemas.microsoft.com/office/drawing/2014/main" id="{A5AB687E-1524-85AF-9A68-428BA7C203FD}"/>
              </a:ext>
            </a:extLst>
          </p:cNvPr>
          <p:cNvSpPr txBox="1"/>
          <p:nvPr/>
        </p:nvSpPr>
        <p:spPr>
          <a:xfrm>
            <a:off x="8217542" y="3922040"/>
            <a:ext cx="1108722" cy="400110"/>
          </a:xfrm>
          <a:prstGeom prst="rect">
            <a:avLst/>
          </a:prstGeom>
          <a:noFill/>
        </p:spPr>
        <p:txBody>
          <a:bodyPr wrap="square" lIns="91440" tIns="45720" rIns="91440" bIns="45720" anchor="t">
            <a:spAutoFit/>
          </a:bodyPr>
          <a:lstStyle/>
          <a:p>
            <a:r>
              <a:rPr lang="en-US" sz="1000">
                <a:solidFill>
                  <a:schemeClr val="bg1"/>
                </a:solidFill>
                <a:latin typeface="Roboto" panose="02000000000000000000" pitchFamily="2" charset="0"/>
                <a:ea typeface="Roboto" panose="02000000000000000000" pitchFamily="2" charset="0"/>
                <a:cs typeface="Roboto" panose="02000000000000000000" pitchFamily="2" charset="0"/>
              </a:rPr>
              <a:t>Instructional Designer </a:t>
            </a:r>
          </a:p>
        </p:txBody>
      </p:sp>
      <p:sp>
        <p:nvSpPr>
          <p:cNvPr id="26" name="Flowchart: Delay 25">
            <a:extLst>
              <a:ext uri="{FF2B5EF4-FFF2-40B4-BE49-F238E27FC236}">
                <a16:creationId xmlns:a16="http://schemas.microsoft.com/office/drawing/2014/main" id="{A4E30C64-FDEB-EDD6-4DD6-856D9612749C}"/>
              </a:ext>
            </a:extLst>
          </p:cNvPr>
          <p:cNvSpPr/>
          <p:nvPr/>
        </p:nvSpPr>
        <p:spPr>
          <a:xfrm>
            <a:off x="7239000" y="3388897"/>
            <a:ext cx="936184" cy="940438"/>
          </a:xfrm>
          <a:prstGeom prst="flowChartDelay">
            <a:avLst/>
          </a:prstGeom>
          <a:blipFill dpi="0" rotWithShape="1">
            <a:blip r:embed="rId2"/>
            <a:srcRect/>
            <a:stretch>
              <a:fillRect l="-21264" t="-11784" r="-21966" b="-92246"/>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1" name="TextBox 30">
            <a:extLst>
              <a:ext uri="{FF2B5EF4-FFF2-40B4-BE49-F238E27FC236}">
                <a16:creationId xmlns:a16="http://schemas.microsoft.com/office/drawing/2014/main" id="{CB13AD1D-A979-8238-B799-4CAABE1DF671}"/>
              </a:ext>
            </a:extLst>
          </p:cNvPr>
          <p:cNvSpPr txBox="1"/>
          <p:nvPr/>
        </p:nvSpPr>
        <p:spPr>
          <a:xfrm>
            <a:off x="10532844" y="3922040"/>
            <a:ext cx="1089572" cy="400110"/>
          </a:xfrm>
          <a:prstGeom prst="rect">
            <a:avLst/>
          </a:prstGeom>
          <a:noFill/>
        </p:spPr>
        <p:txBody>
          <a:bodyPr wrap="square" lIns="91440" tIns="45720" rIns="91440" bIns="45720" anchor="t">
            <a:spAutoFit/>
          </a:bodyPr>
          <a:lstStyle/>
          <a:p>
            <a:r>
              <a:rPr lang="en-US" sz="1000">
                <a:solidFill>
                  <a:schemeClr val="bg1"/>
                </a:solidFill>
                <a:latin typeface="Roboto" panose="02000000000000000000" pitchFamily="2" charset="0"/>
                <a:ea typeface="Roboto" panose="02000000000000000000" pitchFamily="2" charset="0"/>
                <a:cs typeface="Roboto" panose="02000000000000000000" pitchFamily="2" charset="0"/>
              </a:rPr>
              <a:t>Instructional Designer </a:t>
            </a:r>
          </a:p>
        </p:txBody>
      </p:sp>
      <p:sp>
        <p:nvSpPr>
          <p:cNvPr id="32" name="Flowchart: Delay 31">
            <a:extLst>
              <a:ext uri="{FF2B5EF4-FFF2-40B4-BE49-F238E27FC236}">
                <a16:creationId xmlns:a16="http://schemas.microsoft.com/office/drawing/2014/main" id="{B42C909B-9CAF-C0F5-C64F-D8CD5E386E26}"/>
              </a:ext>
            </a:extLst>
          </p:cNvPr>
          <p:cNvSpPr/>
          <p:nvPr/>
        </p:nvSpPr>
        <p:spPr>
          <a:xfrm>
            <a:off x="9552441" y="3388895"/>
            <a:ext cx="936184" cy="940438"/>
          </a:xfrm>
          <a:prstGeom prst="flowChartDelay">
            <a:avLst/>
          </a:prstGeom>
          <a:blipFill dpi="0" rotWithShape="1">
            <a:blip r:embed="rId3"/>
            <a:srcRect/>
            <a:stretch>
              <a:fillRect l="-27251" t="-39270" r="-28246" b="-55768"/>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3" name="TextBox 32">
            <a:extLst>
              <a:ext uri="{FF2B5EF4-FFF2-40B4-BE49-F238E27FC236}">
                <a16:creationId xmlns:a16="http://schemas.microsoft.com/office/drawing/2014/main" id="{54CA00B5-E3E7-E18A-A3C0-23B05F4A81FF}"/>
              </a:ext>
            </a:extLst>
          </p:cNvPr>
          <p:cNvSpPr txBox="1"/>
          <p:nvPr/>
        </p:nvSpPr>
        <p:spPr>
          <a:xfrm>
            <a:off x="10532844" y="3459000"/>
            <a:ext cx="1102338" cy="461665"/>
          </a:xfrm>
          <a:prstGeom prst="rect">
            <a:avLst/>
          </a:prstGeom>
          <a:noFill/>
        </p:spPr>
        <p:txBody>
          <a:bodyPr wrap="square" lIns="91440" tIns="45720" rIns="91440" bIns="45720" anchor="t">
            <a:spAutoFit/>
          </a:bodyPr>
          <a:lstStyle/>
          <a:p>
            <a:r>
              <a:rPr lang="en-US" sz="1200" b="1">
                <a:solidFill>
                  <a:schemeClr val="bg1"/>
                </a:solidFill>
                <a:latin typeface="Roboto" panose="02000000000000000000" pitchFamily="2" charset="0"/>
                <a:ea typeface="Roboto" panose="02000000000000000000" pitchFamily="2" charset="0"/>
                <a:cs typeface="Roboto" panose="02000000000000000000" pitchFamily="2" charset="0"/>
              </a:rPr>
              <a:t>Joyce</a:t>
            </a:r>
          </a:p>
          <a:p>
            <a:r>
              <a:rPr lang="en-US" sz="1200" b="1">
                <a:solidFill>
                  <a:schemeClr val="bg1"/>
                </a:solidFill>
                <a:latin typeface="Roboto" panose="02000000000000000000" pitchFamily="2" charset="0"/>
                <a:ea typeface="Roboto" panose="02000000000000000000" pitchFamily="2" charset="0"/>
                <a:cs typeface="Roboto" panose="02000000000000000000" pitchFamily="2" charset="0"/>
              </a:rPr>
              <a:t>Chacko</a:t>
            </a:r>
          </a:p>
        </p:txBody>
      </p:sp>
      <p:sp>
        <p:nvSpPr>
          <p:cNvPr id="52" name="TextBox 51">
            <a:extLst>
              <a:ext uri="{FF2B5EF4-FFF2-40B4-BE49-F238E27FC236}">
                <a16:creationId xmlns:a16="http://schemas.microsoft.com/office/drawing/2014/main" id="{0386569A-8E53-01F5-C3B8-1C88AE8B0DDE}"/>
              </a:ext>
            </a:extLst>
          </p:cNvPr>
          <p:cNvSpPr txBox="1"/>
          <p:nvPr/>
        </p:nvSpPr>
        <p:spPr>
          <a:xfrm>
            <a:off x="6080740" y="5341121"/>
            <a:ext cx="726464" cy="400110"/>
          </a:xfrm>
          <a:prstGeom prst="rect">
            <a:avLst/>
          </a:prstGeom>
          <a:noFill/>
        </p:spPr>
        <p:txBody>
          <a:bodyPr wrap="square" lIns="91440" tIns="45720" rIns="91440" bIns="45720" anchor="t">
            <a:spAutoFit/>
          </a:bodyPr>
          <a:lstStyle/>
          <a:p>
            <a:r>
              <a:rPr lang="en-US" sz="1000">
                <a:solidFill>
                  <a:schemeClr val="bg1"/>
                </a:solidFill>
                <a:latin typeface="Roboto" panose="02000000000000000000" pitchFamily="2" charset="0"/>
                <a:ea typeface="Roboto" panose="02000000000000000000" pitchFamily="2" charset="0"/>
                <a:cs typeface="Roboto" panose="02000000000000000000" pitchFamily="2" charset="0"/>
              </a:rPr>
              <a:t>Graphic Designer</a:t>
            </a:r>
          </a:p>
        </p:txBody>
      </p:sp>
      <p:sp>
        <p:nvSpPr>
          <p:cNvPr id="53" name="Flowchart: Delay 52">
            <a:extLst>
              <a:ext uri="{FF2B5EF4-FFF2-40B4-BE49-F238E27FC236}">
                <a16:creationId xmlns:a16="http://schemas.microsoft.com/office/drawing/2014/main" id="{404817F7-CB7C-15CE-2D30-9EF59BC9159D}"/>
              </a:ext>
            </a:extLst>
          </p:cNvPr>
          <p:cNvSpPr/>
          <p:nvPr/>
        </p:nvSpPr>
        <p:spPr>
          <a:xfrm>
            <a:off x="5104591" y="4811386"/>
            <a:ext cx="936184" cy="940440"/>
          </a:xfrm>
          <a:prstGeom prst="flowChartDelay">
            <a:avLst/>
          </a:prstGeom>
          <a:blipFill dpi="0" rotWithShape="1">
            <a:blip r:embed="rId4"/>
            <a:srcRect/>
            <a:stretch>
              <a:fillRect l="-16691" t="-5457" r="-9345" b="-4162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4" name="TextBox 53">
            <a:extLst>
              <a:ext uri="{FF2B5EF4-FFF2-40B4-BE49-F238E27FC236}">
                <a16:creationId xmlns:a16="http://schemas.microsoft.com/office/drawing/2014/main" id="{AE952E18-3318-F7D7-C34E-D3940339253B}"/>
              </a:ext>
            </a:extLst>
          </p:cNvPr>
          <p:cNvSpPr txBox="1"/>
          <p:nvPr/>
        </p:nvSpPr>
        <p:spPr>
          <a:xfrm>
            <a:off x="6080740" y="4864623"/>
            <a:ext cx="1041425" cy="461666"/>
          </a:xfrm>
          <a:prstGeom prst="rect">
            <a:avLst/>
          </a:prstGeom>
          <a:noFill/>
        </p:spPr>
        <p:txBody>
          <a:bodyPr wrap="square" lIns="91440" tIns="45720" rIns="91440" bIns="45720" anchor="t">
            <a:spAutoFit/>
          </a:bodyPr>
          <a:lstStyle/>
          <a:p>
            <a:r>
              <a:rPr lang="en-US" sz="1200" b="1">
                <a:solidFill>
                  <a:schemeClr val="bg1"/>
                </a:solidFill>
                <a:latin typeface="Roboto" panose="02000000000000000000" pitchFamily="2" charset="0"/>
                <a:ea typeface="Roboto" panose="02000000000000000000" pitchFamily="2" charset="0"/>
                <a:cs typeface="Roboto" panose="02000000000000000000" pitchFamily="2" charset="0"/>
              </a:rPr>
              <a:t>Deepak</a:t>
            </a:r>
          </a:p>
          <a:p>
            <a:r>
              <a:rPr lang="en-US" sz="1200" b="1">
                <a:solidFill>
                  <a:schemeClr val="bg1"/>
                </a:solidFill>
                <a:latin typeface="Roboto" panose="02000000000000000000" pitchFamily="2" charset="0"/>
                <a:ea typeface="Roboto" panose="02000000000000000000" pitchFamily="2" charset="0"/>
                <a:cs typeface="Roboto" panose="02000000000000000000" pitchFamily="2" charset="0"/>
              </a:rPr>
              <a:t>Choudhary</a:t>
            </a:r>
          </a:p>
        </p:txBody>
      </p:sp>
      <p:sp>
        <p:nvSpPr>
          <p:cNvPr id="58" name="TextBox 57">
            <a:extLst>
              <a:ext uri="{FF2B5EF4-FFF2-40B4-BE49-F238E27FC236}">
                <a16:creationId xmlns:a16="http://schemas.microsoft.com/office/drawing/2014/main" id="{CAFD67B0-79A7-220E-957E-9335A5FE64D4}"/>
              </a:ext>
            </a:extLst>
          </p:cNvPr>
          <p:cNvSpPr txBox="1"/>
          <p:nvPr/>
        </p:nvSpPr>
        <p:spPr>
          <a:xfrm>
            <a:off x="10528593" y="5341121"/>
            <a:ext cx="1147470" cy="400110"/>
          </a:xfrm>
          <a:prstGeom prst="rect">
            <a:avLst/>
          </a:prstGeom>
          <a:noFill/>
        </p:spPr>
        <p:txBody>
          <a:bodyPr wrap="square" lIns="91440" tIns="45720" rIns="91440" bIns="45720" anchor="t">
            <a:spAutoFit/>
          </a:bodyPr>
          <a:lstStyle/>
          <a:p>
            <a:r>
              <a:rPr lang="en-US" sz="1000">
                <a:solidFill>
                  <a:schemeClr val="bg1"/>
                </a:solidFill>
                <a:latin typeface="Roboto" panose="02000000000000000000" pitchFamily="2" charset="0"/>
                <a:ea typeface="Roboto" panose="02000000000000000000" pitchFamily="2" charset="0"/>
                <a:cs typeface="Roboto" panose="02000000000000000000" pitchFamily="2" charset="0"/>
              </a:rPr>
              <a:t>Functional Quality Analyst</a:t>
            </a:r>
          </a:p>
        </p:txBody>
      </p:sp>
      <p:sp>
        <p:nvSpPr>
          <p:cNvPr id="59" name="Flowchart: Delay 58">
            <a:extLst>
              <a:ext uri="{FF2B5EF4-FFF2-40B4-BE49-F238E27FC236}">
                <a16:creationId xmlns:a16="http://schemas.microsoft.com/office/drawing/2014/main" id="{189AA062-BBFD-D3CC-6215-BF7068D440C5}"/>
              </a:ext>
            </a:extLst>
          </p:cNvPr>
          <p:cNvSpPr/>
          <p:nvPr/>
        </p:nvSpPr>
        <p:spPr>
          <a:xfrm>
            <a:off x="9552445" y="4811387"/>
            <a:ext cx="936184" cy="940440"/>
          </a:xfrm>
          <a:prstGeom prst="flowChartDelay">
            <a:avLst/>
          </a:prstGeom>
          <a:blipFill dpi="0" rotWithShape="1">
            <a:blip r:embed="rId5"/>
            <a:srcRect/>
            <a:stretch>
              <a:fillRect l="-13636" t="-3167" r="-30000" b="-49853"/>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0" name="TextBox 59">
            <a:extLst>
              <a:ext uri="{FF2B5EF4-FFF2-40B4-BE49-F238E27FC236}">
                <a16:creationId xmlns:a16="http://schemas.microsoft.com/office/drawing/2014/main" id="{C5ED5D3C-EC2F-C9A4-E895-7F60F980A75B}"/>
              </a:ext>
            </a:extLst>
          </p:cNvPr>
          <p:cNvSpPr txBox="1"/>
          <p:nvPr/>
        </p:nvSpPr>
        <p:spPr>
          <a:xfrm>
            <a:off x="10528593" y="4864623"/>
            <a:ext cx="866165" cy="461665"/>
          </a:xfrm>
          <a:prstGeom prst="rect">
            <a:avLst/>
          </a:prstGeom>
          <a:noFill/>
        </p:spPr>
        <p:txBody>
          <a:bodyPr wrap="square" lIns="91440" tIns="45720" rIns="91440" bIns="45720" anchor="t">
            <a:spAutoFit/>
          </a:bodyPr>
          <a:lstStyle/>
          <a:p>
            <a:r>
              <a:rPr lang="en-US" sz="1200" b="1">
                <a:solidFill>
                  <a:schemeClr val="bg1"/>
                </a:solidFill>
                <a:latin typeface="Roboto" panose="02000000000000000000" pitchFamily="2" charset="0"/>
                <a:ea typeface="Roboto" panose="02000000000000000000" pitchFamily="2" charset="0"/>
                <a:cs typeface="Roboto" panose="02000000000000000000" pitchFamily="2" charset="0"/>
              </a:rPr>
              <a:t>Ashwini Dhumal</a:t>
            </a:r>
          </a:p>
        </p:txBody>
      </p:sp>
      <p:sp>
        <p:nvSpPr>
          <p:cNvPr id="61" name="TextBox 60">
            <a:extLst>
              <a:ext uri="{FF2B5EF4-FFF2-40B4-BE49-F238E27FC236}">
                <a16:creationId xmlns:a16="http://schemas.microsoft.com/office/drawing/2014/main" id="{2D80D4CC-F7E6-86CD-111C-A016C171A932}"/>
              </a:ext>
            </a:extLst>
          </p:cNvPr>
          <p:cNvSpPr txBox="1"/>
          <p:nvPr/>
        </p:nvSpPr>
        <p:spPr>
          <a:xfrm>
            <a:off x="8232928" y="5341121"/>
            <a:ext cx="936184" cy="400110"/>
          </a:xfrm>
          <a:prstGeom prst="rect">
            <a:avLst/>
          </a:prstGeom>
          <a:noFill/>
        </p:spPr>
        <p:txBody>
          <a:bodyPr wrap="square" lIns="91440" tIns="45720" rIns="91440" bIns="45720" anchor="t">
            <a:spAutoFit/>
          </a:bodyPr>
          <a:lstStyle/>
          <a:p>
            <a:r>
              <a:rPr lang="en-US" sz="1000">
                <a:solidFill>
                  <a:schemeClr val="bg1"/>
                </a:solidFill>
                <a:latin typeface="Roboto" panose="02000000000000000000" pitchFamily="2" charset="0"/>
                <a:ea typeface="Roboto" panose="02000000000000000000" pitchFamily="2" charset="0"/>
                <a:cs typeface="Roboto" panose="02000000000000000000" pitchFamily="2" charset="0"/>
              </a:rPr>
              <a:t>Graphic Designer</a:t>
            </a:r>
          </a:p>
        </p:txBody>
      </p:sp>
      <p:sp>
        <p:nvSpPr>
          <p:cNvPr id="62" name="Flowchart: Delay 61">
            <a:extLst>
              <a:ext uri="{FF2B5EF4-FFF2-40B4-BE49-F238E27FC236}">
                <a16:creationId xmlns:a16="http://schemas.microsoft.com/office/drawing/2014/main" id="{9729354C-77E2-3C47-5515-441F84E44B26}"/>
              </a:ext>
            </a:extLst>
          </p:cNvPr>
          <p:cNvSpPr/>
          <p:nvPr/>
        </p:nvSpPr>
        <p:spPr>
          <a:xfrm>
            <a:off x="7252523" y="4811383"/>
            <a:ext cx="936184" cy="940438"/>
          </a:xfrm>
          <a:prstGeom prst="flowChartDelay">
            <a:avLst/>
          </a:prstGeom>
          <a:blipFill dpi="0" rotWithShape="1">
            <a:blip r:embed="rId6"/>
            <a:srcRect/>
            <a:stretch>
              <a:fillRect l="-8455" t="-3000" r="-1111" b="-18100"/>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3" name="TextBox 62">
            <a:extLst>
              <a:ext uri="{FF2B5EF4-FFF2-40B4-BE49-F238E27FC236}">
                <a16:creationId xmlns:a16="http://schemas.microsoft.com/office/drawing/2014/main" id="{1DBEECF0-55AD-7350-6240-C739B5F4AEEB}"/>
              </a:ext>
            </a:extLst>
          </p:cNvPr>
          <p:cNvSpPr txBox="1"/>
          <p:nvPr/>
        </p:nvSpPr>
        <p:spPr>
          <a:xfrm>
            <a:off x="8232927" y="4864623"/>
            <a:ext cx="1102339" cy="461665"/>
          </a:xfrm>
          <a:prstGeom prst="rect">
            <a:avLst/>
          </a:prstGeom>
          <a:noFill/>
        </p:spPr>
        <p:txBody>
          <a:bodyPr wrap="square" lIns="91440" tIns="45720" rIns="91440" bIns="45720" anchor="t">
            <a:spAutoFit/>
          </a:bodyPr>
          <a:lstStyle/>
          <a:p>
            <a:r>
              <a:rPr lang="en-US" sz="1200" b="1">
                <a:solidFill>
                  <a:schemeClr val="bg1"/>
                </a:solidFill>
                <a:latin typeface="Roboto" panose="02000000000000000000" pitchFamily="2" charset="0"/>
                <a:ea typeface="Roboto" panose="02000000000000000000" pitchFamily="2" charset="0"/>
                <a:cs typeface="Roboto" panose="02000000000000000000" pitchFamily="2" charset="0"/>
              </a:rPr>
              <a:t>Ajinkya Dambelkar</a:t>
            </a:r>
          </a:p>
        </p:txBody>
      </p:sp>
      <p:sp>
        <p:nvSpPr>
          <p:cNvPr id="65" name="Flowchart: Delay 64">
            <a:extLst>
              <a:ext uri="{FF2B5EF4-FFF2-40B4-BE49-F238E27FC236}">
                <a16:creationId xmlns:a16="http://schemas.microsoft.com/office/drawing/2014/main" id="{B3E155AF-77F8-3708-0548-319D1FF7426D}"/>
              </a:ext>
            </a:extLst>
          </p:cNvPr>
          <p:cNvSpPr/>
          <p:nvPr/>
        </p:nvSpPr>
        <p:spPr>
          <a:xfrm>
            <a:off x="2929375" y="4811383"/>
            <a:ext cx="936184" cy="940439"/>
          </a:xfrm>
          <a:prstGeom prst="flowChartDelay">
            <a:avLst/>
          </a:prstGeom>
          <a:blipFill dpi="0" rotWithShape="1">
            <a:blip r:embed="rId7"/>
            <a:srcRect/>
            <a:stretch>
              <a:fillRect l="-18124" t="-12365" r="-3079" b="-33343"/>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solidFill>
                <a:srgbClr val="4E4E4E"/>
              </a:solidFill>
            </a:endParaRPr>
          </a:p>
        </p:txBody>
      </p:sp>
      <p:sp>
        <p:nvSpPr>
          <p:cNvPr id="68" name="TextBox 67">
            <a:extLst>
              <a:ext uri="{FF2B5EF4-FFF2-40B4-BE49-F238E27FC236}">
                <a16:creationId xmlns:a16="http://schemas.microsoft.com/office/drawing/2014/main" id="{59A02289-FB31-8D50-B137-5B69B6A70678}"/>
              </a:ext>
            </a:extLst>
          </p:cNvPr>
          <p:cNvSpPr txBox="1"/>
          <p:nvPr/>
        </p:nvSpPr>
        <p:spPr>
          <a:xfrm>
            <a:off x="3943676" y="4864623"/>
            <a:ext cx="925740" cy="461665"/>
          </a:xfrm>
          <a:prstGeom prst="rect">
            <a:avLst/>
          </a:prstGeom>
          <a:noFill/>
        </p:spPr>
        <p:txBody>
          <a:bodyPr wrap="square" lIns="91440" tIns="45720" rIns="91440" bIns="45720" anchor="t">
            <a:spAutoFit/>
          </a:bodyPr>
          <a:lstStyle/>
          <a:p>
            <a:r>
              <a:rPr lang="en-US" sz="1200" b="1">
                <a:solidFill>
                  <a:schemeClr val="bg1"/>
                </a:solidFill>
                <a:latin typeface="Roboto" panose="02000000000000000000" pitchFamily="2" charset="0"/>
                <a:ea typeface="Roboto" panose="02000000000000000000" pitchFamily="2" charset="0"/>
                <a:cs typeface="Roboto" panose="02000000000000000000" pitchFamily="2" charset="0"/>
              </a:rPr>
              <a:t>Kamar Hussain</a:t>
            </a:r>
          </a:p>
        </p:txBody>
      </p:sp>
      <p:sp>
        <p:nvSpPr>
          <p:cNvPr id="69" name="TextBox 68">
            <a:extLst>
              <a:ext uri="{FF2B5EF4-FFF2-40B4-BE49-F238E27FC236}">
                <a16:creationId xmlns:a16="http://schemas.microsoft.com/office/drawing/2014/main" id="{B5640F94-97BD-83B3-6235-AB89024F5FC5}"/>
              </a:ext>
            </a:extLst>
          </p:cNvPr>
          <p:cNvSpPr txBox="1"/>
          <p:nvPr/>
        </p:nvSpPr>
        <p:spPr>
          <a:xfrm>
            <a:off x="3943676" y="5341121"/>
            <a:ext cx="978402" cy="400110"/>
          </a:xfrm>
          <a:prstGeom prst="rect">
            <a:avLst/>
          </a:prstGeom>
          <a:noFill/>
        </p:spPr>
        <p:txBody>
          <a:bodyPr wrap="square" lIns="91440" tIns="45720" rIns="91440" bIns="45720" anchor="t">
            <a:spAutoFit/>
          </a:bodyPr>
          <a:lstStyle/>
          <a:p>
            <a:r>
              <a:rPr lang="en-US" sz="1000">
                <a:solidFill>
                  <a:schemeClr val="bg1"/>
                </a:solidFill>
                <a:latin typeface="Roboto" panose="02000000000000000000" pitchFamily="2" charset="0"/>
                <a:ea typeface="Roboto" panose="02000000000000000000" pitchFamily="2" charset="0"/>
                <a:cs typeface="Roboto" panose="02000000000000000000" pitchFamily="2" charset="0"/>
              </a:rPr>
              <a:t>Graphic Designer</a:t>
            </a:r>
          </a:p>
        </p:txBody>
      </p:sp>
      <p:sp>
        <p:nvSpPr>
          <p:cNvPr id="21" name="TextBox 20">
            <a:extLst>
              <a:ext uri="{FF2B5EF4-FFF2-40B4-BE49-F238E27FC236}">
                <a16:creationId xmlns:a16="http://schemas.microsoft.com/office/drawing/2014/main" id="{A839059A-CBBC-BA37-BB5D-5EDE55344573}"/>
              </a:ext>
            </a:extLst>
          </p:cNvPr>
          <p:cNvSpPr txBox="1"/>
          <p:nvPr/>
        </p:nvSpPr>
        <p:spPr>
          <a:xfrm>
            <a:off x="6080738" y="3459000"/>
            <a:ext cx="925740" cy="461665"/>
          </a:xfrm>
          <a:prstGeom prst="rect">
            <a:avLst/>
          </a:prstGeom>
          <a:noFill/>
        </p:spPr>
        <p:txBody>
          <a:bodyPr wrap="square" lIns="91440" tIns="45720" rIns="91440" bIns="45720" anchor="t">
            <a:spAutoFit/>
          </a:bodyPr>
          <a:lstStyle/>
          <a:p>
            <a:r>
              <a:rPr lang="en-US" sz="1200" b="1">
                <a:solidFill>
                  <a:schemeClr val="bg1"/>
                </a:solidFill>
                <a:latin typeface="Roboto" panose="02000000000000000000" pitchFamily="2" charset="0"/>
                <a:ea typeface="Roboto" panose="02000000000000000000" pitchFamily="2" charset="0"/>
                <a:cs typeface="Roboto" panose="02000000000000000000" pitchFamily="2" charset="0"/>
              </a:rPr>
              <a:t>Nilashree Das</a:t>
            </a:r>
          </a:p>
        </p:txBody>
      </p:sp>
      <p:sp>
        <p:nvSpPr>
          <p:cNvPr id="27" name="Flowchart: Delay 26">
            <a:extLst>
              <a:ext uri="{FF2B5EF4-FFF2-40B4-BE49-F238E27FC236}">
                <a16:creationId xmlns:a16="http://schemas.microsoft.com/office/drawing/2014/main" id="{88FD20E1-57E3-7BA9-D4B5-AA5E53592D8C}"/>
              </a:ext>
            </a:extLst>
          </p:cNvPr>
          <p:cNvSpPr/>
          <p:nvPr/>
        </p:nvSpPr>
        <p:spPr>
          <a:xfrm>
            <a:off x="5104590" y="3388894"/>
            <a:ext cx="936183" cy="940438"/>
          </a:xfrm>
          <a:prstGeom prst="flowChartDelay">
            <a:avLst/>
          </a:prstGeom>
          <a:blipFill dpi="0" rotWithShape="1">
            <a:blip r:embed="rId8"/>
            <a:srcRect/>
            <a:stretch>
              <a:fillRect l="-12710" t="-31293" r="-4475" b="-25453"/>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4" name="TextBox 73">
            <a:extLst>
              <a:ext uri="{FF2B5EF4-FFF2-40B4-BE49-F238E27FC236}">
                <a16:creationId xmlns:a16="http://schemas.microsoft.com/office/drawing/2014/main" id="{70D679D3-6831-3F65-AF4E-655E9D8962F8}"/>
              </a:ext>
            </a:extLst>
          </p:cNvPr>
          <p:cNvSpPr txBox="1"/>
          <p:nvPr/>
        </p:nvSpPr>
        <p:spPr>
          <a:xfrm>
            <a:off x="6083132" y="3922040"/>
            <a:ext cx="1108721" cy="400110"/>
          </a:xfrm>
          <a:prstGeom prst="rect">
            <a:avLst/>
          </a:prstGeom>
          <a:noFill/>
        </p:spPr>
        <p:txBody>
          <a:bodyPr wrap="square" lIns="91440" tIns="45720" rIns="91440" bIns="45720" anchor="t">
            <a:spAutoFit/>
          </a:bodyPr>
          <a:lstStyle/>
          <a:p>
            <a:r>
              <a:rPr lang="en-US" sz="1000">
                <a:solidFill>
                  <a:schemeClr val="bg1"/>
                </a:solidFill>
                <a:latin typeface="Roboto" panose="02000000000000000000" pitchFamily="2" charset="0"/>
                <a:ea typeface="Roboto" panose="02000000000000000000" pitchFamily="2" charset="0"/>
                <a:cs typeface="Roboto" panose="02000000000000000000" pitchFamily="2" charset="0"/>
              </a:rPr>
              <a:t>Instructional Designer </a:t>
            </a:r>
          </a:p>
        </p:txBody>
      </p:sp>
      <p:sp>
        <p:nvSpPr>
          <p:cNvPr id="75" name="TextBox 74">
            <a:extLst>
              <a:ext uri="{FF2B5EF4-FFF2-40B4-BE49-F238E27FC236}">
                <a16:creationId xmlns:a16="http://schemas.microsoft.com/office/drawing/2014/main" id="{4565A9AD-E3DC-98B0-FA71-3EB33279A226}"/>
              </a:ext>
            </a:extLst>
          </p:cNvPr>
          <p:cNvSpPr txBox="1"/>
          <p:nvPr/>
        </p:nvSpPr>
        <p:spPr>
          <a:xfrm>
            <a:off x="1510270" y="4864623"/>
            <a:ext cx="958610" cy="461665"/>
          </a:xfrm>
          <a:prstGeom prst="rect">
            <a:avLst/>
          </a:prstGeom>
          <a:noFill/>
        </p:spPr>
        <p:txBody>
          <a:bodyPr wrap="square" lIns="91440" tIns="45720" rIns="91440" bIns="45720" anchor="t">
            <a:spAutoFit/>
          </a:bodyPr>
          <a:lstStyle/>
          <a:p>
            <a:r>
              <a:rPr lang="en-US" sz="1200" b="1">
                <a:solidFill>
                  <a:schemeClr val="bg1"/>
                </a:solidFill>
                <a:latin typeface="Roboto" panose="02000000000000000000" pitchFamily="2" charset="0"/>
                <a:ea typeface="Roboto" panose="02000000000000000000" pitchFamily="2" charset="0"/>
                <a:cs typeface="Roboto" panose="02000000000000000000" pitchFamily="2" charset="0"/>
              </a:rPr>
              <a:t>Stephanie Yasko</a:t>
            </a:r>
          </a:p>
        </p:txBody>
      </p:sp>
      <p:sp>
        <p:nvSpPr>
          <p:cNvPr id="76" name="TextBox 75">
            <a:extLst>
              <a:ext uri="{FF2B5EF4-FFF2-40B4-BE49-F238E27FC236}">
                <a16:creationId xmlns:a16="http://schemas.microsoft.com/office/drawing/2014/main" id="{109E8E90-002D-AD99-EE35-1C4FB82A6A27}"/>
              </a:ext>
            </a:extLst>
          </p:cNvPr>
          <p:cNvSpPr txBox="1"/>
          <p:nvPr/>
        </p:nvSpPr>
        <p:spPr>
          <a:xfrm>
            <a:off x="1510270" y="5341121"/>
            <a:ext cx="910651" cy="400110"/>
          </a:xfrm>
          <a:prstGeom prst="rect">
            <a:avLst/>
          </a:prstGeom>
          <a:noFill/>
        </p:spPr>
        <p:txBody>
          <a:bodyPr wrap="square" lIns="91440" tIns="45720" rIns="91440" bIns="45720" anchor="t">
            <a:spAutoFit/>
          </a:bodyPr>
          <a:lstStyle/>
          <a:p>
            <a:r>
              <a:rPr lang="en-US" sz="1000">
                <a:solidFill>
                  <a:schemeClr val="bg1"/>
                </a:solidFill>
                <a:latin typeface="Roboto" panose="02000000000000000000" pitchFamily="2" charset="0"/>
                <a:ea typeface="Roboto" panose="02000000000000000000" pitchFamily="2" charset="0"/>
                <a:cs typeface="Roboto" panose="02000000000000000000" pitchFamily="2" charset="0"/>
              </a:rPr>
              <a:t>Graphic Designer</a:t>
            </a:r>
          </a:p>
        </p:txBody>
      </p:sp>
      <p:sp>
        <p:nvSpPr>
          <p:cNvPr id="77" name="Flowchart: Delay 76">
            <a:extLst>
              <a:ext uri="{FF2B5EF4-FFF2-40B4-BE49-F238E27FC236}">
                <a16:creationId xmlns:a16="http://schemas.microsoft.com/office/drawing/2014/main" id="{A81AE4BF-7816-4DE8-6E1F-1A466F8489EA}"/>
              </a:ext>
            </a:extLst>
          </p:cNvPr>
          <p:cNvSpPr/>
          <p:nvPr/>
        </p:nvSpPr>
        <p:spPr>
          <a:xfrm>
            <a:off x="534122" y="4811380"/>
            <a:ext cx="936184" cy="940438"/>
          </a:xfrm>
          <a:prstGeom prst="flowChartDelay">
            <a:avLst/>
          </a:prstGeom>
          <a:blipFill dpi="0" rotWithShape="1">
            <a:blip r:embed="rId9"/>
            <a:srcRect/>
            <a:stretch>
              <a:fillRect l="-26593" t="-2524" r="-23138" b="-46906"/>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8" name="TextBox 77">
            <a:extLst>
              <a:ext uri="{FF2B5EF4-FFF2-40B4-BE49-F238E27FC236}">
                <a16:creationId xmlns:a16="http://schemas.microsoft.com/office/drawing/2014/main" id="{6D502F91-B78E-8702-D32E-D6DC7C26EB92}"/>
              </a:ext>
            </a:extLst>
          </p:cNvPr>
          <p:cNvSpPr txBox="1"/>
          <p:nvPr/>
        </p:nvSpPr>
        <p:spPr>
          <a:xfrm>
            <a:off x="3943675" y="3459000"/>
            <a:ext cx="872548" cy="461665"/>
          </a:xfrm>
          <a:prstGeom prst="rect">
            <a:avLst/>
          </a:prstGeom>
          <a:noFill/>
        </p:spPr>
        <p:txBody>
          <a:bodyPr wrap="square" lIns="91440" tIns="45720" rIns="91440" bIns="45720" anchor="t">
            <a:spAutoFit/>
          </a:bodyPr>
          <a:lstStyle/>
          <a:p>
            <a:r>
              <a:rPr lang="en-US" sz="1200" b="1">
                <a:solidFill>
                  <a:schemeClr val="bg1"/>
                </a:solidFill>
                <a:latin typeface="Roboto" panose="02000000000000000000" pitchFamily="2" charset="0"/>
                <a:ea typeface="Roboto" panose="02000000000000000000" pitchFamily="2" charset="0"/>
                <a:cs typeface="Roboto" panose="02000000000000000000" pitchFamily="2" charset="0"/>
              </a:rPr>
              <a:t>Keisha Raines</a:t>
            </a:r>
          </a:p>
        </p:txBody>
      </p:sp>
      <p:sp>
        <p:nvSpPr>
          <p:cNvPr id="79" name="TextBox 78">
            <a:extLst>
              <a:ext uri="{FF2B5EF4-FFF2-40B4-BE49-F238E27FC236}">
                <a16:creationId xmlns:a16="http://schemas.microsoft.com/office/drawing/2014/main" id="{16852F17-E1FE-E057-E4AF-A4F7CA063D51}"/>
              </a:ext>
            </a:extLst>
          </p:cNvPr>
          <p:cNvSpPr txBox="1"/>
          <p:nvPr/>
        </p:nvSpPr>
        <p:spPr>
          <a:xfrm>
            <a:off x="3946069" y="3922040"/>
            <a:ext cx="1108722" cy="400110"/>
          </a:xfrm>
          <a:prstGeom prst="rect">
            <a:avLst/>
          </a:prstGeom>
          <a:noFill/>
        </p:spPr>
        <p:txBody>
          <a:bodyPr wrap="square" lIns="91440" tIns="45720" rIns="91440" bIns="45720" anchor="t">
            <a:spAutoFit/>
          </a:bodyPr>
          <a:lstStyle/>
          <a:p>
            <a:r>
              <a:rPr lang="en-US" sz="1000">
                <a:solidFill>
                  <a:schemeClr val="bg1"/>
                </a:solidFill>
                <a:latin typeface="Roboto" panose="02000000000000000000" pitchFamily="2" charset="0"/>
                <a:ea typeface="Roboto" panose="02000000000000000000" pitchFamily="2" charset="0"/>
                <a:cs typeface="Roboto" panose="02000000000000000000" pitchFamily="2" charset="0"/>
              </a:rPr>
              <a:t>Engagement Manager</a:t>
            </a:r>
          </a:p>
        </p:txBody>
      </p:sp>
      <p:sp>
        <p:nvSpPr>
          <p:cNvPr id="13" name="TextBox 12">
            <a:extLst>
              <a:ext uri="{FF2B5EF4-FFF2-40B4-BE49-F238E27FC236}">
                <a16:creationId xmlns:a16="http://schemas.microsoft.com/office/drawing/2014/main" id="{4213A929-288B-285C-A80D-B47E4B317F8A}"/>
              </a:ext>
            </a:extLst>
          </p:cNvPr>
          <p:cNvSpPr txBox="1"/>
          <p:nvPr/>
        </p:nvSpPr>
        <p:spPr>
          <a:xfrm>
            <a:off x="1510270" y="3459000"/>
            <a:ext cx="872548" cy="461665"/>
          </a:xfrm>
          <a:prstGeom prst="rect">
            <a:avLst/>
          </a:prstGeom>
          <a:noFill/>
        </p:spPr>
        <p:txBody>
          <a:bodyPr wrap="square" lIns="91440" tIns="45720" rIns="91440" bIns="45720" anchor="t">
            <a:spAutoFit/>
          </a:bodyPr>
          <a:lstStyle/>
          <a:p>
            <a:r>
              <a:rPr lang="en-US" sz="1200" b="1">
                <a:solidFill>
                  <a:schemeClr val="bg1"/>
                </a:solidFill>
                <a:latin typeface="Roboto" panose="02000000000000000000" pitchFamily="2" charset="0"/>
                <a:ea typeface="Roboto" panose="02000000000000000000" pitchFamily="2" charset="0"/>
                <a:cs typeface="Roboto" panose="02000000000000000000" pitchFamily="2" charset="0"/>
              </a:rPr>
              <a:t>Smita Surnis</a:t>
            </a:r>
          </a:p>
        </p:txBody>
      </p:sp>
      <p:sp>
        <p:nvSpPr>
          <p:cNvPr id="14" name="TextBox 13">
            <a:extLst>
              <a:ext uri="{FF2B5EF4-FFF2-40B4-BE49-F238E27FC236}">
                <a16:creationId xmlns:a16="http://schemas.microsoft.com/office/drawing/2014/main" id="{9DAE24D0-E125-8AAA-C6F7-14AABB036B44}"/>
              </a:ext>
            </a:extLst>
          </p:cNvPr>
          <p:cNvSpPr txBox="1"/>
          <p:nvPr/>
        </p:nvSpPr>
        <p:spPr>
          <a:xfrm>
            <a:off x="1510270" y="3922040"/>
            <a:ext cx="1436680" cy="400110"/>
          </a:xfrm>
          <a:prstGeom prst="rect">
            <a:avLst/>
          </a:prstGeom>
          <a:noFill/>
        </p:spPr>
        <p:txBody>
          <a:bodyPr wrap="square" lIns="91440" tIns="45720" rIns="91440" bIns="45720" anchor="t">
            <a:spAutoFit/>
          </a:bodyPr>
          <a:lstStyle/>
          <a:p>
            <a:r>
              <a:rPr lang="en-US" sz="1000">
                <a:solidFill>
                  <a:schemeClr val="bg1"/>
                </a:solidFill>
                <a:latin typeface="Roboto" panose="02000000000000000000" pitchFamily="2" charset="0"/>
                <a:ea typeface="Roboto" panose="02000000000000000000" pitchFamily="2" charset="0"/>
                <a:cs typeface="Roboto" panose="02000000000000000000" pitchFamily="2" charset="0"/>
              </a:rPr>
              <a:t>Project Coordinator (Support)</a:t>
            </a:r>
          </a:p>
        </p:txBody>
      </p:sp>
      <p:sp>
        <p:nvSpPr>
          <p:cNvPr id="15" name="Flowchart: Delay 14">
            <a:extLst>
              <a:ext uri="{FF2B5EF4-FFF2-40B4-BE49-F238E27FC236}">
                <a16:creationId xmlns:a16="http://schemas.microsoft.com/office/drawing/2014/main" id="{49E966CF-E748-24C1-F1EA-B4656792E207}"/>
              </a:ext>
            </a:extLst>
          </p:cNvPr>
          <p:cNvSpPr/>
          <p:nvPr/>
        </p:nvSpPr>
        <p:spPr>
          <a:xfrm>
            <a:off x="541338" y="3388896"/>
            <a:ext cx="936184" cy="940440"/>
          </a:xfrm>
          <a:prstGeom prst="flowChartDelay">
            <a:avLst/>
          </a:prstGeom>
          <a:blipFill dpi="0" rotWithShape="1">
            <a:blip r:embed="rId10"/>
            <a:srcRect/>
            <a:stretch>
              <a:fillRect l="-12243" t="-5304" r="-2725" b="-58470"/>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7" name="TextBox 16">
            <a:extLst>
              <a:ext uri="{FF2B5EF4-FFF2-40B4-BE49-F238E27FC236}">
                <a16:creationId xmlns:a16="http://schemas.microsoft.com/office/drawing/2014/main" id="{61496569-FA13-8403-26C7-D8025EB266F4}"/>
              </a:ext>
            </a:extLst>
          </p:cNvPr>
          <p:cNvSpPr txBox="1"/>
          <p:nvPr/>
        </p:nvSpPr>
        <p:spPr>
          <a:xfrm>
            <a:off x="8418254" y="1839765"/>
            <a:ext cx="2289658" cy="369332"/>
          </a:xfrm>
          <a:prstGeom prst="rect">
            <a:avLst/>
          </a:prstGeom>
          <a:noFill/>
        </p:spPr>
        <p:txBody>
          <a:bodyPr wrap="square" lIns="91440" tIns="45720" rIns="91440" bIns="45720" anchor="t">
            <a:spAutoFit/>
          </a:bodyPr>
          <a:lstStyle/>
          <a:p>
            <a:r>
              <a:rPr lang="en-US">
                <a:solidFill>
                  <a:schemeClr val="bg1"/>
                </a:solidFill>
                <a:latin typeface="Roboto" panose="02000000000000000000" pitchFamily="2" charset="0"/>
                <a:ea typeface="Roboto" panose="02000000000000000000" pitchFamily="2" charset="0"/>
                <a:cs typeface="Roboto" panose="02000000000000000000" pitchFamily="2" charset="0"/>
              </a:rPr>
              <a:t>Summit Kumar</a:t>
            </a:r>
          </a:p>
        </p:txBody>
      </p:sp>
      <p:sp>
        <p:nvSpPr>
          <p:cNvPr id="18" name="Flowchart: Delay 17">
            <a:extLst>
              <a:ext uri="{FF2B5EF4-FFF2-40B4-BE49-F238E27FC236}">
                <a16:creationId xmlns:a16="http://schemas.microsoft.com/office/drawing/2014/main" id="{23DE82A1-B0D0-F467-E941-DF9935C30C15}"/>
              </a:ext>
            </a:extLst>
          </p:cNvPr>
          <p:cNvSpPr/>
          <p:nvPr/>
        </p:nvSpPr>
        <p:spPr>
          <a:xfrm>
            <a:off x="7250087" y="1631218"/>
            <a:ext cx="1117600" cy="1122680"/>
          </a:xfrm>
          <a:prstGeom prst="flowChartDelay">
            <a:avLst/>
          </a:prstGeom>
          <a:blipFill dpi="0" rotWithShape="1">
            <a:blip r:embed="rId11"/>
            <a:srcRect/>
            <a:stretch>
              <a:fillRect l="-16466" t="-642" r="-14482" b="-23030"/>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9" name="TextBox 18">
            <a:extLst>
              <a:ext uri="{FF2B5EF4-FFF2-40B4-BE49-F238E27FC236}">
                <a16:creationId xmlns:a16="http://schemas.microsoft.com/office/drawing/2014/main" id="{BC1965D4-4342-8171-3906-4CA27D17BF99}"/>
              </a:ext>
            </a:extLst>
          </p:cNvPr>
          <p:cNvSpPr txBox="1"/>
          <p:nvPr/>
        </p:nvSpPr>
        <p:spPr>
          <a:xfrm>
            <a:off x="8418254" y="2207031"/>
            <a:ext cx="1945543" cy="400110"/>
          </a:xfrm>
          <a:prstGeom prst="rect">
            <a:avLst/>
          </a:prstGeom>
          <a:noFill/>
        </p:spPr>
        <p:txBody>
          <a:bodyPr wrap="square" lIns="91440" tIns="45720" rIns="91440" bIns="45720" anchor="t">
            <a:spAutoFit/>
          </a:bodyPr>
          <a:lstStyle/>
          <a:p>
            <a:r>
              <a:rPr lang="en-US" sz="1000">
                <a:solidFill>
                  <a:schemeClr val="bg1"/>
                </a:solidFill>
                <a:latin typeface="Roboto" panose="02000000000000000000" pitchFamily="2" charset="0"/>
                <a:ea typeface="Roboto" panose="02000000000000000000" pitchFamily="2" charset="0"/>
                <a:cs typeface="Roboto" panose="02000000000000000000" pitchFamily="2" charset="0"/>
              </a:rPr>
              <a:t>Associate - Vice President (Delivery)</a:t>
            </a:r>
          </a:p>
        </p:txBody>
      </p:sp>
      <p:sp>
        <p:nvSpPr>
          <p:cNvPr id="22" name="TextBox 21">
            <a:extLst>
              <a:ext uri="{FF2B5EF4-FFF2-40B4-BE49-F238E27FC236}">
                <a16:creationId xmlns:a16="http://schemas.microsoft.com/office/drawing/2014/main" id="{5FE8B56E-4D79-4AC8-250B-D54AFFA595A5}"/>
              </a:ext>
            </a:extLst>
          </p:cNvPr>
          <p:cNvSpPr txBox="1"/>
          <p:nvPr/>
        </p:nvSpPr>
        <p:spPr>
          <a:xfrm>
            <a:off x="4097542" y="1839765"/>
            <a:ext cx="2277858" cy="369332"/>
          </a:xfrm>
          <a:prstGeom prst="rect">
            <a:avLst/>
          </a:prstGeom>
          <a:noFill/>
        </p:spPr>
        <p:txBody>
          <a:bodyPr wrap="square" lIns="91440" tIns="45720" rIns="91440" bIns="45720" anchor="t">
            <a:spAutoFit/>
          </a:bodyPr>
          <a:lstStyle/>
          <a:p>
            <a:r>
              <a:rPr lang="en-US">
                <a:solidFill>
                  <a:schemeClr val="bg1"/>
                </a:solidFill>
                <a:latin typeface="Roboto" panose="02000000000000000000" pitchFamily="2" charset="0"/>
                <a:ea typeface="Roboto" panose="02000000000000000000" pitchFamily="2" charset="0"/>
                <a:cs typeface="Roboto" panose="02000000000000000000" pitchFamily="2" charset="0"/>
              </a:rPr>
              <a:t>Mohit Chaturvedi</a:t>
            </a:r>
          </a:p>
        </p:txBody>
      </p:sp>
      <p:sp>
        <p:nvSpPr>
          <p:cNvPr id="23" name="TextBox 22">
            <a:extLst>
              <a:ext uri="{FF2B5EF4-FFF2-40B4-BE49-F238E27FC236}">
                <a16:creationId xmlns:a16="http://schemas.microsoft.com/office/drawing/2014/main" id="{8C5F1ED3-03B4-72CF-124A-25644FCE74CD}"/>
              </a:ext>
            </a:extLst>
          </p:cNvPr>
          <p:cNvSpPr txBox="1"/>
          <p:nvPr/>
        </p:nvSpPr>
        <p:spPr>
          <a:xfrm>
            <a:off x="4097543" y="2207031"/>
            <a:ext cx="2277858" cy="400110"/>
          </a:xfrm>
          <a:prstGeom prst="rect">
            <a:avLst/>
          </a:prstGeom>
          <a:noFill/>
        </p:spPr>
        <p:txBody>
          <a:bodyPr wrap="square" lIns="91440" tIns="45720" rIns="91440" bIns="45720" anchor="t">
            <a:spAutoFit/>
          </a:bodyPr>
          <a:lstStyle/>
          <a:p>
            <a:r>
              <a:rPr lang="en-US" sz="1000">
                <a:solidFill>
                  <a:schemeClr val="bg1"/>
                </a:solidFill>
                <a:latin typeface="Roboto" panose="02000000000000000000" pitchFamily="2" charset="0"/>
                <a:ea typeface="Roboto" panose="02000000000000000000" pitchFamily="2" charset="0"/>
                <a:cs typeface="Roboto" panose="02000000000000000000" pitchFamily="2" charset="0"/>
              </a:rPr>
              <a:t>Vice President – </a:t>
            </a:r>
          </a:p>
          <a:p>
            <a:r>
              <a:rPr lang="en-US" sz="1000">
                <a:solidFill>
                  <a:schemeClr val="bg1"/>
                </a:solidFill>
                <a:latin typeface="Roboto" panose="02000000000000000000" pitchFamily="2" charset="0"/>
                <a:ea typeface="Roboto" panose="02000000000000000000" pitchFamily="2" charset="0"/>
                <a:cs typeface="Roboto" panose="02000000000000000000" pitchFamily="2" charset="0"/>
              </a:rPr>
              <a:t>Strategic Accounts</a:t>
            </a:r>
          </a:p>
        </p:txBody>
      </p:sp>
      <p:sp>
        <p:nvSpPr>
          <p:cNvPr id="28" name="Flowchart: Delay 27">
            <a:extLst>
              <a:ext uri="{FF2B5EF4-FFF2-40B4-BE49-F238E27FC236}">
                <a16:creationId xmlns:a16="http://schemas.microsoft.com/office/drawing/2014/main" id="{9A5007E7-737F-FBB1-D379-CEF1FA516EAD}"/>
              </a:ext>
            </a:extLst>
          </p:cNvPr>
          <p:cNvSpPr/>
          <p:nvPr/>
        </p:nvSpPr>
        <p:spPr>
          <a:xfrm>
            <a:off x="2929375" y="1631218"/>
            <a:ext cx="1117600" cy="1122680"/>
          </a:xfrm>
          <a:prstGeom prst="flowChartDelay">
            <a:avLst/>
          </a:prstGeom>
          <a:blipFill dpi="0" rotWithShape="1">
            <a:blip r:embed="rId12"/>
            <a:srcRect/>
            <a:stretch>
              <a:fillRect l="-11204" t="-1223" r="-54" b="-9811"/>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solidFill>
                <a:srgbClr val="4E4E4E"/>
              </a:solidFill>
            </a:endParaRPr>
          </a:p>
        </p:txBody>
      </p:sp>
      <p:cxnSp>
        <p:nvCxnSpPr>
          <p:cNvPr id="16" name="Straight Connector 15">
            <a:extLst>
              <a:ext uri="{FF2B5EF4-FFF2-40B4-BE49-F238E27FC236}">
                <a16:creationId xmlns:a16="http://schemas.microsoft.com/office/drawing/2014/main" id="{16868D28-337D-6C70-36BD-C3FFB7159730}"/>
              </a:ext>
            </a:extLst>
          </p:cNvPr>
          <p:cNvCxnSpPr>
            <a:cxnSpLocks/>
          </p:cNvCxnSpPr>
          <p:nvPr/>
        </p:nvCxnSpPr>
        <p:spPr>
          <a:xfrm>
            <a:off x="2929375" y="3035300"/>
            <a:ext cx="8746688" cy="0"/>
          </a:xfrm>
          <a:prstGeom prst="line">
            <a:avLst/>
          </a:prstGeom>
          <a:ln>
            <a:solidFill>
              <a:srgbClr val="FFFFFF">
                <a:alpha val="50196"/>
              </a:srgbClr>
            </a:solidFill>
          </a:ln>
        </p:spPr>
        <p:style>
          <a:lnRef idx="1">
            <a:schemeClr val="accent1"/>
          </a:lnRef>
          <a:fillRef idx="0">
            <a:schemeClr val="accent1"/>
          </a:fillRef>
          <a:effectRef idx="0">
            <a:schemeClr val="accent1"/>
          </a:effectRef>
          <a:fontRef idx="minor">
            <a:schemeClr val="tx1"/>
          </a:fontRef>
        </p:style>
      </p:cxnSp>
      <p:pic>
        <p:nvPicPr>
          <p:cNvPr id="81" name="Graphic 80">
            <a:extLst>
              <a:ext uri="{FF2B5EF4-FFF2-40B4-BE49-F238E27FC236}">
                <a16:creationId xmlns:a16="http://schemas.microsoft.com/office/drawing/2014/main" id="{3E339751-39BA-3402-FAAA-60B32EC144E6}"/>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18182" y="1627428"/>
            <a:ext cx="1117600" cy="1126470"/>
          </a:xfrm>
          <a:prstGeom prst="rect">
            <a:avLst/>
          </a:prstGeom>
        </p:spPr>
      </p:pic>
      <p:sp>
        <p:nvSpPr>
          <p:cNvPr id="3" name="Flowchart: Delay 2">
            <a:extLst>
              <a:ext uri="{FF2B5EF4-FFF2-40B4-BE49-F238E27FC236}">
                <a16:creationId xmlns:a16="http://schemas.microsoft.com/office/drawing/2014/main" id="{20263E0B-0E26-0A54-6366-B1293D7D8FB4}"/>
              </a:ext>
            </a:extLst>
          </p:cNvPr>
          <p:cNvSpPr/>
          <p:nvPr/>
        </p:nvSpPr>
        <p:spPr>
          <a:xfrm>
            <a:off x="2929375" y="3388995"/>
            <a:ext cx="936184" cy="940438"/>
          </a:xfrm>
          <a:prstGeom prst="flowChartDelay">
            <a:avLst/>
          </a:prstGeom>
          <a:blipFill dpi="0" rotWithShape="1">
            <a:blip r:embed="rId15"/>
            <a:srcRect/>
            <a:stretch>
              <a:fillRect l="-72614" t="-7494" r="-81402" b="-3781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solidFill>
                <a:srgbClr val="4E4E4E"/>
              </a:solidFill>
            </a:endParaRPr>
          </a:p>
        </p:txBody>
      </p:sp>
    </p:spTree>
    <p:extLst>
      <p:ext uri="{BB962C8B-B14F-4D97-AF65-F5344CB8AC3E}">
        <p14:creationId xmlns:p14="http://schemas.microsoft.com/office/powerpoint/2010/main" val="3595669198"/>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A33C64-7588-FABC-11E0-3E66D6022E52}"/>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AB7C2D04-7530-2677-A670-C3D6CD38703D}"/>
              </a:ext>
            </a:extLst>
          </p:cNvPr>
          <p:cNvSpPr>
            <a:spLocks noGrp="1"/>
          </p:cNvSpPr>
          <p:nvPr>
            <p:ph type="body" sz="quarter" idx="10"/>
          </p:nvPr>
        </p:nvSpPr>
        <p:spPr/>
        <p:txBody>
          <a:bodyPr/>
          <a:lstStyle/>
          <a:p>
            <a:r>
              <a:rPr lang="en-IN"/>
              <a:t>Team Structure</a:t>
            </a:r>
          </a:p>
        </p:txBody>
      </p:sp>
      <p:sp>
        <p:nvSpPr>
          <p:cNvPr id="69" name="Rectangle: Rounded Corners 68">
            <a:extLst>
              <a:ext uri="{FF2B5EF4-FFF2-40B4-BE49-F238E27FC236}">
                <a16:creationId xmlns:a16="http://schemas.microsoft.com/office/drawing/2014/main" id="{F61D98E1-798B-2738-B41E-2A3394FBE857}"/>
              </a:ext>
            </a:extLst>
          </p:cNvPr>
          <p:cNvSpPr/>
          <p:nvPr/>
        </p:nvSpPr>
        <p:spPr>
          <a:xfrm>
            <a:off x="570973" y="4845121"/>
            <a:ext cx="4318552" cy="726943"/>
          </a:xfrm>
          <a:prstGeom prst="roundRect">
            <a:avLst/>
          </a:prstGeom>
          <a:noFill/>
          <a:ln>
            <a:solidFill>
              <a:srgbClr val="4F17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5" name="Rectangle: Rounded Corners 54">
            <a:extLst>
              <a:ext uri="{FF2B5EF4-FFF2-40B4-BE49-F238E27FC236}">
                <a16:creationId xmlns:a16="http://schemas.microsoft.com/office/drawing/2014/main" id="{D7B41B98-9133-1AF9-55EE-11C39AF47E34}"/>
              </a:ext>
            </a:extLst>
          </p:cNvPr>
          <p:cNvSpPr/>
          <p:nvPr/>
        </p:nvSpPr>
        <p:spPr>
          <a:xfrm>
            <a:off x="5351667" y="4845121"/>
            <a:ext cx="6324395" cy="1271022"/>
          </a:xfrm>
          <a:prstGeom prst="roundRect">
            <a:avLst>
              <a:gd name="adj" fmla="val 10072"/>
            </a:avLst>
          </a:prstGeom>
          <a:solidFill>
            <a:srgbClr val="0080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solidFill>
                <a:schemeClr val="bg1"/>
              </a:solidFill>
            </a:endParaRPr>
          </a:p>
        </p:txBody>
      </p:sp>
      <p:sp>
        <p:nvSpPr>
          <p:cNvPr id="2" name="TextBox 1">
            <a:extLst>
              <a:ext uri="{FF2B5EF4-FFF2-40B4-BE49-F238E27FC236}">
                <a16:creationId xmlns:a16="http://schemas.microsoft.com/office/drawing/2014/main" id="{00AE6A9C-1C0A-C01B-3AA1-1B6100A8B568}"/>
              </a:ext>
            </a:extLst>
          </p:cNvPr>
          <p:cNvSpPr txBox="1"/>
          <p:nvPr/>
        </p:nvSpPr>
        <p:spPr>
          <a:xfrm>
            <a:off x="570975" y="1832738"/>
            <a:ext cx="1826810" cy="276999"/>
          </a:xfrm>
          <a:prstGeom prst="rect">
            <a:avLst/>
          </a:prstGeom>
          <a:noFill/>
          <a:ln>
            <a:noFill/>
          </a:ln>
        </p:spPr>
        <p:txBody>
          <a:bodyPr wrap="square" rtlCol="0">
            <a:spAutoFit/>
          </a:bodyPr>
          <a:lstStyle/>
          <a:p>
            <a:r>
              <a:rPr lang="en-US" sz="1200" b="1">
                <a:solidFill>
                  <a:srgbClr val="4F17A8"/>
                </a:solidFill>
                <a:latin typeface="Roboto" panose="02000000000000000000" pitchFamily="2" charset="0"/>
                <a:ea typeface="Roboto" panose="02000000000000000000" pitchFamily="2" charset="0"/>
                <a:cs typeface="Roboto" panose="02000000000000000000" pitchFamily="2" charset="0"/>
              </a:rPr>
              <a:t>Stakeholders</a:t>
            </a:r>
            <a:endParaRPr lang="en-IN" sz="1200" b="1">
              <a:solidFill>
                <a:srgbClr val="4F17A8"/>
              </a:solidFill>
              <a:latin typeface="Roboto" panose="02000000000000000000" pitchFamily="2" charset="0"/>
              <a:ea typeface="Roboto" panose="02000000000000000000" pitchFamily="2" charset="0"/>
              <a:cs typeface="Roboto" panose="02000000000000000000" pitchFamily="2" charset="0"/>
            </a:endParaRPr>
          </a:p>
        </p:txBody>
      </p:sp>
      <p:pic>
        <p:nvPicPr>
          <p:cNvPr id="5" name="Graphic 4">
            <a:extLst>
              <a:ext uri="{FF2B5EF4-FFF2-40B4-BE49-F238E27FC236}">
                <a16:creationId xmlns:a16="http://schemas.microsoft.com/office/drawing/2014/main" id="{F4F8BD56-7361-A5CA-077E-F39C995A9B7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873327" y="1212996"/>
            <a:ext cx="1399268" cy="261131"/>
          </a:xfrm>
          <a:prstGeom prst="rect">
            <a:avLst/>
          </a:prstGeom>
        </p:spPr>
      </p:pic>
      <p:sp>
        <p:nvSpPr>
          <p:cNvPr id="6" name="TextBox 5">
            <a:extLst>
              <a:ext uri="{FF2B5EF4-FFF2-40B4-BE49-F238E27FC236}">
                <a16:creationId xmlns:a16="http://schemas.microsoft.com/office/drawing/2014/main" id="{EA22B646-8EB6-F614-5123-CAB3A9F09D82}"/>
              </a:ext>
            </a:extLst>
          </p:cNvPr>
          <p:cNvSpPr txBox="1"/>
          <p:nvPr/>
        </p:nvSpPr>
        <p:spPr>
          <a:xfrm>
            <a:off x="3460231" y="2118104"/>
            <a:ext cx="1345395" cy="306467"/>
          </a:xfrm>
          <a:prstGeom prst="roundRect">
            <a:avLst/>
          </a:prstGeom>
          <a:solidFill>
            <a:srgbClr val="4F17A8"/>
          </a:solidFill>
          <a:ln>
            <a:noFill/>
          </a:ln>
        </p:spPr>
        <p:txBody>
          <a:bodyPr wrap="square" rtlCol="0">
            <a:spAutoFit/>
          </a:bodyPr>
          <a:lstStyle/>
          <a:p>
            <a:pPr algn="ctr"/>
            <a:r>
              <a:rPr lang="en-US" sz="1200">
                <a:solidFill>
                  <a:schemeClr val="bg1"/>
                </a:solidFill>
                <a:latin typeface="Roboto" panose="02000000000000000000" pitchFamily="2" charset="0"/>
                <a:ea typeface="Roboto" panose="02000000000000000000" pitchFamily="2" charset="0"/>
                <a:cs typeface="Roboto" panose="02000000000000000000" pitchFamily="2" charset="0"/>
              </a:rPr>
              <a:t>Sarah Philbrick </a:t>
            </a:r>
            <a:endParaRPr lang="en-IN" sz="120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10" name="TextBox 9">
            <a:extLst>
              <a:ext uri="{FF2B5EF4-FFF2-40B4-BE49-F238E27FC236}">
                <a16:creationId xmlns:a16="http://schemas.microsoft.com/office/drawing/2014/main" id="{5620E478-B8B1-2C9A-F475-EB9CE3C513FB}"/>
              </a:ext>
            </a:extLst>
          </p:cNvPr>
          <p:cNvSpPr txBox="1"/>
          <p:nvPr/>
        </p:nvSpPr>
        <p:spPr>
          <a:xfrm>
            <a:off x="652467" y="2118104"/>
            <a:ext cx="1260000" cy="306467"/>
          </a:xfrm>
          <a:prstGeom prst="roundRect">
            <a:avLst/>
          </a:prstGeom>
          <a:solidFill>
            <a:srgbClr val="4F17A8"/>
          </a:solidFill>
          <a:ln>
            <a:noFill/>
          </a:ln>
        </p:spPr>
        <p:txBody>
          <a:bodyPr wrap="square" rtlCol="0">
            <a:spAutoFit/>
          </a:bodyPr>
          <a:lstStyle/>
          <a:p>
            <a:pPr algn="ctr"/>
            <a:r>
              <a:rPr lang="en-US" sz="1200">
                <a:solidFill>
                  <a:schemeClr val="bg1"/>
                </a:solidFill>
                <a:latin typeface="Roboto" panose="02000000000000000000" pitchFamily="2" charset="0"/>
                <a:ea typeface="Roboto" panose="02000000000000000000" pitchFamily="2" charset="0"/>
                <a:cs typeface="Roboto" panose="02000000000000000000" pitchFamily="2" charset="0"/>
              </a:rPr>
              <a:t>Kelly Heuer</a:t>
            </a:r>
            <a:endParaRPr lang="en-IN" sz="120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11" name="TextBox 10">
            <a:extLst>
              <a:ext uri="{FF2B5EF4-FFF2-40B4-BE49-F238E27FC236}">
                <a16:creationId xmlns:a16="http://schemas.microsoft.com/office/drawing/2014/main" id="{7188BE39-9F37-432F-4245-87794E9E4CB8}"/>
              </a:ext>
            </a:extLst>
          </p:cNvPr>
          <p:cNvSpPr txBox="1"/>
          <p:nvPr/>
        </p:nvSpPr>
        <p:spPr>
          <a:xfrm>
            <a:off x="2056349" y="2118104"/>
            <a:ext cx="1260000" cy="306467"/>
          </a:xfrm>
          <a:prstGeom prst="roundRect">
            <a:avLst/>
          </a:prstGeom>
          <a:solidFill>
            <a:srgbClr val="4F17A8"/>
          </a:solidFill>
          <a:ln>
            <a:noFill/>
          </a:ln>
        </p:spPr>
        <p:txBody>
          <a:bodyPr wrap="square" rtlCol="0">
            <a:spAutoFit/>
          </a:bodyPr>
          <a:lstStyle/>
          <a:p>
            <a:pPr algn="ctr"/>
            <a:r>
              <a:rPr lang="en-US" sz="1200">
                <a:solidFill>
                  <a:schemeClr val="bg1"/>
                </a:solidFill>
                <a:latin typeface="Roboto" panose="02000000000000000000" pitchFamily="2" charset="0"/>
                <a:ea typeface="Roboto" panose="02000000000000000000" pitchFamily="2" charset="0"/>
                <a:cs typeface="Roboto" panose="02000000000000000000" pitchFamily="2" charset="0"/>
              </a:rPr>
              <a:t>Gina Alesse</a:t>
            </a:r>
          </a:p>
        </p:txBody>
      </p:sp>
      <p:sp>
        <p:nvSpPr>
          <p:cNvPr id="13" name="TextBox 12">
            <a:extLst>
              <a:ext uri="{FF2B5EF4-FFF2-40B4-BE49-F238E27FC236}">
                <a16:creationId xmlns:a16="http://schemas.microsoft.com/office/drawing/2014/main" id="{B7778003-E3EF-526A-99F1-74654B8A82B9}"/>
              </a:ext>
            </a:extLst>
          </p:cNvPr>
          <p:cNvSpPr txBox="1"/>
          <p:nvPr/>
        </p:nvSpPr>
        <p:spPr>
          <a:xfrm>
            <a:off x="570974" y="3794321"/>
            <a:ext cx="2240507" cy="276999"/>
          </a:xfrm>
          <a:prstGeom prst="rect">
            <a:avLst/>
          </a:prstGeom>
          <a:noFill/>
          <a:ln>
            <a:noFill/>
          </a:ln>
        </p:spPr>
        <p:txBody>
          <a:bodyPr wrap="square" rtlCol="0">
            <a:spAutoFit/>
          </a:bodyPr>
          <a:lstStyle/>
          <a:p>
            <a:r>
              <a:rPr lang="en-US" sz="1200" b="1">
                <a:solidFill>
                  <a:srgbClr val="4F17A8"/>
                </a:solidFill>
                <a:latin typeface="Roboto" panose="02000000000000000000" pitchFamily="2" charset="0"/>
                <a:ea typeface="Roboto" panose="02000000000000000000" pitchFamily="2" charset="0"/>
                <a:cs typeface="Roboto" panose="02000000000000000000" pitchFamily="2" charset="0"/>
              </a:rPr>
              <a:t>Product Owners</a:t>
            </a:r>
            <a:endParaRPr lang="en-IN" sz="1200" b="1">
              <a:solidFill>
                <a:srgbClr val="4F17A8"/>
              </a:solidFill>
              <a:latin typeface="Roboto" panose="02000000000000000000" pitchFamily="2" charset="0"/>
              <a:ea typeface="Roboto" panose="02000000000000000000" pitchFamily="2" charset="0"/>
              <a:cs typeface="Roboto" panose="02000000000000000000" pitchFamily="2" charset="0"/>
            </a:endParaRPr>
          </a:p>
        </p:txBody>
      </p:sp>
      <p:sp>
        <p:nvSpPr>
          <p:cNvPr id="14" name="TextBox 13">
            <a:extLst>
              <a:ext uri="{FF2B5EF4-FFF2-40B4-BE49-F238E27FC236}">
                <a16:creationId xmlns:a16="http://schemas.microsoft.com/office/drawing/2014/main" id="{460C5177-D7F8-AC67-FCD0-97503CDE60D0}"/>
              </a:ext>
            </a:extLst>
          </p:cNvPr>
          <p:cNvSpPr txBox="1"/>
          <p:nvPr/>
        </p:nvSpPr>
        <p:spPr>
          <a:xfrm>
            <a:off x="652467" y="4079433"/>
            <a:ext cx="1325880" cy="306467"/>
          </a:xfrm>
          <a:prstGeom prst="roundRect">
            <a:avLst/>
          </a:prstGeom>
          <a:solidFill>
            <a:srgbClr val="4F17A8"/>
          </a:solidFill>
          <a:ln>
            <a:noFill/>
          </a:ln>
        </p:spPr>
        <p:txBody>
          <a:bodyPr wrap="square" rtlCol="0" anchor="ctr">
            <a:spAutoFit/>
          </a:bodyPr>
          <a:lstStyle/>
          <a:p>
            <a:pPr algn="ctr"/>
            <a:r>
              <a:rPr lang="en-US" sz="1200">
                <a:solidFill>
                  <a:schemeClr val="bg1"/>
                </a:solidFill>
                <a:latin typeface="Roboto" panose="02000000000000000000" pitchFamily="2" charset="0"/>
                <a:ea typeface="Roboto" panose="02000000000000000000" pitchFamily="2" charset="0"/>
                <a:cs typeface="Roboto" panose="02000000000000000000" pitchFamily="2" charset="0"/>
              </a:rPr>
              <a:t>Kim </a:t>
            </a:r>
            <a:r>
              <a:rPr lang="en-US" sz="1200" err="1">
                <a:solidFill>
                  <a:schemeClr val="bg1"/>
                </a:solidFill>
                <a:latin typeface="Roboto" panose="02000000000000000000" pitchFamily="2" charset="0"/>
                <a:ea typeface="Roboto" panose="02000000000000000000" pitchFamily="2" charset="0"/>
                <a:cs typeface="Roboto" panose="02000000000000000000" pitchFamily="2" charset="0"/>
              </a:rPr>
              <a:t>Marcelliano</a:t>
            </a:r>
            <a:r>
              <a:rPr lang="en-US" sz="1200">
                <a:solidFill>
                  <a:schemeClr val="bg1"/>
                </a:solidFill>
                <a:latin typeface="Roboto" panose="02000000000000000000" pitchFamily="2" charset="0"/>
                <a:ea typeface="Roboto" panose="02000000000000000000" pitchFamily="2" charset="0"/>
                <a:cs typeface="Roboto" panose="02000000000000000000" pitchFamily="2" charset="0"/>
              </a:rPr>
              <a:t> </a:t>
            </a:r>
            <a:endParaRPr lang="en-IN" sz="120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16" name="TextBox 15">
            <a:extLst>
              <a:ext uri="{FF2B5EF4-FFF2-40B4-BE49-F238E27FC236}">
                <a16:creationId xmlns:a16="http://schemas.microsoft.com/office/drawing/2014/main" id="{850F33CB-6CAA-42FD-D8AA-74E803E8A78E}"/>
              </a:ext>
            </a:extLst>
          </p:cNvPr>
          <p:cNvSpPr txBox="1"/>
          <p:nvPr/>
        </p:nvSpPr>
        <p:spPr>
          <a:xfrm>
            <a:off x="2039724" y="4079433"/>
            <a:ext cx="1325880" cy="306467"/>
          </a:xfrm>
          <a:prstGeom prst="roundRect">
            <a:avLst/>
          </a:prstGeom>
          <a:solidFill>
            <a:srgbClr val="4F17A8"/>
          </a:solidFill>
          <a:ln>
            <a:noFill/>
          </a:ln>
        </p:spPr>
        <p:txBody>
          <a:bodyPr wrap="square" rtlCol="0" anchor="ctr">
            <a:spAutoFit/>
          </a:bodyPr>
          <a:lstStyle/>
          <a:p>
            <a:pPr algn="ctr"/>
            <a:r>
              <a:rPr lang="en-US" sz="1200">
                <a:solidFill>
                  <a:schemeClr val="bg1"/>
                </a:solidFill>
                <a:latin typeface="Roboto" panose="02000000000000000000" pitchFamily="2" charset="0"/>
                <a:ea typeface="Roboto" panose="02000000000000000000" pitchFamily="2" charset="0"/>
                <a:cs typeface="Roboto" panose="02000000000000000000" pitchFamily="2" charset="0"/>
              </a:rPr>
              <a:t>Leah </a:t>
            </a:r>
            <a:r>
              <a:rPr lang="en-US" sz="1200" err="1">
                <a:solidFill>
                  <a:schemeClr val="bg1"/>
                </a:solidFill>
                <a:latin typeface="Roboto" panose="02000000000000000000" pitchFamily="2" charset="0"/>
                <a:ea typeface="Roboto" panose="02000000000000000000" pitchFamily="2" charset="0"/>
                <a:cs typeface="Roboto" panose="02000000000000000000" pitchFamily="2" charset="0"/>
              </a:rPr>
              <a:t>Huf</a:t>
            </a:r>
            <a:endParaRPr lang="en-IN" sz="120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9" name="TextBox 8">
            <a:extLst>
              <a:ext uri="{FF2B5EF4-FFF2-40B4-BE49-F238E27FC236}">
                <a16:creationId xmlns:a16="http://schemas.microsoft.com/office/drawing/2014/main" id="{BFBD491A-AC0E-77CF-4681-0C5863A79612}"/>
              </a:ext>
            </a:extLst>
          </p:cNvPr>
          <p:cNvSpPr txBox="1"/>
          <p:nvPr/>
        </p:nvSpPr>
        <p:spPr>
          <a:xfrm>
            <a:off x="5439390" y="3092858"/>
            <a:ext cx="2289658" cy="306467"/>
          </a:xfrm>
          <a:prstGeom prst="roundRect">
            <a:avLst/>
          </a:prstGeom>
          <a:solidFill>
            <a:srgbClr val="0080A8"/>
          </a:solidFill>
          <a:ln>
            <a:noFill/>
          </a:ln>
        </p:spPr>
        <p:txBody>
          <a:bodyPr wrap="square" lIns="91440" tIns="45720" rIns="91440" bIns="45720" anchor="ctr">
            <a:spAutoFit/>
          </a:bodyPr>
          <a:lstStyle/>
          <a:p>
            <a:pPr algn="ctr"/>
            <a:r>
              <a:rPr lang="en-US" sz="1200">
                <a:solidFill>
                  <a:schemeClr val="bg1"/>
                </a:solidFill>
                <a:latin typeface="Roboto" panose="02000000000000000000" pitchFamily="2" charset="0"/>
                <a:ea typeface="Roboto" panose="02000000000000000000" pitchFamily="2" charset="0"/>
                <a:cs typeface="Roboto" panose="02000000000000000000" pitchFamily="2" charset="0"/>
              </a:rPr>
              <a:t>Summit Kumar</a:t>
            </a:r>
          </a:p>
        </p:txBody>
      </p:sp>
      <p:sp>
        <p:nvSpPr>
          <p:cNvPr id="17" name="TextBox 16">
            <a:extLst>
              <a:ext uri="{FF2B5EF4-FFF2-40B4-BE49-F238E27FC236}">
                <a16:creationId xmlns:a16="http://schemas.microsoft.com/office/drawing/2014/main" id="{0F6ADC5D-5324-D15A-FAB2-AA326B743A93}"/>
              </a:ext>
            </a:extLst>
          </p:cNvPr>
          <p:cNvSpPr txBox="1"/>
          <p:nvPr/>
        </p:nvSpPr>
        <p:spPr>
          <a:xfrm>
            <a:off x="5439390" y="2118104"/>
            <a:ext cx="2277858" cy="306467"/>
          </a:xfrm>
          <a:prstGeom prst="roundRect">
            <a:avLst/>
          </a:prstGeom>
          <a:solidFill>
            <a:srgbClr val="0080A8"/>
          </a:solidFill>
          <a:ln>
            <a:noFill/>
          </a:ln>
        </p:spPr>
        <p:txBody>
          <a:bodyPr wrap="square" lIns="91440" tIns="45720" rIns="91440" bIns="45720" anchor="t">
            <a:spAutoFit/>
          </a:bodyPr>
          <a:lstStyle/>
          <a:p>
            <a:pPr algn="ctr"/>
            <a:r>
              <a:rPr lang="en-US" sz="1200">
                <a:solidFill>
                  <a:schemeClr val="bg1"/>
                </a:solidFill>
                <a:latin typeface="Roboto" panose="02000000000000000000" pitchFamily="2" charset="0"/>
                <a:ea typeface="Roboto" panose="02000000000000000000" pitchFamily="2" charset="0"/>
                <a:cs typeface="Roboto" panose="02000000000000000000" pitchFamily="2" charset="0"/>
              </a:rPr>
              <a:t>Mohit Chaturvedi</a:t>
            </a:r>
          </a:p>
        </p:txBody>
      </p:sp>
      <p:sp>
        <p:nvSpPr>
          <p:cNvPr id="18" name="TextBox 17">
            <a:extLst>
              <a:ext uri="{FF2B5EF4-FFF2-40B4-BE49-F238E27FC236}">
                <a16:creationId xmlns:a16="http://schemas.microsoft.com/office/drawing/2014/main" id="{A10F42D9-ED91-E180-6AE4-7A4C2BA14A4A}"/>
              </a:ext>
            </a:extLst>
          </p:cNvPr>
          <p:cNvSpPr txBox="1"/>
          <p:nvPr/>
        </p:nvSpPr>
        <p:spPr>
          <a:xfrm>
            <a:off x="5439390" y="4079433"/>
            <a:ext cx="2289658" cy="306467"/>
          </a:xfrm>
          <a:prstGeom prst="roundRect">
            <a:avLst/>
          </a:prstGeom>
          <a:solidFill>
            <a:srgbClr val="0080A8"/>
          </a:solidFill>
          <a:ln>
            <a:noFill/>
          </a:ln>
        </p:spPr>
        <p:txBody>
          <a:bodyPr wrap="square" lIns="91440" tIns="45720" rIns="91440" bIns="45720" anchor="t">
            <a:spAutoFit/>
          </a:bodyPr>
          <a:lstStyle/>
          <a:p>
            <a:pPr algn="ctr"/>
            <a:r>
              <a:rPr lang="en-US" sz="1200">
                <a:solidFill>
                  <a:schemeClr val="bg1"/>
                </a:solidFill>
                <a:latin typeface="Roboto" panose="02000000000000000000" pitchFamily="2" charset="0"/>
                <a:ea typeface="Roboto" panose="02000000000000000000" pitchFamily="2" charset="0"/>
                <a:cs typeface="Roboto" panose="02000000000000000000" pitchFamily="2" charset="0"/>
              </a:rPr>
              <a:t>Keisha Raines</a:t>
            </a:r>
          </a:p>
        </p:txBody>
      </p:sp>
      <p:sp>
        <p:nvSpPr>
          <p:cNvPr id="19" name="TextBox 18">
            <a:extLst>
              <a:ext uri="{FF2B5EF4-FFF2-40B4-BE49-F238E27FC236}">
                <a16:creationId xmlns:a16="http://schemas.microsoft.com/office/drawing/2014/main" id="{296D2305-A788-E838-2E76-597DC39B104D}"/>
              </a:ext>
            </a:extLst>
          </p:cNvPr>
          <p:cNvSpPr txBox="1"/>
          <p:nvPr/>
        </p:nvSpPr>
        <p:spPr>
          <a:xfrm>
            <a:off x="5349078" y="1832738"/>
            <a:ext cx="3976928" cy="276999"/>
          </a:xfrm>
          <a:prstGeom prst="rect">
            <a:avLst/>
          </a:prstGeom>
          <a:noFill/>
          <a:ln>
            <a:noFill/>
          </a:ln>
        </p:spPr>
        <p:txBody>
          <a:bodyPr wrap="square" rtlCol="0">
            <a:spAutoFit/>
          </a:bodyPr>
          <a:lstStyle/>
          <a:p>
            <a:r>
              <a:rPr lang="en-US" sz="1200" b="1">
                <a:solidFill>
                  <a:srgbClr val="0080A8"/>
                </a:solidFill>
                <a:latin typeface="Roboto" panose="02000000000000000000" pitchFamily="2" charset="0"/>
                <a:ea typeface="Roboto" panose="02000000000000000000" pitchFamily="2" charset="0"/>
                <a:cs typeface="Roboto" panose="02000000000000000000" pitchFamily="2" charset="0"/>
              </a:rPr>
              <a:t>Executive/Transformation Support</a:t>
            </a:r>
          </a:p>
        </p:txBody>
      </p:sp>
      <p:sp>
        <p:nvSpPr>
          <p:cNvPr id="20" name="TextBox 19">
            <a:extLst>
              <a:ext uri="{FF2B5EF4-FFF2-40B4-BE49-F238E27FC236}">
                <a16:creationId xmlns:a16="http://schemas.microsoft.com/office/drawing/2014/main" id="{C5C3B926-C0C5-C0F2-75AA-FB4C2825FBF9}"/>
              </a:ext>
            </a:extLst>
          </p:cNvPr>
          <p:cNvSpPr txBox="1"/>
          <p:nvPr/>
        </p:nvSpPr>
        <p:spPr>
          <a:xfrm>
            <a:off x="6985609" y="5345171"/>
            <a:ext cx="1589396" cy="276999"/>
          </a:xfrm>
          <a:prstGeom prst="rect">
            <a:avLst/>
          </a:prstGeom>
          <a:noFill/>
        </p:spPr>
        <p:txBody>
          <a:bodyPr wrap="square" lIns="91440" tIns="45720" rIns="91440" bIns="45720" anchor="t">
            <a:spAutoFit/>
          </a:bodyPr>
          <a:lstStyle/>
          <a:p>
            <a:r>
              <a:rPr lang="en-US" sz="1200">
                <a:solidFill>
                  <a:schemeClr val="bg1"/>
                </a:solidFill>
                <a:latin typeface="Roboto" panose="02000000000000000000" pitchFamily="2" charset="0"/>
                <a:ea typeface="Roboto" panose="02000000000000000000" pitchFamily="2" charset="0"/>
                <a:cs typeface="Roboto" panose="02000000000000000000" pitchFamily="2" charset="0"/>
              </a:rPr>
              <a:t>Kamar Hussain (GD)</a:t>
            </a:r>
          </a:p>
        </p:txBody>
      </p:sp>
      <p:sp>
        <p:nvSpPr>
          <p:cNvPr id="22" name="TextBox 21">
            <a:extLst>
              <a:ext uri="{FF2B5EF4-FFF2-40B4-BE49-F238E27FC236}">
                <a16:creationId xmlns:a16="http://schemas.microsoft.com/office/drawing/2014/main" id="{858A5F62-CFD4-D86D-4946-6A2694AE85B2}"/>
              </a:ext>
            </a:extLst>
          </p:cNvPr>
          <p:cNvSpPr txBox="1"/>
          <p:nvPr/>
        </p:nvSpPr>
        <p:spPr>
          <a:xfrm>
            <a:off x="8806607" y="5345171"/>
            <a:ext cx="2002907" cy="276999"/>
          </a:xfrm>
          <a:prstGeom prst="rect">
            <a:avLst/>
          </a:prstGeom>
          <a:noFill/>
        </p:spPr>
        <p:txBody>
          <a:bodyPr wrap="square" lIns="91440" tIns="45720" rIns="91440" bIns="45720" anchor="t">
            <a:spAutoFit/>
          </a:bodyPr>
          <a:lstStyle/>
          <a:p>
            <a:r>
              <a:rPr lang="en-US" sz="1200">
                <a:solidFill>
                  <a:schemeClr val="bg1"/>
                </a:solidFill>
                <a:latin typeface="Roboto" panose="02000000000000000000" pitchFamily="2" charset="0"/>
                <a:ea typeface="Roboto" panose="02000000000000000000" pitchFamily="2" charset="0"/>
                <a:cs typeface="Roboto" panose="02000000000000000000" pitchFamily="2" charset="0"/>
              </a:rPr>
              <a:t>Deepak Choudhary (GD)</a:t>
            </a:r>
          </a:p>
        </p:txBody>
      </p:sp>
      <p:sp>
        <p:nvSpPr>
          <p:cNvPr id="31" name="TextBox 30">
            <a:extLst>
              <a:ext uri="{FF2B5EF4-FFF2-40B4-BE49-F238E27FC236}">
                <a16:creationId xmlns:a16="http://schemas.microsoft.com/office/drawing/2014/main" id="{A7A0B56A-2975-C3D0-C021-34B2288DCEAE}"/>
              </a:ext>
            </a:extLst>
          </p:cNvPr>
          <p:cNvSpPr txBox="1"/>
          <p:nvPr/>
        </p:nvSpPr>
        <p:spPr>
          <a:xfrm>
            <a:off x="6985609" y="4985797"/>
            <a:ext cx="1683887" cy="276999"/>
          </a:xfrm>
          <a:prstGeom prst="rect">
            <a:avLst/>
          </a:prstGeom>
          <a:noFill/>
        </p:spPr>
        <p:txBody>
          <a:bodyPr wrap="square" lIns="91440" tIns="45720" rIns="91440" bIns="45720" anchor="t">
            <a:spAutoFit/>
          </a:bodyPr>
          <a:lstStyle/>
          <a:p>
            <a:r>
              <a:rPr lang="en-US" sz="1200">
                <a:solidFill>
                  <a:schemeClr val="bg1"/>
                </a:solidFill>
                <a:latin typeface="Roboto" panose="02000000000000000000" pitchFamily="2" charset="0"/>
                <a:ea typeface="Roboto" panose="02000000000000000000" pitchFamily="2" charset="0"/>
                <a:cs typeface="Roboto" panose="02000000000000000000" pitchFamily="2" charset="0"/>
              </a:rPr>
              <a:t>Stephanie Yasko (GD)</a:t>
            </a:r>
          </a:p>
        </p:txBody>
      </p:sp>
      <p:sp>
        <p:nvSpPr>
          <p:cNvPr id="32" name="TextBox 31">
            <a:extLst>
              <a:ext uri="{FF2B5EF4-FFF2-40B4-BE49-F238E27FC236}">
                <a16:creationId xmlns:a16="http://schemas.microsoft.com/office/drawing/2014/main" id="{5F559DDA-BD53-6106-FE92-4243CB64AACA}"/>
              </a:ext>
            </a:extLst>
          </p:cNvPr>
          <p:cNvSpPr txBox="1"/>
          <p:nvPr/>
        </p:nvSpPr>
        <p:spPr>
          <a:xfrm>
            <a:off x="8806607" y="5715407"/>
            <a:ext cx="1352257" cy="276999"/>
          </a:xfrm>
          <a:prstGeom prst="rect">
            <a:avLst/>
          </a:prstGeom>
          <a:noFill/>
        </p:spPr>
        <p:txBody>
          <a:bodyPr wrap="square" lIns="91440" tIns="45720" rIns="91440" bIns="45720" anchor="t">
            <a:spAutoFit/>
          </a:bodyPr>
          <a:lstStyle/>
          <a:p>
            <a:r>
              <a:rPr lang="en-US" sz="1200">
                <a:solidFill>
                  <a:schemeClr val="bg1"/>
                </a:solidFill>
                <a:latin typeface="Roboto" panose="02000000000000000000" pitchFamily="2" charset="0"/>
                <a:ea typeface="Roboto" panose="02000000000000000000" pitchFamily="2" charset="0"/>
                <a:cs typeface="Roboto" panose="02000000000000000000" pitchFamily="2" charset="0"/>
              </a:rPr>
              <a:t>Nana Tupe (GD)</a:t>
            </a:r>
          </a:p>
        </p:txBody>
      </p:sp>
      <p:sp>
        <p:nvSpPr>
          <p:cNvPr id="34" name="TextBox 33">
            <a:extLst>
              <a:ext uri="{FF2B5EF4-FFF2-40B4-BE49-F238E27FC236}">
                <a16:creationId xmlns:a16="http://schemas.microsoft.com/office/drawing/2014/main" id="{D4589037-9025-F1D9-374C-05CE959CCBFE}"/>
              </a:ext>
            </a:extLst>
          </p:cNvPr>
          <p:cNvSpPr txBox="1"/>
          <p:nvPr/>
        </p:nvSpPr>
        <p:spPr>
          <a:xfrm>
            <a:off x="5421652" y="5715407"/>
            <a:ext cx="1433803" cy="276999"/>
          </a:xfrm>
          <a:prstGeom prst="rect">
            <a:avLst/>
          </a:prstGeom>
          <a:noFill/>
        </p:spPr>
        <p:txBody>
          <a:bodyPr wrap="square" lIns="91440" tIns="45720" rIns="91440" bIns="45720" anchor="t">
            <a:spAutoFit/>
          </a:bodyPr>
          <a:lstStyle/>
          <a:p>
            <a:r>
              <a:rPr lang="en-US" sz="1200">
                <a:solidFill>
                  <a:schemeClr val="bg1"/>
                </a:solidFill>
                <a:latin typeface="Roboto" panose="02000000000000000000" pitchFamily="2" charset="0"/>
                <a:ea typeface="Roboto" panose="02000000000000000000" pitchFamily="2" charset="0"/>
                <a:cs typeface="Roboto" panose="02000000000000000000" pitchFamily="2" charset="0"/>
              </a:rPr>
              <a:t>Arun Prakash (ID)</a:t>
            </a:r>
          </a:p>
        </p:txBody>
      </p:sp>
      <p:sp>
        <p:nvSpPr>
          <p:cNvPr id="42" name="TextBox 41">
            <a:extLst>
              <a:ext uri="{FF2B5EF4-FFF2-40B4-BE49-F238E27FC236}">
                <a16:creationId xmlns:a16="http://schemas.microsoft.com/office/drawing/2014/main" id="{C1784CFD-AA02-285F-765C-9D730C499B11}"/>
              </a:ext>
            </a:extLst>
          </p:cNvPr>
          <p:cNvSpPr txBox="1"/>
          <p:nvPr/>
        </p:nvSpPr>
        <p:spPr>
          <a:xfrm>
            <a:off x="5421652" y="5345171"/>
            <a:ext cx="1433802" cy="276999"/>
          </a:xfrm>
          <a:prstGeom prst="rect">
            <a:avLst/>
          </a:prstGeom>
          <a:noFill/>
        </p:spPr>
        <p:txBody>
          <a:bodyPr wrap="square" lIns="91440" tIns="45720" rIns="91440" bIns="45720" anchor="t">
            <a:spAutoFit/>
          </a:bodyPr>
          <a:lstStyle/>
          <a:p>
            <a:r>
              <a:rPr lang="en-US" sz="1200">
                <a:solidFill>
                  <a:schemeClr val="bg1"/>
                </a:solidFill>
                <a:latin typeface="Roboto" panose="02000000000000000000" pitchFamily="2" charset="0"/>
                <a:ea typeface="Roboto" panose="02000000000000000000" pitchFamily="2" charset="0"/>
                <a:cs typeface="Roboto" panose="02000000000000000000" pitchFamily="2" charset="0"/>
              </a:rPr>
              <a:t>Joyce Chacko (ID)</a:t>
            </a:r>
          </a:p>
        </p:txBody>
      </p:sp>
      <p:sp>
        <p:nvSpPr>
          <p:cNvPr id="43" name="TextBox 42">
            <a:extLst>
              <a:ext uri="{FF2B5EF4-FFF2-40B4-BE49-F238E27FC236}">
                <a16:creationId xmlns:a16="http://schemas.microsoft.com/office/drawing/2014/main" id="{26037C71-0B21-7C1A-3A7F-4F1B1858A840}"/>
              </a:ext>
            </a:extLst>
          </p:cNvPr>
          <p:cNvSpPr txBox="1"/>
          <p:nvPr/>
        </p:nvSpPr>
        <p:spPr>
          <a:xfrm>
            <a:off x="5421652" y="4985797"/>
            <a:ext cx="1504747" cy="276999"/>
          </a:xfrm>
          <a:prstGeom prst="rect">
            <a:avLst/>
          </a:prstGeom>
          <a:noFill/>
        </p:spPr>
        <p:txBody>
          <a:bodyPr wrap="square" lIns="91440" tIns="45720" rIns="91440" bIns="45720" anchor="t">
            <a:spAutoFit/>
          </a:bodyPr>
          <a:lstStyle/>
          <a:p>
            <a:r>
              <a:rPr lang="en-US" sz="1200">
                <a:solidFill>
                  <a:schemeClr val="bg1"/>
                </a:solidFill>
                <a:latin typeface="Roboto" panose="02000000000000000000" pitchFamily="2" charset="0"/>
                <a:ea typeface="Roboto" panose="02000000000000000000" pitchFamily="2" charset="0"/>
                <a:cs typeface="Roboto" panose="02000000000000000000" pitchFamily="2" charset="0"/>
              </a:rPr>
              <a:t>Nilashree Das (ID)</a:t>
            </a:r>
          </a:p>
        </p:txBody>
      </p:sp>
      <p:sp>
        <p:nvSpPr>
          <p:cNvPr id="44" name="TextBox 43">
            <a:extLst>
              <a:ext uri="{FF2B5EF4-FFF2-40B4-BE49-F238E27FC236}">
                <a16:creationId xmlns:a16="http://schemas.microsoft.com/office/drawing/2014/main" id="{D941E57B-80F0-372B-A4BC-3AFD7E60A4C5}"/>
              </a:ext>
            </a:extLst>
          </p:cNvPr>
          <p:cNvSpPr txBox="1"/>
          <p:nvPr/>
        </p:nvSpPr>
        <p:spPr>
          <a:xfrm>
            <a:off x="10662254" y="4985797"/>
            <a:ext cx="958771" cy="646331"/>
          </a:xfrm>
          <a:prstGeom prst="rect">
            <a:avLst/>
          </a:prstGeom>
          <a:noFill/>
        </p:spPr>
        <p:txBody>
          <a:bodyPr wrap="square" lIns="91440" tIns="45720" rIns="91440" bIns="45720" anchor="t">
            <a:spAutoFit/>
          </a:bodyPr>
          <a:lstStyle/>
          <a:p>
            <a:r>
              <a:rPr lang="en-US" sz="1200">
                <a:solidFill>
                  <a:schemeClr val="bg1"/>
                </a:solidFill>
                <a:latin typeface="Roboto" panose="02000000000000000000" pitchFamily="2" charset="0"/>
                <a:ea typeface="Roboto" panose="02000000000000000000" pitchFamily="2" charset="0"/>
                <a:cs typeface="Roboto" panose="02000000000000000000" pitchFamily="2" charset="0"/>
              </a:rPr>
              <a:t>Ashwini </a:t>
            </a:r>
          </a:p>
          <a:p>
            <a:r>
              <a:rPr lang="en-US" sz="1200">
                <a:solidFill>
                  <a:schemeClr val="bg1"/>
                </a:solidFill>
                <a:latin typeface="Roboto" panose="02000000000000000000" pitchFamily="2" charset="0"/>
                <a:ea typeface="Roboto" panose="02000000000000000000" pitchFamily="2" charset="0"/>
                <a:cs typeface="Roboto" panose="02000000000000000000" pitchFamily="2" charset="0"/>
              </a:rPr>
              <a:t>Dhumal </a:t>
            </a:r>
          </a:p>
          <a:p>
            <a:r>
              <a:rPr lang="en-US" sz="1200">
                <a:solidFill>
                  <a:schemeClr val="bg1"/>
                </a:solidFill>
                <a:latin typeface="Roboto" panose="02000000000000000000" pitchFamily="2" charset="0"/>
                <a:ea typeface="Roboto" panose="02000000000000000000" pitchFamily="2" charset="0"/>
                <a:cs typeface="Roboto" panose="02000000000000000000" pitchFamily="2" charset="0"/>
              </a:rPr>
              <a:t>(QA)</a:t>
            </a:r>
          </a:p>
        </p:txBody>
      </p:sp>
      <p:sp>
        <p:nvSpPr>
          <p:cNvPr id="47" name="TextBox 46">
            <a:extLst>
              <a:ext uri="{FF2B5EF4-FFF2-40B4-BE49-F238E27FC236}">
                <a16:creationId xmlns:a16="http://schemas.microsoft.com/office/drawing/2014/main" id="{5345A322-01E8-AD57-346C-CFEC19ABAA36}"/>
              </a:ext>
            </a:extLst>
          </p:cNvPr>
          <p:cNvSpPr txBox="1"/>
          <p:nvPr/>
        </p:nvSpPr>
        <p:spPr>
          <a:xfrm>
            <a:off x="8806607" y="4985797"/>
            <a:ext cx="1504746" cy="276999"/>
          </a:xfrm>
          <a:prstGeom prst="rect">
            <a:avLst/>
          </a:prstGeom>
          <a:noFill/>
        </p:spPr>
        <p:txBody>
          <a:bodyPr wrap="square" lIns="91440" tIns="45720" rIns="91440" bIns="45720" anchor="t">
            <a:spAutoFit/>
          </a:bodyPr>
          <a:lstStyle/>
          <a:p>
            <a:r>
              <a:rPr lang="en-US" sz="1200">
                <a:solidFill>
                  <a:schemeClr val="bg1"/>
                </a:solidFill>
                <a:latin typeface="Roboto" panose="02000000000000000000" pitchFamily="2" charset="0"/>
                <a:ea typeface="Roboto" panose="02000000000000000000" pitchFamily="2" charset="0"/>
                <a:cs typeface="Roboto" panose="02000000000000000000" pitchFamily="2" charset="0"/>
              </a:rPr>
              <a:t>Neha Sharma (GD)</a:t>
            </a:r>
          </a:p>
        </p:txBody>
      </p:sp>
      <p:sp>
        <p:nvSpPr>
          <p:cNvPr id="49" name="TextBox 48">
            <a:extLst>
              <a:ext uri="{FF2B5EF4-FFF2-40B4-BE49-F238E27FC236}">
                <a16:creationId xmlns:a16="http://schemas.microsoft.com/office/drawing/2014/main" id="{52A2E286-4854-6145-994B-CB43717CDDF8}"/>
              </a:ext>
            </a:extLst>
          </p:cNvPr>
          <p:cNvSpPr txBox="1"/>
          <p:nvPr/>
        </p:nvSpPr>
        <p:spPr>
          <a:xfrm>
            <a:off x="6985609" y="5715407"/>
            <a:ext cx="1794865" cy="276999"/>
          </a:xfrm>
          <a:prstGeom prst="rect">
            <a:avLst/>
          </a:prstGeom>
          <a:noFill/>
        </p:spPr>
        <p:txBody>
          <a:bodyPr wrap="square" lIns="91440" tIns="45720" rIns="91440" bIns="45720" anchor="t">
            <a:spAutoFit/>
          </a:bodyPr>
          <a:lstStyle/>
          <a:p>
            <a:r>
              <a:rPr lang="en-US" sz="1200">
                <a:solidFill>
                  <a:schemeClr val="bg1"/>
                </a:solidFill>
                <a:latin typeface="Roboto" panose="02000000000000000000" pitchFamily="2" charset="0"/>
                <a:ea typeface="Roboto" panose="02000000000000000000" pitchFamily="2" charset="0"/>
                <a:cs typeface="Roboto" panose="02000000000000000000" pitchFamily="2" charset="0"/>
              </a:rPr>
              <a:t>Ajinkya Dambelkar (GD)</a:t>
            </a:r>
          </a:p>
        </p:txBody>
      </p:sp>
      <p:sp>
        <p:nvSpPr>
          <p:cNvPr id="50" name="TextBox 49">
            <a:extLst>
              <a:ext uri="{FF2B5EF4-FFF2-40B4-BE49-F238E27FC236}">
                <a16:creationId xmlns:a16="http://schemas.microsoft.com/office/drawing/2014/main" id="{965DFE36-6C26-CB52-EEB5-D854624444E2}"/>
              </a:ext>
            </a:extLst>
          </p:cNvPr>
          <p:cNvSpPr txBox="1"/>
          <p:nvPr/>
        </p:nvSpPr>
        <p:spPr>
          <a:xfrm>
            <a:off x="5349077" y="2805846"/>
            <a:ext cx="4306773" cy="276999"/>
          </a:xfrm>
          <a:prstGeom prst="rect">
            <a:avLst/>
          </a:prstGeom>
          <a:noFill/>
          <a:ln>
            <a:noFill/>
          </a:ln>
        </p:spPr>
        <p:txBody>
          <a:bodyPr wrap="square" rtlCol="0">
            <a:spAutoFit/>
          </a:bodyPr>
          <a:lstStyle/>
          <a:p>
            <a:r>
              <a:rPr lang="en-US" sz="1200" b="1">
                <a:solidFill>
                  <a:srgbClr val="0080A8"/>
                </a:solidFill>
                <a:latin typeface="Roboto" panose="02000000000000000000" pitchFamily="2" charset="0"/>
                <a:ea typeface="Roboto" panose="02000000000000000000" pitchFamily="2" charset="0"/>
                <a:cs typeface="Roboto" panose="02000000000000000000" pitchFamily="2" charset="0"/>
              </a:rPr>
              <a:t>Program Delivery, Operations, and Functional Support</a:t>
            </a:r>
          </a:p>
        </p:txBody>
      </p:sp>
      <p:sp>
        <p:nvSpPr>
          <p:cNvPr id="51" name="TextBox 50">
            <a:extLst>
              <a:ext uri="{FF2B5EF4-FFF2-40B4-BE49-F238E27FC236}">
                <a16:creationId xmlns:a16="http://schemas.microsoft.com/office/drawing/2014/main" id="{4092A14E-0169-686D-3E65-E4A9FCE13EB1}"/>
              </a:ext>
            </a:extLst>
          </p:cNvPr>
          <p:cNvSpPr txBox="1"/>
          <p:nvPr/>
        </p:nvSpPr>
        <p:spPr>
          <a:xfrm>
            <a:off x="5349078" y="3794321"/>
            <a:ext cx="1870670" cy="276999"/>
          </a:xfrm>
          <a:prstGeom prst="rect">
            <a:avLst/>
          </a:prstGeom>
          <a:noFill/>
          <a:ln>
            <a:noFill/>
          </a:ln>
        </p:spPr>
        <p:txBody>
          <a:bodyPr wrap="square" rtlCol="0">
            <a:spAutoFit/>
          </a:bodyPr>
          <a:lstStyle/>
          <a:p>
            <a:r>
              <a:rPr lang="en-US" sz="1200" b="1">
                <a:solidFill>
                  <a:srgbClr val="0080A8"/>
                </a:solidFill>
                <a:latin typeface="Roboto" panose="02000000000000000000" pitchFamily="2" charset="0"/>
                <a:ea typeface="Roboto" panose="02000000000000000000" pitchFamily="2" charset="0"/>
                <a:cs typeface="Roboto" panose="02000000000000000000" pitchFamily="2" charset="0"/>
              </a:rPr>
              <a:t>Engagement Manager</a:t>
            </a:r>
          </a:p>
        </p:txBody>
      </p:sp>
      <p:sp>
        <p:nvSpPr>
          <p:cNvPr id="52" name="TextBox 51">
            <a:extLst>
              <a:ext uri="{FF2B5EF4-FFF2-40B4-BE49-F238E27FC236}">
                <a16:creationId xmlns:a16="http://schemas.microsoft.com/office/drawing/2014/main" id="{F600CA8F-AAE1-EDD5-CB5F-1AD2859E917F}"/>
              </a:ext>
            </a:extLst>
          </p:cNvPr>
          <p:cNvSpPr txBox="1"/>
          <p:nvPr/>
        </p:nvSpPr>
        <p:spPr>
          <a:xfrm>
            <a:off x="5349078" y="4568121"/>
            <a:ext cx="1870670" cy="276999"/>
          </a:xfrm>
          <a:prstGeom prst="rect">
            <a:avLst/>
          </a:prstGeom>
          <a:noFill/>
          <a:ln>
            <a:noFill/>
          </a:ln>
        </p:spPr>
        <p:txBody>
          <a:bodyPr wrap="square" rtlCol="0">
            <a:spAutoFit/>
          </a:bodyPr>
          <a:lstStyle/>
          <a:p>
            <a:r>
              <a:rPr lang="en-US" sz="1200" b="1">
                <a:solidFill>
                  <a:srgbClr val="0080A8"/>
                </a:solidFill>
                <a:latin typeface="Roboto" panose="02000000000000000000" pitchFamily="2" charset="0"/>
                <a:ea typeface="Roboto" panose="02000000000000000000" pitchFamily="2" charset="0"/>
                <a:cs typeface="Roboto" panose="02000000000000000000" pitchFamily="2" charset="0"/>
              </a:rPr>
              <a:t>Team Members</a:t>
            </a:r>
          </a:p>
        </p:txBody>
      </p:sp>
      <p:sp>
        <p:nvSpPr>
          <p:cNvPr id="53" name="TextBox 52">
            <a:extLst>
              <a:ext uri="{FF2B5EF4-FFF2-40B4-BE49-F238E27FC236}">
                <a16:creationId xmlns:a16="http://schemas.microsoft.com/office/drawing/2014/main" id="{C00AC44D-D769-A102-FEBB-E8AB67F0EAF4}"/>
              </a:ext>
            </a:extLst>
          </p:cNvPr>
          <p:cNvSpPr txBox="1"/>
          <p:nvPr/>
        </p:nvSpPr>
        <p:spPr>
          <a:xfrm>
            <a:off x="652468" y="4988813"/>
            <a:ext cx="4155564" cy="461665"/>
          </a:xfrm>
          <a:prstGeom prst="rect">
            <a:avLst/>
          </a:prstGeom>
          <a:noFill/>
          <a:ln>
            <a:noFill/>
          </a:ln>
        </p:spPr>
        <p:txBody>
          <a:bodyPr wrap="square" rtlCol="0">
            <a:spAutoFit/>
          </a:bodyPr>
          <a:lstStyle/>
          <a:p>
            <a:pPr algn="ctr"/>
            <a:r>
              <a:rPr lang="en-US" sz="1200" b="1">
                <a:solidFill>
                  <a:srgbClr val="4F17A8"/>
                </a:solidFill>
                <a:latin typeface="Roboto" panose="02000000000000000000" pitchFamily="2" charset="0"/>
                <a:ea typeface="Roboto" panose="02000000000000000000" pitchFamily="2" charset="0"/>
                <a:cs typeface="Roboto" panose="02000000000000000000" pitchFamily="2" charset="0"/>
              </a:rPr>
              <a:t>Content Developers, Subject Matter Experts, Product Specialists, Copyeditors</a:t>
            </a:r>
            <a:endParaRPr lang="en-IN" sz="1200" b="1">
              <a:solidFill>
                <a:srgbClr val="4F17A8"/>
              </a:solidFill>
              <a:latin typeface="Roboto" panose="02000000000000000000" pitchFamily="2" charset="0"/>
              <a:ea typeface="Roboto" panose="02000000000000000000" pitchFamily="2" charset="0"/>
              <a:cs typeface="Roboto" panose="02000000000000000000" pitchFamily="2" charset="0"/>
            </a:endParaRPr>
          </a:p>
        </p:txBody>
      </p:sp>
      <p:cxnSp>
        <p:nvCxnSpPr>
          <p:cNvPr id="57" name="Straight Connector 56">
            <a:extLst>
              <a:ext uri="{FF2B5EF4-FFF2-40B4-BE49-F238E27FC236}">
                <a16:creationId xmlns:a16="http://schemas.microsoft.com/office/drawing/2014/main" id="{FCF8A5BF-7C71-1837-EC37-E9337884B185}"/>
              </a:ext>
            </a:extLst>
          </p:cNvPr>
          <p:cNvCxnSpPr/>
          <p:nvPr/>
        </p:nvCxnSpPr>
        <p:spPr>
          <a:xfrm>
            <a:off x="652467" y="1789856"/>
            <a:ext cx="4153159" cy="0"/>
          </a:xfrm>
          <a:prstGeom prst="line">
            <a:avLst/>
          </a:prstGeom>
          <a:ln>
            <a:solidFill>
              <a:srgbClr val="4F17A8"/>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85AB1998-6DBF-0D2F-6830-CE3F2E3328F4}"/>
              </a:ext>
            </a:extLst>
          </p:cNvPr>
          <p:cNvCxnSpPr/>
          <p:nvPr/>
        </p:nvCxnSpPr>
        <p:spPr>
          <a:xfrm>
            <a:off x="6887221" y="5050498"/>
            <a:ext cx="0" cy="936000"/>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7CDA53B7-1B25-A563-FDD3-65AD32D70FA4}"/>
              </a:ext>
            </a:extLst>
          </p:cNvPr>
          <p:cNvCxnSpPr/>
          <p:nvPr/>
        </p:nvCxnSpPr>
        <p:spPr>
          <a:xfrm>
            <a:off x="10632373" y="5050498"/>
            <a:ext cx="0" cy="936000"/>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sp>
        <p:nvSpPr>
          <p:cNvPr id="62" name="Rectangle: Rounded Corners 61">
            <a:extLst>
              <a:ext uri="{FF2B5EF4-FFF2-40B4-BE49-F238E27FC236}">
                <a16:creationId xmlns:a16="http://schemas.microsoft.com/office/drawing/2014/main" id="{08BFBF10-DCE7-56C1-BFE0-435CA1A7919A}"/>
              </a:ext>
            </a:extLst>
          </p:cNvPr>
          <p:cNvSpPr/>
          <p:nvPr/>
        </p:nvSpPr>
        <p:spPr>
          <a:xfrm>
            <a:off x="570973" y="1789856"/>
            <a:ext cx="4320000" cy="726943"/>
          </a:xfrm>
          <a:prstGeom prst="roundRect">
            <a:avLst/>
          </a:prstGeom>
          <a:noFill/>
          <a:ln>
            <a:solidFill>
              <a:srgbClr val="4F17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3" name="Rectangle: Rounded Corners 62">
            <a:extLst>
              <a:ext uri="{FF2B5EF4-FFF2-40B4-BE49-F238E27FC236}">
                <a16:creationId xmlns:a16="http://schemas.microsoft.com/office/drawing/2014/main" id="{A1EC926A-F533-8D27-756C-33F02489F6DC}"/>
              </a:ext>
            </a:extLst>
          </p:cNvPr>
          <p:cNvSpPr/>
          <p:nvPr/>
        </p:nvSpPr>
        <p:spPr>
          <a:xfrm>
            <a:off x="5351667" y="1785112"/>
            <a:ext cx="4430187" cy="726943"/>
          </a:xfrm>
          <a:prstGeom prst="roundRect">
            <a:avLst/>
          </a:prstGeom>
          <a:noFill/>
          <a:ln>
            <a:solidFill>
              <a:srgbClr val="0080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4" name="Rectangle: Rounded Corners 63">
            <a:extLst>
              <a:ext uri="{FF2B5EF4-FFF2-40B4-BE49-F238E27FC236}">
                <a16:creationId xmlns:a16="http://schemas.microsoft.com/office/drawing/2014/main" id="{837D7BF0-72F7-A35D-B39C-90AFC97F7E6E}"/>
              </a:ext>
            </a:extLst>
          </p:cNvPr>
          <p:cNvSpPr/>
          <p:nvPr/>
        </p:nvSpPr>
        <p:spPr>
          <a:xfrm>
            <a:off x="5351667" y="2761995"/>
            <a:ext cx="4430187" cy="726943"/>
          </a:xfrm>
          <a:prstGeom prst="roundRect">
            <a:avLst/>
          </a:prstGeom>
          <a:noFill/>
          <a:ln>
            <a:solidFill>
              <a:srgbClr val="0080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65" name="Straight Arrow Connector 64">
            <a:extLst>
              <a:ext uri="{FF2B5EF4-FFF2-40B4-BE49-F238E27FC236}">
                <a16:creationId xmlns:a16="http://schemas.microsoft.com/office/drawing/2014/main" id="{9F020D93-341E-857B-7B50-ACDEA4393C54}"/>
              </a:ext>
            </a:extLst>
          </p:cNvPr>
          <p:cNvCxnSpPr>
            <a:cxnSpLocks/>
            <a:stCxn id="63" idx="2"/>
            <a:endCxn id="64" idx="0"/>
          </p:cNvCxnSpPr>
          <p:nvPr/>
        </p:nvCxnSpPr>
        <p:spPr>
          <a:xfrm>
            <a:off x="7566761" y="2512055"/>
            <a:ext cx="0" cy="249940"/>
          </a:xfrm>
          <a:prstGeom prst="straightConnector1">
            <a:avLst/>
          </a:prstGeom>
          <a:ln w="12700">
            <a:solidFill>
              <a:srgbClr val="0080A8"/>
            </a:solidFill>
            <a:headEnd type="none" w="lg" len="med"/>
            <a:tailEnd type="triangle" w="med" len="sm"/>
          </a:ln>
        </p:spPr>
        <p:style>
          <a:lnRef idx="1">
            <a:schemeClr val="accent1"/>
          </a:lnRef>
          <a:fillRef idx="0">
            <a:schemeClr val="accent1"/>
          </a:fillRef>
          <a:effectRef idx="0">
            <a:schemeClr val="accent1"/>
          </a:effectRef>
          <a:fontRef idx="minor">
            <a:schemeClr val="tx1"/>
          </a:fontRef>
        </p:style>
      </p:cxnSp>
      <p:sp>
        <p:nvSpPr>
          <p:cNvPr id="66" name="Rectangle: Rounded Corners 65">
            <a:extLst>
              <a:ext uri="{FF2B5EF4-FFF2-40B4-BE49-F238E27FC236}">
                <a16:creationId xmlns:a16="http://schemas.microsoft.com/office/drawing/2014/main" id="{2AF557B8-8633-9C24-9F27-9CA36C8CC3B0}"/>
              </a:ext>
            </a:extLst>
          </p:cNvPr>
          <p:cNvSpPr/>
          <p:nvPr/>
        </p:nvSpPr>
        <p:spPr>
          <a:xfrm>
            <a:off x="570974" y="3738123"/>
            <a:ext cx="4320000" cy="726943"/>
          </a:xfrm>
          <a:prstGeom prst="roundRect">
            <a:avLst/>
          </a:prstGeom>
          <a:noFill/>
          <a:ln>
            <a:solidFill>
              <a:srgbClr val="4F17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solidFill>
                <a:srgbClr val="F6F6F6"/>
              </a:solidFill>
            </a:endParaRPr>
          </a:p>
        </p:txBody>
      </p:sp>
      <p:pic>
        <p:nvPicPr>
          <p:cNvPr id="67" name="Graphic 66">
            <a:extLst>
              <a:ext uri="{FF2B5EF4-FFF2-40B4-BE49-F238E27FC236}">
                <a16:creationId xmlns:a16="http://schemas.microsoft.com/office/drawing/2014/main" id="{29838902-6606-BD12-E8DE-F42ECF8D394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25854" y="1084201"/>
            <a:ext cx="1520424" cy="467682"/>
          </a:xfrm>
          <a:prstGeom prst="rect">
            <a:avLst/>
          </a:prstGeom>
        </p:spPr>
      </p:pic>
      <p:cxnSp>
        <p:nvCxnSpPr>
          <p:cNvPr id="70" name="Straight Arrow Connector 69">
            <a:extLst>
              <a:ext uri="{FF2B5EF4-FFF2-40B4-BE49-F238E27FC236}">
                <a16:creationId xmlns:a16="http://schemas.microsoft.com/office/drawing/2014/main" id="{9A548573-AF93-1DFD-DB23-6A342D47F107}"/>
              </a:ext>
            </a:extLst>
          </p:cNvPr>
          <p:cNvCxnSpPr>
            <a:cxnSpLocks/>
            <a:stCxn id="62" idx="2"/>
            <a:endCxn id="66" idx="0"/>
          </p:cNvCxnSpPr>
          <p:nvPr/>
        </p:nvCxnSpPr>
        <p:spPr>
          <a:xfrm>
            <a:off x="2730973" y="2516799"/>
            <a:ext cx="1" cy="1221324"/>
          </a:xfrm>
          <a:prstGeom prst="straightConnector1">
            <a:avLst/>
          </a:prstGeom>
          <a:ln w="12700">
            <a:solidFill>
              <a:srgbClr val="4F17A8"/>
            </a:solidFill>
            <a:headEnd type="none" w="lg" len="med"/>
            <a:tailEnd type="triangle" w="med" len="sm"/>
          </a:ln>
        </p:spPr>
        <p:style>
          <a:lnRef idx="1">
            <a:schemeClr val="accent1"/>
          </a:lnRef>
          <a:fillRef idx="0">
            <a:schemeClr val="accent1"/>
          </a:fillRef>
          <a:effectRef idx="0">
            <a:schemeClr val="accent1"/>
          </a:effectRef>
          <a:fontRef idx="minor">
            <a:schemeClr val="tx1"/>
          </a:fontRef>
        </p:style>
      </p:cxnSp>
      <p:sp>
        <p:nvSpPr>
          <p:cNvPr id="68" name="Rectangle: Rounded Corners 67">
            <a:extLst>
              <a:ext uri="{FF2B5EF4-FFF2-40B4-BE49-F238E27FC236}">
                <a16:creationId xmlns:a16="http://schemas.microsoft.com/office/drawing/2014/main" id="{26CB9211-4DC6-1A80-F973-7895B1790CFB}"/>
              </a:ext>
            </a:extLst>
          </p:cNvPr>
          <p:cNvSpPr/>
          <p:nvPr/>
        </p:nvSpPr>
        <p:spPr>
          <a:xfrm>
            <a:off x="5351667" y="3738123"/>
            <a:ext cx="4430187" cy="726943"/>
          </a:xfrm>
          <a:prstGeom prst="roundRect">
            <a:avLst/>
          </a:prstGeom>
          <a:noFill/>
          <a:ln>
            <a:solidFill>
              <a:srgbClr val="0080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solidFill>
                <a:srgbClr val="F6F6F6"/>
              </a:solidFill>
            </a:endParaRPr>
          </a:p>
        </p:txBody>
      </p:sp>
      <p:cxnSp>
        <p:nvCxnSpPr>
          <p:cNvPr id="71" name="Straight Arrow Connector 70">
            <a:extLst>
              <a:ext uri="{FF2B5EF4-FFF2-40B4-BE49-F238E27FC236}">
                <a16:creationId xmlns:a16="http://schemas.microsoft.com/office/drawing/2014/main" id="{FB2C5923-6298-8347-7921-3296C1843E5A}"/>
              </a:ext>
            </a:extLst>
          </p:cNvPr>
          <p:cNvCxnSpPr>
            <a:cxnSpLocks/>
            <a:stCxn id="64" idx="2"/>
            <a:endCxn id="68" idx="0"/>
          </p:cNvCxnSpPr>
          <p:nvPr/>
        </p:nvCxnSpPr>
        <p:spPr>
          <a:xfrm>
            <a:off x="7566761" y="3488938"/>
            <a:ext cx="0" cy="249185"/>
          </a:xfrm>
          <a:prstGeom prst="straightConnector1">
            <a:avLst/>
          </a:prstGeom>
          <a:ln w="12700">
            <a:solidFill>
              <a:srgbClr val="0080A8"/>
            </a:solidFill>
            <a:headEnd type="none" w="lg" len="med"/>
            <a:tailEnd type="triangle" w="med" len="sm"/>
          </a:ln>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2A983946-128D-37FF-46F5-1C24695E60B8}"/>
              </a:ext>
            </a:extLst>
          </p:cNvPr>
          <p:cNvCxnSpPr>
            <a:cxnSpLocks/>
          </p:cNvCxnSpPr>
          <p:nvPr/>
        </p:nvCxnSpPr>
        <p:spPr>
          <a:xfrm>
            <a:off x="7576285" y="4464604"/>
            <a:ext cx="0" cy="380516"/>
          </a:xfrm>
          <a:prstGeom prst="straightConnector1">
            <a:avLst/>
          </a:prstGeom>
          <a:ln w="12700">
            <a:solidFill>
              <a:srgbClr val="0080A8"/>
            </a:solidFill>
            <a:headEnd type="none" w="lg" len="med"/>
            <a:tailEnd type="triangle" w="med" len="sm"/>
          </a:ln>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FF2B5EF4-FFF2-40B4-BE49-F238E27FC236}">
                <a16:creationId xmlns:a16="http://schemas.microsoft.com/office/drawing/2014/main" id="{6D348190-F51A-D460-DF50-EF92AF11356D}"/>
              </a:ext>
            </a:extLst>
          </p:cNvPr>
          <p:cNvCxnSpPr>
            <a:cxnSpLocks/>
          </p:cNvCxnSpPr>
          <p:nvPr/>
        </p:nvCxnSpPr>
        <p:spPr>
          <a:xfrm flipH="1">
            <a:off x="4894791" y="2301245"/>
            <a:ext cx="45687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9" name="Connector: Elbow 88">
            <a:extLst>
              <a:ext uri="{FF2B5EF4-FFF2-40B4-BE49-F238E27FC236}">
                <a16:creationId xmlns:a16="http://schemas.microsoft.com/office/drawing/2014/main" id="{9D8E5C12-72EA-C379-86AE-92F5A7E1D4F9}"/>
              </a:ext>
            </a:extLst>
          </p:cNvPr>
          <p:cNvCxnSpPr>
            <a:cxnSpLocks/>
          </p:cNvCxnSpPr>
          <p:nvPr/>
        </p:nvCxnSpPr>
        <p:spPr>
          <a:xfrm rot="10800000">
            <a:off x="4890973" y="1991969"/>
            <a:ext cx="460694" cy="1948267"/>
          </a:xfrm>
          <a:prstGeom prst="bentConnector3">
            <a:avLst>
              <a:gd name="adj1" fmla="val 50000"/>
            </a:avLst>
          </a:prstGeom>
          <a:ln>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06" name="Connector: Elbow 105">
            <a:extLst>
              <a:ext uri="{FF2B5EF4-FFF2-40B4-BE49-F238E27FC236}">
                <a16:creationId xmlns:a16="http://schemas.microsoft.com/office/drawing/2014/main" id="{1C5F2618-06D4-9CCD-C81B-3D40C556CD74}"/>
              </a:ext>
            </a:extLst>
          </p:cNvPr>
          <p:cNvCxnSpPr>
            <a:cxnSpLocks/>
            <a:stCxn id="64" idx="1"/>
            <a:endCxn id="62" idx="3"/>
          </p:cNvCxnSpPr>
          <p:nvPr/>
        </p:nvCxnSpPr>
        <p:spPr>
          <a:xfrm rot="10800000">
            <a:off x="4890973" y="2153329"/>
            <a:ext cx="460694" cy="972139"/>
          </a:xfrm>
          <a:prstGeom prst="bentConnector3">
            <a:avLst>
              <a:gd name="adj1" fmla="val 26648"/>
            </a:avLst>
          </a:prstGeom>
          <a:ln>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08" name="Straight Arrow Connector 107">
            <a:extLst>
              <a:ext uri="{FF2B5EF4-FFF2-40B4-BE49-F238E27FC236}">
                <a16:creationId xmlns:a16="http://schemas.microsoft.com/office/drawing/2014/main" id="{CE98DF77-889B-53BA-94B0-9E5CA9DA569F}"/>
              </a:ext>
            </a:extLst>
          </p:cNvPr>
          <p:cNvCxnSpPr>
            <a:cxnSpLocks/>
            <a:stCxn id="66" idx="2"/>
            <a:endCxn id="69" idx="0"/>
          </p:cNvCxnSpPr>
          <p:nvPr/>
        </p:nvCxnSpPr>
        <p:spPr>
          <a:xfrm flipH="1">
            <a:off x="2730249" y="4465066"/>
            <a:ext cx="725" cy="380055"/>
          </a:xfrm>
          <a:prstGeom prst="straightConnector1">
            <a:avLst/>
          </a:prstGeom>
          <a:ln w="12700">
            <a:solidFill>
              <a:srgbClr val="4F17A8"/>
            </a:solidFill>
            <a:headEnd type="none" w="lg" len="med"/>
            <a:tailEnd type="triangle" w="med" len="sm"/>
          </a:ln>
        </p:spPr>
        <p:style>
          <a:lnRef idx="1">
            <a:schemeClr val="accent1"/>
          </a:lnRef>
          <a:fillRef idx="0">
            <a:schemeClr val="accent1"/>
          </a:fillRef>
          <a:effectRef idx="0">
            <a:schemeClr val="accent1"/>
          </a:effectRef>
          <a:fontRef idx="minor">
            <a:schemeClr val="tx1"/>
          </a:fontRef>
        </p:style>
      </p:cxnSp>
      <p:cxnSp>
        <p:nvCxnSpPr>
          <p:cNvPr id="111" name="Straight Arrow Connector 110">
            <a:extLst>
              <a:ext uri="{FF2B5EF4-FFF2-40B4-BE49-F238E27FC236}">
                <a16:creationId xmlns:a16="http://schemas.microsoft.com/office/drawing/2014/main" id="{3C404E83-1EB9-7742-AE5C-58F7C09BD1F1}"/>
              </a:ext>
            </a:extLst>
          </p:cNvPr>
          <p:cNvCxnSpPr>
            <a:cxnSpLocks/>
          </p:cNvCxnSpPr>
          <p:nvPr/>
        </p:nvCxnSpPr>
        <p:spPr>
          <a:xfrm flipH="1">
            <a:off x="4890974" y="4221341"/>
            <a:ext cx="46069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Connector: Elbow 29">
            <a:extLst>
              <a:ext uri="{FF2B5EF4-FFF2-40B4-BE49-F238E27FC236}">
                <a16:creationId xmlns:a16="http://schemas.microsoft.com/office/drawing/2014/main" id="{8B0A059C-E2D7-AF28-969B-6D7290EBAA77}"/>
              </a:ext>
            </a:extLst>
          </p:cNvPr>
          <p:cNvCxnSpPr>
            <a:cxnSpLocks/>
          </p:cNvCxnSpPr>
          <p:nvPr/>
        </p:nvCxnSpPr>
        <p:spPr>
          <a:xfrm rot="10800000">
            <a:off x="4886305" y="3994335"/>
            <a:ext cx="460694" cy="1379037"/>
          </a:xfrm>
          <a:prstGeom prst="bentConnector3">
            <a:avLst/>
          </a:prstGeom>
          <a:ln>
            <a:prstDash val="sysDot"/>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88AB2D1B-E46D-DC0C-DDA5-4657A94B0409}"/>
              </a:ext>
            </a:extLst>
          </p:cNvPr>
          <p:cNvSpPr txBox="1"/>
          <p:nvPr/>
        </p:nvSpPr>
        <p:spPr>
          <a:xfrm>
            <a:off x="3426981" y="4079432"/>
            <a:ext cx="1371600" cy="306467"/>
          </a:xfrm>
          <a:prstGeom prst="roundRect">
            <a:avLst/>
          </a:prstGeom>
          <a:solidFill>
            <a:srgbClr val="4F17A8"/>
          </a:solidFill>
          <a:ln>
            <a:noFill/>
          </a:ln>
        </p:spPr>
        <p:txBody>
          <a:bodyPr wrap="square" rtlCol="0" anchor="ctr">
            <a:spAutoFit/>
          </a:bodyPr>
          <a:lstStyle/>
          <a:p>
            <a:pPr algn="ctr"/>
            <a:r>
              <a:rPr lang="en-US" sz="1200">
                <a:solidFill>
                  <a:schemeClr val="bg1"/>
                </a:solidFill>
                <a:latin typeface="Roboto" panose="02000000000000000000" pitchFamily="2" charset="0"/>
                <a:ea typeface="Roboto" panose="02000000000000000000" pitchFamily="2" charset="0"/>
                <a:cs typeface="Roboto" panose="02000000000000000000" pitchFamily="2" charset="0"/>
              </a:rPr>
              <a:t>Phillip Cooke</a:t>
            </a:r>
            <a:endParaRPr lang="en-IN" sz="1200">
              <a:solidFill>
                <a:schemeClr val="bg1"/>
              </a:solidFill>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329566587"/>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 name="Rectangle 162">
            <a:extLst>
              <a:ext uri="{FF2B5EF4-FFF2-40B4-BE49-F238E27FC236}">
                <a16:creationId xmlns:a16="http://schemas.microsoft.com/office/drawing/2014/main" id="{3BC9F78D-1053-F73F-7A43-71EAFB503B72}"/>
              </a:ext>
            </a:extLst>
          </p:cNvPr>
          <p:cNvSpPr/>
          <p:nvPr/>
        </p:nvSpPr>
        <p:spPr>
          <a:xfrm>
            <a:off x="-10197" y="0"/>
            <a:ext cx="12202197" cy="6875767"/>
          </a:xfrm>
          <a:prstGeom prst="rect">
            <a:avLst/>
          </a:prstGeom>
          <a:solidFill>
            <a:srgbClr val="4F17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Rectangle: Rounded Corners 7">
            <a:extLst>
              <a:ext uri="{FF2B5EF4-FFF2-40B4-BE49-F238E27FC236}">
                <a16:creationId xmlns:a16="http://schemas.microsoft.com/office/drawing/2014/main" id="{D8BD37D9-9998-2042-5175-179D692D9E97}"/>
              </a:ext>
            </a:extLst>
          </p:cNvPr>
          <p:cNvSpPr/>
          <p:nvPr/>
        </p:nvSpPr>
        <p:spPr>
          <a:xfrm>
            <a:off x="3004696" y="1011598"/>
            <a:ext cx="6335471" cy="3900088"/>
          </a:xfrm>
          <a:prstGeom prst="roundRect">
            <a:avLst>
              <a:gd name="adj" fmla="val 1442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Roboto "/>
            </a:endParaRPr>
          </a:p>
        </p:txBody>
      </p:sp>
      <p:sp>
        <p:nvSpPr>
          <p:cNvPr id="7" name="Rectangle: Rounded Corners 6">
            <a:extLst>
              <a:ext uri="{FF2B5EF4-FFF2-40B4-BE49-F238E27FC236}">
                <a16:creationId xmlns:a16="http://schemas.microsoft.com/office/drawing/2014/main" id="{C62D7009-BF09-73EA-4677-393E5D82EA79}"/>
              </a:ext>
            </a:extLst>
          </p:cNvPr>
          <p:cNvSpPr/>
          <p:nvPr/>
        </p:nvSpPr>
        <p:spPr>
          <a:xfrm>
            <a:off x="8762099" y="1912828"/>
            <a:ext cx="3429901" cy="4726552"/>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Roboto "/>
            </a:endParaRPr>
          </a:p>
        </p:txBody>
      </p:sp>
      <p:sp>
        <p:nvSpPr>
          <p:cNvPr id="9" name="Rectangle: Rounded Corners 8">
            <a:extLst>
              <a:ext uri="{FF2B5EF4-FFF2-40B4-BE49-F238E27FC236}">
                <a16:creationId xmlns:a16="http://schemas.microsoft.com/office/drawing/2014/main" id="{DC1A0824-AC67-D20F-BD66-3E88DC329BCD}"/>
              </a:ext>
            </a:extLst>
          </p:cNvPr>
          <p:cNvSpPr/>
          <p:nvPr/>
        </p:nvSpPr>
        <p:spPr>
          <a:xfrm>
            <a:off x="2326625" y="3085477"/>
            <a:ext cx="7105499" cy="3553905"/>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Roboto "/>
            </a:endParaRPr>
          </a:p>
        </p:txBody>
      </p:sp>
      <p:sp>
        <p:nvSpPr>
          <p:cNvPr id="17" name="Rectangle 16">
            <a:extLst>
              <a:ext uri="{FF2B5EF4-FFF2-40B4-BE49-F238E27FC236}">
                <a16:creationId xmlns:a16="http://schemas.microsoft.com/office/drawing/2014/main" id="{A16B7571-E35F-3744-E5CA-7289DA3AFF74}"/>
              </a:ext>
            </a:extLst>
          </p:cNvPr>
          <p:cNvSpPr/>
          <p:nvPr/>
        </p:nvSpPr>
        <p:spPr>
          <a:xfrm flipH="1" flipV="1">
            <a:off x="9232853" y="3435972"/>
            <a:ext cx="77668" cy="3196588"/>
          </a:xfrm>
          <a:prstGeom prst="rect">
            <a:avLst/>
          </a:prstGeom>
          <a:gradFill flip="none" rotWithShape="1">
            <a:gsLst>
              <a:gs pos="0">
                <a:srgbClr val="E6E6E6"/>
              </a:gs>
              <a:gs pos="100000">
                <a:srgbClr val="FFFFFF"/>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Roboto "/>
            </a:endParaRPr>
          </a:p>
        </p:txBody>
      </p:sp>
      <p:sp>
        <p:nvSpPr>
          <p:cNvPr id="6" name="Rectangle: Top Corners Rounded 5">
            <a:extLst>
              <a:ext uri="{FF2B5EF4-FFF2-40B4-BE49-F238E27FC236}">
                <a16:creationId xmlns:a16="http://schemas.microsoft.com/office/drawing/2014/main" id="{5B0D578D-CE56-F374-4D41-F95D2182750A}"/>
              </a:ext>
            </a:extLst>
          </p:cNvPr>
          <p:cNvSpPr/>
          <p:nvPr/>
        </p:nvSpPr>
        <p:spPr>
          <a:xfrm rot="5400000">
            <a:off x="1095713" y="1164852"/>
            <a:ext cx="662101" cy="2873921"/>
          </a:xfrm>
          <a:prstGeom prst="round2SameRect">
            <a:avLst>
              <a:gd name="adj1" fmla="val 28151"/>
              <a:gd name="adj2" fmla="val 0"/>
            </a:avLst>
          </a:prstGeom>
          <a:solidFill>
            <a:schemeClr val="bg1"/>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FFFFFF"/>
              </a:solidFill>
              <a:effectLst/>
              <a:uLnTx/>
              <a:uFillTx/>
              <a:latin typeface="Montserrat"/>
            </a:endParaRPr>
          </a:p>
        </p:txBody>
      </p:sp>
      <p:sp>
        <p:nvSpPr>
          <p:cNvPr id="10" name="Rectangle: Rounded Corners 9">
            <a:extLst>
              <a:ext uri="{FF2B5EF4-FFF2-40B4-BE49-F238E27FC236}">
                <a16:creationId xmlns:a16="http://schemas.microsoft.com/office/drawing/2014/main" id="{36F8B65B-2009-E099-5584-D61E0DFE6660}"/>
              </a:ext>
            </a:extLst>
          </p:cNvPr>
          <p:cNvSpPr/>
          <p:nvPr/>
        </p:nvSpPr>
        <p:spPr>
          <a:xfrm>
            <a:off x="0" y="3085477"/>
            <a:ext cx="2673155" cy="3779404"/>
          </a:xfrm>
          <a:prstGeom prst="roundRect">
            <a:avLst>
              <a:gd name="adj" fmla="val 0"/>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prstClr val="white"/>
              </a:solidFill>
              <a:effectLst/>
              <a:uLnTx/>
              <a:uFillTx/>
              <a:latin typeface="Roboto "/>
            </a:endParaRPr>
          </a:p>
        </p:txBody>
      </p:sp>
      <p:sp>
        <p:nvSpPr>
          <p:cNvPr id="13" name="TextBox 12">
            <a:extLst>
              <a:ext uri="{FF2B5EF4-FFF2-40B4-BE49-F238E27FC236}">
                <a16:creationId xmlns:a16="http://schemas.microsoft.com/office/drawing/2014/main" id="{ADFCDBCF-4886-F9DC-CE0C-F44DDC9597B7}"/>
              </a:ext>
            </a:extLst>
          </p:cNvPr>
          <p:cNvSpPr txBox="1"/>
          <p:nvPr/>
        </p:nvSpPr>
        <p:spPr>
          <a:xfrm>
            <a:off x="450269" y="4057408"/>
            <a:ext cx="1629463" cy="615553"/>
          </a:xfrm>
          <a:prstGeom prst="rect">
            <a:avLst/>
          </a:prstGeom>
          <a:noFill/>
        </p:spPr>
        <p:txBody>
          <a:bodyPr wrap="square" lIns="91440" tIns="45720" rIns="91440" bIns="45720" rtlCol="0" anchor="t">
            <a:spAutoFit/>
          </a:bodyPr>
          <a:lstStyle/>
          <a:p>
            <a:pPr>
              <a:defRPr/>
            </a:pPr>
            <a:r>
              <a:rPr lang="en-US" sz="1700" b="1">
                <a:solidFill>
                  <a:srgbClr val="4F17A8"/>
                </a:solidFill>
                <a:latin typeface="Roboto" panose="02000000000000000000" pitchFamily="2" charset="0"/>
                <a:ea typeface="Roboto" panose="02000000000000000000" pitchFamily="2" charset="0"/>
                <a:cs typeface="Roboto" panose="02000000000000000000" pitchFamily="2" charset="0"/>
              </a:rPr>
              <a:t>Engagement Objective</a:t>
            </a:r>
            <a:endParaRPr lang="en-US" sz="1700" b="1" i="0" u="none" strike="noStrike" kern="1200" cap="none" spc="0" normalizeH="0" baseline="0" noProof="0">
              <a:ln>
                <a:noFill/>
              </a:ln>
              <a:solidFill>
                <a:srgbClr val="4F17A8"/>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4" name="Rectangle 13">
            <a:extLst>
              <a:ext uri="{FF2B5EF4-FFF2-40B4-BE49-F238E27FC236}">
                <a16:creationId xmlns:a16="http://schemas.microsoft.com/office/drawing/2014/main" id="{72BB9A38-3754-9E10-58C8-A85FD5C8E81F}"/>
              </a:ext>
            </a:extLst>
          </p:cNvPr>
          <p:cNvSpPr/>
          <p:nvPr/>
        </p:nvSpPr>
        <p:spPr>
          <a:xfrm flipV="1">
            <a:off x="3019029" y="3414657"/>
            <a:ext cx="82949" cy="3217903"/>
          </a:xfrm>
          <a:prstGeom prst="rect">
            <a:avLst/>
          </a:prstGeom>
          <a:gradFill flip="none" rotWithShape="1">
            <a:gsLst>
              <a:gs pos="0">
                <a:srgbClr val="E6E6E6"/>
              </a:gs>
              <a:gs pos="100000">
                <a:srgbClr val="FFFFFF"/>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Roboto "/>
            </a:endParaRPr>
          </a:p>
        </p:txBody>
      </p:sp>
      <p:sp>
        <p:nvSpPr>
          <p:cNvPr id="16" name="Moon 15">
            <a:extLst>
              <a:ext uri="{FF2B5EF4-FFF2-40B4-BE49-F238E27FC236}">
                <a16:creationId xmlns:a16="http://schemas.microsoft.com/office/drawing/2014/main" id="{34A28F4F-DE46-1769-1E5A-CD42C84899A9}"/>
              </a:ext>
            </a:extLst>
          </p:cNvPr>
          <p:cNvSpPr/>
          <p:nvPr/>
        </p:nvSpPr>
        <p:spPr>
          <a:xfrm rot="3193141">
            <a:off x="2624026" y="6476146"/>
            <a:ext cx="234728" cy="345710"/>
          </a:xfrm>
          <a:prstGeom prst="moon">
            <a:avLst>
              <a:gd name="adj" fmla="val 7432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Roboto "/>
            </a:endParaRPr>
          </a:p>
        </p:txBody>
      </p:sp>
      <p:sp>
        <p:nvSpPr>
          <p:cNvPr id="19" name="TextBox 18">
            <a:extLst>
              <a:ext uri="{FF2B5EF4-FFF2-40B4-BE49-F238E27FC236}">
                <a16:creationId xmlns:a16="http://schemas.microsoft.com/office/drawing/2014/main" id="{7F161715-68D9-CFE5-CC4E-33F05DE7B831}"/>
              </a:ext>
            </a:extLst>
          </p:cNvPr>
          <p:cNvSpPr txBox="1"/>
          <p:nvPr/>
        </p:nvSpPr>
        <p:spPr>
          <a:xfrm>
            <a:off x="436242" y="1184850"/>
            <a:ext cx="2476472"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30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A long-term partnership for delivering innovative learning solutions.</a:t>
            </a:r>
            <a:endParaRPr kumimoji="0" lang="en-US" sz="1400" b="1"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5" name="TextBox 24">
            <a:extLst>
              <a:ext uri="{FF2B5EF4-FFF2-40B4-BE49-F238E27FC236}">
                <a16:creationId xmlns:a16="http://schemas.microsoft.com/office/drawing/2014/main" id="{F7092DCF-7794-075A-2F2B-99EC1343B6CD}"/>
              </a:ext>
            </a:extLst>
          </p:cNvPr>
          <p:cNvSpPr txBox="1"/>
          <p:nvPr/>
        </p:nvSpPr>
        <p:spPr>
          <a:xfrm>
            <a:off x="9482407" y="2109467"/>
            <a:ext cx="1753705"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a:ln>
                  <a:noFill/>
                </a:ln>
                <a:solidFill>
                  <a:srgbClr val="4F17A8"/>
                </a:solidFill>
                <a:effectLst/>
                <a:uLnTx/>
                <a:uFillTx/>
                <a:latin typeface="Roboto" panose="02000000000000000000" pitchFamily="2" charset="0"/>
                <a:ea typeface="Roboto" panose="02000000000000000000" pitchFamily="2" charset="0"/>
                <a:cs typeface="Roboto" panose="02000000000000000000" pitchFamily="2" charset="0"/>
              </a:rPr>
              <a:t>The Path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a:ln>
                  <a:noFill/>
                </a:ln>
                <a:solidFill>
                  <a:srgbClr val="4F17A8"/>
                </a:solidFill>
                <a:effectLst/>
                <a:uLnTx/>
                <a:uFillTx/>
                <a:latin typeface="Roboto" panose="02000000000000000000" pitchFamily="2" charset="0"/>
                <a:ea typeface="Roboto" panose="02000000000000000000" pitchFamily="2" charset="0"/>
                <a:cs typeface="Roboto" panose="02000000000000000000" pitchFamily="2" charset="0"/>
              </a:rPr>
              <a:t>Ahead</a:t>
            </a:r>
          </a:p>
        </p:txBody>
      </p:sp>
      <p:grpSp>
        <p:nvGrpSpPr>
          <p:cNvPr id="166" name="Group 165">
            <a:extLst>
              <a:ext uri="{FF2B5EF4-FFF2-40B4-BE49-F238E27FC236}">
                <a16:creationId xmlns:a16="http://schemas.microsoft.com/office/drawing/2014/main" id="{FB3DD709-3647-568B-0B94-BA4FB366A0F9}"/>
              </a:ext>
            </a:extLst>
          </p:cNvPr>
          <p:cNvGrpSpPr/>
          <p:nvPr/>
        </p:nvGrpSpPr>
        <p:grpSpPr>
          <a:xfrm>
            <a:off x="3112781" y="1108217"/>
            <a:ext cx="6120003" cy="2833963"/>
            <a:chOff x="3112781" y="1119106"/>
            <a:chExt cx="6120003" cy="2833963"/>
          </a:xfrm>
        </p:grpSpPr>
        <p:sp>
          <p:nvSpPr>
            <p:cNvPr id="28" name="Rectangle: Rounded Corners 27">
              <a:extLst>
                <a:ext uri="{FF2B5EF4-FFF2-40B4-BE49-F238E27FC236}">
                  <a16:creationId xmlns:a16="http://schemas.microsoft.com/office/drawing/2014/main" id="{77C6C0DE-5DD2-EB01-36CE-C4CE06D2ACC6}"/>
                </a:ext>
              </a:extLst>
            </p:cNvPr>
            <p:cNvSpPr/>
            <p:nvPr/>
          </p:nvSpPr>
          <p:spPr>
            <a:xfrm>
              <a:off x="3112784" y="1119106"/>
              <a:ext cx="6120000" cy="2528861"/>
            </a:xfrm>
            <a:prstGeom prst="roundRect">
              <a:avLst>
                <a:gd name="adj" fmla="val 18393"/>
              </a:avLst>
            </a:prstGeom>
            <a:solidFill>
              <a:srgbClr val="59D4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Roboto "/>
              </a:endParaRPr>
            </a:p>
          </p:txBody>
        </p:sp>
        <p:sp>
          <p:nvSpPr>
            <p:cNvPr id="29" name="TextBox 28">
              <a:extLst>
                <a:ext uri="{FF2B5EF4-FFF2-40B4-BE49-F238E27FC236}">
                  <a16:creationId xmlns:a16="http://schemas.microsoft.com/office/drawing/2014/main" id="{D52ABAEC-85EA-2B88-1979-24EE020D7CC0}"/>
                </a:ext>
              </a:extLst>
            </p:cNvPr>
            <p:cNvSpPr txBox="1"/>
            <p:nvPr/>
          </p:nvSpPr>
          <p:spPr>
            <a:xfrm>
              <a:off x="4702891" y="1230650"/>
              <a:ext cx="2999744" cy="353943"/>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700" b="1" i="0" u="none" strike="noStrike" cap="none" spc="0" normalizeH="0" baseline="0">
                  <a:ln>
                    <a:noFill/>
                  </a:ln>
                  <a:solidFill>
                    <a:srgbClr val="00A8E0"/>
                  </a:solidFill>
                  <a:effectLst/>
                  <a:uLnTx/>
                  <a:uFillTx/>
                  <a:latin typeface="ATT Aleck Slab" panose="02060503020206020204" pitchFamily="18" charset="0"/>
                  <a:cs typeface="ATT Aleck Slab" panose="02060503020206020204" pitchFamily="18"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i="0" u="none" strike="noStrike" kern="1200" cap="none" spc="0" normalizeH="0" baseline="0" noProof="0">
                  <a:ln>
                    <a:noFill/>
                  </a:ln>
                  <a:solidFill>
                    <a:schemeClr val="tx1"/>
                  </a:solidFill>
                  <a:effectLst/>
                  <a:uLnTx/>
                  <a:uFillTx/>
                  <a:latin typeface="Roboto" panose="02000000000000000000" pitchFamily="2" charset="0"/>
                  <a:ea typeface="Roboto" panose="02000000000000000000" pitchFamily="2" charset="0"/>
                  <a:cs typeface="Roboto" panose="02000000000000000000" pitchFamily="2" charset="0"/>
                </a:rPr>
                <a:t>Engagement Highlights</a:t>
              </a:r>
            </a:p>
          </p:txBody>
        </p:sp>
        <p:sp>
          <p:nvSpPr>
            <p:cNvPr id="30" name="TextBox 29">
              <a:extLst>
                <a:ext uri="{FF2B5EF4-FFF2-40B4-BE49-F238E27FC236}">
                  <a16:creationId xmlns:a16="http://schemas.microsoft.com/office/drawing/2014/main" id="{FA2CF885-AC0C-B960-E280-5E13893247D3}"/>
                </a:ext>
              </a:extLst>
            </p:cNvPr>
            <p:cNvSpPr txBox="1"/>
            <p:nvPr/>
          </p:nvSpPr>
          <p:spPr>
            <a:xfrm>
              <a:off x="3327486" y="1620621"/>
              <a:ext cx="5541297" cy="757300"/>
            </a:xfrm>
            <a:prstGeom prst="rect">
              <a:avLst/>
            </a:prstGeom>
            <a:noFill/>
          </p:spPr>
          <p:txBody>
            <a:bodyPr wrap="square" lIns="91440" tIns="45720" rIns="91440" bIns="45720" numCol="1" spcCol="360000" rtlCol="0" anchor="t">
              <a:noAutofit/>
            </a:bodyPr>
            <a:lstStyle/>
            <a:p>
              <a:pPr marL="91440" marR="0" lvl="0" indent="-91440" algn="l" defTabSz="914400" eaLnBrk="1" fontAlgn="auto" latinLnBrk="0" hangingPunct="1">
                <a:lnSpc>
                  <a:spcPct val="100000"/>
                </a:lnSpc>
                <a:spcBef>
                  <a:spcPts val="600"/>
                </a:spcBef>
                <a:spcAft>
                  <a:spcPts val="300"/>
                </a:spcAft>
                <a:buClrTx/>
                <a:buSzTx/>
                <a:buFont typeface="Arial" panose="020B0604020202020204" pitchFamily="34" charset="0"/>
                <a:buChar char="•"/>
                <a:tabLst/>
                <a:defRPr/>
              </a:pPr>
              <a:r>
                <a:rPr lang="en-US" sz="1200">
                  <a:latin typeface="Roboto" panose="02000000000000000000" pitchFamily="2" charset="0"/>
                  <a:ea typeface="Roboto" panose="02000000000000000000" pitchFamily="2" charset="0"/>
                  <a:cs typeface="Roboto" panose="02000000000000000000" pitchFamily="2" charset="0"/>
                </a:rPr>
                <a:t>Part of the core project team along with PMI members</a:t>
              </a:r>
            </a:p>
            <a:p>
              <a:pPr marL="91440" marR="0" lvl="0" indent="-91440" algn="l" defTabSz="914400" eaLnBrk="1" fontAlgn="auto" latinLnBrk="0" hangingPunct="1">
                <a:lnSpc>
                  <a:spcPct val="100000"/>
                </a:lnSpc>
                <a:spcBef>
                  <a:spcPts val="600"/>
                </a:spcBef>
                <a:spcAft>
                  <a:spcPts val="300"/>
                </a:spcAft>
                <a:buClrTx/>
                <a:buSzTx/>
                <a:buFont typeface="Arial" panose="020B0604020202020204" pitchFamily="34" charset="0"/>
                <a:buChar char="•"/>
                <a:tabLst/>
                <a:defRPr/>
              </a:pPr>
              <a:r>
                <a:rPr lang="en-US" sz="1200">
                  <a:latin typeface="Roboto" panose="02000000000000000000" pitchFamily="2" charset="0"/>
                  <a:ea typeface="Roboto" panose="02000000000000000000" pitchFamily="2" charset="0"/>
                  <a:cs typeface="Roboto" panose="02000000000000000000" pitchFamily="2" charset="0"/>
                </a:rPr>
                <a:t>Involved in day-to-day activities, including planning the schedule, determining the instructional approach, and designing the course</a:t>
              </a:r>
            </a:p>
          </p:txBody>
        </p:sp>
        <p:sp>
          <p:nvSpPr>
            <p:cNvPr id="36" name="Rectangle: Rounded Corners 35">
              <a:extLst>
                <a:ext uri="{FF2B5EF4-FFF2-40B4-BE49-F238E27FC236}">
                  <a16:creationId xmlns:a16="http://schemas.microsoft.com/office/drawing/2014/main" id="{28FA2E1A-FAF4-6816-21AB-81AF92C611AD}"/>
                </a:ext>
              </a:extLst>
            </p:cNvPr>
            <p:cNvSpPr/>
            <p:nvPr/>
          </p:nvSpPr>
          <p:spPr>
            <a:xfrm>
              <a:off x="3112781" y="2511328"/>
              <a:ext cx="6120000" cy="1441741"/>
            </a:xfrm>
            <a:prstGeom prst="roundRect">
              <a:avLst>
                <a:gd name="adj" fmla="val 15106"/>
              </a:avLst>
            </a:prstGeom>
            <a:solidFill>
              <a:srgbClr val="4F17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Roboto "/>
              </a:endParaRPr>
            </a:p>
          </p:txBody>
        </p:sp>
        <p:sp>
          <p:nvSpPr>
            <p:cNvPr id="37" name="TextBox 36">
              <a:extLst>
                <a:ext uri="{FF2B5EF4-FFF2-40B4-BE49-F238E27FC236}">
                  <a16:creationId xmlns:a16="http://schemas.microsoft.com/office/drawing/2014/main" id="{5E62045D-5FA2-B380-FA7D-B94D6CFC91FF}"/>
                </a:ext>
              </a:extLst>
            </p:cNvPr>
            <p:cNvSpPr txBox="1"/>
            <p:nvPr/>
          </p:nvSpPr>
          <p:spPr>
            <a:xfrm>
              <a:off x="3334444" y="2625752"/>
              <a:ext cx="2530860" cy="1221873"/>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300"/>
                </a:spcAft>
                <a:buClrTx/>
                <a:buSzTx/>
                <a:buFontTx/>
                <a:buNone/>
                <a:tabLst/>
                <a:defRPr/>
              </a:pPr>
              <a:r>
                <a:rPr kumimoji="0" lang="en-US" sz="1200" b="1" i="0" u="none" strike="noStrike" kern="1200" cap="none" spc="0" normalizeH="0" baseline="0" noProof="0">
                  <a:ln>
                    <a:noFill/>
                  </a:ln>
                  <a:solidFill>
                    <a:schemeClr val="bg1"/>
                  </a:solidFill>
                  <a:effectLst/>
                  <a:uLnTx/>
                  <a:uFillTx/>
                  <a:latin typeface="Roboto" panose="02000000000000000000" pitchFamily="2" charset="0"/>
                  <a:ea typeface="Roboto" panose="02000000000000000000" pitchFamily="2" charset="0"/>
                  <a:cs typeface="Roboto" panose="02000000000000000000" pitchFamily="2" charset="0"/>
                </a:rPr>
                <a:t>Design modalities: </a:t>
              </a:r>
            </a:p>
            <a:p>
              <a:pPr marL="0" marR="0" lvl="0" indent="0" algn="l" defTabSz="914400" rtl="0" eaLnBrk="1" fontAlgn="auto" latinLnBrk="0" hangingPunct="1">
                <a:lnSpc>
                  <a:spcPct val="120000"/>
                </a:lnSpc>
                <a:spcBef>
                  <a:spcPts val="0"/>
                </a:spcBef>
                <a:spcAft>
                  <a:spcPts val="300"/>
                </a:spcAft>
                <a:buClrTx/>
                <a:buSzTx/>
                <a:buFontTx/>
                <a:buNone/>
                <a:tabLst/>
                <a:defRPr/>
              </a:pPr>
              <a:r>
                <a:rPr kumimoji="0" lang="en-US" sz="1200" b="0" i="0" u="none" strike="noStrike" kern="1200" cap="none" spc="0" normalizeH="0" baseline="0" noProof="0">
                  <a:ln>
                    <a:noFill/>
                  </a:ln>
                  <a:solidFill>
                    <a:schemeClr val="bg1"/>
                  </a:solidFill>
                  <a:effectLst/>
                  <a:uLnTx/>
                  <a:uFillTx/>
                  <a:latin typeface="Roboto" panose="02000000000000000000" pitchFamily="2" charset="0"/>
                  <a:ea typeface="Roboto" panose="02000000000000000000" pitchFamily="2" charset="0"/>
                  <a:cs typeface="Roboto" panose="02000000000000000000" pitchFamily="2" charset="0"/>
                </a:rPr>
                <a:t>WBT | ILT | </a:t>
              </a:r>
              <a:r>
                <a:rPr lang="en-US" sz="1200">
                  <a:solidFill>
                    <a:schemeClr val="bg1"/>
                  </a:solidFill>
                  <a:latin typeface="Roboto" panose="02000000000000000000" pitchFamily="2" charset="0"/>
                  <a:ea typeface="Roboto" panose="02000000000000000000" pitchFamily="2" charset="0"/>
                  <a:cs typeface="Roboto" panose="02000000000000000000" pitchFamily="2" charset="0"/>
                </a:rPr>
                <a:t>Content creation | </a:t>
              </a:r>
              <a:r>
                <a:rPr kumimoji="0" lang="en-US" sz="1200" b="0" i="0" u="none" strike="noStrike" kern="1200" cap="none" spc="0" normalizeH="0" baseline="0" noProof="0">
                  <a:ln>
                    <a:noFill/>
                  </a:ln>
                  <a:solidFill>
                    <a:schemeClr val="bg1"/>
                  </a:solidFill>
                  <a:effectLst/>
                  <a:uLnTx/>
                  <a:uFillTx/>
                  <a:latin typeface="Roboto" panose="02000000000000000000" pitchFamily="2" charset="0"/>
                  <a:ea typeface="Roboto" panose="02000000000000000000" pitchFamily="2" charset="0"/>
                  <a:cs typeface="Roboto" panose="02000000000000000000" pitchFamily="2" charset="0"/>
                </a:rPr>
                <a:t>JS-coded interactivities | Animation videos | Branching scenarios | Documents</a:t>
              </a:r>
              <a:r>
                <a:rPr lang="en-US" sz="1200">
                  <a:solidFill>
                    <a:schemeClr val="bg1"/>
                  </a:solidFill>
                  <a:latin typeface="Roboto" panose="02000000000000000000" pitchFamily="2" charset="0"/>
                  <a:ea typeface="Roboto" panose="02000000000000000000" pitchFamily="2" charset="0"/>
                  <a:cs typeface="Roboto" panose="02000000000000000000" pitchFamily="2" charset="0"/>
                </a:rPr>
                <a:t> | Product design </a:t>
              </a:r>
              <a:endParaRPr kumimoji="0" lang="en-US" sz="1200" b="0" i="0" u="none" strike="noStrike" kern="1200" cap="none" spc="0" normalizeH="0" baseline="0" noProof="0">
                <a:ln>
                  <a:noFill/>
                </a:ln>
                <a:solidFill>
                  <a:schemeClr val="bg1"/>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38" name="TextBox 37">
              <a:extLst>
                <a:ext uri="{FF2B5EF4-FFF2-40B4-BE49-F238E27FC236}">
                  <a16:creationId xmlns:a16="http://schemas.microsoft.com/office/drawing/2014/main" id="{2029395B-04B3-E66B-6E25-F5B81224EE64}"/>
                </a:ext>
              </a:extLst>
            </p:cNvPr>
            <p:cNvSpPr txBox="1"/>
            <p:nvPr/>
          </p:nvSpPr>
          <p:spPr>
            <a:xfrm>
              <a:off x="6286480" y="2625752"/>
              <a:ext cx="2854416" cy="1221873"/>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300"/>
                </a:spcAft>
                <a:buClrTx/>
                <a:buSzTx/>
                <a:buFontTx/>
                <a:buNone/>
                <a:tabLst/>
                <a:defRPr/>
              </a:pPr>
              <a:r>
                <a:rPr kumimoji="0" lang="en-US" sz="1200" b="1" i="0" u="none" strike="noStrike" kern="1200" cap="none" spc="0" normalizeH="0" baseline="0" noProof="0">
                  <a:ln>
                    <a:noFill/>
                  </a:ln>
                  <a:solidFill>
                    <a:schemeClr val="bg1"/>
                  </a:solidFill>
                  <a:effectLst/>
                  <a:uLnTx/>
                  <a:uFillTx/>
                  <a:latin typeface="Roboto" panose="02000000000000000000" pitchFamily="2" charset="0"/>
                  <a:ea typeface="Roboto" panose="02000000000000000000" pitchFamily="2" charset="0"/>
                  <a:cs typeface="Roboto" panose="02000000000000000000" pitchFamily="2" charset="0"/>
                </a:rPr>
                <a:t>Skillsets:</a:t>
              </a:r>
            </a:p>
            <a:p>
              <a:pPr marL="0" marR="0" lvl="0" indent="0" algn="l" defTabSz="914400" rtl="0" eaLnBrk="1" fontAlgn="auto" latinLnBrk="0" hangingPunct="1">
                <a:lnSpc>
                  <a:spcPct val="120000"/>
                </a:lnSpc>
                <a:spcBef>
                  <a:spcPts val="0"/>
                </a:spcBef>
                <a:spcAft>
                  <a:spcPts val="300"/>
                </a:spcAft>
                <a:buClrTx/>
                <a:buSzTx/>
                <a:buFontTx/>
                <a:buNone/>
                <a:tabLst/>
                <a:defRPr/>
              </a:pPr>
              <a:r>
                <a:rPr kumimoji="0" lang="en-US" sz="1200" b="0" i="0" u="none" strike="noStrike" kern="1200" cap="none" spc="0" normalizeH="0" baseline="0" noProof="0">
                  <a:ln>
                    <a:noFill/>
                  </a:ln>
                  <a:solidFill>
                    <a:schemeClr val="bg1"/>
                  </a:solidFill>
                  <a:effectLst/>
                  <a:uLnTx/>
                  <a:uFillTx/>
                  <a:latin typeface="Roboto" panose="02000000000000000000" pitchFamily="2" charset="0"/>
                  <a:ea typeface="Roboto" panose="02000000000000000000" pitchFamily="2" charset="0"/>
                  <a:cs typeface="Roboto" panose="02000000000000000000" pitchFamily="2" charset="0"/>
                </a:rPr>
                <a:t>Instructional design | Content creation | Course development | Graphic design | Video | JS programming in Storyline | Quality analysis | Copyediting</a:t>
              </a:r>
            </a:p>
          </p:txBody>
        </p:sp>
      </p:grpSp>
      <p:sp>
        <p:nvSpPr>
          <p:cNvPr id="39" name="Moon 38">
            <a:extLst>
              <a:ext uri="{FF2B5EF4-FFF2-40B4-BE49-F238E27FC236}">
                <a16:creationId xmlns:a16="http://schemas.microsoft.com/office/drawing/2014/main" id="{B9D79652-8339-110F-C375-F8C0030DBE11}"/>
              </a:ext>
            </a:extLst>
          </p:cNvPr>
          <p:cNvSpPr/>
          <p:nvPr/>
        </p:nvSpPr>
        <p:spPr>
          <a:xfrm rot="13434903">
            <a:off x="2898013" y="2946803"/>
            <a:ext cx="216204" cy="245736"/>
          </a:xfrm>
          <a:prstGeom prst="moon">
            <a:avLst>
              <a:gd name="adj" fmla="val 7510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Roboto "/>
            </a:endParaRPr>
          </a:p>
        </p:txBody>
      </p:sp>
      <p:sp>
        <p:nvSpPr>
          <p:cNvPr id="64" name="Rectangle 63">
            <a:extLst>
              <a:ext uri="{FF2B5EF4-FFF2-40B4-BE49-F238E27FC236}">
                <a16:creationId xmlns:a16="http://schemas.microsoft.com/office/drawing/2014/main" id="{1EC94DAF-9C40-FA65-EB4A-C14BB1BF5521}"/>
              </a:ext>
            </a:extLst>
          </p:cNvPr>
          <p:cNvSpPr/>
          <p:nvPr/>
        </p:nvSpPr>
        <p:spPr>
          <a:xfrm>
            <a:off x="8684359" y="4758870"/>
            <a:ext cx="954200" cy="1880509"/>
          </a:xfrm>
          <a:prstGeom prst="rect">
            <a:avLst/>
          </a:prstGeom>
          <a:gradFill flip="none" rotWithShape="1">
            <a:gsLst>
              <a:gs pos="0">
                <a:schemeClr val="bg1"/>
              </a:gs>
              <a:gs pos="100000">
                <a:schemeClr val="bg1">
                  <a:alpha val="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chemeClr val="tx1"/>
              </a:solidFill>
              <a:effectLst/>
              <a:uLnTx/>
              <a:uFillTx/>
              <a:latin typeface="Montserrat"/>
            </a:endParaRPr>
          </a:p>
        </p:txBody>
      </p:sp>
      <p:sp>
        <p:nvSpPr>
          <p:cNvPr id="157" name="Slide Number Placeholder 5">
            <a:extLst>
              <a:ext uri="{FF2B5EF4-FFF2-40B4-BE49-F238E27FC236}">
                <a16:creationId xmlns:a16="http://schemas.microsoft.com/office/drawing/2014/main" id="{4BEEAFD0-8A0E-0331-6A26-67DD1E923065}"/>
              </a:ext>
            </a:extLst>
          </p:cNvPr>
          <p:cNvSpPr txBox="1">
            <a:spLocks/>
          </p:cNvSpPr>
          <p:nvPr/>
        </p:nvSpPr>
        <p:spPr>
          <a:xfrm>
            <a:off x="11610379" y="6289820"/>
            <a:ext cx="379950" cy="365125"/>
          </a:xfrm>
          <a:prstGeom prst="rect">
            <a:avLst/>
          </a:prstGeom>
          <a:noFill/>
        </p:spPr>
        <p:txBody>
          <a:bodyPr vert="horz" lIns="91440" tIns="45720" rIns="91440" bIns="45720" rtlCol="0" anchor="ctr"/>
          <a:lstStyle>
            <a:defPPr>
              <a:defRPr lang="en-US"/>
            </a:defPPr>
            <a:lvl1pPr marL="0" algn="ct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2846987-CAF7-45E1-8279-690598F12D22}" type="slidenum">
              <a:rPr lang="en-IN" sz="1050" smtClean="0">
                <a:latin typeface="Roboto" panose="02000000000000000000" pitchFamily="2" charset="0"/>
                <a:ea typeface="Roboto" panose="02000000000000000000" pitchFamily="2" charset="0"/>
                <a:cs typeface="Roboto" panose="02000000000000000000" pitchFamily="2" charset="0"/>
              </a:rPr>
              <a:pPr/>
              <a:t>12</a:t>
            </a:fld>
            <a:endParaRPr lang="en-IN">
              <a:latin typeface="Roboto" panose="02000000000000000000" pitchFamily="2" charset="0"/>
              <a:ea typeface="Roboto" panose="02000000000000000000" pitchFamily="2" charset="0"/>
              <a:cs typeface="Roboto" panose="02000000000000000000" pitchFamily="2" charset="0"/>
            </a:endParaRPr>
          </a:p>
        </p:txBody>
      </p:sp>
      <p:sp>
        <p:nvSpPr>
          <p:cNvPr id="160" name="TextBox 159">
            <a:extLst>
              <a:ext uri="{FF2B5EF4-FFF2-40B4-BE49-F238E27FC236}">
                <a16:creationId xmlns:a16="http://schemas.microsoft.com/office/drawing/2014/main" id="{BA985C0D-A0EF-25FA-E166-ECDAA7485B6F}"/>
              </a:ext>
            </a:extLst>
          </p:cNvPr>
          <p:cNvSpPr txBox="1"/>
          <p:nvPr/>
        </p:nvSpPr>
        <p:spPr>
          <a:xfrm>
            <a:off x="432004" y="4697908"/>
            <a:ext cx="2475106" cy="1200329"/>
          </a:xfrm>
          <a:prstGeom prst="rect">
            <a:avLst/>
          </a:prstGeom>
          <a:noFill/>
        </p:spPr>
        <p:txBody>
          <a:bodyPr wrap="square" lIns="91440" tIns="45720" rIns="91440" bIns="45720" rtlCol="0" anchor="t">
            <a:spAutoFit/>
          </a:bodyPr>
          <a:lstStyle/>
          <a:p>
            <a:pPr>
              <a:spcBef>
                <a:spcPts val="900"/>
              </a:spcBef>
              <a:spcAft>
                <a:spcPts val="300"/>
              </a:spcAft>
              <a:defRPr/>
            </a:pPr>
            <a:r>
              <a:rPr lang="en-US" sz="1200">
                <a:latin typeface="Roboto" panose="02000000000000000000" pitchFamily="2" charset="0"/>
                <a:ea typeface="Roboto" panose="02000000000000000000" pitchFamily="2" charset="0"/>
                <a:cs typeface="Roboto" panose="02000000000000000000" pitchFamily="2" charset="0"/>
              </a:rPr>
              <a:t>As a consulting partner, Aptara aims to help shape learning strategies, align training with business objectives, and advise on optimal practices in digital learning and certification. </a:t>
            </a:r>
          </a:p>
        </p:txBody>
      </p:sp>
      <p:sp>
        <p:nvSpPr>
          <p:cNvPr id="162" name="TextBox 161">
            <a:extLst>
              <a:ext uri="{FF2B5EF4-FFF2-40B4-BE49-F238E27FC236}">
                <a16:creationId xmlns:a16="http://schemas.microsoft.com/office/drawing/2014/main" id="{1C335950-4E2D-3BC5-5A73-A35DC44ED0D8}"/>
              </a:ext>
            </a:extLst>
          </p:cNvPr>
          <p:cNvSpPr txBox="1"/>
          <p:nvPr/>
        </p:nvSpPr>
        <p:spPr>
          <a:xfrm>
            <a:off x="9482407" y="2871887"/>
            <a:ext cx="2503075" cy="1723549"/>
          </a:xfrm>
          <a:prstGeom prst="rect">
            <a:avLst/>
          </a:prstGeom>
          <a:noFill/>
        </p:spPr>
        <p:txBody>
          <a:bodyPr wrap="square" rtlCol="0">
            <a:spAutoFit/>
          </a:bodyPr>
          <a:lstStyle/>
          <a:p>
            <a:pPr marL="91440" marR="0" lvl="0" indent="-91440" algn="l" defTabSz="914400" rtl="0" eaLnBrk="1" fontAlgn="auto" latinLnBrk="0" hangingPunct="1">
              <a:lnSpc>
                <a:spcPct val="100000"/>
              </a:lnSpc>
              <a:spcBef>
                <a:spcPts val="900"/>
              </a:spcBef>
              <a:spcAft>
                <a:spcPts val="300"/>
              </a:spcAft>
              <a:buClrTx/>
              <a:buSzTx/>
              <a:buFont typeface="Arial" panose="020B0604020202020204" pitchFamily="34" charset="0"/>
              <a:buChar char="•"/>
              <a:tabLst/>
              <a:defRPr/>
            </a:pPr>
            <a:r>
              <a:rPr kumimoji="0" lang="en-US" sz="1200" b="0" i="0" u="none" strike="noStrike" kern="1200" cap="none" spc="0" normalizeH="0" baseline="0" noProof="0">
                <a:ln>
                  <a:noFill/>
                </a:ln>
                <a:effectLst/>
                <a:uLnTx/>
                <a:uFillTx/>
                <a:latin typeface="Roboto" panose="02000000000000000000" pitchFamily="2" charset="0"/>
                <a:ea typeface="Roboto" panose="02000000000000000000" pitchFamily="2" charset="0"/>
                <a:cs typeface="Roboto" panose="02000000000000000000" pitchFamily="2" charset="0"/>
              </a:rPr>
              <a:t>Flex team model allows PMI to plug and play team members from Aptara based on the current project requirements.</a:t>
            </a:r>
          </a:p>
          <a:p>
            <a:pPr marL="91440" marR="0" lvl="0" indent="-91440" algn="l" defTabSz="914400" rtl="0" eaLnBrk="1" fontAlgn="auto" latinLnBrk="0" hangingPunct="1">
              <a:lnSpc>
                <a:spcPct val="100000"/>
              </a:lnSpc>
              <a:spcBef>
                <a:spcPts val="900"/>
              </a:spcBef>
              <a:spcAft>
                <a:spcPts val="300"/>
              </a:spcAft>
              <a:buClrTx/>
              <a:buSzTx/>
              <a:buFont typeface="Arial" panose="020B0604020202020204" pitchFamily="34" charset="0"/>
              <a:buChar char="•"/>
              <a:tabLst/>
              <a:defRPr/>
            </a:pPr>
            <a:r>
              <a:rPr lang="en-US" sz="1200">
                <a:latin typeface="Roboto" panose="02000000000000000000" pitchFamily="2" charset="0"/>
                <a:ea typeface="Roboto" panose="02000000000000000000" pitchFamily="2" charset="0"/>
                <a:cs typeface="Roboto" panose="02000000000000000000" pitchFamily="2" charset="0"/>
              </a:rPr>
              <a:t>We can i</a:t>
            </a:r>
            <a:r>
              <a:rPr kumimoji="0" lang="en-US" sz="1200" b="0" i="0" u="none" strike="noStrike" kern="1200" cap="none" spc="0" normalizeH="0" baseline="0" noProof="0" err="1">
                <a:ln>
                  <a:noFill/>
                </a:ln>
                <a:effectLst/>
                <a:uLnTx/>
                <a:uFillTx/>
                <a:latin typeface="Roboto" panose="02000000000000000000" pitchFamily="2" charset="0"/>
                <a:ea typeface="Roboto" panose="02000000000000000000" pitchFamily="2" charset="0"/>
                <a:cs typeface="Roboto" panose="02000000000000000000" pitchFamily="2" charset="0"/>
              </a:rPr>
              <a:t>ncorporate</a:t>
            </a:r>
            <a:r>
              <a:rPr kumimoji="0" lang="en-US" sz="1200" b="0" i="0" u="none" strike="noStrike" kern="1200" cap="none" spc="0" normalizeH="0" baseline="0" noProof="0">
                <a:ln>
                  <a:noFill/>
                </a:ln>
                <a:effectLst/>
                <a:uLnTx/>
                <a:uFillTx/>
                <a:latin typeface="Roboto" panose="02000000000000000000" pitchFamily="2" charset="0"/>
                <a:ea typeface="Roboto" panose="02000000000000000000" pitchFamily="2" charset="0"/>
                <a:cs typeface="Roboto" panose="02000000000000000000" pitchFamily="2" charset="0"/>
              </a:rPr>
              <a:t> latest technologies to improve learner engagement and development efficiency.</a:t>
            </a:r>
          </a:p>
        </p:txBody>
      </p:sp>
      <p:sp>
        <p:nvSpPr>
          <p:cNvPr id="2" name="Text Placeholder 1">
            <a:extLst>
              <a:ext uri="{FF2B5EF4-FFF2-40B4-BE49-F238E27FC236}">
                <a16:creationId xmlns:a16="http://schemas.microsoft.com/office/drawing/2014/main" id="{3FCA6139-0EBD-DF9B-DF09-5E0B89C5E0E6}"/>
              </a:ext>
            </a:extLst>
          </p:cNvPr>
          <p:cNvSpPr>
            <a:spLocks noGrp="1"/>
          </p:cNvSpPr>
          <p:nvPr>
            <p:ph type="body" sz="quarter" idx="10"/>
          </p:nvPr>
        </p:nvSpPr>
        <p:spPr/>
        <p:txBody>
          <a:bodyPr/>
          <a:lstStyle/>
          <a:p>
            <a:r>
              <a:rPr lang="en-IN">
                <a:solidFill>
                  <a:schemeClr val="bg1"/>
                </a:solidFill>
              </a:rPr>
              <a:t>Partnership Overview</a:t>
            </a:r>
          </a:p>
        </p:txBody>
      </p:sp>
      <p:pic>
        <p:nvPicPr>
          <p:cNvPr id="4" name="Graphic 3">
            <a:extLst>
              <a:ext uri="{FF2B5EF4-FFF2-40B4-BE49-F238E27FC236}">
                <a16:creationId xmlns:a16="http://schemas.microsoft.com/office/drawing/2014/main" id="{CD1CF7FC-C7DB-5AFF-D6AD-50B4534518A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80174" y="2512010"/>
            <a:ext cx="1020554" cy="190456"/>
          </a:xfrm>
          <a:prstGeom prst="rect">
            <a:avLst/>
          </a:prstGeom>
        </p:spPr>
      </p:pic>
      <p:pic>
        <p:nvPicPr>
          <p:cNvPr id="164" name="Graphic 163">
            <a:extLst>
              <a:ext uri="{FF2B5EF4-FFF2-40B4-BE49-F238E27FC236}">
                <a16:creationId xmlns:a16="http://schemas.microsoft.com/office/drawing/2014/main" id="{1F495403-01EA-3663-7CE4-F778F25A699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19941" y="2384468"/>
            <a:ext cx="488337" cy="446295"/>
          </a:xfrm>
          <a:prstGeom prst="rect">
            <a:avLst/>
          </a:prstGeom>
        </p:spPr>
      </p:pic>
      <p:cxnSp>
        <p:nvCxnSpPr>
          <p:cNvPr id="165" name="Straight Connector 164">
            <a:extLst>
              <a:ext uri="{FF2B5EF4-FFF2-40B4-BE49-F238E27FC236}">
                <a16:creationId xmlns:a16="http://schemas.microsoft.com/office/drawing/2014/main" id="{710E6143-E9E5-65F9-5ACA-3E33FC2C12B3}"/>
              </a:ext>
            </a:extLst>
          </p:cNvPr>
          <p:cNvCxnSpPr/>
          <p:nvPr/>
        </p:nvCxnSpPr>
        <p:spPr>
          <a:xfrm>
            <a:off x="521973" y="940028"/>
            <a:ext cx="752475" cy="0"/>
          </a:xfrm>
          <a:prstGeom prst="line">
            <a:avLst/>
          </a:prstGeom>
          <a:ln w="38100">
            <a:solidFill>
              <a:srgbClr val="FF610F"/>
            </a:solidFill>
          </a:ln>
        </p:spPr>
        <p:style>
          <a:lnRef idx="1">
            <a:schemeClr val="accent1"/>
          </a:lnRef>
          <a:fillRef idx="0">
            <a:schemeClr val="accent1"/>
          </a:fillRef>
          <a:effectRef idx="0">
            <a:schemeClr val="accent1"/>
          </a:effectRef>
          <a:fontRef idx="minor">
            <a:schemeClr val="tx1"/>
          </a:fontRef>
        </p:style>
      </p:cxnSp>
      <p:sp>
        <p:nvSpPr>
          <p:cNvPr id="167" name="Plus Sign 166">
            <a:extLst>
              <a:ext uri="{FF2B5EF4-FFF2-40B4-BE49-F238E27FC236}">
                <a16:creationId xmlns:a16="http://schemas.microsoft.com/office/drawing/2014/main" id="{0089387A-6F53-C954-936D-52824F613999}"/>
              </a:ext>
            </a:extLst>
          </p:cNvPr>
          <p:cNvSpPr/>
          <p:nvPr/>
        </p:nvSpPr>
        <p:spPr>
          <a:xfrm>
            <a:off x="1122099" y="2414132"/>
            <a:ext cx="370013" cy="370013"/>
          </a:xfrm>
          <a:prstGeom prst="mathPlus">
            <a:avLst/>
          </a:prstGeom>
          <a:solidFill>
            <a:srgbClr val="4F17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180" name="Graphic 179">
            <a:extLst>
              <a:ext uri="{FF2B5EF4-FFF2-40B4-BE49-F238E27FC236}">
                <a16:creationId xmlns:a16="http://schemas.microsoft.com/office/drawing/2014/main" id="{728E741F-F155-7EC7-DCFC-09F34C59B28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663596" y="4409"/>
            <a:ext cx="990600" cy="381000"/>
          </a:xfrm>
          <a:prstGeom prst="rect">
            <a:avLst/>
          </a:prstGeom>
        </p:spPr>
      </p:pic>
      <p:pic>
        <p:nvPicPr>
          <p:cNvPr id="186" name="Graphic 185">
            <a:extLst>
              <a:ext uri="{FF2B5EF4-FFF2-40B4-BE49-F238E27FC236}">
                <a16:creationId xmlns:a16="http://schemas.microsoft.com/office/drawing/2014/main" id="{06104C9E-4396-301A-9417-B4E19AB8F80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828307" y="5543352"/>
            <a:ext cx="1181142" cy="1096027"/>
          </a:xfrm>
          <a:prstGeom prst="rect">
            <a:avLst/>
          </a:prstGeom>
        </p:spPr>
      </p:pic>
      <p:pic>
        <p:nvPicPr>
          <p:cNvPr id="188" name="Graphic 187">
            <a:extLst>
              <a:ext uri="{FF2B5EF4-FFF2-40B4-BE49-F238E27FC236}">
                <a16:creationId xmlns:a16="http://schemas.microsoft.com/office/drawing/2014/main" id="{528568A2-06A8-7EC9-1B2C-42B1CBE83EB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431095" y="92293"/>
            <a:ext cx="1645919" cy="1819053"/>
          </a:xfrm>
          <a:prstGeom prst="rect">
            <a:avLst/>
          </a:prstGeom>
        </p:spPr>
      </p:pic>
      <p:pic>
        <p:nvPicPr>
          <p:cNvPr id="3" name="Graphic 2">
            <a:extLst>
              <a:ext uri="{FF2B5EF4-FFF2-40B4-BE49-F238E27FC236}">
                <a16:creationId xmlns:a16="http://schemas.microsoft.com/office/drawing/2014/main" id="{531FC946-8532-85FB-0746-05C6C5030E3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1229975" y="512764"/>
            <a:ext cx="488337" cy="446295"/>
          </a:xfrm>
          <a:prstGeom prst="rect">
            <a:avLst/>
          </a:prstGeom>
        </p:spPr>
      </p:pic>
      <p:pic>
        <p:nvPicPr>
          <p:cNvPr id="11" name="Graphic 10">
            <a:extLst>
              <a:ext uri="{FF2B5EF4-FFF2-40B4-BE49-F238E27FC236}">
                <a16:creationId xmlns:a16="http://schemas.microsoft.com/office/drawing/2014/main" id="{38B8955C-CF13-4744-308D-619E35C5B476}"/>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523241" y="6430148"/>
            <a:ext cx="543447" cy="427852"/>
          </a:xfrm>
          <a:prstGeom prst="rect">
            <a:avLst/>
          </a:prstGeom>
        </p:spPr>
      </p:pic>
      <p:sp>
        <p:nvSpPr>
          <p:cNvPr id="18" name="TextBox 17">
            <a:extLst>
              <a:ext uri="{FF2B5EF4-FFF2-40B4-BE49-F238E27FC236}">
                <a16:creationId xmlns:a16="http://schemas.microsoft.com/office/drawing/2014/main" id="{7B9AAE90-C6C4-FE7D-6DC3-B32D9323EF69}"/>
              </a:ext>
            </a:extLst>
          </p:cNvPr>
          <p:cNvSpPr txBox="1"/>
          <p:nvPr/>
        </p:nvSpPr>
        <p:spPr>
          <a:xfrm>
            <a:off x="3318797" y="4249131"/>
            <a:ext cx="766798" cy="353943"/>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700" b="1" i="0" u="none" strike="noStrike" cap="none" spc="0" normalizeH="0" baseline="0">
                <a:ln>
                  <a:noFill/>
                </a:ln>
                <a:solidFill>
                  <a:srgbClr val="00A8E0"/>
                </a:solidFill>
                <a:effectLst/>
                <a:uLnTx/>
                <a:uFillTx/>
                <a:latin typeface="ATT Aleck Slab" panose="02060503020206020204" pitchFamily="18" charset="0"/>
                <a:cs typeface="ATT Aleck Slab" panose="02060503020206020204" pitchFamily="18" charset="0"/>
              </a:defRPr>
            </a:lvl1p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700" i="0" u="none" strike="noStrike" kern="1200" cap="none" spc="0" normalizeH="0" baseline="0" noProof="0">
                <a:ln>
                  <a:noFill/>
                </a:ln>
                <a:solidFill>
                  <a:srgbClr val="4F17A8"/>
                </a:solidFill>
                <a:effectLst/>
                <a:uLnTx/>
                <a:uFillTx/>
                <a:latin typeface="Roboto" panose="02000000000000000000" pitchFamily="2" charset="0"/>
                <a:ea typeface="Roboto" panose="02000000000000000000" pitchFamily="2" charset="0"/>
                <a:cs typeface="Roboto" panose="02000000000000000000" pitchFamily="2" charset="0"/>
              </a:rPr>
              <a:t>2023</a:t>
            </a:r>
          </a:p>
        </p:txBody>
      </p:sp>
      <p:sp>
        <p:nvSpPr>
          <p:cNvPr id="20" name="TextBox 19">
            <a:extLst>
              <a:ext uri="{FF2B5EF4-FFF2-40B4-BE49-F238E27FC236}">
                <a16:creationId xmlns:a16="http://schemas.microsoft.com/office/drawing/2014/main" id="{E2C601BB-03A1-25C9-7093-61799A999F75}"/>
              </a:ext>
            </a:extLst>
          </p:cNvPr>
          <p:cNvSpPr txBox="1"/>
          <p:nvPr/>
        </p:nvSpPr>
        <p:spPr>
          <a:xfrm>
            <a:off x="5789383" y="4249131"/>
            <a:ext cx="766798" cy="353943"/>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700" b="1" i="0" u="none" strike="noStrike" cap="none" spc="0" normalizeH="0" baseline="0">
                <a:ln>
                  <a:noFill/>
                </a:ln>
                <a:solidFill>
                  <a:srgbClr val="00A8E0"/>
                </a:solidFill>
                <a:effectLst/>
                <a:uLnTx/>
                <a:uFillTx/>
                <a:latin typeface="ATT Aleck Slab" panose="02060503020206020204" pitchFamily="18" charset="0"/>
                <a:cs typeface="ATT Aleck Slab" panose="02060503020206020204" pitchFamily="18" charset="0"/>
              </a:defRPr>
            </a:lvl1p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700" i="0" u="none" strike="noStrike" kern="1200" cap="none" spc="0" normalizeH="0" baseline="0" noProof="0">
                <a:ln>
                  <a:noFill/>
                </a:ln>
                <a:solidFill>
                  <a:srgbClr val="4F17A8"/>
                </a:solidFill>
                <a:effectLst/>
                <a:uLnTx/>
                <a:uFillTx/>
                <a:latin typeface="Roboto" panose="02000000000000000000" pitchFamily="2" charset="0"/>
                <a:ea typeface="Roboto" panose="02000000000000000000" pitchFamily="2" charset="0"/>
                <a:cs typeface="Roboto" panose="02000000000000000000" pitchFamily="2" charset="0"/>
              </a:rPr>
              <a:t>2024</a:t>
            </a:r>
          </a:p>
        </p:txBody>
      </p:sp>
      <p:sp>
        <p:nvSpPr>
          <p:cNvPr id="31" name="TextBox 30">
            <a:extLst>
              <a:ext uri="{FF2B5EF4-FFF2-40B4-BE49-F238E27FC236}">
                <a16:creationId xmlns:a16="http://schemas.microsoft.com/office/drawing/2014/main" id="{5EAEAAF7-CA60-4E9D-7876-2B62B3811DB8}"/>
              </a:ext>
            </a:extLst>
          </p:cNvPr>
          <p:cNvSpPr txBox="1"/>
          <p:nvPr/>
        </p:nvSpPr>
        <p:spPr>
          <a:xfrm>
            <a:off x="7979708" y="4249131"/>
            <a:ext cx="766798" cy="353943"/>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700" b="1" i="0" u="none" strike="noStrike" cap="none" spc="0" normalizeH="0" baseline="0">
                <a:ln>
                  <a:noFill/>
                </a:ln>
                <a:solidFill>
                  <a:srgbClr val="00A8E0"/>
                </a:solidFill>
                <a:effectLst/>
                <a:uLnTx/>
                <a:uFillTx/>
                <a:latin typeface="ATT Aleck Slab" panose="02060503020206020204" pitchFamily="18" charset="0"/>
                <a:cs typeface="ATT Aleck Slab" panose="02060503020206020204" pitchFamily="18" charset="0"/>
              </a:defRPr>
            </a:lvl1p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700" i="0" u="none" strike="noStrike" kern="1200" cap="none" spc="0" normalizeH="0" baseline="0" noProof="0">
                <a:ln>
                  <a:noFill/>
                </a:ln>
                <a:solidFill>
                  <a:srgbClr val="4F17A8"/>
                </a:solidFill>
                <a:effectLst/>
                <a:uLnTx/>
                <a:uFillTx/>
                <a:latin typeface="Roboto" panose="02000000000000000000" pitchFamily="2" charset="0"/>
                <a:ea typeface="Roboto" panose="02000000000000000000" pitchFamily="2" charset="0"/>
                <a:cs typeface="Roboto" panose="02000000000000000000" pitchFamily="2" charset="0"/>
              </a:rPr>
              <a:t>2025</a:t>
            </a:r>
          </a:p>
        </p:txBody>
      </p:sp>
      <p:sp>
        <p:nvSpPr>
          <p:cNvPr id="32" name="TextBox 31">
            <a:extLst>
              <a:ext uri="{FF2B5EF4-FFF2-40B4-BE49-F238E27FC236}">
                <a16:creationId xmlns:a16="http://schemas.microsoft.com/office/drawing/2014/main" id="{C25858E9-9255-DDB8-2F38-D210C15BF421}"/>
              </a:ext>
            </a:extLst>
          </p:cNvPr>
          <p:cNvSpPr txBox="1"/>
          <p:nvPr/>
        </p:nvSpPr>
        <p:spPr>
          <a:xfrm>
            <a:off x="3334444" y="4707676"/>
            <a:ext cx="68490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200" b="1" i="0" u="none" strike="noStrike" kern="1200" cap="none" spc="0" normalizeH="0" baseline="0" noProof="0">
                <a:ln>
                  <a:noFill/>
                </a:ln>
                <a:solidFill>
                  <a:srgbClr val="4F17A8"/>
                </a:solidFill>
                <a:effectLst/>
                <a:uLnTx/>
                <a:uFillTx/>
                <a:latin typeface="Roboto" panose="02000000000000000000" pitchFamily="2" charset="0"/>
                <a:ea typeface="Roboto" panose="02000000000000000000" pitchFamily="2" charset="0"/>
                <a:cs typeface="Roboto" panose="02000000000000000000" pitchFamily="2" charset="0"/>
              </a:rPr>
              <a:t>CAPM</a:t>
            </a:r>
            <a:endParaRPr kumimoji="0" lang="en-US" sz="1200" b="0" i="0" u="none" strike="noStrike" kern="1200" cap="none" spc="0" normalizeH="0" baseline="0" noProof="0">
              <a:ln>
                <a:noFill/>
              </a:ln>
              <a:solidFill>
                <a:srgbClr val="4F17A8"/>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33" name="TextBox 32">
            <a:extLst>
              <a:ext uri="{FF2B5EF4-FFF2-40B4-BE49-F238E27FC236}">
                <a16:creationId xmlns:a16="http://schemas.microsoft.com/office/drawing/2014/main" id="{D8A292C9-634D-3649-2078-CB07D6BA0975}"/>
              </a:ext>
            </a:extLst>
          </p:cNvPr>
          <p:cNvSpPr txBox="1"/>
          <p:nvPr/>
        </p:nvSpPr>
        <p:spPr>
          <a:xfrm>
            <a:off x="5423086" y="4707676"/>
            <a:ext cx="1498690" cy="1477328"/>
          </a:xfrm>
          <a:prstGeom prst="rect">
            <a:avLst/>
          </a:prstGeom>
          <a:noFill/>
        </p:spPr>
        <p:txBody>
          <a:bodyPr wrap="square" rtlCol="0">
            <a:spAutoFit/>
          </a:bodyPr>
          <a:lstStyle/>
          <a:p>
            <a:pPr marL="91440" indent="-91440">
              <a:spcBef>
                <a:spcPts val="900"/>
              </a:spcBef>
              <a:spcAft>
                <a:spcPts val="300"/>
              </a:spcAft>
              <a:buFont typeface="Arial" panose="020B0604020202020204" pitchFamily="34" charset="0"/>
              <a:buChar char="•"/>
              <a:defRPr/>
            </a:pPr>
            <a:r>
              <a:rPr lang="en-US" sz="1200" b="1">
                <a:solidFill>
                  <a:srgbClr val="4F17A8"/>
                </a:solidFill>
                <a:latin typeface="Roboto" panose="02000000000000000000" pitchFamily="2" charset="0"/>
                <a:ea typeface="Roboto" panose="02000000000000000000" pitchFamily="2" charset="0"/>
                <a:cs typeface="Roboto" panose="02000000000000000000" pitchFamily="2" charset="0"/>
              </a:rPr>
              <a:t>New engagement model</a:t>
            </a:r>
          </a:p>
          <a:p>
            <a:pPr marL="91440" indent="-91440">
              <a:spcBef>
                <a:spcPts val="900"/>
              </a:spcBef>
              <a:spcAft>
                <a:spcPts val="300"/>
              </a:spcAft>
              <a:buFont typeface="Arial" panose="020B0604020202020204" pitchFamily="34" charset="0"/>
              <a:buChar char="•"/>
              <a:defRPr/>
            </a:pPr>
            <a:r>
              <a:rPr lang="en-US" sz="1200" b="1">
                <a:solidFill>
                  <a:srgbClr val="4F17A8"/>
                </a:solidFill>
                <a:latin typeface="Roboto" panose="02000000000000000000" pitchFamily="2" charset="0"/>
                <a:ea typeface="Roboto" panose="02000000000000000000" pitchFamily="2" charset="0"/>
                <a:cs typeface="Roboto" panose="02000000000000000000" pitchFamily="2" charset="0"/>
              </a:rPr>
              <a:t>ACP</a:t>
            </a:r>
          </a:p>
          <a:p>
            <a:pPr marL="91440" indent="-91440">
              <a:spcBef>
                <a:spcPts val="900"/>
              </a:spcBef>
              <a:spcAft>
                <a:spcPts val="300"/>
              </a:spcAft>
              <a:buFont typeface="Arial" panose="020B0604020202020204" pitchFamily="34" charset="0"/>
              <a:buChar char="•"/>
              <a:defRPr/>
            </a:pPr>
            <a:r>
              <a:rPr lang="en-US" sz="1200" b="1">
                <a:solidFill>
                  <a:srgbClr val="4F17A8"/>
                </a:solidFill>
                <a:latin typeface="Roboto" panose="02000000000000000000" pitchFamily="2" charset="0"/>
                <a:ea typeface="Roboto" panose="02000000000000000000" pitchFamily="2" charset="0"/>
                <a:cs typeface="Roboto" panose="02000000000000000000" pitchFamily="2" charset="0"/>
              </a:rPr>
              <a:t>PMO-CP</a:t>
            </a:r>
          </a:p>
          <a:p>
            <a:pPr marL="91440" indent="-91440">
              <a:spcBef>
                <a:spcPts val="900"/>
              </a:spcBef>
              <a:spcAft>
                <a:spcPts val="300"/>
              </a:spcAft>
              <a:buFont typeface="Arial" panose="020B0604020202020204" pitchFamily="34" charset="0"/>
              <a:buChar char="•"/>
              <a:defRPr/>
            </a:pPr>
            <a:r>
              <a:rPr lang="en-US" sz="1200" b="1">
                <a:solidFill>
                  <a:srgbClr val="4F17A8"/>
                </a:solidFill>
                <a:latin typeface="Roboto" panose="02000000000000000000" pitchFamily="2" charset="0"/>
                <a:ea typeface="Roboto" panose="02000000000000000000" pitchFamily="2" charset="0"/>
                <a:cs typeface="Roboto" panose="02000000000000000000" pitchFamily="2" charset="0"/>
              </a:rPr>
              <a:t>RMP</a:t>
            </a:r>
          </a:p>
        </p:txBody>
      </p:sp>
      <p:sp>
        <p:nvSpPr>
          <p:cNvPr id="34" name="TextBox 33">
            <a:extLst>
              <a:ext uri="{FF2B5EF4-FFF2-40B4-BE49-F238E27FC236}">
                <a16:creationId xmlns:a16="http://schemas.microsoft.com/office/drawing/2014/main" id="{9510E1BE-ABB8-A2F2-200C-D2590C9FCED6}"/>
              </a:ext>
            </a:extLst>
          </p:cNvPr>
          <p:cNvSpPr txBox="1"/>
          <p:nvPr/>
        </p:nvSpPr>
        <p:spPr>
          <a:xfrm>
            <a:off x="7985000" y="4707676"/>
            <a:ext cx="68490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200" b="1" i="0" u="none" strike="noStrike" kern="1200" cap="none" spc="0" normalizeH="0" baseline="0" noProof="0">
                <a:ln>
                  <a:noFill/>
                </a:ln>
                <a:solidFill>
                  <a:srgbClr val="4F17A8"/>
                </a:solidFill>
                <a:effectLst/>
                <a:uLnTx/>
                <a:uFillTx/>
                <a:latin typeface="Roboto" panose="02000000000000000000" pitchFamily="2" charset="0"/>
                <a:ea typeface="Roboto" panose="02000000000000000000" pitchFamily="2" charset="0"/>
                <a:cs typeface="Roboto" panose="02000000000000000000" pitchFamily="2" charset="0"/>
              </a:rPr>
              <a:t>CAPM</a:t>
            </a:r>
            <a:endParaRPr kumimoji="0" lang="en-US" sz="1200" b="0" i="0" u="none" strike="noStrike" kern="1200" cap="none" spc="0" normalizeH="0" baseline="0" noProof="0">
              <a:ln>
                <a:noFill/>
              </a:ln>
              <a:solidFill>
                <a:srgbClr val="4F17A8"/>
              </a:solidFill>
              <a:effectLst/>
              <a:uLnTx/>
              <a:uFillTx/>
              <a:latin typeface="Roboto" panose="02000000000000000000" pitchFamily="2" charset="0"/>
              <a:ea typeface="Roboto" panose="02000000000000000000" pitchFamily="2" charset="0"/>
              <a:cs typeface="Roboto" panose="02000000000000000000" pitchFamily="2" charset="0"/>
            </a:endParaRPr>
          </a:p>
        </p:txBody>
      </p:sp>
      <p:cxnSp>
        <p:nvCxnSpPr>
          <p:cNvPr id="40" name="Straight Arrow Connector 39">
            <a:extLst>
              <a:ext uri="{FF2B5EF4-FFF2-40B4-BE49-F238E27FC236}">
                <a16:creationId xmlns:a16="http://schemas.microsoft.com/office/drawing/2014/main" id="{D43167CA-24CE-1C2F-A645-5F1B9471504B}"/>
              </a:ext>
            </a:extLst>
          </p:cNvPr>
          <p:cNvCxnSpPr>
            <a:stCxn id="18" idx="3"/>
            <a:endCxn id="20" idx="1"/>
          </p:cNvCxnSpPr>
          <p:nvPr/>
        </p:nvCxnSpPr>
        <p:spPr>
          <a:xfrm>
            <a:off x="4085595" y="4426103"/>
            <a:ext cx="1703788" cy="0"/>
          </a:xfrm>
          <a:prstGeom prst="straightConnector1">
            <a:avLst/>
          </a:prstGeom>
          <a:ln w="12700">
            <a:solidFill>
              <a:srgbClr val="4F17A8"/>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1D141690-EEEF-1FE3-324F-B865209B0DA7}"/>
              </a:ext>
            </a:extLst>
          </p:cNvPr>
          <p:cNvCxnSpPr>
            <a:stCxn id="20" idx="3"/>
            <a:endCxn id="31" idx="1"/>
          </p:cNvCxnSpPr>
          <p:nvPr/>
        </p:nvCxnSpPr>
        <p:spPr>
          <a:xfrm>
            <a:off x="6556181" y="4426103"/>
            <a:ext cx="1423527" cy="0"/>
          </a:xfrm>
          <a:prstGeom prst="straightConnector1">
            <a:avLst/>
          </a:prstGeom>
          <a:ln w="12700">
            <a:solidFill>
              <a:srgbClr val="4F17A8"/>
            </a:solidFill>
            <a:tailEnd type="triangle"/>
          </a:ln>
        </p:spPr>
        <p:style>
          <a:lnRef idx="1">
            <a:schemeClr val="accent1"/>
          </a:lnRef>
          <a:fillRef idx="0">
            <a:schemeClr val="accent1"/>
          </a:fillRef>
          <a:effectRef idx="0">
            <a:schemeClr val="accent1"/>
          </a:effectRef>
          <a:fontRef idx="minor">
            <a:schemeClr val="tx1"/>
          </a:fontRef>
        </p:style>
      </p:cxnSp>
      <p:pic>
        <p:nvPicPr>
          <p:cNvPr id="5" name="Graphic 4">
            <a:extLst>
              <a:ext uri="{FF2B5EF4-FFF2-40B4-BE49-F238E27FC236}">
                <a16:creationId xmlns:a16="http://schemas.microsoft.com/office/drawing/2014/main" id="{F364296A-A6AF-3198-87CD-A09C615EA50A}"/>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1378352" y="2146157"/>
            <a:ext cx="524477" cy="528639"/>
          </a:xfrm>
          <a:prstGeom prst="rect">
            <a:avLst/>
          </a:prstGeom>
        </p:spPr>
      </p:pic>
      <p:pic>
        <p:nvPicPr>
          <p:cNvPr id="35" name="Graphic 34">
            <a:extLst>
              <a:ext uri="{FF2B5EF4-FFF2-40B4-BE49-F238E27FC236}">
                <a16:creationId xmlns:a16="http://schemas.microsoft.com/office/drawing/2014/main" id="{8ED139DF-6D24-7E3C-CB61-174C371CE534}"/>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518591" y="3370072"/>
            <a:ext cx="537938" cy="537938"/>
          </a:xfrm>
          <a:prstGeom prst="rect">
            <a:avLst/>
          </a:prstGeom>
        </p:spPr>
      </p:pic>
      <p:pic>
        <p:nvPicPr>
          <p:cNvPr id="41" name="Graphic 40">
            <a:extLst>
              <a:ext uri="{FF2B5EF4-FFF2-40B4-BE49-F238E27FC236}">
                <a16:creationId xmlns:a16="http://schemas.microsoft.com/office/drawing/2014/main" id="{5D5F0AF2-B8BB-0CC5-2B84-6130405C2AED}"/>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rot="5400000">
            <a:off x="3467270" y="5313006"/>
            <a:ext cx="1065398" cy="1065398"/>
          </a:xfrm>
          <a:prstGeom prst="rect">
            <a:avLst/>
          </a:prstGeom>
        </p:spPr>
      </p:pic>
      <p:cxnSp>
        <p:nvCxnSpPr>
          <p:cNvPr id="23" name="Connector: Elbow 22">
            <a:extLst>
              <a:ext uri="{FF2B5EF4-FFF2-40B4-BE49-F238E27FC236}">
                <a16:creationId xmlns:a16="http://schemas.microsoft.com/office/drawing/2014/main" id="{26FAD12B-27A5-94E8-02C6-27CE950524D2}"/>
              </a:ext>
            </a:extLst>
          </p:cNvPr>
          <p:cNvCxnSpPr>
            <a:cxnSpLocks/>
          </p:cNvCxnSpPr>
          <p:nvPr/>
        </p:nvCxnSpPr>
        <p:spPr>
          <a:xfrm flipV="1">
            <a:off x="8743186" y="2736827"/>
            <a:ext cx="3164557" cy="1683208"/>
          </a:xfrm>
          <a:prstGeom prst="bentConnector3">
            <a:avLst>
              <a:gd name="adj1" fmla="val 21266"/>
            </a:avLst>
          </a:prstGeom>
          <a:ln w="12700">
            <a:solidFill>
              <a:srgbClr val="4F17A8"/>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B412F18B-80AC-C6BD-917D-67CFF4302148}"/>
              </a:ext>
            </a:extLst>
          </p:cNvPr>
          <p:cNvCxnSpPr/>
          <p:nvPr/>
        </p:nvCxnSpPr>
        <p:spPr>
          <a:xfrm>
            <a:off x="1573520" y="4424986"/>
            <a:ext cx="1703788" cy="0"/>
          </a:xfrm>
          <a:prstGeom prst="straightConnector1">
            <a:avLst/>
          </a:prstGeom>
          <a:ln w="12700">
            <a:solidFill>
              <a:srgbClr val="4F17A8"/>
            </a:solidFill>
            <a:tailEnd type="triangle"/>
          </a:ln>
        </p:spPr>
        <p:style>
          <a:lnRef idx="1">
            <a:schemeClr val="accent1"/>
          </a:lnRef>
          <a:fillRef idx="0">
            <a:schemeClr val="accent1"/>
          </a:fillRef>
          <a:effectRef idx="0">
            <a:schemeClr val="accent1"/>
          </a:effectRef>
          <a:fontRef idx="minor">
            <a:schemeClr val="tx1"/>
          </a:fontRef>
        </p:style>
      </p:cxnSp>
      <p:pic>
        <p:nvPicPr>
          <p:cNvPr id="21" name="Graphic 20">
            <a:extLst>
              <a:ext uri="{FF2B5EF4-FFF2-40B4-BE49-F238E27FC236}">
                <a16:creationId xmlns:a16="http://schemas.microsoft.com/office/drawing/2014/main" id="{B6FC72C9-0AE2-4962-8AA6-8F170A243FB4}"/>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9106693" y="4719128"/>
            <a:ext cx="2764295" cy="1951267"/>
          </a:xfrm>
          <a:prstGeom prst="rect">
            <a:avLst/>
          </a:prstGeom>
        </p:spPr>
      </p:pic>
    </p:spTree>
    <p:extLst>
      <p:ext uri="{BB962C8B-B14F-4D97-AF65-F5344CB8AC3E}">
        <p14:creationId xmlns:p14="http://schemas.microsoft.com/office/powerpoint/2010/main" val="1798565566"/>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0DFCDA-00CD-7614-56EE-9959E5148C12}"/>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523973A9-D28B-85C8-EF22-A3E6CC17D48C}"/>
              </a:ext>
            </a:extLst>
          </p:cNvPr>
          <p:cNvSpPr>
            <a:spLocks noGrp="1"/>
          </p:cNvSpPr>
          <p:nvPr>
            <p:ph type="body" sz="quarter" idx="10"/>
          </p:nvPr>
        </p:nvSpPr>
        <p:spPr/>
        <p:txBody>
          <a:bodyPr/>
          <a:lstStyle/>
          <a:p>
            <a:r>
              <a:rPr lang="en-IN"/>
              <a:t>Projects Status</a:t>
            </a:r>
          </a:p>
        </p:txBody>
      </p:sp>
      <p:graphicFrame>
        <p:nvGraphicFramePr>
          <p:cNvPr id="4" name="Table 3">
            <a:extLst>
              <a:ext uri="{FF2B5EF4-FFF2-40B4-BE49-F238E27FC236}">
                <a16:creationId xmlns:a16="http://schemas.microsoft.com/office/drawing/2014/main" id="{E7456434-1B66-F1DC-DCB6-98A5C159BA07}"/>
              </a:ext>
            </a:extLst>
          </p:cNvPr>
          <p:cNvGraphicFramePr>
            <a:graphicFrameLocks noGrp="1"/>
          </p:cNvGraphicFramePr>
          <p:nvPr>
            <p:extLst>
              <p:ext uri="{D42A27DB-BD31-4B8C-83A1-F6EECF244321}">
                <p14:modId xmlns:p14="http://schemas.microsoft.com/office/powerpoint/2010/main" val="3440806221"/>
              </p:ext>
            </p:extLst>
          </p:nvPr>
        </p:nvGraphicFramePr>
        <p:xfrm>
          <a:off x="515938" y="1085426"/>
          <a:ext cx="10873420" cy="4709160"/>
        </p:xfrm>
        <a:graphic>
          <a:graphicData uri="http://schemas.openxmlformats.org/drawingml/2006/table">
            <a:tbl>
              <a:tblPr firstRow="1" bandRow="1">
                <a:tableStyleId>{5C22544A-7EE6-4342-B048-85BDC9FD1C3A}</a:tableStyleId>
              </a:tblPr>
              <a:tblGrid>
                <a:gridCol w="417512">
                  <a:extLst>
                    <a:ext uri="{9D8B030D-6E8A-4147-A177-3AD203B41FA5}">
                      <a16:colId xmlns:a16="http://schemas.microsoft.com/office/drawing/2014/main" val="1493010194"/>
                    </a:ext>
                  </a:extLst>
                </a:gridCol>
                <a:gridCol w="2838450">
                  <a:extLst>
                    <a:ext uri="{9D8B030D-6E8A-4147-A177-3AD203B41FA5}">
                      <a16:colId xmlns:a16="http://schemas.microsoft.com/office/drawing/2014/main" val="780490773"/>
                    </a:ext>
                  </a:extLst>
                </a:gridCol>
                <a:gridCol w="3067050">
                  <a:extLst>
                    <a:ext uri="{9D8B030D-6E8A-4147-A177-3AD203B41FA5}">
                      <a16:colId xmlns:a16="http://schemas.microsoft.com/office/drawing/2014/main" val="2884818631"/>
                    </a:ext>
                  </a:extLst>
                </a:gridCol>
                <a:gridCol w="971550">
                  <a:extLst>
                    <a:ext uri="{9D8B030D-6E8A-4147-A177-3AD203B41FA5}">
                      <a16:colId xmlns:a16="http://schemas.microsoft.com/office/drawing/2014/main" val="3006979549"/>
                    </a:ext>
                  </a:extLst>
                </a:gridCol>
                <a:gridCol w="923925">
                  <a:extLst>
                    <a:ext uri="{9D8B030D-6E8A-4147-A177-3AD203B41FA5}">
                      <a16:colId xmlns:a16="http://schemas.microsoft.com/office/drawing/2014/main" val="3633245529"/>
                    </a:ext>
                  </a:extLst>
                </a:gridCol>
                <a:gridCol w="1095375">
                  <a:extLst>
                    <a:ext uri="{9D8B030D-6E8A-4147-A177-3AD203B41FA5}">
                      <a16:colId xmlns:a16="http://schemas.microsoft.com/office/drawing/2014/main" val="3685371333"/>
                    </a:ext>
                  </a:extLst>
                </a:gridCol>
                <a:gridCol w="1559558">
                  <a:extLst>
                    <a:ext uri="{9D8B030D-6E8A-4147-A177-3AD203B41FA5}">
                      <a16:colId xmlns:a16="http://schemas.microsoft.com/office/drawing/2014/main" val="1479412649"/>
                    </a:ext>
                  </a:extLst>
                </a:gridCol>
              </a:tblGrid>
              <a:tr h="123614">
                <a:tc>
                  <a:txBody>
                    <a:bodyPr/>
                    <a:lstStyle/>
                    <a:p>
                      <a:pPr algn="ctr"/>
                      <a:r>
                        <a:rPr lang="en-US" sz="1100">
                          <a:solidFill>
                            <a:schemeClr val="bg1"/>
                          </a:solidFill>
                          <a:latin typeface="Roboto" panose="02000000000000000000" pitchFamily="2" charset="0"/>
                          <a:ea typeface="Roboto" panose="02000000000000000000" pitchFamily="2" charset="0"/>
                          <a:cs typeface="Roboto" panose="02000000000000000000" pitchFamily="2" charset="0"/>
                        </a:rPr>
                        <a:t>No</a:t>
                      </a:r>
                      <a:endParaRPr lang="en-IN" sz="1100">
                        <a:solidFill>
                          <a:schemeClr val="bg1"/>
                        </a:solidFill>
                        <a:latin typeface="Roboto" panose="02000000000000000000" pitchFamily="2" charset="0"/>
                        <a:ea typeface="Roboto" panose="02000000000000000000" pitchFamily="2" charset="0"/>
                        <a:cs typeface="Roboto" panose="02000000000000000000" pitchFamily="2" charset="0"/>
                      </a:endParaRPr>
                    </a:p>
                  </a:txBody>
                  <a:tcPr anchor="ctr">
                    <a:lnL w="12700" cmpd="sng">
                      <a:noFill/>
                    </a:lnL>
                    <a:lnR w="12700" cap="flat" cmpd="sng" algn="ctr">
                      <a:solidFill>
                        <a:schemeClr val="bg1">
                          <a:lumMod val="95000"/>
                        </a:schemeClr>
                      </a:solidFill>
                      <a:prstDash val="solid"/>
                      <a:round/>
                      <a:headEnd type="none" w="med" len="med"/>
                      <a:tailEnd type="none" w="med" len="med"/>
                    </a:lnR>
                    <a:lnT w="12700" cmpd="sng">
                      <a:noFill/>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4F17A8"/>
                    </a:solidFill>
                  </a:tcPr>
                </a:tc>
                <a:tc>
                  <a:txBody>
                    <a:bodyPr/>
                    <a:lstStyle/>
                    <a:p>
                      <a:r>
                        <a:rPr lang="en-US" sz="1100">
                          <a:solidFill>
                            <a:schemeClr val="bg1"/>
                          </a:solidFill>
                          <a:latin typeface="Roboto" panose="02000000000000000000" pitchFamily="2" charset="0"/>
                          <a:ea typeface="Roboto" panose="02000000000000000000" pitchFamily="2" charset="0"/>
                          <a:cs typeface="Roboto" panose="02000000000000000000" pitchFamily="2" charset="0"/>
                        </a:rPr>
                        <a:t>Project Name </a:t>
                      </a:r>
                      <a:endParaRPr lang="en-IN" sz="1100">
                        <a:solidFill>
                          <a:schemeClr val="bg1"/>
                        </a:solidFill>
                        <a:latin typeface="Roboto" panose="02000000000000000000" pitchFamily="2" charset="0"/>
                        <a:ea typeface="Roboto" panose="02000000000000000000" pitchFamily="2" charset="0"/>
                        <a:cs typeface="Roboto" panose="02000000000000000000" pitchFamily="2" charset="0"/>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mpd="sng">
                      <a:noFill/>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4F17A8"/>
                    </a:solidFill>
                  </a:tcPr>
                </a:tc>
                <a:tc>
                  <a:txBody>
                    <a:bodyPr/>
                    <a:lstStyle/>
                    <a:p>
                      <a:r>
                        <a:rPr lang="en-US" sz="1100">
                          <a:solidFill>
                            <a:schemeClr val="bg1"/>
                          </a:solidFill>
                          <a:latin typeface="Roboto" panose="02000000000000000000" pitchFamily="2" charset="0"/>
                          <a:ea typeface="Roboto" panose="02000000000000000000" pitchFamily="2" charset="0"/>
                          <a:cs typeface="Roboto" panose="02000000000000000000" pitchFamily="2" charset="0"/>
                        </a:rPr>
                        <a:t>Type</a:t>
                      </a:r>
                      <a:endParaRPr lang="en-IN" sz="1100">
                        <a:solidFill>
                          <a:schemeClr val="bg1"/>
                        </a:solidFill>
                        <a:latin typeface="Roboto" panose="02000000000000000000" pitchFamily="2" charset="0"/>
                        <a:ea typeface="Roboto" panose="02000000000000000000" pitchFamily="2" charset="0"/>
                        <a:cs typeface="Roboto" panose="02000000000000000000" pitchFamily="2" charset="0"/>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mpd="sng">
                      <a:noFill/>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4F17A8"/>
                    </a:solidFill>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0" u="none" strike="noStrike">
                          <a:solidFill>
                            <a:schemeClr val="bg1"/>
                          </a:solidFill>
                          <a:effectLst/>
                          <a:latin typeface="Roboto" panose="02000000000000000000" pitchFamily="2" charset="0"/>
                          <a:ea typeface="Roboto" panose="02000000000000000000" pitchFamily="2" charset="0"/>
                          <a:cs typeface="Roboto" panose="02000000000000000000" pitchFamily="2" charset="0"/>
                        </a:rPr>
                        <a:t>Start and End</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mpd="sng">
                      <a:noFill/>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4F17A8"/>
                    </a:solidFill>
                  </a:tcPr>
                </a:tc>
                <a:tc hMerge="1">
                  <a:txBody>
                    <a:bodyPr/>
                    <a:lstStyle/>
                    <a:p>
                      <a:endParaRPr lang="en-IN" sz="1100">
                        <a:solidFill>
                          <a:schemeClr val="tx1"/>
                        </a:solidFill>
                        <a:latin typeface="Roboto" panose="02000000000000000000" pitchFamily="2" charset="0"/>
                        <a:ea typeface="Roboto" panose="02000000000000000000" pitchFamily="2" charset="0"/>
                        <a:cs typeface="Roboto" panose="02000000000000000000" pitchFamily="2" charset="0"/>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mpd="sng">
                      <a:noFill/>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l"/>
                      <a:r>
                        <a:rPr lang="en-US" sz="1100">
                          <a:solidFill>
                            <a:schemeClr val="bg1"/>
                          </a:solidFill>
                          <a:latin typeface="Roboto" panose="02000000000000000000" pitchFamily="2" charset="0"/>
                          <a:ea typeface="Roboto" panose="02000000000000000000" pitchFamily="2" charset="0"/>
                          <a:cs typeface="Roboto" panose="02000000000000000000" pitchFamily="2" charset="0"/>
                        </a:rPr>
                        <a:t>Seat Time (hr)</a:t>
                      </a:r>
                      <a:endParaRPr lang="en-IN" sz="1100">
                        <a:solidFill>
                          <a:schemeClr val="bg1"/>
                        </a:solidFill>
                        <a:latin typeface="Roboto" panose="02000000000000000000" pitchFamily="2" charset="0"/>
                        <a:ea typeface="Roboto" panose="02000000000000000000" pitchFamily="2" charset="0"/>
                        <a:cs typeface="Roboto" panose="02000000000000000000" pitchFamily="2" charset="0"/>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mpd="sng">
                      <a:noFill/>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4F17A8"/>
                    </a:solidFill>
                  </a:tcPr>
                </a:tc>
                <a:tc>
                  <a:txBody>
                    <a:bodyPr/>
                    <a:lstStyle/>
                    <a:p>
                      <a:r>
                        <a:rPr lang="en-IN" sz="1100">
                          <a:solidFill>
                            <a:schemeClr val="bg1"/>
                          </a:solidFill>
                          <a:latin typeface="Roboto" panose="02000000000000000000" pitchFamily="2" charset="0"/>
                          <a:ea typeface="Roboto" panose="02000000000000000000" pitchFamily="2" charset="0"/>
                          <a:cs typeface="Roboto" panose="02000000000000000000" pitchFamily="2" charset="0"/>
                        </a:rPr>
                        <a:t>Involvement</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mpd="sng">
                      <a:noFill/>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4F17A8"/>
                    </a:solidFill>
                  </a:tcPr>
                </a:tc>
                <a:extLst>
                  <a:ext uri="{0D108BD9-81ED-4DB2-BD59-A6C34878D82A}">
                    <a16:rowId xmlns:a16="http://schemas.microsoft.com/office/drawing/2014/main" val="3681148821"/>
                  </a:ext>
                </a:extLst>
              </a:tr>
              <a:tr h="370840">
                <a:tc>
                  <a:txBody>
                    <a:bodyPr/>
                    <a:lstStyle/>
                    <a:p>
                      <a:pPr algn="ctr" fontAlgn="t"/>
                      <a:r>
                        <a:rPr lang="en-US" sz="900" b="0" i="0" u="none" strike="noStrike">
                          <a:solidFill>
                            <a:srgbClr val="242424"/>
                          </a:solidFill>
                          <a:effectLst/>
                          <a:latin typeface="Roboto" panose="02000000000000000000" pitchFamily="2" charset="0"/>
                          <a:ea typeface="Roboto" panose="02000000000000000000" pitchFamily="2" charset="0"/>
                          <a:cs typeface="Roboto" panose="02000000000000000000" pitchFamily="2" charset="0"/>
                        </a:rPr>
                        <a:t>1</a:t>
                      </a:r>
                    </a:p>
                  </a:txBody>
                  <a:tcPr marL="5352" marR="5352"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t"/>
                      <a:r>
                        <a:rPr lang="en-US" sz="900" u="none" strike="noStrike">
                          <a:effectLst/>
                          <a:latin typeface="Roboto" panose="02000000000000000000" pitchFamily="2" charset="0"/>
                          <a:ea typeface="Roboto" panose="02000000000000000000" pitchFamily="2" charset="0"/>
                          <a:cs typeface="Roboto" panose="02000000000000000000" pitchFamily="2" charset="0"/>
                        </a:rPr>
                        <a:t>ACP - Agile Certified Practitioner </a:t>
                      </a:r>
                      <a:endParaRPr lang="en-US" sz="900" b="0" i="0" u="none" strike="noStrike">
                        <a:solidFill>
                          <a:srgbClr val="242424"/>
                        </a:solidFill>
                        <a:effectLst/>
                        <a:latin typeface="Roboto" panose="02000000000000000000" pitchFamily="2" charset="0"/>
                        <a:ea typeface="Roboto" panose="02000000000000000000" pitchFamily="2" charset="0"/>
                        <a:cs typeface="Roboto" panose="02000000000000000000" pitchFamily="2" charset="0"/>
                      </a:endParaRPr>
                    </a:p>
                  </a:txBody>
                  <a:tcPr marL="144000" marR="5352"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t"/>
                      <a:r>
                        <a:rPr lang="en-US" sz="900" b="0" i="0" u="none" strike="noStrike">
                          <a:solidFill>
                            <a:srgbClr val="242424"/>
                          </a:solidFill>
                          <a:effectLst/>
                          <a:latin typeface="Roboto" panose="02000000000000000000" pitchFamily="2" charset="0"/>
                          <a:ea typeface="Roboto" panose="02000000000000000000" pitchFamily="2" charset="0"/>
                          <a:cs typeface="Roboto" panose="02000000000000000000" pitchFamily="2" charset="0"/>
                        </a:rPr>
                        <a:t>eLearning, Assessments, Maintenance </a:t>
                      </a:r>
                    </a:p>
                  </a:txBody>
                  <a:tcPr marL="144000" marR="5352"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t"/>
                      <a:r>
                        <a:rPr lang="en-US" sz="900" b="0" i="0" u="none" strike="noStrike">
                          <a:solidFill>
                            <a:schemeClr val="tx1"/>
                          </a:solidFill>
                          <a:effectLst/>
                          <a:latin typeface="Roboto" panose="02000000000000000000" pitchFamily="2" charset="0"/>
                          <a:ea typeface="Roboto" panose="02000000000000000000" pitchFamily="2" charset="0"/>
                          <a:cs typeface="Roboto" panose="02000000000000000000" pitchFamily="2" charset="0"/>
                        </a:rPr>
                        <a:t>Mar, 2024</a:t>
                      </a:r>
                    </a:p>
                  </a:txBody>
                  <a:tcPr marL="0" marR="21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t"/>
                      <a:r>
                        <a:rPr lang="en-US" sz="900" b="0" i="0" u="none" strike="noStrike">
                          <a:solidFill>
                            <a:schemeClr val="tx1"/>
                          </a:solidFill>
                          <a:effectLst/>
                          <a:latin typeface="Roboto" panose="02000000000000000000" pitchFamily="2" charset="0"/>
                          <a:ea typeface="Roboto" panose="02000000000000000000" pitchFamily="2" charset="0"/>
                          <a:cs typeface="Roboto" panose="02000000000000000000" pitchFamily="2" charset="0"/>
                        </a:rPr>
                        <a:t>Aug, 2024</a:t>
                      </a:r>
                    </a:p>
                  </a:txBody>
                  <a:tcPr marL="0" marR="21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266700" lvl="0" indent="-266700" algn="ctr" rtl="0"/>
                      <a:r>
                        <a:rPr lang="en-IN" sz="900">
                          <a:latin typeface="Roboto" panose="02000000000000000000" pitchFamily="2" charset="0"/>
                          <a:ea typeface="Roboto" panose="02000000000000000000" pitchFamily="2" charset="0"/>
                        </a:rPr>
                        <a:t>28</a:t>
                      </a:r>
                    </a:p>
                  </a:txBody>
                  <a:tcPr marR="21600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900">
                          <a:latin typeface="Roboto" panose="02000000000000000000" pitchFamily="2" charset="0"/>
                          <a:ea typeface="Roboto" panose="02000000000000000000" pitchFamily="2" charset="0"/>
                        </a:rPr>
                        <a:t>End-to-end development</a:t>
                      </a: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31926160"/>
                  </a:ext>
                </a:extLst>
              </a:tr>
              <a:tr h="370840">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US" sz="900" b="0" i="0" u="none" strike="noStrike">
                          <a:solidFill>
                            <a:srgbClr val="242424"/>
                          </a:solidFill>
                          <a:effectLst/>
                          <a:latin typeface="Roboto" panose="02000000000000000000" pitchFamily="2" charset="0"/>
                          <a:ea typeface="Roboto" panose="02000000000000000000" pitchFamily="2" charset="0"/>
                          <a:cs typeface="Roboto" panose="02000000000000000000" pitchFamily="2" charset="0"/>
                        </a:rPr>
                        <a:t>2</a:t>
                      </a:r>
                    </a:p>
                  </a:txBody>
                  <a:tcPr marL="5352" marR="5352"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t"/>
                      <a:r>
                        <a:rPr lang="en-US" sz="900" u="none" strike="noStrike">
                          <a:effectLst/>
                          <a:latin typeface="Roboto" panose="02000000000000000000" pitchFamily="2" charset="0"/>
                          <a:ea typeface="Roboto" panose="02000000000000000000" pitchFamily="2" charset="0"/>
                          <a:cs typeface="Roboto" panose="02000000000000000000" pitchFamily="2" charset="0"/>
                        </a:rPr>
                        <a:t>PMI-RMP – Risk Management Practitioner</a:t>
                      </a:r>
                      <a:endParaRPr lang="en-US" sz="900" b="0" i="0" u="none" strike="noStrike">
                        <a:solidFill>
                          <a:srgbClr val="242424"/>
                        </a:solidFill>
                        <a:effectLst/>
                        <a:latin typeface="Roboto" panose="02000000000000000000" pitchFamily="2" charset="0"/>
                        <a:ea typeface="Roboto" panose="02000000000000000000" pitchFamily="2" charset="0"/>
                        <a:cs typeface="Roboto" panose="02000000000000000000" pitchFamily="2" charset="0"/>
                      </a:endParaRPr>
                    </a:p>
                  </a:txBody>
                  <a:tcPr marL="144000" marR="5352"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t"/>
                      <a:r>
                        <a:rPr lang="en-US" sz="900" b="0" i="0" u="none" strike="noStrike">
                          <a:solidFill>
                            <a:srgbClr val="242424"/>
                          </a:solidFill>
                          <a:effectLst/>
                          <a:latin typeface="Roboto" panose="02000000000000000000" pitchFamily="2" charset="0"/>
                          <a:ea typeface="Roboto" panose="02000000000000000000" pitchFamily="2" charset="0"/>
                          <a:cs typeface="Roboto" panose="02000000000000000000" pitchFamily="2" charset="0"/>
                        </a:rPr>
                        <a:t>eLearning, ILT, Workbook updates, Assessments</a:t>
                      </a:r>
                    </a:p>
                  </a:txBody>
                  <a:tcPr marL="144000" marR="5352"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t"/>
                      <a:r>
                        <a:rPr lang="en-US" sz="900" b="0" i="0" u="none" strike="noStrike">
                          <a:solidFill>
                            <a:schemeClr val="tx1"/>
                          </a:solidFill>
                          <a:effectLst/>
                          <a:latin typeface="Roboto" panose="02000000000000000000" pitchFamily="2" charset="0"/>
                          <a:ea typeface="Roboto" panose="02000000000000000000" pitchFamily="2" charset="0"/>
                          <a:cs typeface="Roboto" panose="02000000000000000000" pitchFamily="2" charset="0"/>
                        </a:rPr>
                        <a:t>Aug, 2023</a:t>
                      </a:r>
                    </a:p>
                  </a:txBody>
                  <a:tcPr marL="0" marR="21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t"/>
                      <a:r>
                        <a:rPr lang="en-US" sz="900" b="0" i="0" u="none" strike="noStrike">
                          <a:solidFill>
                            <a:schemeClr val="tx1"/>
                          </a:solidFill>
                          <a:effectLst/>
                          <a:latin typeface="Roboto" panose="02000000000000000000" pitchFamily="2" charset="0"/>
                          <a:ea typeface="Roboto" panose="02000000000000000000" pitchFamily="2" charset="0"/>
                          <a:cs typeface="Roboto" panose="02000000000000000000" pitchFamily="2" charset="0"/>
                        </a:rPr>
                        <a:t>Aug, 2023</a:t>
                      </a:r>
                    </a:p>
                  </a:txBody>
                  <a:tcPr marL="0" marR="21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lvl="0" algn="ctr" rtl="1"/>
                      <a:r>
                        <a:rPr lang="en-IN" sz="900">
                          <a:latin typeface="Roboto" panose="02000000000000000000" pitchFamily="2" charset="0"/>
                          <a:ea typeface="Roboto" panose="02000000000000000000" pitchFamily="2" charset="0"/>
                        </a:rPr>
                        <a:t>23</a:t>
                      </a:r>
                    </a:p>
                  </a:txBody>
                  <a:tcPr marR="21600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67122459"/>
                  </a:ext>
                </a:extLst>
              </a:tr>
              <a:tr h="370840">
                <a:tc>
                  <a:txBody>
                    <a:bodyPr/>
                    <a:lstStyle/>
                    <a:p>
                      <a:pPr algn="ctr" fontAlgn="t"/>
                      <a:r>
                        <a:rPr lang="en-US" sz="900" b="0" i="0" u="none" strike="noStrike">
                          <a:solidFill>
                            <a:srgbClr val="242424"/>
                          </a:solidFill>
                          <a:effectLst/>
                          <a:latin typeface="Roboto" panose="02000000000000000000" pitchFamily="2" charset="0"/>
                          <a:ea typeface="Roboto" panose="02000000000000000000" pitchFamily="2" charset="0"/>
                          <a:cs typeface="Roboto" panose="02000000000000000000" pitchFamily="2" charset="0"/>
                        </a:rPr>
                        <a:t>3</a:t>
                      </a:r>
                    </a:p>
                  </a:txBody>
                  <a:tcPr marL="5352" marR="5352"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t"/>
                      <a:r>
                        <a:rPr lang="en-US" sz="900" b="0" i="0" u="none" strike="noStrike">
                          <a:solidFill>
                            <a:srgbClr val="242424"/>
                          </a:solidFill>
                          <a:effectLst/>
                          <a:latin typeface="Roboto" panose="02000000000000000000" pitchFamily="2" charset="0"/>
                          <a:ea typeface="Roboto" panose="02000000000000000000" pitchFamily="2" charset="0"/>
                          <a:cs typeface="Roboto" panose="02000000000000000000" pitchFamily="2" charset="0"/>
                        </a:rPr>
                        <a:t>PMO-CP – Project Management Office – Certified Practitioner</a:t>
                      </a:r>
                    </a:p>
                  </a:txBody>
                  <a:tcPr marL="144000" marR="5352"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t"/>
                      <a:r>
                        <a:rPr lang="en-US" sz="900" b="0" i="0" u="none" strike="noStrike">
                          <a:solidFill>
                            <a:srgbClr val="242424"/>
                          </a:solidFill>
                          <a:effectLst/>
                          <a:latin typeface="Roboto" panose="02000000000000000000" pitchFamily="2" charset="0"/>
                          <a:ea typeface="Roboto" panose="02000000000000000000" pitchFamily="2" charset="0"/>
                          <a:cs typeface="Roboto" panose="02000000000000000000" pitchFamily="2" charset="0"/>
                        </a:rPr>
                        <a:t>eLearning, ILT, Workbook</a:t>
                      </a:r>
                    </a:p>
                  </a:txBody>
                  <a:tcPr marL="144000" marR="5352"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t"/>
                      <a:r>
                        <a:rPr lang="en-US" sz="900" b="0" i="0" u="none" strike="noStrike">
                          <a:solidFill>
                            <a:schemeClr val="tx1"/>
                          </a:solidFill>
                          <a:effectLst/>
                          <a:latin typeface="Roboto" panose="02000000000000000000" pitchFamily="2" charset="0"/>
                          <a:ea typeface="Roboto" panose="02000000000000000000" pitchFamily="2" charset="0"/>
                          <a:cs typeface="Roboto" panose="02000000000000000000" pitchFamily="2" charset="0"/>
                        </a:rPr>
                        <a:t>May, 2024</a:t>
                      </a:r>
                    </a:p>
                  </a:txBody>
                  <a:tcPr marL="0" marR="21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t"/>
                      <a:r>
                        <a:rPr lang="en-US" sz="900" b="0" i="0" u="none" strike="noStrike">
                          <a:solidFill>
                            <a:schemeClr val="tx1"/>
                          </a:solidFill>
                          <a:effectLst/>
                          <a:latin typeface="Roboto" panose="02000000000000000000" pitchFamily="2" charset="0"/>
                          <a:ea typeface="Roboto" panose="02000000000000000000" pitchFamily="2" charset="0"/>
                          <a:cs typeface="Roboto" panose="02000000000000000000" pitchFamily="2" charset="0"/>
                        </a:rPr>
                        <a:t>June, 2025</a:t>
                      </a:r>
                    </a:p>
                  </a:txBody>
                  <a:tcPr marL="0" marR="21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lvl="0" algn="ctr" rtl="1"/>
                      <a:r>
                        <a:rPr lang="en-IN" sz="900">
                          <a:latin typeface="Roboto" panose="02000000000000000000" pitchFamily="2" charset="0"/>
                          <a:ea typeface="Roboto" panose="02000000000000000000" pitchFamily="2" charset="0"/>
                        </a:rPr>
                        <a:t>7</a:t>
                      </a:r>
                    </a:p>
                  </a:txBody>
                  <a:tcPr marR="21600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IN" sz="900">
                        <a:latin typeface="Roboto" panose="02000000000000000000" pitchFamily="2" charset="0"/>
                        <a:ea typeface="Roboto" panose="02000000000000000000" pitchFamily="2" charset="0"/>
                        <a:cs typeface="Roboto" panose="02000000000000000000" pitchFamily="2" charset="0"/>
                      </a:endParaRP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76939031"/>
                  </a:ext>
                </a:extLst>
              </a:tr>
              <a:tr h="370840">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US" sz="900" b="0" i="0" u="none" strike="noStrike">
                          <a:solidFill>
                            <a:srgbClr val="242424"/>
                          </a:solidFill>
                          <a:effectLst/>
                          <a:latin typeface="Roboto" panose="02000000000000000000" pitchFamily="2" charset="0"/>
                          <a:ea typeface="Roboto" panose="02000000000000000000" pitchFamily="2" charset="0"/>
                          <a:cs typeface="Roboto" panose="02000000000000000000" pitchFamily="2" charset="0"/>
                        </a:rPr>
                        <a:t>4</a:t>
                      </a:r>
                    </a:p>
                  </a:txBody>
                  <a:tcPr marL="5352" marR="5352"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900" u="none" strike="noStrike">
                          <a:effectLst/>
                          <a:latin typeface="Roboto" panose="02000000000000000000" pitchFamily="2" charset="0"/>
                          <a:ea typeface="Roboto" panose="02000000000000000000" pitchFamily="2" charset="0"/>
                          <a:cs typeface="Roboto" panose="02000000000000000000" pitchFamily="2" charset="0"/>
                        </a:rPr>
                        <a:t>PMI-CAPM</a:t>
                      </a:r>
                      <a:endParaRPr lang="en-US" sz="900" b="0" i="0" u="none" strike="noStrike">
                        <a:solidFill>
                          <a:srgbClr val="242424"/>
                        </a:solidFill>
                        <a:effectLst/>
                        <a:latin typeface="Roboto" panose="02000000000000000000" pitchFamily="2" charset="0"/>
                        <a:ea typeface="Roboto" panose="02000000000000000000" pitchFamily="2" charset="0"/>
                        <a:cs typeface="Roboto" panose="02000000000000000000" pitchFamily="2" charset="0"/>
                      </a:endParaRPr>
                    </a:p>
                  </a:txBody>
                  <a:tcPr marL="144000" marR="5352"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t"/>
                      <a:r>
                        <a:rPr lang="en-US" sz="900" b="0" i="0" u="none" strike="noStrike">
                          <a:solidFill>
                            <a:srgbClr val="242424"/>
                          </a:solidFill>
                          <a:effectLst/>
                          <a:latin typeface="Roboto" panose="02000000000000000000" pitchFamily="2" charset="0"/>
                          <a:ea typeface="Roboto" panose="02000000000000000000" pitchFamily="2" charset="0"/>
                          <a:cs typeface="Roboto" panose="02000000000000000000" pitchFamily="2" charset="0"/>
                        </a:rPr>
                        <a:t>eLearning; Maintenance</a:t>
                      </a:r>
                    </a:p>
                  </a:txBody>
                  <a:tcPr marL="144000" marR="5352"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t"/>
                      <a:r>
                        <a:rPr lang="en-US" sz="900" b="0" i="0" u="none" strike="noStrike">
                          <a:solidFill>
                            <a:schemeClr val="tx1"/>
                          </a:solidFill>
                          <a:effectLst/>
                          <a:latin typeface="Roboto" panose="02000000000000000000" pitchFamily="2" charset="0"/>
                          <a:ea typeface="Roboto" panose="02000000000000000000" pitchFamily="2" charset="0"/>
                          <a:cs typeface="Roboto" panose="02000000000000000000" pitchFamily="2" charset="0"/>
                        </a:rPr>
                        <a:t>Jul, 2023 </a:t>
                      </a:r>
                    </a:p>
                  </a:txBody>
                  <a:tcPr marL="0" marR="21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t"/>
                      <a:r>
                        <a:rPr lang="en-US" sz="900" b="0" i="0" u="none" strike="noStrike">
                          <a:solidFill>
                            <a:schemeClr val="tx1"/>
                          </a:solidFill>
                          <a:effectLst/>
                          <a:latin typeface="Roboto" panose="02000000000000000000" pitchFamily="2" charset="0"/>
                          <a:ea typeface="Roboto" panose="02000000000000000000" pitchFamily="2" charset="0"/>
                          <a:cs typeface="Roboto" panose="02000000000000000000" pitchFamily="2" charset="0"/>
                        </a:rPr>
                        <a:t>Nov, 2023</a:t>
                      </a:r>
                    </a:p>
                  </a:txBody>
                  <a:tcPr marL="0" marR="21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lvl="0" algn="ctr" rtl="1"/>
                      <a:endParaRPr lang="en-IN" sz="900">
                        <a:latin typeface="Roboto" panose="02000000000000000000" pitchFamily="2" charset="0"/>
                        <a:ea typeface="Roboto" panose="02000000000000000000" pitchFamily="2" charset="0"/>
                      </a:endParaRPr>
                    </a:p>
                  </a:txBody>
                  <a:tcPr marR="21600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IN" sz="900">
                        <a:latin typeface="Roboto" panose="02000000000000000000" pitchFamily="2" charset="0"/>
                        <a:ea typeface="Roboto" panose="02000000000000000000" pitchFamily="2" charset="0"/>
                        <a:cs typeface="Roboto" panose="02000000000000000000" pitchFamily="2" charset="0"/>
                      </a:endParaRP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17120373"/>
                  </a:ext>
                </a:extLst>
              </a:tr>
              <a:tr h="370840">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US" sz="900" b="0" i="0" u="none" strike="noStrike">
                          <a:solidFill>
                            <a:srgbClr val="242424"/>
                          </a:solidFill>
                          <a:effectLst/>
                          <a:latin typeface="Roboto" panose="02000000000000000000" pitchFamily="2" charset="0"/>
                          <a:ea typeface="Roboto" panose="02000000000000000000" pitchFamily="2" charset="0"/>
                          <a:cs typeface="Roboto" panose="02000000000000000000" pitchFamily="2" charset="0"/>
                        </a:rPr>
                        <a:t>5</a:t>
                      </a:r>
                    </a:p>
                  </a:txBody>
                  <a:tcPr marL="5352" marR="5352"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t"/>
                      <a:r>
                        <a:rPr lang="en-US" sz="900" u="none" strike="noStrike">
                          <a:effectLst/>
                          <a:latin typeface="Roboto" panose="02000000000000000000" pitchFamily="2" charset="0"/>
                          <a:ea typeface="Roboto" panose="02000000000000000000" pitchFamily="2" charset="0"/>
                          <a:cs typeface="Roboto" panose="02000000000000000000" pitchFamily="2" charset="0"/>
                        </a:rPr>
                        <a:t>PMI-CPMAI</a:t>
                      </a:r>
                      <a:endParaRPr lang="en-US" sz="900" b="0" i="0" u="none" strike="noStrike">
                        <a:solidFill>
                          <a:srgbClr val="242424"/>
                        </a:solidFill>
                        <a:effectLst/>
                        <a:latin typeface="Roboto" panose="02000000000000000000" pitchFamily="2" charset="0"/>
                        <a:ea typeface="Roboto" panose="02000000000000000000" pitchFamily="2" charset="0"/>
                        <a:cs typeface="Roboto" panose="02000000000000000000" pitchFamily="2" charset="0"/>
                      </a:endParaRPr>
                    </a:p>
                  </a:txBody>
                  <a:tcPr marL="144000" marR="5352"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t"/>
                      <a:r>
                        <a:rPr lang="en-US" sz="900" b="0" i="0" u="none" strike="noStrike">
                          <a:solidFill>
                            <a:srgbClr val="242424"/>
                          </a:solidFill>
                          <a:effectLst/>
                          <a:latin typeface="Roboto" panose="02000000000000000000" pitchFamily="2" charset="0"/>
                          <a:ea typeface="Roboto" panose="02000000000000000000" pitchFamily="2" charset="0"/>
                          <a:cs typeface="Roboto" panose="02000000000000000000" pitchFamily="2" charset="0"/>
                        </a:rPr>
                        <a:t>eLearning (38 lessons, Rise development only)</a:t>
                      </a:r>
                    </a:p>
                  </a:txBody>
                  <a:tcPr marL="144000" marR="5352"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t"/>
                      <a:r>
                        <a:rPr lang="en-US" sz="900" b="0" i="0" u="none" strike="noStrike">
                          <a:solidFill>
                            <a:schemeClr val="tx1"/>
                          </a:solidFill>
                          <a:effectLst/>
                          <a:latin typeface="Roboto" panose="02000000000000000000" pitchFamily="2" charset="0"/>
                          <a:ea typeface="Roboto" panose="02000000000000000000" pitchFamily="2" charset="0"/>
                          <a:cs typeface="Roboto" panose="02000000000000000000" pitchFamily="2" charset="0"/>
                        </a:rPr>
                        <a:t>Oct 2024</a:t>
                      </a:r>
                    </a:p>
                  </a:txBody>
                  <a:tcPr marL="0" marR="21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t"/>
                      <a:r>
                        <a:rPr lang="en-US" sz="900" b="0" i="0" u="none" strike="noStrike">
                          <a:solidFill>
                            <a:schemeClr val="tx1"/>
                          </a:solidFill>
                          <a:effectLst/>
                          <a:latin typeface="Roboto" panose="02000000000000000000" pitchFamily="2" charset="0"/>
                          <a:ea typeface="Roboto" panose="02000000000000000000" pitchFamily="2" charset="0"/>
                          <a:cs typeface="Roboto" panose="02000000000000000000" pitchFamily="2" charset="0"/>
                        </a:rPr>
                        <a:t>May 2025</a:t>
                      </a:r>
                    </a:p>
                  </a:txBody>
                  <a:tcPr marL="0" marR="21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lvl="0" algn="ctr" rtl="1"/>
                      <a:r>
                        <a:rPr lang="en-IN" sz="900">
                          <a:latin typeface="Roboto" panose="02000000000000000000" pitchFamily="2" charset="0"/>
                          <a:ea typeface="Roboto" panose="02000000000000000000" pitchFamily="2" charset="0"/>
                        </a:rPr>
                        <a:t>28.5</a:t>
                      </a:r>
                    </a:p>
                  </a:txBody>
                  <a:tcPr marR="21600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900">
                          <a:latin typeface="Roboto" panose="02000000000000000000" pitchFamily="2" charset="0"/>
                          <a:ea typeface="Roboto" panose="02000000000000000000" pitchFamily="2" charset="0"/>
                          <a:cs typeface="Roboto" panose="02000000000000000000" pitchFamily="2" charset="0"/>
                        </a:rPr>
                        <a:t>Course migration to Rise</a:t>
                      </a: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26049936"/>
                  </a:ext>
                </a:extLst>
              </a:tr>
              <a:tr h="370840">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US" sz="900" b="0" i="0" u="none" strike="noStrike">
                          <a:solidFill>
                            <a:srgbClr val="242424"/>
                          </a:solidFill>
                          <a:effectLst/>
                          <a:latin typeface="Roboto" panose="02000000000000000000" pitchFamily="2" charset="0"/>
                          <a:ea typeface="Roboto" panose="02000000000000000000" pitchFamily="2" charset="0"/>
                          <a:cs typeface="Roboto" panose="02000000000000000000" pitchFamily="2" charset="0"/>
                        </a:rPr>
                        <a:t>6</a:t>
                      </a:r>
                    </a:p>
                  </a:txBody>
                  <a:tcPr marL="5352" marR="5352"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t"/>
                      <a:r>
                        <a:rPr lang="en-US" sz="900" u="none" strike="noStrike">
                          <a:effectLst/>
                          <a:latin typeface="Roboto" panose="02000000000000000000" pitchFamily="2" charset="0"/>
                          <a:ea typeface="Roboto" panose="02000000000000000000" pitchFamily="2" charset="0"/>
                          <a:cs typeface="Roboto" panose="02000000000000000000" pitchFamily="2" charset="0"/>
                        </a:rPr>
                        <a:t>PMI- Green Project Management</a:t>
                      </a:r>
                      <a:endParaRPr lang="en-US" sz="900" b="0" i="0" u="none" strike="noStrike">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144000" marR="5352"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t"/>
                      <a:r>
                        <a:rPr lang="en-US" sz="900" b="0" i="0" u="none" strike="noStrike">
                          <a:solidFill>
                            <a:srgbClr val="000000"/>
                          </a:solidFill>
                          <a:effectLst/>
                          <a:latin typeface="Roboto" panose="02000000000000000000" pitchFamily="2" charset="0"/>
                          <a:ea typeface="Roboto" panose="02000000000000000000" pitchFamily="2" charset="0"/>
                          <a:cs typeface="Roboto" panose="02000000000000000000" pitchFamily="2" charset="0"/>
                        </a:rPr>
                        <a:t>eLearning (Rise)</a:t>
                      </a:r>
                    </a:p>
                  </a:txBody>
                  <a:tcPr marL="144000" marR="5352"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t"/>
                      <a:r>
                        <a:rPr lang="en-US" sz="900" b="0" i="0" u="none" strike="noStrike">
                          <a:solidFill>
                            <a:schemeClr val="tx1"/>
                          </a:solidFill>
                          <a:effectLst/>
                          <a:latin typeface="Roboto" panose="02000000000000000000" pitchFamily="2" charset="0"/>
                          <a:ea typeface="Roboto" panose="02000000000000000000" pitchFamily="2" charset="0"/>
                          <a:cs typeface="Roboto" panose="02000000000000000000" pitchFamily="2" charset="0"/>
                        </a:rPr>
                        <a:t>Mar, 2024</a:t>
                      </a:r>
                    </a:p>
                  </a:txBody>
                  <a:tcPr marL="0" marR="21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t"/>
                      <a:r>
                        <a:rPr lang="en-US" sz="900" b="0" i="0" u="none" strike="noStrike">
                          <a:solidFill>
                            <a:schemeClr val="tx1"/>
                          </a:solidFill>
                          <a:effectLst/>
                          <a:latin typeface="Roboto" panose="02000000000000000000" pitchFamily="2" charset="0"/>
                          <a:ea typeface="Roboto" panose="02000000000000000000" pitchFamily="2" charset="0"/>
                          <a:cs typeface="Roboto" panose="02000000000000000000" pitchFamily="2" charset="0"/>
                        </a:rPr>
                        <a:t>Apr, 2024</a:t>
                      </a:r>
                    </a:p>
                  </a:txBody>
                  <a:tcPr marL="0" marR="21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lvl="0" algn="ctr" rtl="1"/>
                      <a:r>
                        <a:rPr lang="en-IN" sz="900">
                          <a:latin typeface="Roboto" panose="02000000000000000000" pitchFamily="2" charset="0"/>
                          <a:ea typeface="Roboto" panose="02000000000000000000" pitchFamily="2" charset="0"/>
                        </a:rPr>
                        <a:t>0.5</a:t>
                      </a:r>
                    </a:p>
                  </a:txBody>
                  <a:tcPr marR="21600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96553847"/>
                  </a:ext>
                </a:extLst>
              </a:tr>
              <a:tr h="370840">
                <a:tc>
                  <a:txBody>
                    <a:bodyPr/>
                    <a:lstStyle/>
                    <a:p>
                      <a:pPr algn="ctr" fontAlgn="t"/>
                      <a:r>
                        <a:rPr lang="en-US" sz="900" b="0" i="0" u="none" strike="noStrike">
                          <a:solidFill>
                            <a:srgbClr val="242424"/>
                          </a:solidFill>
                          <a:effectLst/>
                          <a:latin typeface="Roboto" panose="02000000000000000000" pitchFamily="2" charset="0"/>
                          <a:ea typeface="Roboto" panose="02000000000000000000" pitchFamily="2" charset="0"/>
                          <a:cs typeface="Roboto" panose="02000000000000000000" pitchFamily="2" charset="0"/>
                        </a:rPr>
                        <a:t>7</a:t>
                      </a:r>
                    </a:p>
                  </a:txBody>
                  <a:tcPr marL="5352" marR="5352"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900" u="none" strike="noStrike">
                          <a:effectLst/>
                          <a:latin typeface="Roboto" panose="02000000000000000000" pitchFamily="2" charset="0"/>
                          <a:ea typeface="Roboto" panose="02000000000000000000" pitchFamily="2" charset="0"/>
                          <a:cs typeface="Roboto" panose="02000000000000000000" pitchFamily="2" charset="0"/>
                        </a:rPr>
                        <a:t>GenAI: Prompt Engineering for Project Managers</a:t>
                      </a:r>
                      <a:endParaRPr lang="en-US" sz="900" b="0" i="0" u="none" strike="noStrike">
                        <a:solidFill>
                          <a:srgbClr val="242424"/>
                        </a:solidFill>
                        <a:effectLst/>
                        <a:latin typeface="Roboto" panose="02000000000000000000" pitchFamily="2" charset="0"/>
                        <a:ea typeface="Roboto" panose="02000000000000000000" pitchFamily="2" charset="0"/>
                        <a:cs typeface="Roboto" panose="02000000000000000000" pitchFamily="2" charset="0"/>
                      </a:endParaRPr>
                    </a:p>
                  </a:txBody>
                  <a:tcPr marL="144000" marR="5352"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l">
                        <a:buNone/>
                      </a:pPr>
                      <a:r>
                        <a:rPr lang="en-US" sz="900" b="0" i="0" u="none" strike="noStrike">
                          <a:solidFill>
                            <a:srgbClr val="242424"/>
                          </a:solidFill>
                          <a:effectLst/>
                          <a:latin typeface="Roboto" panose="02000000000000000000" pitchFamily="2" charset="0"/>
                          <a:ea typeface="Roboto" panose="02000000000000000000" pitchFamily="2" charset="0"/>
                          <a:cs typeface="Roboto" panose="02000000000000000000" pitchFamily="2" charset="0"/>
                        </a:rPr>
                        <a:t>eLearning, Workbook, Assessments</a:t>
                      </a:r>
                    </a:p>
                  </a:txBody>
                  <a:tcPr marL="144000" marR="5352"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t"/>
                      <a:r>
                        <a:rPr lang="en-US" sz="900" b="0" i="0" u="none" strike="noStrike">
                          <a:solidFill>
                            <a:schemeClr val="tx1"/>
                          </a:solidFill>
                          <a:effectLst/>
                          <a:latin typeface="Roboto" panose="02000000000000000000" pitchFamily="2" charset="0"/>
                          <a:ea typeface="Roboto" panose="02000000000000000000" pitchFamily="2" charset="0"/>
                          <a:cs typeface="Roboto" panose="02000000000000000000" pitchFamily="2" charset="0"/>
                        </a:rPr>
                        <a:t>Mar, 2024</a:t>
                      </a:r>
                    </a:p>
                  </a:txBody>
                  <a:tcPr marL="0" marR="21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t"/>
                      <a:r>
                        <a:rPr lang="en-US" sz="900" b="0" i="0" u="none" strike="noStrike">
                          <a:solidFill>
                            <a:schemeClr val="tx1"/>
                          </a:solidFill>
                          <a:effectLst/>
                          <a:latin typeface="Roboto" panose="02000000000000000000" pitchFamily="2" charset="0"/>
                          <a:ea typeface="Roboto" panose="02000000000000000000" pitchFamily="2" charset="0"/>
                          <a:cs typeface="Roboto" panose="02000000000000000000" pitchFamily="2" charset="0"/>
                        </a:rPr>
                        <a:t>Apr, 2024</a:t>
                      </a:r>
                    </a:p>
                  </a:txBody>
                  <a:tcPr marL="0" marR="21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lvl="0" algn="ctr" rtl="1"/>
                      <a:r>
                        <a:rPr lang="en-IN" sz="900">
                          <a:latin typeface="Roboto" panose="02000000000000000000" pitchFamily="2" charset="0"/>
                          <a:ea typeface="Roboto" panose="02000000000000000000" pitchFamily="2" charset="0"/>
                        </a:rPr>
                        <a:t>-</a:t>
                      </a:r>
                    </a:p>
                  </a:txBody>
                  <a:tcPr marR="21600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6">
                  <a:txBody>
                    <a:bodyPr/>
                    <a:lstStyle/>
                    <a:p>
                      <a:pPr algn="l"/>
                      <a:r>
                        <a:rPr lang="en-IN" sz="900">
                          <a:latin typeface="Roboto" panose="02000000000000000000" pitchFamily="2" charset="0"/>
                          <a:ea typeface="Roboto" panose="02000000000000000000" pitchFamily="2" charset="0"/>
                          <a:cs typeface="Roboto" panose="02000000000000000000" pitchFamily="2" charset="0"/>
                        </a:rPr>
                        <a:t>Miscellaneous tasks</a:t>
                      </a: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82366804"/>
                  </a:ext>
                </a:extLst>
              </a:tr>
              <a:tr h="370840">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US" sz="900" b="0" i="0" u="none" strike="noStrike">
                          <a:solidFill>
                            <a:srgbClr val="242424"/>
                          </a:solidFill>
                          <a:effectLst/>
                          <a:latin typeface="Roboto" panose="02000000000000000000" pitchFamily="2" charset="0"/>
                          <a:ea typeface="Roboto" panose="02000000000000000000" pitchFamily="2" charset="0"/>
                          <a:cs typeface="Roboto" panose="02000000000000000000" pitchFamily="2" charset="0"/>
                        </a:rPr>
                        <a:t>8</a:t>
                      </a:r>
                    </a:p>
                  </a:txBody>
                  <a:tcPr marL="5352" marR="5352"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900" u="none" strike="noStrike">
                          <a:effectLst/>
                          <a:latin typeface="Roboto" panose="02000000000000000000" pitchFamily="2" charset="0"/>
                          <a:ea typeface="Roboto" panose="02000000000000000000" pitchFamily="2" charset="0"/>
                          <a:cs typeface="Roboto" panose="02000000000000000000" pitchFamily="2" charset="0"/>
                        </a:rPr>
                        <a:t>Data Landscape of GenAI for Project Managers</a:t>
                      </a:r>
                      <a:endParaRPr lang="en-US" sz="900" b="0" i="0" u="none" strike="noStrike">
                        <a:solidFill>
                          <a:srgbClr val="242424"/>
                        </a:solidFill>
                        <a:effectLst/>
                        <a:latin typeface="Roboto" panose="02000000000000000000" pitchFamily="2" charset="0"/>
                        <a:ea typeface="Roboto" panose="02000000000000000000" pitchFamily="2" charset="0"/>
                        <a:cs typeface="Roboto" panose="02000000000000000000" pitchFamily="2" charset="0"/>
                      </a:endParaRPr>
                    </a:p>
                  </a:txBody>
                  <a:tcPr marL="144000" marR="5352"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t"/>
                      <a:r>
                        <a:rPr lang="en-US" sz="900" b="0" i="0" u="none" strike="noStrike">
                          <a:solidFill>
                            <a:srgbClr val="242424"/>
                          </a:solidFill>
                          <a:effectLst/>
                          <a:latin typeface="Roboto" panose="02000000000000000000" pitchFamily="2" charset="0"/>
                          <a:ea typeface="Roboto" panose="02000000000000000000" pitchFamily="2" charset="0"/>
                          <a:cs typeface="Roboto" panose="02000000000000000000" pitchFamily="2" charset="0"/>
                        </a:rPr>
                        <a:t>Video scripts and development; Maintenance</a:t>
                      </a:r>
                    </a:p>
                  </a:txBody>
                  <a:tcPr marL="144000" marR="5352"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t"/>
                      <a:r>
                        <a:rPr lang="en-US" sz="900" b="0" i="0" u="none" strike="noStrike">
                          <a:solidFill>
                            <a:schemeClr val="tx1"/>
                          </a:solidFill>
                          <a:effectLst/>
                          <a:latin typeface="Roboto" panose="02000000000000000000" pitchFamily="2" charset="0"/>
                          <a:ea typeface="Roboto" panose="02000000000000000000" pitchFamily="2" charset="0"/>
                          <a:cs typeface="Roboto" panose="02000000000000000000" pitchFamily="2" charset="0"/>
                        </a:rPr>
                        <a:t>Jan, 2024</a:t>
                      </a:r>
                    </a:p>
                  </a:txBody>
                  <a:tcPr marL="0" marR="21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t"/>
                      <a:r>
                        <a:rPr lang="en-US" sz="900" b="0" i="0" u="none" strike="noStrike">
                          <a:solidFill>
                            <a:schemeClr val="tx1"/>
                          </a:solidFill>
                          <a:effectLst/>
                          <a:latin typeface="Roboto" panose="02000000000000000000" pitchFamily="2" charset="0"/>
                          <a:ea typeface="Roboto" panose="02000000000000000000" pitchFamily="2" charset="0"/>
                          <a:cs typeface="Roboto" panose="02000000000000000000" pitchFamily="2" charset="0"/>
                        </a:rPr>
                        <a:t>Jan 2024</a:t>
                      </a:r>
                    </a:p>
                  </a:txBody>
                  <a:tcPr marL="0" marR="21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lvl="0" algn="ctr" rtl="1"/>
                      <a:r>
                        <a:rPr lang="en-IN" sz="900">
                          <a:latin typeface="Roboto" panose="02000000000000000000" pitchFamily="2" charset="0"/>
                          <a:ea typeface="Roboto" panose="02000000000000000000" pitchFamily="2" charset="0"/>
                        </a:rPr>
                        <a:t>-</a:t>
                      </a:r>
                    </a:p>
                  </a:txBody>
                  <a:tcPr marR="21600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en-IN" sz="1000">
                        <a:latin typeface="Roboto" panose="02000000000000000000" pitchFamily="2" charset="0"/>
                        <a:ea typeface="Roboto" panose="02000000000000000000" pitchFamily="2" charset="0"/>
                        <a:cs typeface="Roboto" panose="02000000000000000000" pitchFamily="2" charset="0"/>
                      </a:endParaRPr>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63311782"/>
                  </a:ext>
                </a:extLst>
              </a:tr>
              <a:tr h="370840">
                <a:tc>
                  <a:txBody>
                    <a:bodyPr/>
                    <a:lstStyle/>
                    <a:p>
                      <a:pPr algn="ctr" fontAlgn="t"/>
                      <a:r>
                        <a:rPr lang="en-US" sz="900" b="0" i="0" u="none" strike="noStrike">
                          <a:solidFill>
                            <a:srgbClr val="242424"/>
                          </a:solidFill>
                          <a:effectLst/>
                          <a:latin typeface="Roboto" panose="02000000000000000000" pitchFamily="2" charset="0"/>
                          <a:ea typeface="Roboto" panose="02000000000000000000" pitchFamily="2" charset="0"/>
                          <a:cs typeface="Roboto" panose="02000000000000000000" pitchFamily="2" charset="0"/>
                        </a:rPr>
                        <a:t>9</a:t>
                      </a:r>
                    </a:p>
                  </a:txBody>
                  <a:tcPr marL="5352" marR="5352"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t"/>
                      <a:r>
                        <a:rPr lang="en-US" sz="900" u="none" strike="noStrike">
                          <a:effectLst/>
                          <a:latin typeface="Roboto" panose="02000000000000000000" pitchFamily="2" charset="0"/>
                          <a:ea typeface="Roboto" panose="02000000000000000000" pitchFamily="2" charset="0"/>
                          <a:cs typeface="Roboto" panose="02000000000000000000" pitchFamily="2" charset="0"/>
                        </a:rPr>
                        <a:t>PMI - (</a:t>
                      </a:r>
                      <a:r>
                        <a:rPr lang="en-US" sz="900" u="none" strike="noStrike" err="1">
                          <a:effectLst/>
                          <a:latin typeface="Roboto" panose="02000000000000000000" pitchFamily="2" charset="0"/>
                          <a:ea typeface="Roboto" panose="02000000000000000000" pitchFamily="2" charset="0"/>
                          <a:cs typeface="Roboto" panose="02000000000000000000" pitchFamily="2" charset="0"/>
                        </a:rPr>
                        <a:t>Microcred</a:t>
                      </a:r>
                      <a:r>
                        <a:rPr lang="en-US" sz="900" u="none" strike="noStrike">
                          <a:effectLst/>
                          <a:latin typeface="Roboto" panose="02000000000000000000" pitchFamily="2" charset="0"/>
                          <a:ea typeface="Roboto" panose="02000000000000000000" pitchFamily="2" charset="0"/>
                          <a:cs typeface="Roboto" panose="02000000000000000000" pitchFamily="2" charset="0"/>
                        </a:rPr>
                        <a:t>) - (Certification Program) </a:t>
                      </a:r>
                      <a:endParaRPr lang="en-US" sz="900" b="0" i="0" u="none" strike="noStrike">
                        <a:solidFill>
                          <a:srgbClr val="242424"/>
                        </a:solidFill>
                        <a:effectLst/>
                        <a:latin typeface="Roboto" panose="02000000000000000000" pitchFamily="2" charset="0"/>
                        <a:ea typeface="Roboto" panose="02000000000000000000" pitchFamily="2" charset="0"/>
                        <a:cs typeface="Roboto" panose="02000000000000000000" pitchFamily="2" charset="0"/>
                      </a:endParaRPr>
                    </a:p>
                  </a:txBody>
                  <a:tcPr marL="144000" marR="5352"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t"/>
                      <a:r>
                        <a:rPr lang="en-US" sz="900" b="0" i="0" u="none" strike="noStrike">
                          <a:solidFill>
                            <a:srgbClr val="242424"/>
                          </a:solidFill>
                          <a:effectLst/>
                          <a:latin typeface="Roboto" panose="02000000000000000000" pitchFamily="2" charset="0"/>
                          <a:ea typeface="Roboto" panose="02000000000000000000" pitchFamily="2" charset="0"/>
                          <a:cs typeface="Roboto" panose="02000000000000000000" pitchFamily="2" charset="0"/>
                        </a:rPr>
                        <a:t>Assessments, Backlog fixes</a:t>
                      </a:r>
                    </a:p>
                  </a:txBody>
                  <a:tcPr marL="144000" marR="5352"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t"/>
                      <a:r>
                        <a:rPr lang="en-US" sz="900" b="0" i="0" u="none" strike="noStrike">
                          <a:solidFill>
                            <a:schemeClr val="tx1"/>
                          </a:solidFill>
                          <a:effectLst/>
                          <a:latin typeface="Roboto" panose="02000000000000000000" pitchFamily="2" charset="0"/>
                          <a:ea typeface="Roboto" panose="02000000000000000000" pitchFamily="2" charset="0"/>
                          <a:cs typeface="Roboto" panose="02000000000000000000" pitchFamily="2" charset="0"/>
                        </a:rPr>
                        <a:t>Jul, 2024</a:t>
                      </a:r>
                    </a:p>
                  </a:txBody>
                  <a:tcPr marL="0" marR="21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t"/>
                      <a:r>
                        <a:rPr lang="en-US" sz="900" b="0" i="0" u="none" strike="noStrike">
                          <a:solidFill>
                            <a:schemeClr val="tx1"/>
                          </a:solidFill>
                          <a:effectLst/>
                          <a:latin typeface="Roboto" panose="02000000000000000000" pitchFamily="2" charset="0"/>
                          <a:ea typeface="Roboto" panose="02000000000000000000" pitchFamily="2" charset="0"/>
                          <a:cs typeface="Roboto" panose="02000000000000000000" pitchFamily="2" charset="0"/>
                        </a:rPr>
                        <a:t>Aug, 2024</a:t>
                      </a:r>
                    </a:p>
                  </a:txBody>
                  <a:tcPr marL="0" marR="21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lvl="0" algn="ctr" rtl="1"/>
                      <a:r>
                        <a:rPr lang="en-IN" sz="900">
                          <a:latin typeface="Roboto" panose="02000000000000000000" pitchFamily="2" charset="0"/>
                          <a:ea typeface="Roboto" panose="02000000000000000000" pitchFamily="2" charset="0"/>
                        </a:rPr>
                        <a:t>-</a:t>
                      </a:r>
                    </a:p>
                  </a:txBody>
                  <a:tcPr marR="21600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en-IN" sz="1000">
                        <a:latin typeface="Roboto" panose="02000000000000000000" pitchFamily="2" charset="0"/>
                        <a:ea typeface="Roboto" panose="02000000000000000000" pitchFamily="2" charset="0"/>
                        <a:cs typeface="Roboto" panose="02000000000000000000" pitchFamily="2" charset="0"/>
                      </a:endParaRPr>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46725351"/>
                  </a:ext>
                </a:extLst>
              </a:tr>
              <a:tr h="370840">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US" sz="900" b="0" i="0" u="none" strike="noStrike">
                          <a:solidFill>
                            <a:srgbClr val="242424"/>
                          </a:solidFill>
                          <a:effectLst/>
                          <a:latin typeface="Roboto" panose="02000000000000000000" pitchFamily="2" charset="0"/>
                          <a:ea typeface="Roboto" panose="02000000000000000000" pitchFamily="2" charset="0"/>
                          <a:cs typeface="Roboto" panose="02000000000000000000" pitchFamily="2" charset="0"/>
                        </a:rPr>
                        <a:t>10</a:t>
                      </a:r>
                    </a:p>
                  </a:txBody>
                  <a:tcPr marL="5352" marR="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900" u="none" strike="noStrike">
                          <a:effectLst/>
                          <a:latin typeface="Roboto" panose="02000000000000000000" pitchFamily="2" charset="0"/>
                          <a:ea typeface="Roboto" panose="02000000000000000000" pitchFamily="2" charset="0"/>
                          <a:cs typeface="Roboto" panose="02000000000000000000" pitchFamily="2" charset="0"/>
                        </a:rPr>
                        <a:t>PMI - Digital Construction Practitioner Course. </a:t>
                      </a:r>
                      <a:br>
                        <a:rPr lang="en-US" sz="900" u="none" strike="noStrike">
                          <a:effectLst/>
                          <a:latin typeface="Roboto" panose="02000000000000000000" pitchFamily="2" charset="0"/>
                          <a:ea typeface="Roboto" panose="02000000000000000000" pitchFamily="2" charset="0"/>
                          <a:cs typeface="Roboto" panose="02000000000000000000" pitchFamily="2" charset="0"/>
                        </a:rPr>
                      </a:br>
                      <a:r>
                        <a:rPr lang="en-US" sz="900" u="none" strike="noStrike">
                          <a:effectLst/>
                          <a:latin typeface="Roboto" panose="02000000000000000000" pitchFamily="2" charset="0"/>
                          <a:ea typeface="Roboto" panose="02000000000000000000" pitchFamily="2" charset="0"/>
                          <a:cs typeface="Roboto" panose="02000000000000000000" pitchFamily="2" charset="0"/>
                        </a:rPr>
                        <a:t>(Oracle Assessment)</a:t>
                      </a:r>
                      <a:endParaRPr lang="en-US" sz="900" b="0" i="0" u="none" strike="noStrike">
                        <a:solidFill>
                          <a:srgbClr val="242424"/>
                        </a:solidFill>
                        <a:effectLst/>
                        <a:latin typeface="Roboto" panose="02000000000000000000" pitchFamily="2" charset="0"/>
                        <a:ea typeface="Roboto" panose="02000000000000000000" pitchFamily="2" charset="0"/>
                        <a:cs typeface="Roboto" panose="02000000000000000000" pitchFamily="2" charset="0"/>
                      </a:endParaRPr>
                    </a:p>
                  </a:txBody>
                  <a:tcPr marL="144000" marR="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t"/>
                      <a:r>
                        <a:rPr lang="en-US" sz="900" b="0" i="0" u="none" strike="noStrike">
                          <a:solidFill>
                            <a:srgbClr val="242424"/>
                          </a:solidFill>
                          <a:effectLst/>
                          <a:latin typeface="Roboto" panose="02000000000000000000" pitchFamily="2" charset="0"/>
                          <a:ea typeface="Roboto" panose="02000000000000000000" pitchFamily="2" charset="0"/>
                          <a:cs typeface="Roboto" panose="02000000000000000000" pitchFamily="2" charset="0"/>
                        </a:rPr>
                        <a:t>Assessments</a:t>
                      </a:r>
                    </a:p>
                  </a:txBody>
                  <a:tcPr marL="144000" marR="5352"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t"/>
                      <a:r>
                        <a:rPr lang="en-US" sz="900" b="0" i="0" u="none" strike="noStrike">
                          <a:solidFill>
                            <a:schemeClr val="tx1"/>
                          </a:solidFill>
                          <a:effectLst/>
                          <a:latin typeface="Roboto" panose="02000000000000000000" pitchFamily="2" charset="0"/>
                          <a:ea typeface="Roboto" panose="02000000000000000000" pitchFamily="2" charset="0"/>
                          <a:cs typeface="Roboto" panose="02000000000000000000" pitchFamily="2" charset="0"/>
                        </a:rPr>
                        <a:t>May, 2024</a:t>
                      </a:r>
                    </a:p>
                  </a:txBody>
                  <a:tcPr marL="0" marR="21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t"/>
                      <a:r>
                        <a:rPr lang="en-US" sz="900" b="0" i="0" u="none" strike="noStrike">
                          <a:solidFill>
                            <a:schemeClr val="tx1"/>
                          </a:solidFill>
                          <a:effectLst/>
                          <a:latin typeface="Roboto" panose="02000000000000000000" pitchFamily="2" charset="0"/>
                          <a:ea typeface="Roboto" panose="02000000000000000000" pitchFamily="2" charset="0"/>
                          <a:cs typeface="Roboto" panose="02000000000000000000" pitchFamily="2" charset="0"/>
                        </a:rPr>
                        <a:t>May, 2024</a:t>
                      </a:r>
                    </a:p>
                  </a:txBody>
                  <a:tcPr marL="0" marR="21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lvl="0" algn="ctr" rtl="1"/>
                      <a:r>
                        <a:rPr lang="en-IN" sz="900">
                          <a:latin typeface="Roboto" panose="02000000000000000000" pitchFamily="2" charset="0"/>
                          <a:ea typeface="Roboto" panose="02000000000000000000" pitchFamily="2" charset="0"/>
                        </a:rPr>
                        <a:t>-</a:t>
                      </a:r>
                    </a:p>
                  </a:txBody>
                  <a:tcPr marR="21600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en-IN" sz="1000">
                        <a:latin typeface="Roboto" panose="02000000000000000000" pitchFamily="2" charset="0"/>
                        <a:ea typeface="Roboto" panose="02000000000000000000" pitchFamily="2" charset="0"/>
                        <a:cs typeface="Roboto" panose="02000000000000000000" pitchFamily="2" charset="0"/>
                      </a:endParaRPr>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98591789"/>
                  </a:ext>
                </a:extLst>
              </a:tr>
              <a:tr h="370840">
                <a:tc>
                  <a:txBody>
                    <a:bodyPr/>
                    <a:lstStyle/>
                    <a:p>
                      <a:pPr algn="ctr" fontAlgn="t"/>
                      <a:r>
                        <a:rPr lang="en-US" sz="900" b="0" i="0" u="none" strike="noStrike">
                          <a:solidFill>
                            <a:srgbClr val="242424"/>
                          </a:solidFill>
                          <a:effectLst/>
                          <a:latin typeface="Roboto" panose="02000000000000000000" pitchFamily="2" charset="0"/>
                          <a:ea typeface="Roboto" panose="02000000000000000000" pitchFamily="2" charset="0"/>
                          <a:cs typeface="Roboto" panose="02000000000000000000" pitchFamily="2" charset="0"/>
                        </a:rPr>
                        <a:t>11</a:t>
                      </a:r>
                    </a:p>
                  </a:txBody>
                  <a:tcPr marL="5352" marR="5352"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900" u="none" strike="noStrike">
                          <a:effectLst/>
                          <a:latin typeface="Roboto" panose="02000000000000000000" pitchFamily="2" charset="0"/>
                          <a:ea typeface="Roboto" panose="02000000000000000000" pitchFamily="2" charset="0"/>
                          <a:cs typeface="Roboto" panose="02000000000000000000" pitchFamily="2" charset="0"/>
                        </a:rPr>
                        <a:t>GenAI Overview for Project Managers</a:t>
                      </a:r>
                      <a:endParaRPr lang="en-US" sz="900" b="0" i="0" u="none" strike="noStrike">
                        <a:solidFill>
                          <a:srgbClr val="242424"/>
                        </a:solidFill>
                        <a:effectLst/>
                        <a:latin typeface="Roboto" panose="02000000000000000000" pitchFamily="2" charset="0"/>
                        <a:ea typeface="Roboto" panose="02000000000000000000" pitchFamily="2" charset="0"/>
                        <a:cs typeface="Roboto" panose="02000000000000000000" pitchFamily="2" charset="0"/>
                      </a:endParaRPr>
                    </a:p>
                  </a:txBody>
                  <a:tcPr marL="144000" marR="5352"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t"/>
                      <a:r>
                        <a:rPr lang="en-US" sz="900" b="0" i="0" u="none" strike="noStrike">
                          <a:solidFill>
                            <a:srgbClr val="242424"/>
                          </a:solidFill>
                          <a:effectLst/>
                          <a:latin typeface="Roboto" panose="02000000000000000000" pitchFamily="2" charset="0"/>
                          <a:ea typeface="Roboto" panose="02000000000000000000" pitchFamily="2" charset="0"/>
                          <a:cs typeface="Roboto" panose="02000000000000000000" pitchFamily="2" charset="0"/>
                        </a:rPr>
                        <a:t>Layout, formatting, and design improvements; Resource documents (</a:t>
                      </a:r>
                      <a:r>
                        <a:rPr lang="en-US" sz="900" b="0" i="0" u="none" strike="noStrike" err="1">
                          <a:solidFill>
                            <a:srgbClr val="242424"/>
                          </a:solidFill>
                          <a:effectLst/>
                          <a:latin typeface="Roboto" panose="02000000000000000000" pitchFamily="2" charset="0"/>
                          <a:ea typeface="Roboto" panose="02000000000000000000" pitchFamily="2" charset="0"/>
                          <a:cs typeface="Roboto" panose="02000000000000000000" pitchFamily="2" charset="0"/>
                        </a:rPr>
                        <a:t>inDesign</a:t>
                      </a:r>
                      <a:r>
                        <a:rPr lang="en-US" sz="900" b="0" i="0" u="none" strike="noStrike">
                          <a:solidFill>
                            <a:srgbClr val="242424"/>
                          </a:solidFill>
                          <a:effectLst/>
                          <a:latin typeface="Roboto" panose="02000000000000000000" pitchFamily="2" charset="0"/>
                          <a:ea typeface="Roboto" panose="02000000000000000000" pitchFamily="2" charset="0"/>
                          <a:cs typeface="Roboto" panose="02000000000000000000" pitchFamily="2" charset="0"/>
                        </a:rPr>
                        <a:t>)</a:t>
                      </a:r>
                    </a:p>
                  </a:txBody>
                  <a:tcPr marL="144000" marR="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t"/>
                      <a:r>
                        <a:rPr lang="en-US" sz="900" b="0" i="0" u="none" strike="noStrike">
                          <a:solidFill>
                            <a:schemeClr val="tx1"/>
                          </a:solidFill>
                          <a:effectLst/>
                          <a:latin typeface="Roboto" panose="02000000000000000000" pitchFamily="2" charset="0"/>
                          <a:ea typeface="Roboto" panose="02000000000000000000" pitchFamily="2" charset="0"/>
                          <a:cs typeface="Roboto" panose="02000000000000000000" pitchFamily="2" charset="0"/>
                        </a:rPr>
                        <a:t>Apr, 2024</a:t>
                      </a:r>
                    </a:p>
                  </a:txBody>
                  <a:tcPr marL="0" marR="21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t"/>
                      <a:r>
                        <a:rPr lang="en-US" sz="900" b="0" i="0" u="none" strike="noStrike">
                          <a:solidFill>
                            <a:schemeClr val="tx1"/>
                          </a:solidFill>
                          <a:effectLst/>
                          <a:latin typeface="Roboto" panose="02000000000000000000" pitchFamily="2" charset="0"/>
                          <a:ea typeface="Roboto" panose="02000000000000000000" pitchFamily="2" charset="0"/>
                          <a:cs typeface="Roboto" panose="02000000000000000000" pitchFamily="2" charset="0"/>
                        </a:rPr>
                        <a:t>May, 2024</a:t>
                      </a:r>
                    </a:p>
                  </a:txBody>
                  <a:tcPr marL="0" marR="21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lvl="0" algn="ctr" rtl="1"/>
                      <a:r>
                        <a:rPr lang="en-IN" sz="900">
                          <a:latin typeface="Roboto" panose="02000000000000000000" pitchFamily="2" charset="0"/>
                          <a:ea typeface="Roboto" panose="02000000000000000000" pitchFamily="2" charset="0"/>
                        </a:rPr>
                        <a:t>-</a:t>
                      </a:r>
                    </a:p>
                  </a:txBody>
                  <a:tcPr marR="21600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en-IN" sz="1000">
                        <a:latin typeface="Roboto" panose="02000000000000000000" pitchFamily="2" charset="0"/>
                        <a:ea typeface="Roboto" panose="02000000000000000000" pitchFamily="2" charset="0"/>
                        <a:cs typeface="Roboto" panose="02000000000000000000" pitchFamily="2" charset="0"/>
                      </a:endParaRPr>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79922834"/>
                  </a:ext>
                </a:extLst>
              </a:tr>
              <a:tr h="370840">
                <a:tc>
                  <a:txBody>
                    <a:bodyPr/>
                    <a:lstStyle/>
                    <a:p>
                      <a:pPr algn="ctr" fontAlgn="t"/>
                      <a:r>
                        <a:rPr lang="en-US" sz="900" b="0" i="0" u="none" strike="noStrike">
                          <a:solidFill>
                            <a:srgbClr val="242424"/>
                          </a:solidFill>
                          <a:effectLst/>
                          <a:latin typeface="Roboto" panose="02000000000000000000" pitchFamily="2" charset="0"/>
                          <a:ea typeface="Roboto" panose="02000000000000000000" pitchFamily="2" charset="0"/>
                          <a:cs typeface="Roboto" panose="02000000000000000000" pitchFamily="2" charset="0"/>
                        </a:rPr>
                        <a:t>12</a:t>
                      </a:r>
                    </a:p>
                  </a:txBody>
                  <a:tcPr marL="5352" marR="5352"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t"/>
                      <a:r>
                        <a:rPr lang="en-US" sz="900" u="none" strike="noStrike">
                          <a:effectLst/>
                          <a:latin typeface="Roboto" panose="02000000000000000000" pitchFamily="2" charset="0"/>
                          <a:ea typeface="Roboto" panose="02000000000000000000" pitchFamily="2" charset="0"/>
                          <a:cs typeface="Roboto" panose="02000000000000000000" pitchFamily="2" charset="0"/>
                        </a:rPr>
                        <a:t>Agile Metrics</a:t>
                      </a:r>
                      <a:endParaRPr lang="en-US" sz="900" b="0" i="0" u="none" strike="noStrike">
                        <a:solidFill>
                          <a:srgbClr val="242424"/>
                        </a:solidFill>
                        <a:effectLst/>
                        <a:latin typeface="Roboto" panose="02000000000000000000" pitchFamily="2" charset="0"/>
                        <a:ea typeface="Roboto" panose="02000000000000000000" pitchFamily="2" charset="0"/>
                        <a:cs typeface="Roboto" panose="02000000000000000000" pitchFamily="2" charset="0"/>
                      </a:endParaRPr>
                    </a:p>
                  </a:txBody>
                  <a:tcPr marL="144000" marR="5352"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t"/>
                      <a:r>
                        <a:rPr lang="en-US" sz="900" b="0" i="0" u="none" strike="noStrike">
                          <a:solidFill>
                            <a:srgbClr val="242424"/>
                          </a:solidFill>
                          <a:effectLst/>
                          <a:latin typeface="Roboto" panose="02000000000000000000" pitchFamily="2" charset="0"/>
                          <a:ea typeface="Roboto" panose="02000000000000000000" pitchFamily="2" charset="0"/>
                          <a:cs typeface="Roboto" panose="02000000000000000000" pitchFamily="2" charset="0"/>
                        </a:rPr>
                        <a:t>Feedback fixes</a:t>
                      </a:r>
                    </a:p>
                  </a:txBody>
                  <a:tcPr marL="144000" marR="5352"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t"/>
                      <a:r>
                        <a:rPr lang="en-US" sz="900" b="0" i="0" u="none" strike="noStrike">
                          <a:solidFill>
                            <a:schemeClr val="tx1"/>
                          </a:solidFill>
                          <a:effectLst/>
                          <a:latin typeface="Roboto" panose="02000000000000000000" pitchFamily="2" charset="0"/>
                          <a:ea typeface="Roboto" panose="02000000000000000000" pitchFamily="2" charset="0"/>
                          <a:cs typeface="Roboto" panose="02000000000000000000" pitchFamily="2" charset="0"/>
                        </a:rPr>
                        <a:t>Jun, 2024</a:t>
                      </a:r>
                    </a:p>
                  </a:txBody>
                  <a:tcPr marL="0" marR="21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t"/>
                      <a:r>
                        <a:rPr lang="en-US" sz="900" b="0" i="0" u="none" strike="noStrike">
                          <a:solidFill>
                            <a:schemeClr val="tx1"/>
                          </a:solidFill>
                          <a:effectLst/>
                          <a:latin typeface="Roboto" panose="02000000000000000000" pitchFamily="2" charset="0"/>
                          <a:ea typeface="Roboto" panose="02000000000000000000" pitchFamily="2" charset="0"/>
                          <a:cs typeface="Roboto" panose="02000000000000000000" pitchFamily="2" charset="0"/>
                        </a:rPr>
                        <a:t>Jun, 2024</a:t>
                      </a:r>
                    </a:p>
                  </a:txBody>
                  <a:tcPr marL="0" marR="21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lvl="0" algn="ctr" rtl="1"/>
                      <a:r>
                        <a:rPr lang="en-IN" sz="900">
                          <a:latin typeface="Roboto" panose="02000000000000000000" pitchFamily="2" charset="0"/>
                          <a:ea typeface="Roboto" panose="02000000000000000000" pitchFamily="2" charset="0"/>
                        </a:rPr>
                        <a:t>-</a:t>
                      </a:r>
                    </a:p>
                  </a:txBody>
                  <a:tcPr marR="21600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en-IN" sz="1000">
                        <a:latin typeface="Roboto" panose="02000000000000000000" pitchFamily="2" charset="0"/>
                        <a:ea typeface="Roboto" panose="02000000000000000000" pitchFamily="2" charset="0"/>
                        <a:cs typeface="Roboto" panose="02000000000000000000" pitchFamily="2" charset="0"/>
                      </a:endParaRPr>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17087741"/>
                  </a:ext>
                </a:extLst>
              </a:tr>
            </a:tbl>
          </a:graphicData>
        </a:graphic>
      </p:graphicFrame>
    </p:spTree>
    <p:extLst>
      <p:ext uri="{BB962C8B-B14F-4D97-AF65-F5344CB8AC3E}">
        <p14:creationId xmlns:p14="http://schemas.microsoft.com/office/powerpoint/2010/main" val="3657080006"/>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lumMod val="95000"/>
            <a:alpha val="0"/>
          </a:schemeClr>
        </a:solidFill>
        <a:effectLst/>
      </p:bgPr>
    </p:bg>
    <p:spTree>
      <p:nvGrpSpPr>
        <p:cNvPr id="1" name="">
          <a:extLst>
            <a:ext uri="{FF2B5EF4-FFF2-40B4-BE49-F238E27FC236}">
              <a16:creationId xmlns:a16="http://schemas.microsoft.com/office/drawing/2014/main" id="{A605C804-F7F4-1C29-9514-CDEAB9CD2198}"/>
            </a:ext>
          </a:extLst>
        </p:cNvPr>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BAE37B6B-060E-AB64-F0B4-38848536CCE8}"/>
              </a:ext>
            </a:extLst>
          </p:cNvPr>
          <p:cNvSpPr/>
          <p:nvPr/>
        </p:nvSpPr>
        <p:spPr>
          <a:xfrm rot="5400000">
            <a:off x="4948026" y="-3160712"/>
            <a:ext cx="338086" cy="9221716"/>
          </a:xfrm>
          <a:prstGeom prst="round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endParaRPr lang="en-IN" sz="1100" b="1">
              <a:solidFill>
                <a:schemeClr val="tx1"/>
              </a:solidFill>
              <a:latin typeface="Agrandir" panose="00000500000000000000" pitchFamily="2" charset="0"/>
            </a:endParaRPr>
          </a:p>
        </p:txBody>
      </p:sp>
      <p:sp>
        <p:nvSpPr>
          <p:cNvPr id="24" name="Rectangle: Rounded Corners 23">
            <a:extLst>
              <a:ext uri="{FF2B5EF4-FFF2-40B4-BE49-F238E27FC236}">
                <a16:creationId xmlns:a16="http://schemas.microsoft.com/office/drawing/2014/main" id="{F1821391-D618-B853-3E63-ED24BFBE4B89}"/>
              </a:ext>
            </a:extLst>
          </p:cNvPr>
          <p:cNvSpPr/>
          <p:nvPr/>
        </p:nvSpPr>
        <p:spPr>
          <a:xfrm>
            <a:off x="515010" y="3410882"/>
            <a:ext cx="9212918" cy="337443"/>
          </a:xfrm>
          <a:prstGeom prst="roundRect">
            <a:avLst>
              <a:gd name="adj" fmla="val 22311"/>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5" name="Rectangle: Top Corners Rounded 24">
            <a:extLst>
              <a:ext uri="{FF2B5EF4-FFF2-40B4-BE49-F238E27FC236}">
                <a16:creationId xmlns:a16="http://schemas.microsoft.com/office/drawing/2014/main" id="{4F302BD0-53AE-2937-C9A6-7CFD6F67F3D7}"/>
              </a:ext>
            </a:extLst>
          </p:cNvPr>
          <p:cNvSpPr/>
          <p:nvPr/>
        </p:nvSpPr>
        <p:spPr>
          <a:xfrm rot="5400000">
            <a:off x="382990" y="3557274"/>
            <a:ext cx="324000" cy="58102"/>
          </a:xfrm>
          <a:prstGeom prst="round2SameRect">
            <a:avLst>
              <a:gd name="adj1" fmla="val 0"/>
              <a:gd name="adj2" fmla="val 50000"/>
            </a:avLst>
          </a:prstGeom>
          <a:solidFill>
            <a:srgbClr val="4F17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7" name="Rectangle: Rounded Corners 26">
            <a:extLst>
              <a:ext uri="{FF2B5EF4-FFF2-40B4-BE49-F238E27FC236}">
                <a16:creationId xmlns:a16="http://schemas.microsoft.com/office/drawing/2014/main" id="{4094BFBA-979A-9C80-6553-486EB69BF395}"/>
              </a:ext>
            </a:extLst>
          </p:cNvPr>
          <p:cNvSpPr/>
          <p:nvPr/>
        </p:nvSpPr>
        <p:spPr>
          <a:xfrm>
            <a:off x="515010" y="3766532"/>
            <a:ext cx="9212918" cy="337443"/>
          </a:xfrm>
          <a:prstGeom prst="roundRect">
            <a:avLst>
              <a:gd name="adj" fmla="val 22311"/>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8" name="Rectangle: Top Corners Rounded 27">
            <a:extLst>
              <a:ext uri="{FF2B5EF4-FFF2-40B4-BE49-F238E27FC236}">
                <a16:creationId xmlns:a16="http://schemas.microsoft.com/office/drawing/2014/main" id="{D9BF528A-E9D4-5E2B-CF07-A74010702724}"/>
              </a:ext>
            </a:extLst>
          </p:cNvPr>
          <p:cNvSpPr/>
          <p:nvPr/>
        </p:nvSpPr>
        <p:spPr>
          <a:xfrm rot="5400000">
            <a:off x="382990" y="3912924"/>
            <a:ext cx="324000" cy="58102"/>
          </a:xfrm>
          <a:prstGeom prst="round2SameRect">
            <a:avLst>
              <a:gd name="adj1" fmla="val 0"/>
              <a:gd name="adj2" fmla="val 50000"/>
            </a:avLst>
          </a:prstGeom>
          <a:solidFill>
            <a:srgbClr val="4F17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0" name="Rectangle: Rounded Corners 29">
            <a:extLst>
              <a:ext uri="{FF2B5EF4-FFF2-40B4-BE49-F238E27FC236}">
                <a16:creationId xmlns:a16="http://schemas.microsoft.com/office/drawing/2014/main" id="{385BA9DC-27D6-5B5B-E757-33253A232B44}"/>
              </a:ext>
            </a:extLst>
          </p:cNvPr>
          <p:cNvSpPr/>
          <p:nvPr/>
        </p:nvSpPr>
        <p:spPr>
          <a:xfrm>
            <a:off x="515237" y="4122182"/>
            <a:ext cx="9212918" cy="337443"/>
          </a:xfrm>
          <a:prstGeom prst="roundRect">
            <a:avLst>
              <a:gd name="adj" fmla="val 22311"/>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1" name="Rectangle: Top Corners Rounded 30">
            <a:extLst>
              <a:ext uri="{FF2B5EF4-FFF2-40B4-BE49-F238E27FC236}">
                <a16:creationId xmlns:a16="http://schemas.microsoft.com/office/drawing/2014/main" id="{84515DC9-363D-87DC-48DD-60A3CA82F508}"/>
              </a:ext>
            </a:extLst>
          </p:cNvPr>
          <p:cNvSpPr/>
          <p:nvPr/>
        </p:nvSpPr>
        <p:spPr>
          <a:xfrm rot="5400000">
            <a:off x="383217" y="4268574"/>
            <a:ext cx="324000" cy="58102"/>
          </a:xfrm>
          <a:prstGeom prst="round2SameRect">
            <a:avLst>
              <a:gd name="adj1" fmla="val 0"/>
              <a:gd name="adj2" fmla="val 50000"/>
            </a:avLst>
          </a:prstGeom>
          <a:solidFill>
            <a:srgbClr val="4F17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3" name="Rectangle: Rounded Corners 32">
            <a:extLst>
              <a:ext uri="{FF2B5EF4-FFF2-40B4-BE49-F238E27FC236}">
                <a16:creationId xmlns:a16="http://schemas.microsoft.com/office/drawing/2014/main" id="{5B2117AC-A570-5547-19F3-488E48DE6B72}"/>
              </a:ext>
            </a:extLst>
          </p:cNvPr>
          <p:cNvSpPr/>
          <p:nvPr/>
        </p:nvSpPr>
        <p:spPr>
          <a:xfrm>
            <a:off x="515009" y="3055232"/>
            <a:ext cx="9212918" cy="337443"/>
          </a:xfrm>
          <a:prstGeom prst="roundRect">
            <a:avLst>
              <a:gd name="adj" fmla="val 22311"/>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4" name="Rectangle: Top Corners Rounded 33">
            <a:extLst>
              <a:ext uri="{FF2B5EF4-FFF2-40B4-BE49-F238E27FC236}">
                <a16:creationId xmlns:a16="http://schemas.microsoft.com/office/drawing/2014/main" id="{4ED6115D-921D-B153-12C2-0B8FD05247F3}"/>
              </a:ext>
            </a:extLst>
          </p:cNvPr>
          <p:cNvSpPr/>
          <p:nvPr/>
        </p:nvSpPr>
        <p:spPr>
          <a:xfrm rot="5400000">
            <a:off x="382989" y="3201624"/>
            <a:ext cx="324000" cy="58102"/>
          </a:xfrm>
          <a:prstGeom prst="round2SameRect">
            <a:avLst>
              <a:gd name="adj1" fmla="val 0"/>
              <a:gd name="adj2" fmla="val 50000"/>
            </a:avLst>
          </a:prstGeom>
          <a:solidFill>
            <a:srgbClr val="4F17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6" name="Rectangle: Rounded Corners 35">
            <a:extLst>
              <a:ext uri="{FF2B5EF4-FFF2-40B4-BE49-F238E27FC236}">
                <a16:creationId xmlns:a16="http://schemas.microsoft.com/office/drawing/2014/main" id="{22E0EE73-C976-94CE-ED0C-B379D186DA5D}"/>
              </a:ext>
            </a:extLst>
          </p:cNvPr>
          <p:cNvSpPr/>
          <p:nvPr/>
        </p:nvSpPr>
        <p:spPr>
          <a:xfrm>
            <a:off x="515010" y="4833482"/>
            <a:ext cx="9212918" cy="337443"/>
          </a:xfrm>
          <a:prstGeom prst="roundRect">
            <a:avLst>
              <a:gd name="adj" fmla="val 22311"/>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7" name="Rectangle: Top Corners Rounded 36">
            <a:extLst>
              <a:ext uri="{FF2B5EF4-FFF2-40B4-BE49-F238E27FC236}">
                <a16:creationId xmlns:a16="http://schemas.microsoft.com/office/drawing/2014/main" id="{496E6C6E-92A2-AF9D-DE62-C6FF0C2C96D7}"/>
              </a:ext>
            </a:extLst>
          </p:cNvPr>
          <p:cNvSpPr/>
          <p:nvPr/>
        </p:nvSpPr>
        <p:spPr>
          <a:xfrm rot="5400000">
            <a:off x="382990" y="4979874"/>
            <a:ext cx="324000" cy="58102"/>
          </a:xfrm>
          <a:prstGeom prst="round2SameRect">
            <a:avLst>
              <a:gd name="adj1" fmla="val 0"/>
              <a:gd name="adj2" fmla="val 50000"/>
            </a:avLst>
          </a:prstGeom>
          <a:solidFill>
            <a:srgbClr val="FF61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9" name="Rectangle: Rounded Corners 38">
            <a:extLst>
              <a:ext uri="{FF2B5EF4-FFF2-40B4-BE49-F238E27FC236}">
                <a16:creationId xmlns:a16="http://schemas.microsoft.com/office/drawing/2014/main" id="{148E2072-05F5-4886-FA60-4CC01F95A237}"/>
              </a:ext>
            </a:extLst>
          </p:cNvPr>
          <p:cNvSpPr/>
          <p:nvPr/>
        </p:nvSpPr>
        <p:spPr>
          <a:xfrm>
            <a:off x="515010" y="5189132"/>
            <a:ext cx="9212918" cy="337443"/>
          </a:xfrm>
          <a:prstGeom prst="roundRect">
            <a:avLst>
              <a:gd name="adj" fmla="val 22311"/>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0" name="Rectangle: Top Corners Rounded 39">
            <a:extLst>
              <a:ext uri="{FF2B5EF4-FFF2-40B4-BE49-F238E27FC236}">
                <a16:creationId xmlns:a16="http://schemas.microsoft.com/office/drawing/2014/main" id="{93547302-7B25-7922-BF82-27B42CFE23C9}"/>
              </a:ext>
            </a:extLst>
          </p:cNvPr>
          <p:cNvSpPr/>
          <p:nvPr/>
        </p:nvSpPr>
        <p:spPr>
          <a:xfrm rot="5400000">
            <a:off x="382990" y="5335524"/>
            <a:ext cx="324000" cy="58102"/>
          </a:xfrm>
          <a:prstGeom prst="round2SameRect">
            <a:avLst>
              <a:gd name="adj1" fmla="val 0"/>
              <a:gd name="adj2" fmla="val 50000"/>
            </a:avLst>
          </a:prstGeom>
          <a:solidFill>
            <a:srgbClr val="FF61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2" name="Rectangle: Rounded Corners 41">
            <a:extLst>
              <a:ext uri="{FF2B5EF4-FFF2-40B4-BE49-F238E27FC236}">
                <a16:creationId xmlns:a16="http://schemas.microsoft.com/office/drawing/2014/main" id="{4DB903BA-2344-A512-16B5-C8A7952C20BA}"/>
              </a:ext>
            </a:extLst>
          </p:cNvPr>
          <p:cNvSpPr/>
          <p:nvPr/>
        </p:nvSpPr>
        <p:spPr>
          <a:xfrm>
            <a:off x="515237" y="5544782"/>
            <a:ext cx="9212918" cy="337443"/>
          </a:xfrm>
          <a:prstGeom prst="roundRect">
            <a:avLst>
              <a:gd name="adj" fmla="val 22311"/>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3" name="Rectangle: Top Corners Rounded 42">
            <a:extLst>
              <a:ext uri="{FF2B5EF4-FFF2-40B4-BE49-F238E27FC236}">
                <a16:creationId xmlns:a16="http://schemas.microsoft.com/office/drawing/2014/main" id="{E04D896C-6A80-354A-29E0-24B536550767}"/>
              </a:ext>
            </a:extLst>
          </p:cNvPr>
          <p:cNvSpPr/>
          <p:nvPr/>
        </p:nvSpPr>
        <p:spPr>
          <a:xfrm rot="5400000">
            <a:off x="383217" y="5691174"/>
            <a:ext cx="324000" cy="58102"/>
          </a:xfrm>
          <a:prstGeom prst="round2SameRect">
            <a:avLst>
              <a:gd name="adj1" fmla="val 0"/>
              <a:gd name="adj2" fmla="val 50000"/>
            </a:avLst>
          </a:prstGeom>
          <a:solidFill>
            <a:srgbClr val="FF61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5" name="Rectangle: Rounded Corners 44">
            <a:extLst>
              <a:ext uri="{FF2B5EF4-FFF2-40B4-BE49-F238E27FC236}">
                <a16:creationId xmlns:a16="http://schemas.microsoft.com/office/drawing/2014/main" id="{7D2A1CB2-7982-DD5F-4EFD-334A47C1BC16}"/>
              </a:ext>
            </a:extLst>
          </p:cNvPr>
          <p:cNvSpPr/>
          <p:nvPr/>
        </p:nvSpPr>
        <p:spPr>
          <a:xfrm>
            <a:off x="515009" y="4477832"/>
            <a:ext cx="9212918" cy="337443"/>
          </a:xfrm>
          <a:prstGeom prst="roundRect">
            <a:avLst>
              <a:gd name="adj" fmla="val 22311"/>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6" name="Rectangle: Top Corners Rounded 45">
            <a:extLst>
              <a:ext uri="{FF2B5EF4-FFF2-40B4-BE49-F238E27FC236}">
                <a16:creationId xmlns:a16="http://schemas.microsoft.com/office/drawing/2014/main" id="{CF8C8C06-9510-458F-D43B-EB5E49A34AEC}"/>
              </a:ext>
            </a:extLst>
          </p:cNvPr>
          <p:cNvSpPr/>
          <p:nvPr/>
        </p:nvSpPr>
        <p:spPr>
          <a:xfrm rot="5400000">
            <a:off x="382989" y="4624224"/>
            <a:ext cx="324000" cy="58102"/>
          </a:xfrm>
          <a:prstGeom prst="round2SameRect">
            <a:avLst>
              <a:gd name="adj1" fmla="val 0"/>
              <a:gd name="adj2" fmla="val 50000"/>
            </a:avLst>
          </a:prstGeom>
          <a:solidFill>
            <a:srgbClr val="4F17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4" name="Rectangle: Rounded Corners 13">
            <a:extLst>
              <a:ext uri="{FF2B5EF4-FFF2-40B4-BE49-F238E27FC236}">
                <a16:creationId xmlns:a16="http://schemas.microsoft.com/office/drawing/2014/main" id="{BA29AC28-396A-DB26-6288-246C26C3BB64}"/>
              </a:ext>
            </a:extLst>
          </p:cNvPr>
          <p:cNvSpPr/>
          <p:nvPr/>
        </p:nvSpPr>
        <p:spPr>
          <a:xfrm>
            <a:off x="515010" y="1988282"/>
            <a:ext cx="9212918" cy="337443"/>
          </a:xfrm>
          <a:prstGeom prst="roundRect">
            <a:avLst>
              <a:gd name="adj" fmla="val 22311"/>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5" name="Rectangle: Top Corners Rounded 14">
            <a:extLst>
              <a:ext uri="{FF2B5EF4-FFF2-40B4-BE49-F238E27FC236}">
                <a16:creationId xmlns:a16="http://schemas.microsoft.com/office/drawing/2014/main" id="{D1B6AB7C-E211-E2CF-1BC6-7B54D92F3989}"/>
              </a:ext>
            </a:extLst>
          </p:cNvPr>
          <p:cNvSpPr/>
          <p:nvPr/>
        </p:nvSpPr>
        <p:spPr>
          <a:xfrm rot="5400000">
            <a:off x="382990" y="2134674"/>
            <a:ext cx="324000" cy="58102"/>
          </a:xfrm>
          <a:prstGeom prst="round2SameRect">
            <a:avLst>
              <a:gd name="adj1" fmla="val 0"/>
              <a:gd name="adj2" fmla="val 50000"/>
            </a:avLst>
          </a:prstGeom>
          <a:solidFill>
            <a:srgbClr val="4F17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7" name="Rectangle: Rounded Corners 16">
            <a:extLst>
              <a:ext uri="{FF2B5EF4-FFF2-40B4-BE49-F238E27FC236}">
                <a16:creationId xmlns:a16="http://schemas.microsoft.com/office/drawing/2014/main" id="{88E20241-B1EA-07B9-B7DF-DEA286B6BE1A}"/>
              </a:ext>
            </a:extLst>
          </p:cNvPr>
          <p:cNvSpPr/>
          <p:nvPr/>
        </p:nvSpPr>
        <p:spPr>
          <a:xfrm>
            <a:off x="515010" y="2343932"/>
            <a:ext cx="9212918" cy="337443"/>
          </a:xfrm>
          <a:prstGeom prst="roundRect">
            <a:avLst>
              <a:gd name="adj" fmla="val 22311"/>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8" name="Rectangle: Top Corners Rounded 17">
            <a:extLst>
              <a:ext uri="{FF2B5EF4-FFF2-40B4-BE49-F238E27FC236}">
                <a16:creationId xmlns:a16="http://schemas.microsoft.com/office/drawing/2014/main" id="{A24AFD07-3C3F-9D4F-3B4E-A32AB6808941}"/>
              </a:ext>
            </a:extLst>
          </p:cNvPr>
          <p:cNvSpPr/>
          <p:nvPr/>
        </p:nvSpPr>
        <p:spPr>
          <a:xfrm rot="5400000">
            <a:off x="382990" y="2490324"/>
            <a:ext cx="324000" cy="58102"/>
          </a:xfrm>
          <a:prstGeom prst="round2SameRect">
            <a:avLst>
              <a:gd name="adj1" fmla="val 0"/>
              <a:gd name="adj2" fmla="val 50000"/>
            </a:avLst>
          </a:prstGeom>
          <a:solidFill>
            <a:srgbClr val="4F17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0" name="Rectangle: Rounded Corners 19">
            <a:extLst>
              <a:ext uri="{FF2B5EF4-FFF2-40B4-BE49-F238E27FC236}">
                <a16:creationId xmlns:a16="http://schemas.microsoft.com/office/drawing/2014/main" id="{0E975C90-128E-BA59-84F2-FA7F461EA687}"/>
              </a:ext>
            </a:extLst>
          </p:cNvPr>
          <p:cNvSpPr/>
          <p:nvPr/>
        </p:nvSpPr>
        <p:spPr>
          <a:xfrm>
            <a:off x="515237" y="2699582"/>
            <a:ext cx="9212918" cy="337443"/>
          </a:xfrm>
          <a:prstGeom prst="roundRect">
            <a:avLst>
              <a:gd name="adj" fmla="val 22311"/>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1" name="Rectangle: Top Corners Rounded 20">
            <a:extLst>
              <a:ext uri="{FF2B5EF4-FFF2-40B4-BE49-F238E27FC236}">
                <a16:creationId xmlns:a16="http://schemas.microsoft.com/office/drawing/2014/main" id="{931093F8-BB65-3507-C09E-FBD630B8548E}"/>
              </a:ext>
            </a:extLst>
          </p:cNvPr>
          <p:cNvSpPr/>
          <p:nvPr/>
        </p:nvSpPr>
        <p:spPr>
          <a:xfrm rot="5400000">
            <a:off x="383217" y="2845974"/>
            <a:ext cx="324000" cy="58102"/>
          </a:xfrm>
          <a:prstGeom prst="round2SameRect">
            <a:avLst>
              <a:gd name="adj1" fmla="val 0"/>
              <a:gd name="adj2" fmla="val 50000"/>
            </a:avLst>
          </a:prstGeom>
          <a:solidFill>
            <a:srgbClr val="4F17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Rectangle: Rounded Corners 1">
            <a:extLst>
              <a:ext uri="{FF2B5EF4-FFF2-40B4-BE49-F238E27FC236}">
                <a16:creationId xmlns:a16="http://schemas.microsoft.com/office/drawing/2014/main" id="{C5C42134-DC60-D630-9CFE-530BB0A9B54D}"/>
              </a:ext>
            </a:extLst>
          </p:cNvPr>
          <p:cNvSpPr/>
          <p:nvPr/>
        </p:nvSpPr>
        <p:spPr>
          <a:xfrm>
            <a:off x="515009" y="1632632"/>
            <a:ext cx="9212918" cy="337443"/>
          </a:xfrm>
          <a:prstGeom prst="roundRect">
            <a:avLst>
              <a:gd name="adj" fmla="val 22311"/>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 name="Text Placeholder 2">
            <a:extLst>
              <a:ext uri="{FF2B5EF4-FFF2-40B4-BE49-F238E27FC236}">
                <a16:creationId xmlns:a16="http://schemas.microsoft.com/office/drawing/2014/main" id="{AB4715DC-32DE-A1EA-9A68-F7AB2C2676C1}"/>
              </a:ext>
            </a:extLst>
          </p:cNvPr>
          <p:cNvSpPr>
            <a:spLocks noGrp="1"/>
          </p:cNvSpPr>
          <p:nvPr>
            <p:ph type="body" sz="quarter" idx="10"/>
          </p:nvPr>
        </p:nvSpPr>
        <p:spPr/>
        <p:txBody>
          <a:bodyPr/>
          <a:lstStyle/>
          <a:p>
            <a:r>
              <a:rPr lang="en-IN"/>
              <a:t>Projects Status</a:t>
            </a:r>
          </a:p>
        </p:txBody>
      </p:sp>
      <p:sp>
        <p:nvSpPr>
          <p:cNvPr id="5" name="Rectangle: Top Corners Rounded 4">
            <a:extLst>
              <a:ext uri="{FF2B5EF4-FFF2-40B4-BE49-F238E27FC236}">
                <a16:creationId xmlns:a16="http://schemas.microsoft.com/office/drawing/2014/main" id="{AF93EC36-9F67-46F9-08A7-518A20E455D5}"/>
              </a:ext>
            </a:extLst>
          </p:cNvPr>
          <p:cNvSpPr/>
          <p:nvPr/>
        </p:nvSpPr>
        <p:spPr>
          <a:xfrm rot="5400000">
            <a:off x="382989" y="1779024"/>
            <a:ext cx="324000" cy="58102"/>
          </a:xfrm>
          <a:prstGeom prst="round2SameRect">
            <a:avLst>
              <a:gd name="adj1" fmla="val 0"/>
              <a:gd name="adj2" fmla="val 50000"/>
            </a:avLst>
          </a:prstGeom>
          <a:solidFill>
            <a:srgbClr val="4F17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6" name="Rectangle: Rounded Corners 25">
            <a:extLst>
              <a:ext uri="{FF2B5EF4-FFF2-40B4-BE49-F238E27FC236}">
                <a16:creationId xmlns:a16="http://schemas.microsoft.com/office/drawing/2014/main" id="{B89664FB-3470-5B8D-2BB4-A650D231D8BC}"/>
              </a:ext>
            </a:extLst>
          </p:cNvPr>
          <p:cNvSpPr/>
          <p:nvPr/>
        </p:nvSpPr>
        <p:spPr>
          <a:xfrm>
            <a:off x="8583849" y="3449870"/>
            <a:ext cx="1104331" cy="288000"/>
          </a:xfrm>
          <a:prstGeom prst="roundRect">
            <a:avLst>
              <a:gd name="adj" fmla="val 22311"/>
            </a:avLst>
          </a:prstGeom>
          <a:solidFill>
            <a:srgbClr val="4F17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1200">
              <a:latin typeface="Agrandir" panose="00000500000000000000" pitchFamily="2" charset="0"/>
            </a:endParaRPr>
          </a:p>
        </p:txBody>
      </p:sp>
      <p:sp>
        <p:nvSpPr>
          <p:cNvPr id="29" name="Rectangle: Rounded Corners 28">
            <a:extLst>
              <a:ext uri="{FF2B5EF4-FFF2-40B4-BE49-F238E27FC236}">
                <a16:creationId xmlns:a16="http://schemas.microsoft.com/office/drawing/2014/main" id="{8B17CB9D-75F3-5447-0BE8-F067F72F3DC1}"/>
              </a:ext>
            </a:extLst>
          </p:cNvPr>
          <p:cNvSpPr/>
          <p:nvPr/>
        </p:nvSpPr>
        <p:spPr>
          <a:xfrm>
            <a:off x="8583849" y="3807014"/>
            <a:ext cx="1104331" cy="288000"/>
          </a:xfrm>
          <a:prstGeom prst="roundRect">
            <a:avLst>
              <a:gd name="adj" fmla="val 22311"/>
            </a:avLst>
          </a:prstGeom>
          <a:solidFill>
            <a:srgbClr val="4F17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1200">
              <a:latin typeface="Agrandir" panose="00000500000000000000" pitchFamily="2" charset="0"/>
            </a:endParaRPr>
          </a:p>
        </p:txBody>
      </p:sp>
      <p:sp>
        <p:nvSpPr>
          <p:cNvPr id="32" name="Rectangle: Rounded Corners 31">
            <a:extLst>
              <a:ext uri="{FF2B5EF4-FFF2-40B4-BE49-F238E27FC236}">
                <a16:creationId xmlns:a16="http://schemas.microsoft.com/office/drawing/2014/main" id="{00222A72-AC15-0F05-4E02-0981F254152B}"/>
              </a:ext>
            </a:extLst>
          </p:cNvPr>
          <p:cNvSpPr/>
          <p:nvPr/>
        </p:nvSpPr>
        <p:spPr>
          <a:xfrm>
            <a:off x="8584076" y="4164158"/>
            <a:ext cx="1104331" cy="288000"/>
          </a:xfrm>
          <a:prstGeom prst="roundRect">
            <a:avLst>
              <a:gd name="adj" fmla="val 22311"/>
            </a:avLst>
          </a:prstGeom>
          <a:solidFill>
            <a:srgbClr val="4F17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1200">
              <a:latin typeface="Agrandir" panose="00000500000000000000" pitchFamily="2" charset="0"/>
            </a:endParaRPr>
          </a:p>
        </p:txBody>
      </p:sp>
      <p:sp>
        <p:nvSpPr>
          <p:cNvPr id="35" name="Rectangle: Rounded Corners 34">
            <a:extLst>
              <a:ext uri="{FF2B5EF4-FFF2-40B4-BE49-F238E27FC236}">
                <a16:creationId xmlns:a16="http://schemas.microsoft.com/office/drawing/2014/main" id="{6B82D412-2201-13AE-3BF6-47561942A393}"/>
              </a:ext>
            </a:extLst>
          </p:cNvPr>
          <p:cNvSpPr/>
          <p:nvPr/>
        </p:nvSpPr>
        <p:spPr>
          <a:xfrm>
            <a:off x="8583848" y="3092726"/>
            <a:ext cx="1104331" cy="288000"/>
          </a:xfrm>
          <a:prstGeom prst="roundRect">
            <a:avLst>
              <a:gd name="adj" fmla="val 22311"/>
            </a:avLst>
          </a:prstGeom>
          <a:solidFill>
            <a:srgbClr val="4F17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1200">
              <a:latin typeface="Agrandir" panose="00000500000000000000" pitchFamily="2" charset="0"/>
            </a:endParaRPr>
          </a:p>
        </p:txBody>
      </p:sp>
      <p:sp>
        <p:nvSpPr>
          <p:cNvPr id="38" name="Rectangle: Rounded Corners 37">
            <a:extLst>
              <a:ext uri="{FF2B5EF4-FFF2-40B4-BE49-F238E27FC236}">
                <a16:creationId xmlns:a16="http://schemas.microsoft.com/office/drawing/2014/main" id="{ABFE6826-1AFD-B533-77FF-CC9BAA816334}"/>
              </a:ext>
            </a:extLst>
          </p:cNvPr>
          <p:cNvSpPr/>
          <p:nvPr/>
        </p:nvSpPr>
        <p:spPr>
          <a:xfrm>
            <a:off x="8583849" y="4878446"/>
            <a:ext cx="1104331" cy="288000"/>
          </a:xfrm>
          <a:prstGeom prst="roundRect">
            <a:avLst>
              <a:gd name="adj" fmla="val 22311"/>
            </a:avLst>
          </a:prstGeom>
          <a:solidFill>
            <a:srgbClr val="FF61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1200">
              <a:latin typeface="Agrandir" panose="00000500000000000000" pitchFamily="2" charset="0"/>
            </a:endParaRPr>
          </a:p>
        </p:txBody>
      </p:sp>
      <p:sp>
        <p:nvSpPr>
          <p:cNvPr id="41" name="Rectangle: Rounded Corners 40">
            <a:extLst>
              <a:ext uri="{FF2B5EF4-FFF2-40B4-BE49-F238E27FC236}">
                <a16:creationId xmlns:a16="http://schemas.microsoft.com/office/drawing/2014/main" id="{184D5738-BDB5-1124-8FF5-DE907A977E8C}"/>
              </a:ext>
            </a:extLst>
          </p:cNvPr>
          <p:cNvSpPr/>
          <p:nvPr/>
        </p:nvSpPr>
        <p:spPr>
          <a:xfrm>
            <a:off x="8583849" y="5235590"/>
            <a:ext cx="1104331" cy="288000"/>
          </a:xfrm>
          <a:prstGeom prst="roundRect">
            <a:avLst>
              <a:gd name="adj" fmla="val 22311"/>
            </a:avLst>
          </a:prstGeom>
          <a:solidFill>
            <a:srgbClr val="FF61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1200">
              <a:latin typeface="Agrandir" panose="00000500000000000000" pitchFamily="2" charset="0"/>
            </a:endParaRPr>
          </a:p>
        </p:txBody>
      </p:sp>
      <p:sp>
        <p:nvSpPr>
          <p:cNvPr id="44" name="Rectangle: Rounded Corners 43">
            <a:extLst>
              <a:ext uri="{FF2B5EF4-FFF2-40B4-BE49-F238E27FC236}">
                <a16:creationId xmlns:a16="http://schemas.microsoft.com/office/drawing/2014/main" id="{CFF5A00A-E05F-CFCA-5A5C-A8AA345B41F1}"/>
              </a:ext>
            </a:extLst>
          </p:cNvPr>
          <p:cNvSpPr/>
          <p:nvPr/>
        </p:nvSpPr>
        <p:spPr>
          <a:xfrm>
            <a:off x="8584076" y="5592734"/>
            <a:ext cx="1104331" cy="288000"/>
          </a:xfrm>
          <a:prstGeom prst="roundRect">
            <a:avLst>
              <a:gd name="adj" fmla="val 22311"/>
            </a:avLst>
          </a:prstGeom>
          <a:solidFill>
            <a:srgbClr val="FF61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1200">
              <a:latin typeface="Agrandir" panose="00000500000000000000" pitchFamily="2" charset="0"/>
            </a:endParaRPr>
          </a:p>
        </p:txBody>
      </p:sp>
      <p:sp>
        <p:nvSpPr>
          <p:cNvPr id="47" name="Rectangle: Rounded Corners 46">
            <a:extLst>
              <a:ext uri="{FF2B5EF4-FFF2-40B4-BE49-F238E27FC236}">
                <a16:creationId xmlns:a16="http://schemas.microsoft.com/office/drawing/2014/main" id="{62771035-EDE2-67C4-C265-000BFF9F85B9}"/>
              </a:ext>
            </a:extLst>
          </p:cNvPr>
          <p:cNvSpPr/>
          <p:nvPr/>
        </p:nvSpPr>
        <p:spPr>
          <a:xfrm>
            <a:off x="8582795" y="4521302"/>
            <a:ext cx="1104331" cy="288000"/>
          </a:xfrm>
          <a:prstGeom prst="roundRect">
            <a:avLst>
              <a:gd name="adj" fmla="val 22311"/>
            </a:avLst>
          </a:prstGeom>
          <a:solidFill>
            <a:srgbClr val="4F17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1200">
              <a:latin typeface="Agrandir" panose="00000500000000000000" pitchFamily="2" charset="0"/>
            </a:endParaRPr>
          </a:p>
        </p:txBody>
      </p:sp>
      <p:sp>
        <p:nvSpPr>
          <p:cNvPr id="16" name="Rectangle: Rounded Corners 15">
            <a:extLst>
              <a:ext uri="{FF2B5EF4-FFF2-40B4-BE49-F238E27FC236}">
                <a16:creationId xmlns:a16="http://schemas.microsoft.com/office/drawing/2014/main" id="{411511B3-29BB-BDD7-85F9-3D9259E39680}"/>
              </a:ext>
            </a:extLst>
          </p:cNvPr>
          <p:cNvSpPr/>
          <p:nvPr/>
        </p:nvSpPr>
        <p:spPr>
          <a:xfrm>
            <a:off x="8583849" y="2021294"/>
            <a:ext cx="1104331" cy="288000"/>
          </a:xfrm>
          <a:prstGeom prst="roundRect">
            <a:avLst>
              <a:gd name="adj" fmla="val 22311"/>
            </a:avLst>
          </a:prstGeom>
          <a:solidFill>
            <a:srgbClr val="4F17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1200">
              <a:latin typeface="Agrandir" panose="00000500000000000000" pitchFamily="2" charset="0"/>
            </a:endParaRPr>
          </a:p>
        </p:txBody>
      </p:sp>
      <p:sp>
        <p:nvSpPr>
          <p:cNvPr id="19" name="Rectangle: Rounded Corners 18">
            <a:extLst>
              <a:ext uri="{FF2B5EF4-FFF2-40B4-BE49-F238E27FC236}">
                <a16:creationId xmlns:a16="http://schemas.microsoft.com/office/drawing/2014/main" id="{1CD9E0A9-AD09-E5DE-7BBA-F19358E70FD4}"/>
              </a:ext>
            </a:extLst>
          </p:cNvPr>
          <p:cNvSpPr/>
          <p:nvPr/>
        </p:nvSpPr>
        <p:spPr>
          <a:xfrm>
            <a:off x="8583849" y="2378438"/>
            <a:ext cx="1104331" cy="288000"/>
          </a:xfrm>
          <a:prstGeom prst="roundRect">
            <a:avLst>
              <a:gd name="adj" fmla="val 22311"/>
            </a:avLst>
          </a:prstGeom>
          <a:solidFill>
            <a:srgbClr val="4F17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1200">
              <a:latin typeface="Agrandir" panose="00000500000000000000" pitchFamily="2" charset="0"/>
            </a:endParaRPr>
          </a:p>
        </p:txBody>
      </p:sp>
      <p:sp>
        <p:nvSpPr>
          <p:cNvPr id="22" name="Rectangle: Rounded Corners 21">
            <a:extLst>
              <a:ext uri="{FF2B5EF4-FFF2-40B4-BE49-F238E27FC236}">
                <a16:creationId xmlns:a16="http://schemas.microsoft.com/office/drawing/2014/main" id="{DC78F52E-BC69-0B05-9666-985968649410}"/>
              </a:ext>
            </a:extLst>
          </p:cNvPr>
          <p:cNvSpPr/>
          <p:nvPr/>
        </p:nvSpPr>
        <p:spPr>
          <a:xfrm>
            <a:off x="8584076" y="2735582"/>
            <a:ext cx="1104331" cy="288000"/>
          </a:xfrm>
          <a:prstGeom prst="roundRect">
            <a:avLst>
              <a:gd name="adj" fmla="val 22311"/>
            </a:avLst>
          </a:prstGeom>
          <a:solidFill>
            <a:srgbClr val="4F17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1200">
              <a:latin typeface="Agrandir" panose="00000500000000000000" pitchFamily="2" charset="0"/>
            </a:endParaRPr>
          </a:p>
        </p:txBody>
      </p:sp>
      <p:sp>
        <p:nvSpPr>
          <p:cNvPr id="6" name="Rectangle: Rounded Corners 5">
            <a:extLst>
              <a:ext uri="{FF2B5EF4-FFF2-40B4-BE49-F238E27FC236}">
                <a16:creationId xmlns:a16="http://schemas.microsoft.com/office/drawing/2014/main" id="{AB5B7C6B-8AD8-D7BA-8073-A8AC21E1A15B}"/>
              </a:ext>
            </a:extLst>
          </p:cNvPr>
          <p:cNvSpPr/>
          <p:nvPr/>
        </p:nvSpPr>
        <p:spPr>
          <a:xfrm>
            <a:off x="8582795" y="1664150"/>
            <a:ext cx="1104331" cy="288000"/>
          </a:xfrm>
          <a:prstGeom prst="roundRect">
            <a:avLst>
              <a:gd name="adj" fmla="val 22311"/>
            </a:avLst>
          </a:prstGeom>
          <a:solidFill>
            <a:srgbClr val="4F17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1200">
              <a:latin typeface="Agrandir" panose="00000500000000000000" pitchFamily="2" charset="0"/>
            </a:endParaRPr>
          </a:p>
        </p:txBody>
      </p:sp>
      <p:graphicFrame>
        <p:nvGraphicFramePr>
          <p:cNvPr id="51" name="Table 50">
            <a:extLst>
              <a:ext uri="{FF2B5EF4-FFF2-40B4-BE49-F238E27FC236}">
                <a16:creationId xmlns:a16="http://schemas.microsoft.com/office/drawing/2014/main" id="{D941E0A4-F735-A4E2-1AAA-3DE08522CCD0}"/>
              </a:ext>
            </a:extLst>
          </p:cNvPr>
          <p:cNvGraphicFramePr>
            <a:graphicFrameLocks noGrp="1"/>
          </p:cNvGraphicFramePr>
          <p:nvPr>
            <p:extLst>
              <p:ext uri="{D42A27DB-BD31-4B8C-83A1-F6EECF244321}">
                <p14:modId xmlns:p14="http://schemas.microsoft.com/office/powerpoint/2010/main" val="374069714"/>
              </p:ext>
            </p:extLst>
          </p:nvPr>
        </p:nvGraphicFramePr>
        <p:xfrm>
          <a:off x="576000" y="1267605"/>
          <a:ext cx="9528007" cy="4633568"/>
        </p:xfrm>
        <a:graphic>
          <a:graphicData uri="http://schemas.openxmlformats.org/drawingml/2006/table">
            <a:tbl>
              <a:tblPr>
                <a:tableStyleId>{5C22544A-7EE6-4342-B048-85BDC9FD1C3A}</a:tableStyleId>
              </a:tblPr>
              <a:tblGrid>
                <a:gridCol w="351814">
                  <a:extLst>
                    <a:ext uri="{9D8B030D-6E8A-4147-A177-3AD203B41FA5}">
                      <a16:colId xmlns:a16="http://schemas.microsoft.com/office/drawing/2014/main" val="877376363"/>
                    </a:ext>
                  </a:extLst>
                </a:gridCol>
                <a:gridCol w="3678804">
                  <a:extLst>
                    <a:ext uri="{9D8B030D-6E8A-4147-A177-3AD203B41FA5}">
                      <a16:colId xmlns:a16="http://schemas.microsoft.com/office/drawing/2014/main" val="1879360655"/>
                    </a:ext>
                  </a:extLst>
                </a:gridCol>
                <a:gridCol w="3570514">
                  <a:extLst>
                    <a:ext uri="{9D8B030D-6E8A-4147-A177-3AD203B41FA5}">
                      <a16:colId xmlns:a16="http://schemas.microsoft.com/office/drawing/2014/main" val="1334633406"/>
                    </a:ext>
                  </a:extLst>
                </a:gridCol>
                <a:gridCol w="1926875">
                  <a:extLst>
                    <a:ext uri="{9D8B030D-6E8A-4147-A177-3AD203B41FA5}">
                      <a16:colId xmlns:a16="http://schemas.microsoft.com/office/drawing/2014/main" val="1240932149"/>
                    </a:ext>
                  </a:extLst>
                </a:gridCol>
              </a:tblGrid>
              <a:tr h="349316">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US" sz="1100" b="1" i="0" u="none" strike="noStrike">
                          <a:solidFill>
                            <a:srgbClr val="242424"/>
                          </a:solidFill>
                          <a:effectLst/>
                          <a:latin typeface="Roboto" panose="02000000000000000000" pitchFamily="2" charset="0"/>
                          <a:ea typeface="Roboto" panose="02000000000000000000" pitchFamily="2" charset="0"/>
                          <a:cs typeface="Roboto" panose="02000000000000000000" pitchFamily="2" charset="0"/>
                        </a:rPr>
                        <a:t>No</a:t>
                      </a:r>
                    </a:p>
                  </a:txBody>
                  <a:tcPr marL="5352" marR="5352"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100" b="1" i="0" u="none" strike="noStrike">
                          <a:solidFill>
                            <a:srgbClr val="242424"/>
                          </a:solidFill>
                          <a:effectLst/>
                          <a:latin typeface="Roboto" panose="02000000000000000000" pitchFamily="2" charset="0"/>
                          <a:ea typeface="Roboto" panose="02000000000000000000" pitchFamily="2" charset="0"/>
                          <a:cs typeface="Roboto" panose="02000000000000000000" pitchFamily="2" charset="0"/>
                        </a:rPr>
                        <a:t>Project Name</a:t>
                      </a:r>
                    </a:p>
                  </a:txBody>
                  <a:tcPr marL="144000" marR="5352"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en-US" sz="1100" b="1" i="0" u="none" strike="noStrike">
                          <a:solidFill>
                            <a:srgbClr val="242424"/>
                          </a:solidFill>
                          <a:effectLst/>
                          <a:latin typeface="Roboto" panose="02000000000000000000" pitchFamily="2" charset="0"/>
                          <a:ea typeface="Roboto" panose="02000000000000000000" pitchFamily="2" charset="0"/>
                          <a:cs typeface="Roboto" panose="02000000000000000000" pitchFamily="2" charset="0"/>
                        </a:rPr>
                        <a:t>Project Type</a:t>
                      </a:r>
                    </a:p>
                  </a:txBody>
                  <a:tcPr marL="144000" marR="5352"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sz="1050" b="1" i="0" u="none" strike="noStrike">
                          <a:solidFill>
                            <a:srgbClr val="242424"/>
                          </a:solidFill>
                          <a:effectLst/>
                          <a:latin typeface="Roboto" panose="02000000000000000000" pitchFamily="2" charset="0"/>
                          <a:ea typeface="Roboto" panose="02000000000000000000" pitchFamily="2" charset="0"/>
                          <a:cs typeface="Roboto" panose="02000000000000000000" pitchFamily="2" charset="0"/>
                        </a:rPr>
                        <a:t>Status</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04350819"/>
                  </a:ext>
                </a:extLst>
              </a:tr>
              <a:tr h="357021">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US" sz="1100" b="0" i="0" u="none" strike="noStrike">
                          <a:solidFill>
                            <a:srgbClr val="242424"/>
                          </a:solidFill>
                          <a:effectLst/>
                          <a:latin typeface="Roboto" panose="02000000000000000000" pitchFamily="2" charset="0"/>
                          <a:ea typeface="Roboto" panose="02000000000000000000" pitchFamily="2" charset="0"/>
                          <a:cs typeface="Roboto" panose="02000000000000000000" pitchFamily="2" charset="0"/>
                        </a:rPr>
                        <a:t>1</a:t>
                      </a:r>
                    </a:p>
                  </a:txBody>
                  <a:tcPr marL="5352" marR="5352"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100" u="none" strike="noStrike">
                          <a:effectLst/>
                          <a:latin typeface="Roboto" panose="02000000000000000000" pitchFamily="2" charset="0"/>
                          <a:ea typeface="Roboto" panose="02000000000000000000" pitchFamily="2" charset="0"/>
                          <a:cs typeface="Roboto" panose="02000000000000000000" pitchFamily="2" charset="0"/>
                        </a:rPr>
                        <a:t>GenAI: Prompt Engineering for Project Managers</a:t>
                      </a:r>
                      <a:endParaRPr lang="en-US" sz="1100" b="0" i="0" u="none" strike="noStrike">
                        <a:solidFill>
                          <a:srgbClr val="242424"/>
                        </a:solidFill>
                        <a:effectLst/>
                        <a:latin typeface="Roboto" panose="02000000000000000000" pitchFamily="2" charset="0"/>
                        <a:ea typeface="Roboto" panose="02000000000000000000" pitchFamily="2" charset="0"/>
                        <a:cs typeface="Roboto" panose="02000000000000000000" pitchFamily="2" charset="0"/>
                      </a:endParaRPr>
                    </a:p>
                  </a:txBody>
                  <a:tcPr marL="144000" marR="5352"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l">
                        <a:buNone/>
                      </a:pPr>
                      <a:r>
                        <a:rPr lang="en-US" sz="1100" b="0" i="0" u="none" strike="noStrike">
                          <a:solidFill>
                            <a:srgbClr val="242424"/>
                          </a:solidFill>
                          <a:effectLst/>
                          <a:latin typeface="Roboto" panose="02000000000000000000" pitchFamily="2" charset="0"/>
                          <a:ea typeface="Roboto" panose="02000000000000000000" pitchFamily="2" charset="0"/>
                          <a:cs typeface="Roboto" panose="02000000000000000000" pitchFamily="2" charset="0"/>
                        </a:rPr>
                        <a:t>eLearning; Workbook; Assessments</a:t>
                      </a:r>
                    </a:p>
                  </a:txBody>
                  <a:tcPr marL="144000" marR="5352"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sz="1050" b="0" i="0" u="none" strike="noStrike">
                          <a:solidFill>
                            <a:schemeClr val="bg1"/>
                          </a:solidFill>
                          <a:effectLst/>
                          <a:latin typeface="Roboto" panose="02000000000000000000" pitchFamily="2" charset="0"/>
                          <a:ea typeface="Roboto" panose="02000000000000000000" pitchFamily="2" charset="0"/>
                          <a:cs typeface="Roboto" panose="02000000000000000000" pitchFamily="2" charset="0"/>
                        </a:rPr>
                        <a:t>Completed</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35586210"/>
                  </a:ext>
                </a:extLst>
              </a:tr>
              <a:tr h="357021">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US" sz="1100" b="0" i="0" u="none" strike="noStrike">
                          <a:solidFill>
                            <a:srgbClr val="242424"/>
                          </a:solidFill>
                          <a:effectLst/>
                          <a:latin typeface="Roboto" panose="02000000000000000000" pitchFamily="2" charset="0"/>
                          <a:ea typeface="Roboto" panose="02000000000000000000" pitchFamily="2" charset="0"/>
                          <a:cs typeface="Roboto" panose="02000000000000000000" pitchFamily="2" charset="0"/>
                        </a:rPr>
                        <a:t>2</a:t>
                      </a:r>
                    </a:p>
                  </a:txBody>
                  <a:tcPr marL="5352" marR="5352"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100" u="none" strike="noStrike">
                          <a:effectLst/>
                          <a:latin typeface="Roboto" panose="02000000000000000000" pitchFamily="2" charset="0"/>
                          <a:ea typeface="Roboto" panose="02000000000000000000" pitchFamily="2" charset="0"/>
                          <a:cs typeface="Roboto" panose="02000000000000000000" pitchFamily="2" charset="0"/>
                        </a:rPr>
                        <a:t>GenAI Overview for Project Managers</a:t>
                      </a:r>
                      <a:endParaRPr lang="en-US" sz="1100" b="0" i="0" u="none" strike="noStrike">
                        <a:solidFill>
                          <a:srgbClr val="242424"/>
                        </a:solidFill>
                        <a:effectLst/>
                        <a:latin typeface="Roboto" panose="02000000000000000000" pitchFamily="2" charset="0"/>
                        <a:ea typeface="Roboto" panose="02000000000000000000" pitchFamily="2" charset="0"/>
                        <a:cs typeface="Roboto" panose="02000000000000000000" pitchFamily="2" charset="0"/>
                      </a:endParaRPr>
                    </a:p>
                  </a:txBody>
                  <a:tcPr marL="144000" marR="5352"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en-US" sz="1100" b="0" i="0" u="none" strike="noStrike">
                          <a:solidFill>
                            <a:srgbClr val="242424"/>
                          </a:solidFill>
                          <a:effectLst/>
                          <a:latin typeface="Roboto" panose="02000000000000000000" pitchFamily="2" charset="0"/>
                          <a:ea typeface="Roboto" panose="02000000000000000000" pitchFamily="2" charset="0"/>
                          <a:cs typeface="Roboto" panose="02000000000000000000" pitchFamily="2" charset="0"/>
                        </a:rPr>
                        <a:t>Layout, formatting, and design improvements; Resource documents (inDesign)</a:t>
                      </a:r>
                    </a:p>
                  </a:txBody>
                  <a:tcPr marL="14400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sz="1050" b="0" i="0" u="none" strike="noStrike">
                          <a:solidFill>
                            <a:schemeClr val="bg1"/>
                          </a:solidFill>
                          <a:effectLst/>
                          <a:latin typeface="Roboto" panose="02000000000000000000" pitchFamily="2" charset="0"/>
                          <a:ea typeface="Roboto" panose="02000000000000000000" pitchFamily="2" charset="0"/>
                          <a:cs typeface="Roboto" panose="02000000000000000000" pitchFamily="2" charset="0"/>
                        </a:rPr>
                        <a:t>Completed</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68040954"/>
                  </a:ext>
                </a:extLst>
              </a:tr>
              <a:tr h="357021">
                <a:tc>
                  <a:txBody>
                    <a:bodyPr/>
                    <a:lstStyle/>
                    <a:p>
                      <a:pPr algn="ctr" fontAlgn="t"/>
                      <a:r>
                        <a:rPr lang="en-US" sz="1100" b="0" i="0" u="none" strike="noStrike">
                          <a:solidFill>
                            <a:srgbClr val="242424"/>
                          </a:solidFill>
                          <a:effectLst/>
                          <a:latin typeface="Roboto" panose="02000000000000000000" pitchFamily="2" charset="0"/>
                          <a:ea typeface="Roboto" panose="02000000000000000000" pitchFamily="2" charset="0"/>
                          <a:cs typeface="Roboto" panose="02000000000000000000" pitchFamily="2" charset="0"/>
                        </a:rPr>
                        <a:t>3</a:t>
                      </a:r>
                    </a:p>
                  </a:txBody>
                  <a:tcPr marL="5352" marR="5352"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100" u="none" strike="noStrike">
                          <a:effectLst/>
                          <a:latin typeface="Roboto" panose="02000000000000000000" pitchFamily="2" charset="0"/>
                          <a:ea typeface="Roboto" panose="02000000000000000000" pitchFamily="2" charset="0"/>
                          <a:cs typeface="Roboto" panose="02000000000000000000" pitchFamily="2" charset="0"/>
                        </a:rPr>
                        <a:t>Data Landscape of GenAI for Project Managers</a:t>
                      </a:r>
                      <a:endParaRPr lang="en-US" sz="1100" b="0" i="0" u="none" strike="noStrike">
                        <a:solidFill>
                          <a:srgbClr val="242424"/>
                        </a:solidFill>
                        <a:effectLst/>
                        <a:latin typeface="Roboto" panose="02000000000000000000" pitchFamily="2" charset="0"/>
                        <a:ea typeface="Roboto" panose="02000000000000000000" pitchFamily="2" charset="0"/>
                        <a:cs typeface="Roboto" panose="02000000000000000000" pitchFamily="2" charset="0"/>
                      </a:endParaRPr>
                    </a:p>
                  </a:txBody>
                  <a:tcPr marL="144000" marR="5352"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en-US" sz="1100" b="0" i="0" u="none" strike="noStrike">
                          <a:solidFill>
                            <a:srgbClr val="242424"/>
                          </a:solidFill>
                          <a:effectLst/>
                          <a:latin typeface="Roboto" panose="02000000000000000000" pitchFamily="2" charset="0"/>
                          <a:ea typeface="Roboto" panose="02000000000000000000" pitchFamily="2" charset="0"/>
                          <a:cs typeface="Roboto" panose="02000000000000000000" pitchFamily="2" charset="0"/>
                        </a:rPr>
                        <a:t>Video scripts and development; Maintenance</a:t>
                      </a:r>
                    </a:p>
                  </a:txBody>
                  <a:tcPr marL="144000" marR="5352"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sz="1050" b="0" i="0" u="none" strike="noStrike">
                          <a:solidFill>
                            <a:schemeClr val="bg1"/>
                          </a:solidFill>
                          <a:effectLst/>
                          <a:latin typeface="Roboto" panose="02000000000000000000" pitchFamily="2" charset="0"/>
                          <a:ea typeface="Roboto" panose="02000000000000000000" pitchFamily="2" charset="0"/>
                          <a:cs typeface="Roboto" panose="02000000000000000000" pitchFamily="2" charset="0"/>
                        </a:rPr>
                        <a:t>Completed</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53016989"/>
                  </a:ext>
                </a:extLst>
              </a:tr>
              <a:tr h="357021">
                <a:tc>
                  <a:txBody>
                    <a:bodyPr/>
                    <a:lstStyle/>
                    <a:p>
                      <a:pPr algn="ctr" fontAlgn="t"/>
                      <a:r>
                        <a:rPr lang="en-US" sz="1100" b="0" i="0" u="none" strike="noStrike">
                          <a:solidFill>
                            <a:srgbClr val="242424"/>
                          </a:solidFill>
                          <a:effectLst/>
                          <a:latin typeface="Roboto" panose="02000000000000000000" pitchFamily="2" charset="0"/>
                          <a:ea typeface="Roboto" panose="02000000000000000000" pitchFamily="2" charset="0"/>
                          <a:cs typeface="Roboto" panose="02000000000000000000" pitchFamily="2" charset="0"/>
                        </a:rPr>
                        <a:t>4</a:t>
                      </a:r>
                    </a:p>
                  </a:txBody>
                  <a:tcPr marL="5352" marR="5352"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100" u="none" strike="noStrike">
                          <a:effectLst/>
                          <a:latin typeface="Roboto" panose="02000000000000000000" pitchFamily="2" charset="0"/>
                          <a:ea typeface="Roboto" panose="02000000000000000000" pitchFamily="2" charset="0"/>
                          <a:cs typeface="Roboto" panose="02000000000000000000" pitchFamily="2" charset="0"/>
                        </a:rPr>
                        <a:t>PMI - Digital Construction Practitioner Course. </a:t>
                      </a:r>
                      <a:br>
                        <a:rPr lang="en-US" sz="1100" u="none" strike="noStrike">
                          <a:effectLst/>
                          <a:latin typeface="Roboto" panose="02000000000000000000" pitchFamily="2" charset="0"/>
                          <a:ea typeface="Roboto" panose="02000000000000000000" pitchFamily="2" charset="0"/>
                          <a:cs typeface="Roboto" panose="02000000000000000000" pitchFamily="2" charset="0"/>
                        </a:rPr>
                      </a:br>
                      <a:r>
                        <a:rPr lang="en-US" sz="1100" u="none" strike="noStrike">
                          <a:effectLst/>
                          <a:latin typeface="Roboto" panose="02000000000000000000" pitchFamily="2" charset="0"/>
                          <a:ea typeface="Roboto" panose="02000000000000000000" pitchFamily="2" charset="0"/>
                          <a:cs typeface="Roboto" panose="02000000000000000000" pitchFamily="2" charset="0"/>
                        </a:rPr>
                        <a:t>(Oracle Assessment)</a:t>
                      </a:r>
                      <a:endParaRPr lang="en-US" sz="1100" b="0" i="0" u="none" strike="noStrike">
                        <a:solidFill>
                          <a:srgbClr val="242424"/>
                        </a:solidFill>
                        <a:effectLst/>
                        <a:latin typeface="Roboto" panose="02000000000000000000" pitchFamily="2" charset="0"/>
                        <a:ea typeface="Roboto" panose="02000000000000000000" pitchFamily="2" charset="0"/>
                        <a:cs typeface="Roboto" panose="02000000000000000000" pitchFamily="2" charset="0"/>
                      </a:endParaRPr>
                    </a:p>
                  </a:txBody>
                  <a:tcPr marL="14400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en-US" sz="1100" b="0" i="0" u="none" strike="noStrike">
                          <a:solidFill>
                            <a:srgbClr val="242424"/>
                          </a:solidFill>
                          <a:effectLst/>
                          <a:latin typeface="Roboto" panose="02000000000000000000" pitchFamily="2" charset="0"/>
                          <a:ea typeface="Roboto" panose="02000000000000000000" pitchFamily="2" charset="0"/>
                          <a:cs typeface="Roboto" panose="02000000000000000000" pitchFamily="2" charset="0"/>
                        </a:rPr>
                        <a:t>Assessments</a:t>
                      </a:r>
                    </a:p>
                  </a:txBody>
                  <a:tcPr marL="144000" marR="5352"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sz="1050" b="0" i="0" u="none" strike="noStrike">
                          <a:solidFill>
                            <a:schemeClr val="bg1"/>
                          </a:solidFill>
                          <a:effectLst/>
                          <a:latin typeface="Roboto" panose="02000000000000000000" pitchFamily="2" charset="0"/>
                          <a:ea typeface="Roboto" panose="02000000000000000000" pitchFamily="2" charset="0"/>
                          <a:cs typeface="Roboto" panose="02000000000000000000" pitchFamily="2" charset="0"/>
                        </a:rPr>
                        <a:t>Completed</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82935659"/>
                  </a:ext>
                </a:extLst>
              </a:tr>
              <a:tr h="357021">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US" sz="1100" b="0" i="0" u="none" strike="noStrike">
                          <a:solidFill>
                            <a:srgbClr val="242424"/>
                          </a:solidFill>
                          <a:effectLst/>
                          <a:latin typeface="Roboto" panose="02000000000000000000" pitchFamily="2" charset="0"/>
                          <a:ea typeface="Roboto" panose="02000000000000000000" pitchFamily="2" charset="0"/>
                          <a:cs typeface="Roboto" panose="02000000000000000000" pitchFamily="2" charset="0"/>
                        </a:rPr>
                        <a:t>5</a:t>
                      </a:r>
                    </a:p>
                  </a:txBody>
                  <a:tcPr marL="5352" marR="5352"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en-US" sz="1100" u="none" strike="noStrike">
                          <a:effectLst/>
                          <a:latin typeface="Roboto" panose="02000000000000000000" pitchFamily="2" charset="0"/>
                          <a:ea typeface="Roboto" panose="02000000000000000000" pitchFamily="2" charset="0"/>
                          <a:cs typeface="Roboto" panose="02000000000000000000" pitchFamily="2" charset="0"/>
                        </a:rPr>
                        <a:t>PMI- Green Project Management</a:t>
                      </a:r>
                      <a:endParaRPr lang="en-US" sz="1100" b="0" i="0" u="none" strike="noStrike">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144000" marR="5352"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en-US" sz="1100" b="0" i="0" u="none" strike="noStrike">
                          <a:solidFill>
                            <a:srgbClr val="000000"/>
                          </a:solidFill>
                          <a:effectLst/>
                          <a:latin typeface="Roboto" panose="02000000000000000000" pitchFamily="2" charset="0"/>
                          <a:ea typeface="Roboto" panose="02000000000000000000" pitchFamily="2" charset="0"/>
                          <a:cs typeface="Roboto" panose="02000000000000000000" pitchFamily="2" charset="0"/>
                        </a:rPr>
                        <a:t>eLearning (Rise)</a:t>
                      </a:r>
                    </a:p>
                  </a:txBody>
                  <a:tcPr marL="144000" marR="5352"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sz="1050" b="0" i="0" u="none" strike="noStrike">
                          <a:solidFill>
                            <a:schemeClr val="bg1"/>
                          </a:solidFill>
                          <a:effectLst/>
                          <a:latin typeface="Roboto" panose="02000000000000000000" pitchFamily="2" charset="0"/>
                          <a:ea typeface="Roboto" panose="02000000000000000000" pitchFamily="2" charset="0"/>
                          <a:cs typeface="Roboto" panose="02000000000000000000" pitchFamily="2" charset="0"/>
                        </a:rPr>
                        <a:t>Completed</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5467222"/>
                  </a:ext>
                </a:extLst>
              </a:tr>
              <a:tr h="357021">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US" sz="1100" b="0" i="0" u="none" strike="noStrike">
                          <a:solidFill>
                            <a:srgbClr val="242424"/>
                          </a:solidFill>
                          <a:effectLst/>
                          <a:latin typeface="Roboto" panose="02000000000000000000" pitchFamily="2" charset="0"/>
                          <a:ea typeface="Roboto" panose="02000000000000000000" pitchFamily="2" charset="0"/>
                          <a:cs typeface="Roboto" panose="02000000000000000000" pitchFamily="2" charset="0"/>
                        </a:rPr>
                        <a:t>6</a:t>
                      </a:r>
                    </a:p>
                  </a:txBody>
                  <a:tcPr marL="5352"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en-US" sz="1100" u="none" strike="noStrike">
                          <a:effectLst/>
                          <a:latin typeface="Roboto" panose="02000000000000000000" pitchFamily="2" charset="0"/>
                          <a:ea typeface="Roboto" panose="02000000000000000000" pitchFamily="2" charset="0"/>
                          <a:cs typeface="Roboto" panose="02000000000000000000" pitchFamily="2" charset="0"/>
                        </a:rPr>
                        <a:t>ACP - Agile Certified Practitioner </a:t>
                      </a:r>
                      <a:endParaRPr lang="en-US" sz="1100" b="0" i="0" u="none" strike="noStrike">
                        <a:solidFill>
                          <a:srgbClr val="242424"/>
                        </a:solidFill>
                        <a:effectLst/>
                        <a:latin typeface="Roboto" panose="02000000000000000000" pitchFamily="2" charset="0"/>
                        <a:ea typeface="Roboto" panose="02000000000000000000" pitchFamily="2" charset="0"/>
                        <a:cs typeface="Roboto" panose="02000000000000000000" pitchFamily="2" charset="0"/>
                      </a:endParaRPr>
                    </a:p>
                  </a:txBody>
                  <a:tcPr marL="144000" marR="5352"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en-US" sz="1100" b="0" i="0" u="none" strike="noStrike">
                          <a:solidFill>
                            <a:srgbClr val="242424"/>
                          </a:solidFill>
                          <a:effectLst/>
                          <a:latin typeface="Roboto" panose="02000000000000000000" pitchFamily="2" charset="0"/>
                          <a:ea typeface="Roboto" panose="02000000000000000000" pitchFamily="2" charset="0"/>
                          <a:cs typeface="Roboto" panose="02000000000000000000" pitchFamily="2" charset="0"/>
                        </a:rPr>
                        <a:t>eLearning; Assessments; Maintenance </a:t>
                      </a:r>
                    </a:p>
                  </a:txBody>
                  <a:tcPr marL="144000" marR="5352"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sz="1050" b="0" i="0" u="none" strike="noStrike">
                          <a:solidFill>
                            <a:schemeClr val="bg1"/>
                          </a:solidFill>
                          <a:effectLst/>
                          <a:latin typeface="Roboto" panose="02000000000000000000" pitchFamily="2" charset="0"/>
                          <a:ea typeface="Roboto" panose="02000000000000000000" pitchFamily="2" charset="0"/>
                          <a:cs typeface="Roboto" panose="02000000000000000000" pitchFamily="2" charset="0"/>
                        </a:rPr>
                        <a:t>Completed</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16745088"/>
                  </a:ext>
                </a:extLst>
              </a:tr>
              <a:tr h="357021">
                <a:tc>
                  <a:txBody>
                    <a:bodyPr/>
                    <a:lstStyle/>
                    <a:p>
                      <a:pPr algn="ctr" fontAlgn="t"/>
                      <a:r>
                        <a:rPr lang="en-US" sz="1100" b="0" i="0" u="none" strike="noStrike">
                          <a:solidFill>
                            <a:srgbClr val="000000"/>
                          </a:solidFill>
                          <a:effectLst/>
                          <a:latin typeface="Roboto" panose="02000000000000000000" pitchFamily="2" charset="0"/>
                          <a:ea typeface="Roboto" panose="02000000000000000000" pitchFamily="2" charset="0"/>
                          <a:cs typeface="Roboto" panose="02000000000000000000" pitchFamily="2" charset="0"/>
                        </a:rPr>
                        <a:t>7</a:t>
                      </a:r>
                    </a:p>
                  </a:txBody>
                  <a:tcPr marL="5352" marR="5352"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en-US" sz="1100" u="none" strike="noStrike">
                          <a:effectLst/>
                          <a:latin typeface="Roboto" panose="02000000000000000000" pitchFamily="2" charset="0"/>
                          <a:ea typeface="Roboto" panose="02000000000000000000" pitchFamily="2" charset="0"/>
                          <a:cs typeface="Roboto" panose="02000000000000000000" pitchFamily="2" charset="0"/>
                        </a:rPr>
                        <a:t>PMI - (Microcred) - (Certification Program) </a:t>
                      </a:r>
                      <a:endParaRPr lang="en-US" sz="1100" b="0" i="0" u="none" strike="noStrike">
                        <a:solidFill>
                          <a:srgbClr val="242424"/>
                        </a:solidFill>
                        <a:effectLst/>
                        <a:latin typeface="Roboto" panose="02000000000000000000" pitchFamily="2" charset="0"/>
                        <a:ea typeface="Roboto" panose="02000000000000000000" pitchFamily="2" charset="0"/>
                        <a:cs typeface="Roboto" panose="02000000000000000000" pitchFamily="2" charset="0"/>
                      </a:endParaRPr>
                    </a:p>
                  </a:txBody>
                  <a:tcPr marL="144000" marR="5352"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en-US" sz="1100" b="0" i="0" u="none" strike="noStrike">
                          <a:solidFill>
                            <a:srgbClr val="242424"/>
                          </a:solidFill>
                          <a:effectLst/>
                          <a:latin typeface="Roboto" panose="02000000000000000000" pitchFamily="2" charset="0"/>
                          <a:ea typeface="Roboto" panose="02000000000000000000" pitchFamily="2" charset="0"/>
                          <a:cs typeface="Roboto" panose="02000000000000000000" pitchFamily="2" charset="0"/>
                        </a:rPr>
                        <a:t>Assessments; Backlog fixes</a:t>
                      </a:r>
                    </a:p>
                  </a:txBody>
                  <a:tcPr marL="144000" marR="5352"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sz="1050" b="0" i="0" u="none" strike="noStrike">
                          <a:solidFill>
                            <a:schemeClr val="bg1"/>
                          </a:solidFill>
                          <a:effectLst/>
                          <a:latin typeface="Roboto" panose="02000000000000000000" pitchFamily="2" charset="0"/>
                          <a:ea typeface="Roboto" panose="02000000000000000000" pitchFamily="2" charset="0"/>
                          <a:cs typeface="Roboto" panose="02000000000000000000" pitchFamily="2" charset="0"/>
                        </a:rPr>
                        <a:t>Completed</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16313021"/>
                  </a:ext>
                </a:extLst>
              </a:tr>
              <a:tr h="357021">
                <a:tc>
                  <a:txBody>
                    <a:bodyPr/>
                    <a:lstStyle/>
                    <a:p>
                      <a:pPr algn="ctr" fontAlgn="t"/>
                      <a:r>
                        <a:rPr lang="en-US" sz="1100" b="0" i="0" u="none" strike="noStrike">
                          <a:solidFill>
                            <a:srgbClr val="242424"/>
                          </a:solidFill>
                          <a:effectLst/>
                          <a:latin typeface="Roboto" panose="02000000000000000000" pitchFamily="2" charset="0"/>
                          <a:ea typeface="Roboto" panose="02000000000000000000" pitchFamily="2" charset="0"/>
                          <a:cs typeface="Roboto" panose="02000000000000000000" pitchFamily="2" charset="0"/>
                        </a:rPr>
                        <a:t>8</a:t>
                      </a:r>
                    </a:p>
                  </a:txBody>
                  <a:tcPr marL="5352" marR="5352"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en-US" sz="1100" u="none" strike="noStrike">
                          <a:effectLst/>
                          <a:latin typeface="Roboto" panose="02000000000000000000" pitchFamily="2" charset="0"/>
                          <a:ea typeface="Roboto" panose="02000000000000000000" pitchFamily="2" charset="0"/>
                          <a:cs typeface="Roboto" panose="02000000000000000000" pitchFamily="2" charset="0"/>
                        </a:rPr>
                        <a:t>Agile Metrics</a:t>
                      </a:r>
                      <a:endParaRPr lang="en-US" sz="1100" b="0" i="0" u="none" strike="noStrike">
                        <a:solidFill>
                          <a:srgbClr val="242424"/>
                        </a:solidFill>
                        <a:effectLst/>
                        <a:latin typeface="Roboto" panose="02000000000000000000" pitchFamily="2" charset="0"/>
                        <a:ea typeface="Roboto" panose="02000000000000000000" pitchFamily="2" charset="0"/>
                        <a:cs typeface="Roboto" panose="02000000000000000000" pitchFamily="2" charset="0"/>
                      </a:endParaRPr>
                    </a:p>
                  </a:txBody>
                  <a:tcPr marL="144000" marR="5352"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en-US" sz="1100" b="0" i="0" u="none" strike="noStrike">
                          <a:solidFill>
                            <a:srgbClr val="242424"/>
                          </a:solidFill>
                          <a:effectLst/>
                          <a:latin typeface="Roboto" panose="02000000000000000000" pitchFamily="2" charset="0"/>
                          <a:ea typeface="Roboto" panose="02000000000000000000" pitchFamily="2" charset="0"/>
                          <a:cs typeface="Roboto" panose="02000000000000000000" pitchFamily="2" charset="0"/>
                        </a:rPr>
                        <a:t>Feedback fixes</a:t>
                      </a:r>
                    </a:p>
                  </a:txBody>
                  <a:tcPr marL="144000" marR="5352"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sz="1050" b="0" i="0" u="none" strike="noStrike">
                          <a:solidFill>
                            <a:schemeClr val="bg1"/>
                          </a:solidFill>
                          <a:effectLst/>
                          <a:latin typeface="Roboto" panose="02000000000000000000" pitchFamily="2" charset="0"/>
                          <a:ea typeface="Roboto" panose="02000000000000000000" pitchFamily="2" charset="0"/>
                          <a:cs typeface="Roboto" panose="02000000000000000000" pitchFamily="2" charset="0"/>
                        </a:rPr>
                        <a:t>Completed</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8133900"/>
                  </a:ext>
                </a:extLst>
              </a:tr>
              <a:tr h="357021">
                <a:tc>
                  <a:txBody>
                    <a:bodyPr/>
                    <a:lstStyle/>
                    <a:p>
                      <a:pPr algn="ctr" fontAlgn="t"/>
                      <a:r>
                        <a:rPr lang="en-US" sz="1100" b="0" i="0" u="none" strike="noStrike">
                          <a:solidFill>
                            <a:srgbClr val="242424"/>
                          </a:solidFill>
                          <a:effectLst/>
                          <a:latin typeface="Roboto" panose="02000000000000000000" pitchFamily="2" charset="0"/>
                          <a:ea typeface="Roboto" panose="02000000000000000000" pitchFamily="2" charset="0"/>
                          <a:cs typeface="Roboto" panose="02000000000000000000" pitchFamily="2" charset="0"/>
                        </a:rPr>
                        <a:t>9</a:t>
                      </a:r>
                    </a:p>
                  </a:txBody>
                  <a:tcPr marL="5352" marR="5352"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en-US" sz="1100" u="none" strike="noStrike">
                          <a:effectLst/>
                          <a:latin typeface="Roboto" panose="02000000000000000000" pitchFamily="2" charset="0"/>
                          <a:ea typeface="Roboto" panose="02000000000000000000" pitchFamily="2" charset="0"/>
                          <a:cs typeface="Roboto" panose="02000000000000000000" pitchFamily="2" charset="0"/>
                        </a:rPr>
                        <a:t>PMI-CPMAI</a:t>
                      </a:r>
                      <a:endParaRPr lang="en-US" sz="1100" b="0" i="0" u="none" strike="noStrike">
                        <a:solidFill>
                          <a:srgbClr val="242424"/>
                        </a:solidFill>
                        <a:effectLst/>
                        <a:latin typeface="Roboto" panose="02000000000000000000" pitchFamily="2" charset="0"/>
                        <a:ea typeface="Roboto" panose="02000000000000000000" pitchFamily="2" charset="0"/>
                        <a:cs typeface="Roboto" panose="02000000000000000000" pitchFamily="2" charset="0"/>
                      </a:endParaRPr>
                    </a:p>
                  </a:txBody>
                  <a:tcPr marL="144000" marR="5352"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en-US" sz="1100" b="0" i="0" u="none" strike="noStrike">
                          <a:solidFill>
                            <a:srgbClr val="242424"/>
                          </a:solidFill>
                          <a:effectLst/>
                          <a:latin typeface="Roboto" panose="02000000000000000000" pitchFamily="2" charset="0"/>
                          <a:ea typeface="Roboto" panose="02000000000000000000" pitchFamily="2" charset="0"/>
                          <a:cs typeface="Roboto" panose="02000000000000000000" pitchFamily="2" charset="0"/>
                        </a:rPr>
                        <a:t>eLearning (Rise)</a:t>
                      </a:r>
                    </a:p>
                  </a:txBody>
                  <a:tcPr marL="144000" marR="5352"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t" latinLnBrk="0" hangingPunct="1"/>
                      <a:r>
                        <a:rPr lang="en-US" sz="1050" b="0" i="0" u="none" strike="noStrike" kern="1200">
                          <a:solidFill>
                            <a:schemeClr val="bg1"/>
                          </a:solidFill>
                          <a:effectLst/>
                          <a:latin typeface="Roboto" panose="02000000000000000000" pitchFamily="2" charset="0"/>
                          <a:ea typeface="Roboto" panose="02000000000000000000" pitchFamily="2" charset="0"/>
                          <a:cs typeface="Roboto" panose="02000000000000000000" pitchFamily="2" charset="0"/>
                        </a:rPr>
                        <a:t>Completed</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25728584"/>
                  </a:ext>
                </a:extLst>
              </a:tr>
              <a:tr h="357021">
                <a:tc>
                  <a:txBody>
                    <a:bodyPr/>
                    <a:lstStyle/>
                    <a:p>
                      <a:pPr algn="ctr" fontAlgn="t"/>
                      <a:r>
                        <a:rPr lang="en-US" sz="1100" b="0" i="0" u="none" strike="noStrike">
                          <a:solidFill>
                            <a:srgbClr val="242424"/>
                          </a:solidFill>
                          <a:effectLst/>
                          <a:latin typeface="Roboto" panose="02000000000000000000" pitchFamily="2" charset="0"/>
                          <a:ea typeface="Roboto" panose="02000000000000000000" pitchFamily="2" charset="0"/>
                          <a:cs typeface="Roboto" panose="02000000000000000000" pitchFamily="2" charset="0"/>
                        </a:rPr>
                        <a:t>10</a:t>
                      </a:r>
                    </a:p>
                  </a:txBody>
                  <a:tcPr marL="5352" marR="5352"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100" u="none" strike="noStrike">
                          <a:effectLst/>
                          <a:latin typeface="Roboto" panose="02000000000000000000" pitchFamily="2" charset="0"/>
                          <a:ea typeface="Roboto" panose="02000000000000000000" pitchFamily="2" charset="0"/>
                          <a:cs typeface="Roboto" panose="02000000000000000000" pitchFamily="2" charset="0"/>
                        </a:rPr>
                        <a:t>PMI-CAPM</a:t>
                      </a:r>
                      <a:endParaRPr lang="en-US" sz="1100" b="0" i="0" u="none" strike="noStrike">
                        <a:solidFill>
                          <a:srgbClr val="242424"/>
                        </a:solidFill>
                        <a:effectLst/>
                        <a:latin typeface="Roboto" panose="02000000000000000000" pitchFamily="2" charset="0"/>
                        <a:ea typeface="Roboto" panose="02000000000000000000" pitchFamily="2" charset="0"/>
                        <a:cs typeface="Roboto" panose="02000000000000000000" pitchFamily="2" charset="0"/>
                      </a:endParaRPr>
                    </a:p>
                  </a:txBody>
                  <a:tcPr marL="144000" marR="5352"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en-US" sz="1100" b="0" i="0" u="none" strike="noStrike">
                          <a:solidFill>
                            <a:srgbClr val="242424"/>
                          </a:solidFill>
                          <a:effectLst/>
                          <a:latin typeface="Roboto" panose="02000000000000000000" pitchFamily="2" charset="0"/>
                          <a:ea typeface="Roboto" panose="02000000000000000000" pitchFamily="2" charset="0"/>
                          <a:cs typeface="Roboto" panose="02000000000000000000" pitchFamily="2" charset="0"/>
                        </a:rPr>
                        <a:t>eLearning; Maintenance</a:t>
                      </a:r>
                    </a:p>
                  </a:txBody>
                  <a:tcPr marL="144000" marR="5352"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sz="1050" b="0" i="0" u="none" strike="noStrike">
                          <a:solidFill>
                            <a:schemeClr val="bg1"/>
                          </a:solidFill>
                          <a:effectLst/>
                          <a:latin typeface="Roboto" panose="02000000000000000000" pitchFamily="2" charset="0"/>
                          <a:ea typeface="Roboto" panose="02000000000000000000" pitchFamily="2" charset="0"/>
                          <a:cs typeface="Roboto" panose="02000000000000000000" pitchFamily="2" charset="0"/>
                        </a:rPr>
                        <a:t>In progress</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70451259"/>
                  </a:ext>
                </a:extLst>
              </a:tr>
              <a:tr h="357021">
                <a:tc>
                  <a:txBody>
                    <a:bodyPr/>
                    <a:lstStyle/>
                    <a:p>
                      <a:pPr algn="ctr" fontAlgn="t"/>
                      <a:r>
                        <a:rPr lang="en-US" sz="1100" b="0" i="0" u="none" strike="noStrike">
                          <a:solidFill>
                            <a:srgbClr val="242424"/>
                          </a:solidFill>
                          <a:effectLst/>
                          <a:latin typeface="Roboto" panose="02000000000000000000" pitchFamily="2" charset="0"/>
                          <a:ea typeface="Roboto" panose="02000000000000000000" pitchFamily="2" charset="0"/>
                          <a:cs typeface="Roboto" panose="02000000000000000000" pitchFamily="2" charset="0"/>
                        </a:rPr>
                        <a:t>11</a:t>
                      </a:r>
                    </a:p>
                  </a:txBody>
                  <a:tcPr marL="5352" marR="5352"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en-US" sz="1100" u="none" strike="noStrike">
                          <a:effectLst/>
                          <a:latin typeface="Roboto" panose="02000000000000000000" pitchFamily="2" charset="0"/>
                          <a:ea typeface="Roboto" panose="02000000000000000000" pitchFamily="2" charset="0"/>
                          <a:cs typeface="Roboto" panose="02000000000000000000" pitchFamily="2" charset="0"/>
                        </a:rPr>
                        <a:t>PMI-RMP – Risk Management Practitioner</a:t>
                      </a:r>
                      <a:endParaRPr lang="en-US" sz="1100" b="0" i="0" u="none" strike="noStrike">
                        <a:solidFill>
                          <a:srgbClr val="242424"/>
                        </a:solidFill>
                        <a:effectLst/>
                        <a:latin typeface="Roboto" panose="02000000000000000000" pitchFamily="2" charset="0"/>
                        <a:ea typeface="Roboto" panose="02000000000000000000" pitchFamily="2" charset="0"/>
                        <a:cs typeface="Roboto" panose="02000000000000000000" pitchFamily="2" charset="0"/>
                      </a:endParaRPr>
                    </a:p>
                  </a:txBody>
                  <a:tcPr marL="144000" marR="5352"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en-US" sz="1100" b="0" i="0" u="none" strike="noStrike">
                          <a:solidFill>
                            <a:srgbClr val="242424"/>
                          </a:solidFill>
                          <a:effectLst/>
                          <a:latin typeface="Roboto" panose="02000000000000000000" pitchFamily="2" charset="0"/>
                          <a:ea typeface="Roboto" panose="02000000000000000000" pitchFamily="2" charset="0"/>
                          <a:cs typeface="Roboto" panose="02000000000000000000" pitchFamily="2" charset="0"/>
                        </a:rPr>
                        <a:t>eLearning; ILT; Workbook updates; Assessments</a:t>
                      </a:r>
                    </a:p>
                  </a:txBody>
                  <a:tcPr marL="144000" marR="5352"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sz="1050" b="0" i="0" u="none" strike="noStrike">
                          <a:solidFill>
                            <a:schemeClr val="bg1"/>
                          </a:solidFill>
                          <a:effectLst/>
                          <a:latin typeface="Roboto" panose="02000000000000000000" pitchFamily="2" charset="0"/>
                          <a:ea typeface="Roboto" panose="02000000000000000000" pitchFamily="2" charset="0"/>
                          <a:cs typeface="Roboto" panose="02000000000000000000" pitchFamily="2" charset="0"/>
                        </a:rPr>
                        <a:t>In progress</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50195269"/>
                  </a:ext>
                </a:extLst>
              </a:tr>
              <a:tr h="357021">
                <a:tc>
                  <a:txBody>
                    <a:bodyPr/>
                    <a:lstStyle/>
                    <a:p>
                      <a:pPr algn="ctr" fontAlgn="t"/>
                      <a:r>
                        <a:rPr lang="en-US" sz="1100" b="0" i="0" u="none" strike="noStrike">
                          <a:solidFill>
                            <a:srgbClr val="242424"/>
                          </a:solidFill>
                          <a:effectLst/>
                          <a:latin typeface="Roboto" panose="02000000000000000000" pitchFamily="2" charset="0"/>
                          <a:ea typeface="Roboto" panose="02000000000000000000" pitchFamily="2" charset="0"/>
                          <a:cs typeface="Roboto" panose="02000000000000000000" pitchFamily="2" charset="0"/>
                        </a:rPr>
                        <a:t>12</a:t>
                      </a:r>
                    </a:p>
                  </a:txBody>
                  <a:tcPr marL="5352" marR="5352"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en-US" sz="1100" b="0" i="0" u="none" strike="noStrike">
                          <a:solidFill>
                            <a:srgbClr val="242424"/>
                          </a:solidFill>
                          <a:effectLst/>
                          <a:latin typeface="Roboto" panose="02000000000000000000" pitchFamily="2" charset="0"/>
                          <a:ea typeface="Roboto" panose="02000000000000000000" pitchFamily="2" charset="0"/>
                          <a:cs typeface="Roboto" panose="02000000000000000000" pitchFamily="2" charset="0"/>
                        </a:rPr>
                        <a:t>PMO-CP – Project Management Office – Certified Practitioner</a:t>
                      </a:r>
                    </a:p>
                  </a:txBody>
                  <a:tcPr marL="144000" marR="5352"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en-US" sz="1100" b="0" i="0" u="none" strike="noStrike">
                          <a:solidFill>
                            <a:srgbClr val="242424"/>
                          </a:solidFill>
                          <a:effectLst/>
                          <a:latin typeface="Roboto" panose="02000000000000000000" pitchFamily="2" charset="0"/>
                          <a:ea typeface="Roboto" panose="02000000000000000000" pitchFamily="2" charset="0"/>
                          <a:cs typeface="Roboto" panose="02000000000000000000" pitchFamily="2" charset="0"/>
                        </a:rPr>
                        <a:t>eLearning; ILT; Workbook</a:t>
                      </a:r>
                    </a:p>
                  </a:txBody>
                  <a:tcPr marL="144000" marR="5352"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sz="1050" b="0" i="0" u="none" strike="noStrike">
                          <a:solidFill>
                            <a:schemeClr val="bg1"/>
                          </a:solidFill>
                          <a:effectLst/>
                          <a:latin typeface="Roboto" panose="02000000000000000000" pitchFamily="2" charset="0"/>
                          <a:ea typeface="Roboto" panose="02000000000000000000" pitchFamily="2" charset="0"/>
                          <a:cs typeface="Roboto" panose="02000000000000000000" pitchFamily="2" charset="0"/>
                        </a:rPr>
                        <a:t>In progress</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7814126"/>
                  </a:ext>
                </a:extLst>
              </a:tr>
            </a:tbl>
          </a:graphicData>
        </a:graphic>
      </p:graphicFrame>
      <p:sp>
        <p:nvSpPr>
          <p:cNvPr id="4" name="Rectangle: Rounded Corners 3">
            <a:extLst>
              <a:ext uri="{FF2B5EF4-FFF2-40B4-BE49-F238E27FC236}">
                <a16:creationId xmlns:a16="http://schemas.microsoft.com/office/drawing/2014/main" id="{9FAF410C-99EE-6356-3CF8-09C6846D42D7}"/>
              </a:ext>
            </a:extLst>
          </p:cNvPr>
          <p:cNvSpPr/>
          <p:nvPr/>
        </p:nvSpPr>
        <p:spPr>
          <a:xfrm>
            <a:off x="9808029" y="1281104"/>
            <a:ext cx="1877760" cy="4614092"/>
          </a:xfrm>
          <a:prstGeom prst="roundRect">
            <a:avLst>
              <a:gd name="adj" fmla="val 4609"/>
            </a:avLst>
          </a:prstGeom>
          <a:noFill/>
          <a:ln>
            <a:solidFill>
              <a:srgbClr val="4F17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aphicFrame>
        <p:nvGraphicFramePr>
          <p:cNvPr id="10" name="Chart 9">
            <a:extLst>
              <a:ext uri="{FF2B5EF4-FFF2-40B4-BE49-F238E27FC236}">
                <a16:creationId xmlns:a16="http://schemas.microsoft.com/office/drawing/2014/main" id="{D65C2CAC-D409-44EE-9368-0F45C3609FFD}"/>
              </a:ext>
            </a:extLst>
          </p:cNvPr>
          <p:cNvGraphicFramePr/>
          <p:nvPr>
            <p:extLst>
              <p:ext uri="{D42A27DB-BD31-4B8C-83A1-F6EECF244321}">
                <p14:modId xmlns:p14="http://schemas.microsoft.com/office/powerpoint/2010/main" val="4259877795"/>
              </p:ext>
            </p:extLst>
          </p:nvPr>
        </p:nvGraphicFramePr>
        <p:xfrm>
          <a:off x="9876988" y="1687991"/>
          <a:ext cx="1739842" cy="357144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453514435"/>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46B2F58-0ADE-BF19-67B2-BE959D42D28A}"/>
              </a:ext>
            </a:extLst>
          </p:cNvPr>
          <p:cNvSpPr>
            <a:spLocks noGrp="1"/>
          </p:cNvSpPr>
          <p:nvPr>
            <p:ph type="body" sz="quarter" idx="10"/>
          </p:nvPr>
        </p:nvSpPr>
        <p:spPr/>
        <p:txBody>
          <a:bodyPr/>
          <a:lstStyle/>
          <a:p>
            <a:r>
              <a:rPr lang="en-IN"/>
              <a:t>Utilization</a:t>
            </a:r>
          </a:p>
        </p:txBody>
      </p:sp>
      <p:sp>
        <p:nvSpPr>
          <p:cNvPr id="5" name="Rectangle: Rounded Corners 4">
            <a:extLst>
              <a:ext uri="{FF2B5EF4-FFF2-40B4-BE49-F238E27FC236}">
                <a16:creationId xmlns:a16="http://schemas.microsoft.com/office/drawing/2014/main" id="{296850F4-D246-86C8-F7B7-A2C006E39ED4}"/>
              </a:ext>
            </a:extLst>
          </p:cNvPr>
          <p:cNvSpPr/>
          <p:nvPr/>
        </p:nvSpPr>
        <p:spPr>
          <a:xfrm>
            <a:off x="4290216" y="2095240"/>
            <a:ext cx="3600000" cy="2667519"/>
          </a:xfrm>
          <a:prstGeom prst="roundRect">
            <a:avLst>
              <a:gd name="adj" fmla="val 4860"/>
            </a:avLst>
          </a:prstGeom>
          <a:solidFill>
            <a:srgbClr val="05BF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TextBox 6">
            <a:extLst>
              <a:ext uri="{FF2B5EF4-FFF2-40B4-BE49-F238E27FC236}">
                <a16:creationId xmlns:a16="http://schemas.microsoft.com/office/drawing/2014/main" id="{D3B9421D-D431-0913-395B-3F88CB0D4BED}"/>
              </a:ext>
            </a:extLst>
          </p:cNvPr>
          <p:cNvSpPr txBox="1"/>
          <p:nvPr/>
        </p:nvSpPr>
        <p:spPr>
          <a:xfrm>
            <a:off x="4783307" y="2268300"/>
            <a:ext cx="1160895" cy="369332"/>
          </a:xfrm>
          <a:prstGeom prst="rect">
            <a:avLst/>
          </a:prstGeom>
          <a:noFill/>
        </p:spPr>
        <p:txBody>
          <a:bodyPr wrap="none" rtlCol="0">
            <a:spAutoFit/>
          </a:bodyPr>
          <a:lstStyle/>
          <a:p>
            <a:r>
              <a:rPr lang="en-IN">
                <a:solidFill>
                  <a:schemeClr val="bg1"/>
                </a:solidFill>
                <a:latin typeface="Roboto" panose="02000000000000000000" pitchFamily="2" charset="0"/>
                <a:ea typeface="Roboto" panose="02000000000000000000" pitchFamily="2" charset="0"/>
              </a:rPr>
              <a:t>February </a:t>
            </a:r>
          </a:p>
        </p:txBody>
      </p:sp>
      <p:pic>
        <p:nvPicPr>
          <p:cNvPr id="8" name="Graphic 7">
            <a:extLst>
              <a:ext uri="{FF2B5EF4-FFF2-40B4-BE49-F238E27FC236}">
                <a16:creationId xmlns:a16="http://schemas.microsoft.com/office/drawing/2014/main" id="{4F6F0191-7AA7-B047-39A6-8C0648CA7B8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514926" y="2308966"/>
            <a:ext cx="259200" cy="288000"/>
          </a:xfrm>
          <a:prstGeom prst="rect">
            <a:avLst/>
          </a:prstGeom>
        </p:spPr>
      </p:pic>
      <p:sp>
        <p:nvSpPr>
          <p:cNvPr id="11" name="Rectangle: Rounded Corners 10">
            <a:extLst>
              <a:ext uri="{FF2B5EF4-FFF2-40B4-BE49-F238E27FC236}">
                <a16:creationId xmlns:a16="http://schemas.microsoft.com/office/drawing/2014/main" id="{E0C7E35A-FEFC-CE4F-8497-F86A3AA7F6DC}"/>
              </a:ext>
            </a:extLst>
          </p:cNvPr>
          <p:cNvSpPr/>
          <p:nvPr/>
        </p:nvSpPr>
        <p:spPr>
          <a:xfrm>
            <a:off x="525400" y="2095241"/>
            <a:ext cx="3600000" cy="2667519"/>
          </a:xfrm>
          <a:prstGeom prst="roundRect">
            <a:avLst>
              <a:gd name="adj" fmla="val 4775"/>
            </a:avLst>
          </a:prstGeom>
          <a:solidFill>
            <a:srgbClr val="FF61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 name="TextBox 12">
            <a:extLst>
              <a:ext uri="{FF2B5EF4-FFF2-40B4-BE49-F238E27FC236}">
                <a16:creationId xmlns:a16="http://schemas.microsoft.com/office/drawing/2014/main" id="{A042E019-0450-77DD-291D-50F6C407BA66}"/>
              </a:ext>
            </a:extLst>
          </p:cNvPr>
          <p:cNvSpPr txBox="1"/>
          <p:nvPr/>
        </p:nvSpPr>
        <p:spPr>
          <a:xfrm>
            <a:off x="988331" y="2268300"/>
            <a:ext cx="1079142" cy="369332"/>
          </a:xfrm>
          <a:prstGeom prst="rect">
            <a:avLst/>
          </a:prstGeom>
          <a:noFill/>
        </p:spPr>
        <p:txBody>
          <a:bodyPr wrap="none" rtlCol="0">
            <a:spAutoFit/>
          </a:bodyPr>
          <a:lstStyle/>
          <a:p>
            <a:r>
              <a:rPr lang="en-IN">
                <a:solidFill>
                  <a:schemeClr val="bg1"/>
                </a:solidFill>
                <a:latin typeface="Roboto" panose="02000000000000000000" pitchFamily="2" charset="0"/>
                <a:ea typeface="Roboto" panose="02000000000000000000" pitchFamily="2" charset="0"/>
              </a:rPr>
              <a:t>January </a:t>
            </a:r>
          </a:p>
        </p:txBody>
      </p:sp>
      <p:pic>
        <p:nvPicPr>
          <p:cNvPr id="14" name="Graphic 13">
            <a:extLst>
              <a:ext uri="{FF2B5EF4-FFF2-40B4-BE49-F238E27FC236}">
                <a16:creationId xmlns:a16="http://schemas.microsoft.com/office/drawing/2014/main" id="{7CCD0D4C-9817-3243-4120-2AF0493A86E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19950" y="2308966"/>
            <a:ext cx="259200" cy="288000"/>
          </a:xfrm>
          <a:prstGeom prst="rect">
            <a:avLst/>
          </a:prstGeom>
        </p:spPr>
      </p:pic>
      <p:sp>
        <p:nvSpPr>
          <p:cNvPr id="17" name="Rectangle: Rounded Corners 16">
            <a:extLst>
              <a:ext uri="{FF2B5EF4-FFF2-40B4-BE49-F238E27FC236}">
                <a16:creationId xmlns:a16="http://schemas.microsoft.com/office/drawing/2014/main" id="{2F538F97-BBA2-A210-1641-592F5A88A468}"/>
              </a:ext>
            </a:extLst>
          </p:cNvPr>
          <p:cNvSpPr/>
          <p:nvPr/>
        </p:nvSpPr>
        <p:spPr>
          <a:xfrm>
            <a:off x="8076063" y="2095241"/>
            <a:ext cx="3600000" cy="2667518"/>
          </a:xfrm>
          <a:prstGeom prst="roundRect">
            <a:avLst>
              <a:gd name="adj" fmla="val 5241"/>
            </a:avLst>
          </a:prstGeom>
          <a:solidFill>
            <a:srgbClr val="0080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9" name="TextBox 18">
            <a:extLst>
              <a:ext uri="{FF2B5EF4-FFF2-40B4-BE49-F238E27FC236}">
                <a16:creationId xmlns:a16="http://schemas.microsoft.com/office/drawing/2014/main" id="{7C635236-5CB0-678A-74C9-C152B374B564}"/>
              </a:ext>
            </a:extLst>
          </p:cNvPr>
          <p:cNvSpPr txBox="1"/>
          <p:nvPr/>
        </p:nvSpPr>
        <p:spPr>
          <a:xfrm>
            <a:off x="8569154" y="2268300"/>
            <a:ext cx="845103" cy="369332"/>
          </a:xfrm>
          <a:prstGeom prst="rect">
            <a:avLst/>
          </a:prstGeom>
          <a:noFill/>
        </p:spPr>
        <p:txBody>
          <a:bodyPr wrap="none" rtlCol="0">
            <a:spAutoFit/>
          </a:bodyPr>
          <a:lstStyle/>
          <a:p>
            <a:r>
              <a:rPr lang="en-IN">
                <a:solidFill>
                  <a:schemeClr val="bg1"/>
                </a:solidFill>
                <a:latin typeface="Roboto" panose="02000000000000000000" pitchFamily="2" charset="0"/>
                <a:ea typeface="Roboto" panose="02000000000000000000" pitchFamily="2" charset="0"/>
              </a:rPr>
              <a:t>March</a:t>
            </a:r>
          </a:p>
        </p:txBody>
      </p:sp>
      <p:pic>
        <p:nvPicPr>
          <p:cNvPr id="20" name="Graphic 19">
            <a:extLst>
              <a:ext uri="{FF2B5EF4-FFF2-40B4-BE49-F238E27FC236}">
                <a16:creationId xmlns:a16="http://schemas.microsoft.com/office/drawing/2014/main" id="{7A2E65C6-B16A-597D-C17B-5B20907BF14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00773" y="2308966"/>
            <a:ext cx="259200" cy="288000"/>
          </a:xfrm>
          <a:prstGeom prst="rect">
            <a:avLst/>
          </a:prstGeom>
        </p:spPr>
      </p:pic>
      <p:graphicFrame>
        <p:nvGraphicFramePr>
          <p:cNvPr id="23" name="Chart 22">
            <a:extLst>
              <a:ext uri="{FF2B5EF4-FFF2-40B4-BE49-F238E27FC236}">
                <a16:creationId xmlns:a16="http://schemas.microsoft.com/office/drawing/2014/main" id="{BBFA02AD-83B8-2D9C-0A1C-F0DF18F50E6B}"/>
              </a:ext>
            </a:extLst>
          </p:cNvPr>
          <p:cNvGraphicFramePr/>
          <p:nvPr>
            <p:extLst>
              <p:ext uri="{D42A27DB-BD31-4B8C-83A1-F6EECF244321}">
                <p14:modId xmlns:p14="http://schemas.microsoft.com/office/powerpoint/2010/main" val="3788152136"/>
              </p:ext>
            </p:extLst>
          </p:nvPr>
        </p:nvGraphicFramePr>
        <p:xfrm>
          <a:off x="1305051" y="2853625"/>
          <a:ext cx="1990110" cy="1326739"/>
        </p:xfrm>
        <a:graphic>
          <a:graphicData uri="http://schemas.openxmlformats.org/drawingml/2006/chart">
            <c:chart xmlns:c="http://schemas.openxmlformats.org/drawingml/2006/chart" xmlns:r="http://schemas.openxmlformats.org/officeDocument/2006/relationships" r:id="rId5"/>
          </a:graphicData>
        </a:graphic>
      </p:graphicFrame>
      <p:sp>
        <p:nvSpPr>
          <p:cNvPr id="24" name="TextBox 23">
            <a:extLst>
              <a:ext uri="{FF2B5EF4-FFF2-40B4-BE49-F238E27FC236}">
                <a16:creationId xmlns:a16="http://schemas.microsoft.com/office/drawing/2014/main" id="{65C88E72-9AA4-5D45-4C39-90BCF9164495}"/>
              </a:ext>
            </a:extLst>
          </p:cNvPr>
          <p:cNvSpPr txBox="1"/>
          <p:nvPr/>
        </p:nvSpPr>
        <p:spPr>
          <a:xfrm>
            <a:off x="2011885" y="3332328"/>
            <a:ext cx="638039" cy="369332"/>
          </a:xfrm>
          <a:prstGeom prst="rect">
            <a:avLst/>
          </a:prstGeom>
          <a:noFill/>
        </p:spPr>
        <p:txBody>
          <a:bodyPr wrap="square" lIns="91440" tIns="45720" rIns="91440" bIns="45720" anchor="t">
            <a:spAutoFit/>
          </a:bodyPr>
          <a:lstStyle/>
          <a:p>
            <a:pPr algn="ctr"/>
            <a:r>
              <a:rPr lang="en-US" b="1">
                <a:solidFill>
                  <a:schemeClr val="bg1"/>
                </a:solidFill>
                <a:latin typeface="Roboto" panose="02000000000000000000" pitchFamily="2" charset="0"/>
                <a:ea typeface="Roboto" panose="02000000000000000000" pitchFamily="2" charset="0"/>
                <a:cs typeface="Roboto" panose="02000000000000000000" pitchFamily="2" charset="0"/>
              </a:rPr>
              <a:t>89%</a:t>
            </a:r>
          </a:p>
        </p:txBody>
      </p:sp>
      <p:cxnSp>
        <p:nvCxnSpPr>
          <p:cNvPr id="140" name="Straight Connector 139">
            <a:extLst>
              <a:ext uri="{FF2B5EF4-FFF2-40B4-BE49-F238E27FC236}">
                <a16:creationId xmlns:a16="http://schemas.microsoft.com/office/drawing/2014/main" id="{07CEB531-7341-BF2C-32C3-9EC3FB97CDC0}"/>
              </a:ext>
            </a:extLst>
          </p:cNvPr>
          <p:cNvCxnSpPr>
            <a:cxnSpLocks/>
          </p:cNvCxnSpPr>
          <p:nvPr/>
        </p:nvCxnSpPr>
        <p:spPr>
          <a:xfrm>
            <a:off x="719950" y="2779990"/>
            <a:ext cx="3179167" cy="0"/>
          </a:xfrm>
          <a:prstGeom prst="line">
            <a:avLst/>
          </a:prstGeom>
          <a:ln>
            <a:solidFill>
              <a:schemeClr val="bg1">
                <a:lumMod val="85000"/>
                <a:alpha val="55000"/>
              </a:schemeClr>
            </a:solidFill>
          </a:ln>
        </p:spPr>
        <p:style>
          <a:lnRef idx="1">
            <a:schemeClr val="accent1"/>
          </a:lnRef>
          <a:fillRef idx="0">
            <a:schemeClr val="accent1"/>
          </a:fillRef>
          <a:effectRef idx="0">
            <a:schemeClr val="accent1"/>
          </a:effectRef>
          <a:fontRef idx="minor">
            <a:schemeClr val="tx1"/>
          </a:fontRef>
        </p:style>
      </p:cxnSp>
      <p:graphicFrame>
        <p:nvGraphicFramePr>
          <p:cNvPr id="148" name="Chart 147">
            <a:extLst>
              <a:ext uri="{FF2B5EF4-FFF2-40B4-BE49-F238E27FC236}">
                <a16:creationId xmlns:a16="http://schemas.microsoft.com/office/drawing/2014/main" id="{5F30F995-B4F9-4706-2957-6ED85030A766}"/>
              </a:ext>
            </a:extLst>
          </p:cNvPr>
          <p:cNvGraphicFramePr/>
          <p:nvPr>
            <p:extLst>
              <p:ext uri="{D42A27DB-BD31-4B8C-83A1-F6EECF244321}">
                <p14:modId xmlns:p14="http://schemas.microsoft.com/office/powerpoint/2010/main" val="566021844"/>
              </p:ext>
            </p:extLst>
          </p:nvPr>
        </p:nvGraphicFramePr>
        <p:xfrm>
          <a:off x="5060509" y="2853625"/>
          <a:ext cx="1990110" cy="1326739"/>
        </p:xfrm>
        <a:graphic>
          <a:graphicData uri="http://schemas.openxmlformats.org/drawingml/2006/chart">
            <c:chart xmlns:c="http://schemas.openxmlformats.org/drawingml/2006/chart" xmlns:r="http://schemas.openxmlformats.org/officeDocument/2006/relationships" r:id="rId6"/>
          </a:graphicData>
        </a:graphic>
      </p:graphicFrame>
      <p:sp>
        <p:nvSpPr>
          <p:cNvPr id="149" name="TextBox 148">
            <a:extLst>
              <a:ext uri="{FF2B5EF4-FFF2-40B4-BE49-F238E27FC236}">
                <a16:creationId xmlns:a16="http://schemas.microsoft.com/office/drawing/2014/main" id="{511022FB-0DB5-BCD9-D282-38A359724BA4}"/>
              </a:ext>
            </a:extLst>
          </p:cNvPr>
          <p:cNvSpPr txBox="1"/>
          <p:nvPr/>
        </p:nvSpPr>
        <p:spPr>
          <a:xfrm>
            <a:off x="5767343" y="3332328"/>
            <a:ext cx="638039" cy="369332"/>
          </a:xfrm>
          <a:prstGeom prst="rect">
            <a:avLst/>
          </a:prstGeom>
          <a:noFill/>
        </p:spPr>
        <p:txBody>
          <a:bodyPr wrap="square" lIns="91440" tIns="45720" rIns="91440" bIns="45720" anchor="t">
            <a:spAutoFit/>
          </a:bodyPr>
          <a:lstStyle/>
          <a:p>
            <a:pPr algn="ctr"/>
            <a:r>
              <a:rPr lang="en-US" b="1">
                <a:solidFill>
                  <a:schemeClr val="bg1"/>
                </a:solidFill>
                <a:latin typeface="Roboto" panose="02000000000000000000" pitchFamily="2" charset="0"/>
                <a:ea typeface="Roboto" panose="02000000000000000000" pitchFamily="2" charset="0"/>
                <a:cs typeface="Roboto" panose="02000000000000000000" pitchFamily="2" charset="0"/>
              </a:rPr>
              <a:t>91%</a:t>
            </a:r>
          </a:p>
        </p:txBody>
      </p:sp>
      <p:cxnSp>
        <p:nvCxnSpPr>
          <p:cNvPr id="177" name="Straight Connector 176">
            <a:extLst>
              <a:ext uri="{FF2B5EF4-FFF2-40B4-BE49-F238E27FC236}">
                <a16:creationId xmlns:a16="http://schemas.microsoft.com/office/drawing/2014/main" id="{F6B145AF-FAE6-6600-A419-C42DA0413959}"/>
              </a:ext>
            </a:extLst>
          </p:cNvPr>
          <p:cNvCxnSpPr>
            <a:cxnSpLocks/>
          </p:cNvCxnSpPr>
          <p:nvPr/>
        </p:nvCxnSpPr>
        <p:spPr>
          <a:xfrm>
            <a:off x="4475408" y="2779990"/>
            <a:ext cx="3179167" cy="0"/>
          </a:xfrm>
          <a:prstGeom prst="line">
            <a:avLst/>
          </a:prstGeom>
          <a:ln>
            <a:solidFill>
              <a:schemeClr val="bg1">
                <a:lumMod val="85000"/>
                <a:alpha val="55000"/>
              </a:schemeClr>
            </a:solidFill>
          </a:ln>
        </p:spPr>
        <p:style>
          <a:lnRef idx="1">
            <a:schemeClr val="accent1"/>
          </a:lnRef>
          <a:fillRef idx="0">
            <a:schemeClr val="accent1"/>
          </a:fillRef>
          <a:effectRef idx="0">
            <a:schemeClr val="accent1"/>
          </a:effectRef>
          <a:fontRef idx="minor">
            <a:schemeClr val="tx1"/>
          </a:fontRef>
        </p:style>
      </p:cxnSp>
      <p:graphicFrame>
        <p:nvGraphicFramePr>
          <p:cNvPr id="208" name="Chart 207">
            <a:extLst>
              <a:ext uri="{FF2B5EF4-FFF2-40B4-BE49-F238E27FC236}">
                <a16:creationId xmlns:a16="http://schemas.microsoft.com/office/drawing/2014/main" id="{3592572C-4D68-BCB5-8320-0C66154FE2D7}"/>
              </a:ext>
            </a:extLst>
          </p:cNvPr>
          <p:cNvGraphicFramePr/>
          <p:nvPr>
            <p:extLst>
              <p:ext uri="{D42A27DB-BD31-4B8C-83A1-F6EECF244321}">
                <p14:modId xmlns:p14="http://schemas.microsoft.com/office/powerpoint/2010/main" val="1612748130"/>
              </p:ext>
            </p:extLst>
          </p:nvPr>
        </p:nvGraphicFramePr>
        <p:xfrm>
          <a:off x="8881008" y="2853625"/>
          <a:ext cx="1990110" cy="1326739"/>
        </p:xfrm>
        <a:graphic>
          <a:graphicData uri="http://schemas.openxmlformats.org/drawingml/2006/chart">
            <c:chart xmlns:c="http://schemas.openxmlformats.org/drawingml/2006/chart" xmlns:r="http://schemas.openxmlformats.org/officeDocument/2006/relationships" r:id="rId7"/>
          </a:graphicData>
        </a:graphic>
      </p:graphicFrame>
      <p:sp>
        <p:nvSpPr>
          <p:cNvPr id="209" name="TextBox 208">
            <a:extLst>
              <a:ext uri="{FF2B5EF4-FFF2-40B4-BE49-F238E27FC236}">
                <a16:creationId xmlns:a16="http://schemas.microsoft.com/office/drawing/2014/main" id="{AB3A61FB-8FC9-A074-91A1-CB1D6290039A}"/>
              </a:ext>
            </a:extLst>
          </p:cNvPr>
          <p:cNvSpPr txBox="1"/>
          <p:nvPr/>
        </p:nvSpPr>
        <p:spPr>
          <a:xfrm>
            <a:off x="9557044" y="3332328"/>
            <a:ext cx="638039" cy="369332"/>
          </a:xfrm>
          <a:prstGeom prst="rect">
            <a:avLst/>
          </a:prstGeom>
          <a:noFill/>
        </p:spPr>
        <p:txBody>
          <a:bodyPr wrap="square" lIns="91440" tIns="45720" rIns="91440" bIns="45720" anchor="t">
            <a:spAutoFit/>
          </a:bodyPr>
          <a:lstStyle/>
          <a:p>
            <a:pPr algn="ctr"/>
            <a:r>
              <a:rPr lang="en-US" b="1">
                <a:solidFill>
                  <a:schemeClr val="bg1"/>
                </a:solidFill>
                <a:latin typeface="Roboto" panose="02000000000000000000" pitchFamily="2" charset="0"/>
                <a:ea typeface="Roboto" panose="02000000000000000000" pitchFamily="2" charset="0"/>
                <a:cs typeface="Roboto" panose="02000000000000000000" pitchFamily="2" charset="0"/>
              </a:rPr>
              <a:t>89%</a:t>
            </a:r>
          </a:p>
        </p:txBody>
      </p:sp>
      <p:cxnSp>
        <p:nvCxnSpPr>
          <p:cNvPr id="237" name="Straight Connector 236">
            <a:extLst>
              <a:ext uri="{FF2B5EF4-FFF2-40B4-BE49-F238E27FC236}">
                <a16:creationId xmlns:a16="http://schemas.microsoft.com/office/drawing/2014/main" id="{1FCBC671-476A-559C-C70F-07A22721C799}"/>
              </a:ext>
            </a:extLst>
          </p:cNvPr>
          <p:cNvCxnSpPr>
            <a:cxnSpLocks/>
          </p:cNvCxnSpPr>
          <p:nvPr/>
        </p:nvCxnSpPr>
        <p:spPr>
          <a:xfrm>
            <a:off x="8300773" y="2779990"/>
            <a:ext cx="3179167" cy="0"/>
          </a:xfrm>
          <a:prstGeom prst="line">
            <a:avLst/>
          </a:prstGeom>
          <a:ln>
            <a:solidFill>
              <a:schemeClr val="bg1">
                <a:lumMod val="85000"/>
                <a:alpha val="55000"/>
              </a:schemeClr>
            </a:solidFill>
          </a:ln>
        </p:spPr>
        <p:style>
          <a:lnRef idx="1">
            <a:schemeClr val="accent1"/>
          </a:lnRef>
          <a:fillRef idx="0">
            <a:schemeClr val="accent1"/>
          </a:fillRef>
          <a:effectRef idx="0">
            <a:schemeClr val="accent1"/>
          </a:effectRef>
          <a:fontRef idx="minor">
            <a:schemeClr val="tx1"/>
          </a:fontRef>
        </p:style>
      </p:cxnSp>
      <p:sp>
        <p:nvSpPr>
          <p:cNvPr id="261" name="TextBox 260">
            <a:extLst>
              <a:ext uri="{FF2B5EF4-FFF2-40B4-BE49-F238E27FC236}">
                <a16:creationId xmlns:a16="http://schemas.microsoft.com/office/drawing/2014/main" id="{B0FA67B9-FFB4-29A9-3E2A-08FFFB628571}"/>
              </a:ext>
            </a:extLst>
          </p:cNvPr>
          <p:cNvSpPr txBox="1"/>
          <p:nvPr/>
        </p:nvSpPr>
        <p:spPr>
          <a:xfrm>
            <a:off x="9408628" y="4195320"/>
            <a:ext cx="934871" cy="276999"/>
          </a:xfrm>
          <a:prstGeom prst="rect">
            <a:avLst/>
          </a:prstGeom>
          <a:noFill/>
        </p:spPr>
        <p:txBody>
          <a:bodyPr wrap="none" rtlCol="0">
            <a:spAutoFit/>
          </a:bodyPr>
          <a:lstStyle/>
          <a:p>
            <a:pPr algn="r"/>
            <a:r>
              <a:rPr lang="en-IN" sz="1200">
                <a:solidFill>
                  <a:schemeClr val="bg1"/>
                </a:solidFill>
                <a:latin typeface="Roboto" panose="02000000000000000000" pitchFamily="2" charset="0"/>
                <a:ea typeface="Roboto" panose="02000000000000000000" pitchFamily="2" charset="0"/>
              </a:rPr>
              <a:t>Core Team</a:t>
            </a:r>
          </a:p>
        </p:txBody>
      </p:sp>
      <p:pic>
        <p:nvPicPr>
          <p:cNvPr id="262" name="Graphic 261">
            <a:extLst>
              <a:ext uri="{FF2B5EF4-FFF2-40B4-BE49-F238E27FC236}">
                <a16:creationId xmlns:a16="http://schemas.microsoft.com/office/drawing/2014/main" id="{D48512F6-7473-F75E-60B4-E7E539917C4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679960" y="2344802"/>
            <a:ext cx="216000" cy="216000"/>
          </a:xfrm>
          <a:prstGeom prst="rect">
            <a:avLst/>
          </a:prstGeom>
        </p:spPr>
      </p:pic>
      <p:pic>
        <p:nvPicPr>
          <p:cNvPr id="263" name="Graphic 262">
            <a:extLst>
              <a:ext uri="{FF2B5EF4-FFF2-40B4-BE49-F238E27FC236}">
                <a16:creationId xmlns:a16="http://schemas.microsoft.com/office/drawing/2014/main" id="{10AE6233-8409-6ACF-7CC2-5167D5ED05F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884301" y="2344802"/>
            <a:ext cx="216000" cy="216000"/>
          </a:xfrm>
          <a:prstGeom prst="rect">
            <a:avLst/>
          </a:prstGeom>
        </p:spPr>
      </p:pic>
      <p:pic>
        <p:nvPicPr>
          <p:cNvPr id="264" name="Graphic 263">
            <a:extLst>
              <a:ext uri="{FF2B5EF4-FFF2-40B4-BE49-F238E27FC236}">
                <a16:creationId xmlns:a16="http://schemas.microsoft.com/office/drawing/2014/main" id="{993CF2CF-D862-3E37-6886-B9767008CE6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088642" y="2344802"/>
            <a:ext cx="216000" cy="216000"/>
          </a:xfrm>
          <a:prstGeom prst="rect">
            <a:avLst/>
          </a:prstGeom>
        </p:spPr>
      </p:pic>
      <p:pic>
        <p:nvPicPr>
          <p:cNvPr id="265" name="Graphic 264">
            <a:extLst>
              <a:ext uri="{FF2B5EF4-FFF2-40B4-BE49-F238E27FC236}">
                <a16:creationId xmlns:a16="http://schemas.microsoft.com/office/drawing/2014/main" id="{E6EFBA13-F538-D2D7-2AEB-60571D7EDD7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292983" y="2344802"/>
            <a:ext cx="216000" cy="216000"/>
          </a:xfrm>
          <a:prstGeom prst="rect">
            <a:avLst/>
          </a:prstGeom>
        </p:spPr>
      </p:pic>
      <p:pic>
        <p:nvPicPr>
          <p:cNvPr id="266" name="Graphic 265">
            <a:extLst>
              <a:ext uri="{FF2B5EF4-FFF2-40B4-BE49-F238E27FC236}">
                <a16:creationId xmlns:a16="http://schemas.microsoft.com/office/drawing/2014/main" id="{B7D024F5-5A22-112D-DAF5-6F19BBF03C9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497324" y="2344802"/>
            <a:ext cx="216000" cy="216000"/>
          </a:xfrm>
          <a:prstGeom prst="rect">
            <a:avLst/>
          </a:prstGeom>
        </p:spPr>
      </p:pic>
      <p:pic>
        <p:nvPicPr>
          <p:cNvPr id="267" name="Graphic 266">
            <a:extLst>
              <a:ext uri="{FF2B5EF4-FFF2-40B4-BE49-F238E27FC236}">
                <a16:creationId xmlns:a16="http://schemas.microsoft.com/office/drawing/2014/main" id="{71EBC5F0-52B7-121C-83E5-5D1CF87693D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701665" y="2344802"/>
            <a:ext cx="216000" cy="216000"/>
          </a:xfrm>
          <a:prstGeom prst="rect">
            <a:avLst/>
          </a:prstGeom>
        </p:spPr>
      </p:pic>
      <p:pic>
        <p:nvPicPr>
          <p:cNvPr id="268" name="Graphic 267">
            <a:extLst>
              <a:ext uri="{FF2B5EF4-FFF2-40B4-BE49-F238E27FC236}">
                <a16:creationId xmlns:a16="http://schemas.microsoft.com/office/drawing/2014/main" id="{BCE60A88-2638-BF6B-BC38-1F54BDAF93C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906006" y="2344802"/>
            <a:ext cx="216000" cy="216000"/>
          </a:xfrm>
          <a:prstGeom prst="rect">
            <a:avLst/>
          </a:prstGeom>
        </p:spPr>
      </p:pic>
      <p:pic>
        <p:nvPicPr>
          <p:cNvPr id="269" name="Graphic 268">
            <a:extLst>
              <a:ext uri="{FF2B5EF4-FFF2-40B4-BE49-F238E27FC236}">
                <a16:creationId xmlns:a16="http://schemas.microsoft.com/office/drawing/2014/main" id="{A9B78EBF-0F56-7BD4-EFF8-E8B24BB4775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110347" y="2344802"/>
            <a:ext cx="216000" cy="216000"/>
          </a:xfrm>
          <a:prstGeom prst="rect">
            <a:avLst/>
          </a:prstGeom>
        </p:spPr>
      </p:pic>
      <p:pic>
        <p:nvPicPr>
          <p:cNvPr id="270" name="Graphic 269">
            <a:extLst>
              <a:ext uri="{FF2B5EF4-FFF2-40B4-BE49-F238E27FC236}">
                <a16:creationId xmlns:a16="http://schemas.microsoft.com/office/drawing/2014/main" id="{B0C838DB-A42F-8780-0A93-BE9C59ED9E4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314686" y="2344802"/>
            <a:ext cx="216000" cy="216000"/>
          </a:xfrm>
          <a:prstGeom prst="rect">
            <a:avLst/>
          </a:prstGeom>
        </p:spPr>
      </p:pic>
      <p:pic>
        <p:nvPicPr>
          <p:cNvPr id="287" name="Graphic 286">
            <a:extLst>
              <a:ext uri="{FF2B5EF4-FFF2-40B4-BE49-F238E27FC236}">
                <a16:creationId xmlns:a16="http://schemas.microsoft.com/office/drawing/2014/main" id="{99DB7DB3-D933-755B-418B-EB1B53CF6CA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952355" y="2344802"/>
            <a:ext cx="216000" cy="216000"/>
          </a:xfrm>
          <a:prstGeom prst="rect">
            <a:avLst/>
          </a:prstGeom>
        </p:spPr>
      </p:pic>
      <p:pic>
        <p:nvPicPr>
          <p:cNvPr id="288" name="Graphic 287">
            <a:extLst>
              <a:ext uri="{FF2B5EF4-FFF2-40B4-BE49-F238E27FC236}">
                <a16:creationId xmlns:a16="http://schemas.microsoft.com/office/drawing/2014/main" id="{565624A7-F9E3-D8ED-9850-F7AC9472824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156696" y="2344802"/>
            <a:ext cx="216000" cy="216000"/>
          </a:xfrm>
          <a:prstGeom prst="rect">
            <a:avLst/>
          </a:prstGeom>
        </p:spPr>
      </p:pic>
      <p:pic>
        <p:nvPicPr>
          <p:cNvPr id="289" name="Graphic 288">
            <a:extLst>
              <a:ext uri="{FF2B5EF4-FFF2-40B4-BE49-F238E27FC236}">
                <a16:creationId xmlns:a16="http://schemas.microsoft.com/office/drawing/2014/main" id="{9143E349-F1C0-D04C-EFEE-CBAD0D12BED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361037" y="2344802"/>
            <a:ext cx="216000" cy="216000"/>
          </a:xfrm>
          <a:prstGeom prst="rect">
            <a:avLst/>
          </a:prstGeom>
        </p:spPr>
      </p:pic>
      <p:pic>
        <p:nvPicPr>
          <p:cNvPr id="290" name="Graphic 289">
            <a:extLst>
              <a:ext uri="{FF2B5EF4-FFF2-40B4-BE49-F238E27FC236}">
                <a16:creationId xmlns:a16="http://schemas.microsoft.com/office/drawing/2014/main" id="{C3D47FC7-007A-10DE-1F09-39B5FED3387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565378" y="2344802"/>
            <a:ext cx="216000" cy="216000"/>
          </a:xfrm>
          <a:prstGeom prst="rect">
            <a:avLst/>
          </a:prstGeom>
        </p:spPr>
      </p:pic>
      <p:pic>
        <p:nvPicPr>
          <p:cNvPr id="291" name="Graphic 290">
            <a:extLst>
              <a:ext uri="{FF2B5EF4-FFF2-40B4-BE49-F238E27FC236}">
                <a16:creationId xmlns:a16="http://schemas.microsoft.com/office/drawing/2014/main" id="{11A659C3-F018-C22E-5E19-2C4E26ACFCB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769719" y="2344802"/>
            <a:ext cx="216000" cy="216000"/>
          </a:xfrm>
          <a:prstGeom prst="rect">
            <a:avLst/>
          </a:prstGeom>
        </p:spPr>
      </p:pic>
      <p:pic>
        <p:nvPicPr>
          <p:cNvPr id="292" name="Graphic 291">
            <a:extLst>
              <a:ext uri="{FF2B5EF4-FFF2-40B4-BE49-F238E27FC236}">
                <a16:creationId xmlns:a16="http://schemas.microsoft.com/office/drawing/2014/main" id="{CBAF38E0-624F-65F1-424A-18C4ED6200D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974060" y="2344802"/>
            <a:ext cx="216000" cy="216000"/>
          </a:xfrm>
          <a:prstGeom prst="rect">
            <a:avLst/>
          </a:prstGeom>
        </p:spPr>
      </p:pic>
      <p:pic>
        <p:nvPicPr>
          <p:cNvPr id="293" name="Graphic 292">
            <a:extLst>
              <a:ext uri="{FF2B5EF4-FFF2-40B4-BE49-F238E27FC236}">
                <a16:creationId xmlns:a16="http://schemas.microsoft.com/office/drawing/2014/main" id="{C0DD04CB-EB96-162F-BEE0-71296FB08CF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178401" y="2344802"/>
            <a:ext cx="216000" cy="216000"/>
          </a:xfrm>
          <a:prstGeom prst="rect">
            <a:avLst/>
          </a:prstGeom>
        </p:spPr>
      </p:pic>
      <p:pic>
        <p:nvPicPr>
          <p:cNvPr id="294" name="Graphic 293">
            <a:extLst>
              <a:ext uri="{FF2B5EF4-FFF2-40B4-BE49-F238E27FC236}">
                <a16:creationId xmlns:a16="http://schemas.microsoft.com/office/drawing/2014/main" id="{02F71533-5B64-9007-6275-11D77A887E7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382742" y="2344802"/>
            <a:ext cx="216000" cy="216000"/>
          </a:xfrm>
          <a:prstGeom prst="rect">
            <a:avLst/>
          </a:prstGeom>
        </p:spPr>
      </p:pic>
      <p:pic>
        <p:nvPicPr>
          <p:cNvPr id="295" name="Graphic 294">
            <a:extLst>
              <a:ext uri="{FF2B5EF4-FFF2-40B4-BE49-F238E27FC236}">
                <a16:creationId xmlns:a16="http://schemas.microsoft.com/office/drawing/2014/main" id="{38DA2F0E-E312-6C8A-1316-308669F4F23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587081" y="2344802"/>
            <a:ext cx="216000" cy="216000"/>
          </a:xfrm>
          <a:prstGeom prst="rect">
            <a:avLst/>
          </a:prstGeom>
        </p:spPr>
      </p:pic>
      <p:pic>
        <p:nvPicPr>
          <p:cNvPr id="296" name="Graphic 295">
            <a:extLst>
              <a:ext uri="{FF2B5EF4-FFF2-40B4-BE49-F238E27FC236}">
                <a16:creationId xmlns:a16="http://schemas.microsoft.com/office/drawing/2014/main" id="{187752E5-F698-39B0-26CE-233F223222B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124272" y="2344802"/>
            <a:ext cx="216000" cy="216000"/>
          </a:xfrm>
          <a:prstGeom prst="rect">
            <a:avLst/>
          </a:prstGeom>
        </p:spPr>
      </p:pic>
      <p:pic>
        <p:nvPicPr>
          <p:cNvPr id="297" name="Graphic 296">
            <a:extLst>
              <a:ext uri="{FF2B5EF4-FFF2-40B4-BE49-F238E27FC236}">
                <a16:creationId xmlns:a16="http://schemas.microsoft.com/office/drawing/2014/main" id="{23AEA655-8D4A-C8F5-3980-56C2DE91412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328613" y="2344802"/>
            <a:ext cx="216000" cy="216000"/>
          </a:xfrm>
          <a:prstGeom prst="rect">
            <a:avLst/>
          </a:prstGeom>
        </p:spPr>
      </p:pic>
      <p:pic>
        <p:nvPicPr>
          <p:cNvPr id="298" name="Graphic 297">
            <a:extLst>
              <a:ext uri="{FF2B5EF4-FFF2-40B4-BE49-F238E27FC236}">
                <a16:creationId xmlns:a16="http://schemas.microsoft.com/office/drawing/2014/main" id="{AB9B74FF-CE07-A375-9511-BCAE409737A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532954" y="2344802"/>
            <a:ext cx="216000" cy="216000"/>
          </a:xfrm>
          <a:prstGeom prst="rect">
            <a:avLst/>
          </a:prstGeom>
        </p:spPr>
      </p:pic>
      <p:pic>
        <p:nvPicPr>
          <p:cNvPr id="299" name="Graphic 298">
            <a:extLst>
              <a:ext uri="{FF2B5EF4-FFF2-40B4-BE49-F238E27FC236}">
                <a16:creationId xmlns:a16="http://schemas.microsoft.com/office/drawing/2014/main" id="{478232EB-4DBA-6875-7D9B-7CDA1321441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737295" y="2344802"/>
            <a:ext cx="216000" cy="216000"/>
          </a:xfrm>
          <a:prstGeom prst="rect">
            <a:avLst/>
          </a:prstGeom>
        </p:spPr>
      </p:pic>
      <p:pic>
        <p:nvPicPr>
          <p:cNvPr id="300" name="Graphic 299">
            <a:extLst>
              <a:ext uri="{FF2B5EF4-FFF2-40B4-BE49-F238E27FC236}">
                <a16:creationId xmlns:a16="http://schemas.microsoft.com/office/drawing/2014/main" id="{3796AEB7-266E-635B-795B-54BAB4316B7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941636" y="2344802"/>
            <a:ext cx="216000" cy="216000"/>
          </a:xfrm>
          <a:prstGeom prst="rect">
            <a:avLst/>
          </a:prstGeom>
        </p:spPr>
      </p:pic>
      <p:pic>
        <p:nvPicPr>
          <p:cNvPr id="301" name="Graphic 300">
            <a:extLst>
              <a:ext uri="{FF2B5EF4-FFF2-40B4-BE49-F238E27FC236}">
                <a16:creationId xmlns:a16="http://schemas.microsoft.com/office/drawing/2014/main" id="{ED841713-85B1-4135-6A6E-2F3E87F6371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145977" y="2344802"/>
            <a:ext cx="216000" cy="216000"/>
          </a:xfrm>
          <a:prstGeom prst="rect">
            <a:avLst/>
          </a:prstGeom>
        </p:spPr>
      </p:pic>
      <p:pic>
        <p:nvPicPr>
          <p:cNvPr id="302" name="Graphic 301">
            <a:extLst>
              <a:ext uri="{FF2B5EF4-FFF2-40B4-BE49-F238E27FC236}">
                <a16:creationId xmlns:a16="http://schemas.microsoft.com/office/drawing/2014/main" id="{A75CFD78-994E-C471-D78B-DD2C35C5BE9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350318" y="2344802"/>
            <a:ext cx="216000" cy="216000"/>
          </a:xfrm>
          <a:prstGeom prst="rect">
            <a:avLst/>
          </a:prstGeom>
        </p:spPr>
      </p:pic>
      <p:pic>
        <p:nvPicPr>
          <p:cNvPr id="303" name="Graphic 302">
            <a:extLst>
              <a:ext uri="{FF2B5EF4-FFF2-40B4-BE49-F238E27FC236}">
                <a16:creationId xmlns:a16="http://schemas.microsoft.com/office/drawing/2014/main" id="{30233C89-1315-C71C-FB9D-8F8ACA341B3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554659" y="2344802"/>
            <a:ext cx="216000" cy="216000"/>
          </a:xfrm>
          <a:prstGeom prst="rect">
            <a:avLst/>
          </a:prstGeom>
        </p:spPr>
      </p:pic>
      <p:pic>
        <p:nvPicPr>
          <p:cNvPr id="304" name="Graphic 303">
            <a:extLst>
              <a:ext uri="{FF2B5EF4-FFF2-40B4-BE49-F238E27FC236}">
                <a16:creationId xmlns:a16="http://schemas.microsoft.com/office/drawing/2014/main" id="{B64DDE92-161E-7466-A260-B523605F59E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758998" y="2344802"/>
            <a:ext cx="216000" cy="216000"/>
          </a:xfrm>
          <a:prstGeom prst="rect">
            <a:avLst/>
          </a:prstGeom>
        </p:spPr>
      </p:pic>
      <p:sp>
        <p:nvSpPr>
          <p:cNvPr id="305" name="TextBox 304">
            <a:extLst>
              <a:ext uri="{FF2B5EF4-FFF2-40B4-BE49-F238E27FC236}">
                <a16:creationId xmlns:a16="http://schemas.microsoft.com/office/drawing/2014/main" id="{F28B52D2-679C-C377-F491-4B8C98D5B342}"/>
              </a:ext>
            </a:extLst>
          </p:cNvPr>
          <p:cNvSpPr txBox="1"/>
          <p:nvPr/>
        </p:nvSpPr>
        <p:spPr>
          <a:xfrm>
            <a:off x="5622781" y="4195320"/>
            <a:ext cx="934871" cy="276999"/>
          </a:xfrm>
          <a:prstGeom prst="rect">
            <a:avLst/>
          </a:prstGeom>
          <a:noFill/>
        </p:spPr>
        <p:txBody>
          <a:bodyPr wrap="none" rtlCol="0">
            <a:spAutoFit/>
          </a:bodyPr>
          <a:lstStyle/>
          <a:p>
            <a:pPr algn="r"/>
            <a:r>
              <a:rPr lang="en-IN" sz="1200">
                <a:solidFill>
                  <a:schemeClr val="bg1"/>
                </a:solidFill>
                <a:latin typeface="Roboto" panose="02000000000000000000" pitchFamily="2" charset="0"/>
                <a:ea typeface="Roboto" panose="02000000000000000000" pitchFamily="2" charset="0"/>
              </a:rPr>
              <a:t>Core Team</a:t>
            </a:r>
          </a:p>
        </p:txBody>
      </p:sp>
      <p:sp>
        <p:nvSpPr>
          <p:cNvPr id="306" name="TextBox 305">
            <a:extLst>
              <a:ext uri="{FF2B5EF4-FFF2-40B4-BE49-F238E27FC236}">
                <a16:creationId xmlns:a16="http://schemas.microsoft.com/office/drawing/2014/main" id="{F6CD51F2-EA9D-8FA5-C6B9-48BE50330898}"/>
              </a:ext>
            </a:extLst>
          </p:cNvPr>
          <p:cNvSpPr txBox="1"/>
          <p:nvPr/>
        </p:nvSpPr>
        <p:spPr>
          <a:xfrm>
            <a:off x="1857965" y="4195320"/>
            <a:ext cx="934871" cy="276999"/>
          </a:xfrm>
          <a:prstGeom prst="rect">
            <a:avLst/>
          </a:prstGeom>
          <a:noFill/>
        </p:spPr>
        <p:txBody>
          <a:bodyPr wrap="none" rtlCol="0">
            <a:spAutoFit/>
          </a:bodyPr>
          <a:lstStyle/>
          <a:p>
            <a:pPr algn="r"/>
            <a:r>
              <a:rPr lang="en-IN" sz="1200">
                <a:solidFill>
                  <a:schemeClr val="bg1"/>
                </a:solidFill>
                <a:latin typeface="Roboto" panose="02000000000000000000" pitchFamily="2" charset="0"/>
                <a:ea typeface="Roboto" panose="02000000000000000000" pitchFamily="2" charset="0"/>
              </a:rPr>
              <a:t>Core Team</a:t>
            </a:r>
          </a:p>
        </p:txBody>
      </p:sp>
      <p:pic>
        <p:nvPicPr>
          <p:cNvPr id="307" name="Graphic 306">
            <a:extLst>
              <a:ext uri="{FF2B5EF4-FFF2-40B4-BE49-F238E27FC236}">
                <a16:creationId xmlns:a16="http://schemas.microsoft.com/office/drawing/2014/main" id="{FDF080B3-CA7C-F612-BF1C-759ACA3AD14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25400" y="5559400"/>
            <a:ext cx="779651" cy="785838"/>
          </a:xfrm>
          <a:prstGeom prst="rect">
            <a:avLst/>
          </a:prstGeom>
        </p:spPr>
      </p:pic>
      <p:pic>
        <p:nvPicPr>
          <p:cNvPr id="3" name="Graphic 2">
            <a:extLst>
              <a:ext uri="{FF2B5EF4-FFF2-40B4-BE49-F238E27FC236}">
                <a16:creationId xmlns:a16="http://schemas.microsoft.com/office/drawing/2014/main" id="{CCDAA42F-ABC6-4D65-A862-075C3EFDC063}"/>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1229975" y="512764"/>
            <a:ext cx="488337" cy="446295"/>
          </a:xfrm>
          <a:prstGeom prst="rect">
            <a:avLst/>
          </a:prstGeom>
        </p:spPr>
      </p:pic>
    </p:spTree>
    <p:extLst>
      <p:ext uri="{BB962C8B-B14F-4D97-AF65-F5344CB8AC3E}">
        <p14:creationId xmlns:p14="http://schemas.microsoft.com/office/powerpoint/2010/main" val="1955342806"/>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61409A-D76D-AAF0-32F2-924F8CF02F3A}"/>
            </a:ext>
          </a:extLst>
        </p:cNvPr>
        <p:cNvGrpSpPr/>
        <p:nvPr/>
      </p:nvGrpSpPr>
      <p:grpSpPr>
        <a:xfrm>
          <a:off x="0" y="0"/>
          <a:ext cx="0" cy="0"/>
          <a:chOff x="0" y="0"/>
          <a:chExt cx="0" cy="0"/>
        </a:xfrm>
      </p:grpSpPr>
      <p:pic>
        <p:nvPicPr>
          <p:cNvPr id="142" name="Graphic 141">
            <a:extLst>
              <a:ext uri="{FF2B5EF4-FFF2-40B4-BE49-F238E27FC236}">
                <a16:creationId xmlns:a16="http://schemas.microsoft.com/office/drawing/2014/main" id="{9B67FFE6-D180-B170-C062-BFC5C685558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14039" y="-1"/>
            <a:ext cx="3777961" cy="3777961"/>
          </a:xfrm>
          <a:prstGeom prst="rect">
            <a:avLst/>
          </a:prstGeom>
        </p:spPr>
      </p:pic>
      <p:sp>
        <p:nvSpPr>
          <p:cNvPr id="93" name="Rectangle: Rounded Corners 92">
            <a:extLst>
              <a:ext uri="{FF2B5EF4-FFF2-40B4-BE49-F238E27FC236}">
                <a16:creationId xmlns:a16="http://schemas.microsoft.com/office/drawing/2014/main" id="{8C8A56CB-AE32-43D6-71CB-6B2FA68AE165}"/>
              </a:ext>
            </a:extLst>
          </p:cNvPr>
          <p:cNvSpPr/>
          <p:nvPr/>
        </p:nvSpPr>
        <p:spPr>
          <a:xfrm>
            <a:off x="4037152" y="1162398"/>
            <a:ext cx="3338234" cy="2353426"/>
          </a:xfrm>
          <a:prstGeom prst="roundRect">
            <a:avLst>
              <a:gd name="adj" fmla="val 5692"/>
            </a:avLst>
          </a:prstGeom>
          <a:solidFill>
            <a:schemeClr val="bg1"/>
          </a:solidFill>
          <a:ln>
            <a:noFill/>
          </a:ln>
          <a:effectLst>
            <a:outerShdw blurRad="279400" dist="431800" dir="5400000" sx="80000" sy="80000" algn="t" rotWithShape="0">
              <a:prstClr val="black">
                <a:alpha val="42000"/>
              </a:prstClr>
            </a:outerShdw>
            <a:softEdge rad="0"/>
          </a:effectLst>
          <a:scene3d>
            <a:camera prst="orthographicFront"/>
            <a:lightRig rig="threePt" dir="t"/>
          </a:scene3d>
          <a:sp3d extrusionH="635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 name="Text Placeholder 2">
            <a:extLst>
              <a:ext uri="{FF2B5EF4-FFF2-40B4-BE49-F238E27FC236}">
                <a16:creationId xmlns:a16="http://schemas.microsoft.com/office/drawing/2014/main" id="{D3FA7FC3-698B-3071-6860-D4D2E9B63079}"/>
              </a:ext>
            </a:extLst>
          </p:cNvPr>
          <p:cNvSpPr>
            <a:spLocks noGrp="1"/>
          </p:cNvSpPr>
          <p:nvPr>
            <p:ph type="body" sz="quarter" idx="10"/>
          </p:nvPr>
        </p:nvSpPr>
        <p:spPr/>
        <p:txBody>
          <a:bodyPr/>
          <a:lstStyle/>
          <a:p>
            <a:r>
              <a:rPr lang="en-IN"/>
              <a:t>PMI Testimonials</a:t>
            </a:r>
          </a:p>
        </p:txBody>
      </p:sp>
      <p:sp>
        <p:nvSpPr>
          <p:cNvPr id="50" name="TextBox 49">
            <a:extLst>
              <a:ext uri="{FF2B5EF4-FFF2-40B4-BE49-F238E27FC236}">
                <a16:creationId xmlns:a16="http://schemas.microsoft.com/office/drawing/2014/main" id="{BBEF3851-5066-2DFD-5164-85053AA1069F}"/>
              </a:ext>
            </a:extLst>
          </p:cNvPr>
          <p:cNvSpPr txBox="1"/>
          <p:nvPr/>
        </p:nvSpPr>
        <p:spPr>
          <a:xfrm>
            <a:off x="4203471" y="1704934"/>
            <a:ext cx="2963641" cy="987578"/>
          </a:xfrm>
          <a:prstGeom prst="rect">
            <a:avLst/>
          </a:prstGeom>
          <a:noFill/>
        </p:spPr>
        <p:txBody>
          <a:bodyPr wrap="square" rtlCol="0">
            <a:spAutoFit/>
          </a:bodyPr>
          <a:lstStyle/>
          <a:p>
            <a:pPr>
              <a:lnSpc>
                <a:spcPct val="150000"/>
              </a:lnSpc>
            </a:pPr>
            <a:r>
              <a:rPr lang="en-US" sz="1000">
                <a:latin typeface="Roboto" panose="02000000000000000000" pitchFamily="2" charset="0"/>
                <a:ea typeface="Roboto" panose="02000000000000000000" pitchFamily="2" charset="0"/>
                <a:cs typeface="Roboto" panose="02000000000000000000" pitchFamily="2" charset="0"/>
              </a:rPr>
              <a:t>Arun is really doing a great job on the PMO project….taking leadership….helping to train other people and is an “invaluable” resource on the team. very impressed!! </a:t>
            </a:r>
          </a:p>
        </p:txBody>
      </p:sp>
      <p:sp>
        <p:nvSpPr>
          <p:cNvPr id="59" name="TextBox 58">
            <a:extLst>
              <a:ext uri="{FF2B5EF4-FFF2-40B4-BE49-F238E27FC236}">
                <a16:creationId xmlns:a16="http://schemas.microsoft.com/office/drawing/2014/main" id="{3923D5AB-BE1F-9EAE-C177-0957862C1E85}"/>
              </a:ext>
            </a:extLst>
          </p:cNvPr>
          <p:cNvSpPr txBox="1"/>
          <p:nvPr/>
        </p:nvSpPr>
        <p:spPr>
          <a:xfrm>
            <a:off x="4201056" y="2756495"/>
            <a:ext cx="1281577" cy="335605"/>
          </a:xfrm>
          <a:prstGeom prst="rect">
            <a:avLst/>
          </a:prstGeom>
          <a:noFill/>
        </p:spPr>
        <p:txBody>
          <a:bodyPr wrap="square" rtlCol="0">
            <a:spAutoFit/>
          </a:bodyPr>
          <a:lstStyle/>
          <a:p>
            <a:pPr>
              <a:lnSpc>
                <a:spcPct val="150000"/>
              </a:lnSpc>
            </a:pPr>
            <a:r>
              <a:rPr lang="en-US" sz="1200" b="1">
                <a:latin typeface="Roboto" panose="02000000000000000000" pitchFamily="2" charset="0"/>
                <a:ea typeface="Roboto" panose="02000000000000000000" pitchFamily="2" charset="0"/>
                <a:cs typeface="Roboto" panose="02000000000000000000" pitchFamily="2" charset="0"/>
              </a:rPr>
              <a:t>Gina Alesse</a:t>
            </a:r>
            <a:endParaRPr lang="en-IN" sz="1200" b="1">
              <a:latin typeface="Roboto" panose="02000000000000000000" pitchFamily="2" charset="0"/>
              <a:ea typeface="Roboto" panose="02000000000000000000" pitchFamily="2" charset="0"/>
              <a:cs typeface="Roboto" panose="02000000000000000000" pitchFamily="2" charset="0"/>
            </a:endParaRPr>
          </a:p>
        </p:txBody>
      </p:sp>
      <p:sp>
        <p:nvSpPr>
          <p:cNvPr id="60" name="TextBox 59">
            <a:extLst>
              <a:ext uri="{FF2B5EF4-FFF2-40B4-BE49-F238E27FC236}">
                <a16:creationId xmlns:a16="http://schemas.microsoft.com/office/drawing/2014/main" id="{E2C26732-7495-999C-A1DE-DC9AA1C36052}"/>
              </a:ext>
            </a:extLst>
          </p:cNvPr>
          <p:cNvSpPr txBox="1"/>
          <p:nvPr/>
        </p:nvSpPr>
        <p:spPr>
          <a:xfrm>
            <a:off x="4201056" y="2973717"/>
            <a:ext cx="2766941" cy="295081"/>
          </a:xfrm>
          <a:prstGeom prst="rect">
            <a:avLst/>
          </a:prstGeom>
          <a:noFill/>
        </p:spPr>
        <p:txBody>
          <a:bodyPr wrap="square" rtlCol="0">
            <a:spAutoFit/>
          </a:bodyPr>
          <a:lstStyle/>
          <a:p>
            <a:pPr>
              <a:lnSpc>
                <a:spcPct val="150000"/>
              </a:lnSpc>
            </a:pPr>
            <a:r>
              <a:rPr lang="en-US" sz="1000">
                <a:latin typeface="Roboto" panose="02000000000000000000" pitchFamily="2" charset="0"/>
                <a:ea typeface="Roboto" panose="02000000000000000000" pitchFamily="2" charset="0"/>
                <a:cs typeface="Roboto" panose="02000000000000000000" pitchFamily="2" charset="0"/>
              </a:rPr>
              <a:t>Director, Learning Strategy and Innovation</a:t>
            </a:r>
            <a:endParaRPr lang="en-IN" sz="1000">
              <a:latin typeface="Roboto" panose="02000000000000000000" pitchFamily="2" charset="0"/>
              <a:ea typeface="Roboto" panose="02000000000000000000" pitchFamily="2" charset="0"/>
              <a:cs typeface="Roboto" panose="02000000000000000000" pitchFamily="2" charset="0"/>
            </a:endParaRPr>
          </a:p>
        </p:txBody>
      </p:sp>
      <p:sp>
        <p:nvSpPr>
          <p:cNvPr id="62" name="Rectangle: Rounded Corners 61">
            <a:extLst>
              <a:ext uri="{FF2B5EF4-FFF2-40B4-BE49-F238E27FC236}">
                <a16:creationId xmlns:a16="http://schemas.microsoft.com/office/drawing/2014/main" id="{D1EBF180-29BE-2A27-8E3C-20D6FC67B465}"/>
              </a:ext>
            </a:extLst>
          </p:cNvPr>
          <p:cNvSpPr/>
          <p:nvPr/>
        </p:nvSpPr>
        <p:spPr>
          <a:xfrm>
            <a:off x="7573279" y="1162398"/>
            <a:ext cx="4102784" cy="4848205"/>
          </a:xfrm>
          <a:prstGeom prst="roundRect">
            <a:avLst>
              <a:gd name="adj" fmla="val 5692"/>
            </a:avLst>
          </a:prstGeom>
          <a:solidFill>
            <a:schemeClr val="bg1"/>
          </a:solidFill>
          <a:ln>
            <a:noFill/>
          </a:ln>
          <a:effectLst>
            <a:outerShdw blurRad="279400" dist="431800" dir="5400000" sx="93000" sy="93000" algn="t" rotWithShape="0">
              <a:prstClr val="black">
                <a:alpha val="42000"/>
              </a:prstClr>
            </a:outerShdw>
            <a:softEdge rad="0"/>
          </a:effectLst>
          <a:scene3d>
            <a:camera prst="orthographicFront"/>
            <a:lightRig rig="threePt" dir="t"/>
          </a:scene3d>
          <a:sp3d extrusionH="635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3" name="TextBox 62">
            <a:extLst>
              <a:ext uri="{FF2B5EF4-FFF2-40B4-BE49-F238E27FC236}">
                <a16:creationId xmlns:a16="http://schemas.microsoft.com/office/drawing/2014/main" id="{E159E78F-6639-27D4-9891-88C9E1F1E2C4}"/>
              </a:ext>
            </a:extLst>
          </p:cNvPr>
          <p:cNvSpPr txBox="1"/>
          <p:nvPr/>
        </p:nvSpPr>
        <p:spPr>
          <a:xfrm>
            <a:off x="7769582" y="1704934"/>
            <a:ext cx="3658555" cy="3067506"/>
          </a:xfrm>
          <a:prstGeom prst="rect">
            <a:avLst/>
          </a:prstGeom>
          <a:noFill/>
        </p:spPr>
        <p:txBody>
          <a:bodyPr wrap="square" rtlCol="0">
            <a:spAutoFit/>
          </a:bodyPr>
          <a:lstStyle/>
          <a:p>
            <a:pPr>
              <a:lnSpc>
                <a:spcPct val="150000"/>
              </a:lnSpc>
            </a:pPr>
            <a:r>
              <a:rPr lang="en-US" sz="1000">
                <a:latin typeface="Roboto" panose="02000000000000000000" pitchFamily="2" charset="0"/>
                <a:ea typeface="Roboto" panose="02000000000000000000" pitchFamily="2" charset="0"/>
                <a:cs typeface="Roboto" panose="02000000000000000000" pitchFamily="2" charset="0"/>
              </a:rPr>
              <a:t>Hi Everyone, I just wanted to pass along some Kudos and wanted to make sure it was amplified on the Aptara side of our team. Kamar Hussain (Aptara) has been an OUTSTANDING partner for the RMP course. From day 1 he oversaw the SL team and has stepped up and has done an amazing job. He has gone out of his way to make sure the course is beautiful, well developed, and up to PMI standards. He is going above and beyond to make sure we hit our timelines and supporting multiple other SL designers throughout the process. If you have the chance to talk to him (or ping him on teams!) please make sure to say thank you and Keisha please pass along to the Aptara leadership team as well" Thanks!</a:t>
            </a:r>
            <a:endParaRPr lang="en-IN" sz="1000">
              <a:latin typeface="Roboto" panose="02000000000000000000" pitchFamily="2" charset="0"/>
              <a:ea typeface="Roboto" panose="02000000000000000000" pitchFamily="2" charset="0"/>
              <a:cs typeface="Roboto" panose="02000000000000000000" pitchFamily="2" charset="0"/>
            </a:endParaRPr>
          </a:p>
        </p:txBody>
      </p:sp>
      <p:sp>
        <p:nvSpPr>
          <p:cNvPr id="64" name="TextBox 63">
            <a:extLst>
              <a:ext uri="{FF2B5EF4-FFF2-40B4-BE49-F238E27FC236}">
                <a16:creationId xmlns:a16="http://schemas.microsoft.com/office/drawing/2014/main" id="{8A7DE2E2-66C0-99AA-A5A8-936FCA641DAF}"/>
              </a:ext>
            </a:extLst>
          </p:cNvPr>
          <p:cNvSpPr txBox="1"/>
          <p:nvPr/>
        </p:nvSpPr>
        <p:spPr>
          <a:xfrm>
            <a:off x="7773958" y="4843096"/>
            <a:ext cx="2328090" cy="340734"/>
          </a:xfrm>
          <a:prstGeom prst="rect">
            <a:avLst/>
          </a:prstGeom>
          <a:noFill/>
        </p:spPr>
        <p:txBody>
          <a:bodyPr wrap="square" rtlCol="0">
            <a:spAutoFit/>
          </a:bodyPr>
          <a:lstStyle/>
          <a:p>
            <a:pPr>
              <a:lnSpc>
                <a:spcPct val="150000"/>
              </a:lnSpc>
            </a:pPr>
            <a:r>
              <a:rPr lang="en-US" sz="1200" b="1">
                <a:latin typeface="Roboto" panose="02000000000000000000" pitchFamily="2" charset="0"/>
                <a:ea typeface="Roboto" panose="02000000000000000000" pitchFamily="2" charset="0"/>
                <a:cs typeface="Roboto" panose="02000000000000000000" pitchFamily="2" charset="0"/>
              </a:rPr>
              <a:t>Leah </a:t>
            </a:r>
            <a:r>
              <a:rPr lang="en-US" sz="1200" b="1" err="1">
                <a:latin typeface="Roboto" panose="02000000000000000000" pitchFamily="2" charset="0"/>
                <a:ea typeface="Roboto" panose="02000000000000000000" pitchFamily="2" charset="0"/>
                <a:cs typeface="Roboto" panose="02000000000000000000" pitchFamily="2" charset="0"/>
              </a:rPr>
              <a:t>Huf</a:t>
            </a:r>
            <a:endParaRPr lang="en-IN" sz="1200" b="1">
              <a:latin typeface="Roboto" panose="02000000000000000000" pitchFamily="2" charset="0"/>
              <a:ea typeface="Roboto" panose="02000000000000000000" pitchFamily="2" charset="0"/>
              <a:cs typeface="Roboto" panose="02000000000000000000" pitchFamily="2" charset="0"/>
            </a:endParaRPr>
          </a:p>
        </p:txBody>
      </p:sp>
      <p:sp>
        <p:nvSpPr>
          <p:cNvPr id="65" name="TextBox 64">
            <a:extLst>
              <a:ext uri="{FF2B5EF4-FFF2-40B4-BE49-F238E27FC236}">
                <a16:creationId xmlns:a16="http://schemas.microsoft.com/office/drawing/2014/main" id="{EEFED32A-75A8-E7ED-9EDE-F0E353D9632D}"/>
              </a:ext>
            </a:extLst>
          </p:cNvPr>
          <p:cNvSpPr txBox="1"/>
          <p:nvPr/>
        </p:nvSpPr>
        <p:spPr>
          <a:xfrm>
            <a:off x="7773958" y="5083468"/>
            <a:ext cx="2328090" cy="295081"/>
          </a:xfrm>
          <a:prstGeom prst="rect">
            <a:avLst/>
          </a:prstGeom>
          <a:noFill/>
        </p:spPr>
        <p:txBody>
          <a:bodyPr wrap="square" rtlCol="0">
            <a:spAutoFit/>
          </a:bodyPr>
          <a:lstStyle/>
          <a:p>
            <a:pPr>
              <a:lnSpc>
                <a:spcPct val="150000"/>
              </a:lnSpc>
            </a:pPr>
            <a:r>
              <a:rPr lang="en-US" sz="1000">
                <a:latin typeface="Roboto" panose="02000000000000000000" pitchFamily="2" charset="0"/>
                <a:ea typeface="Roboto" panose="02000000000000000000" pitchFamily="2" charset="0"/>
                <a:cs typeface="Roboto" panose="02000000000000000000" pitchFamily="2" charset="0"/>
              </a:rPr>
              <a:t>Product Manager for RMP course</a:t>
            </a:r>
            <a:endParaRPr lang="en-IN" sz="1000">
              <a:latin typeface="Roboto" panose="02000000000000000000" pitchFamily="2" charset="0"/>
              <a:ea typeface="Roboto" panose="02000000000000000000" pitchFamily="2" charset="0"/>
              <a:cs typeface="Roboto" panose="02000000000000000000" pitchFamily="2" charset="0"/>
            </a:endParaRPr>
          </a:p>
        </p:txBody>
      </p:sp>
      <p:sp>
        <p:nvSpPr>
          <p:cNvPr id="7" name="Rectangle: Rounded Corners 6">
            <a:extLst>
              <a:ext uri="{FF2B5EF4-FFF2-40B4-BE49-F238E27FC236}">
                <a16:creationId xmlns:a16="http://schemas.microsoft.com/office/drawing/2014/main" id="{7172BDDB-889E-207B-E485-A90AEF9DB7BE}"/>
              </a:ext>
            </a:extLst>
          </p:cNvPr>
          <p:cNvSpPr/>
          <p:nvPr/>
        </p:nvSpPr>
        <p:spPr>
          <a:xfrm>
            <a:off x="4026488" y="3692522"/>
            <a:ext cx="3338234" cy="2312902"/>
          </a:xfrm>
          <a:prstGeom prst="roundRect">
            <a:avLst>
              <a:gd name="adj" fmla="val 5692"/>
            </a:avLst>
          </a:prstGeom>
          <a:solidFill>
            <a:schemeClr val="bg1"/>
          </a:solidFill>
          <a:ln>
            <a:noFill/>
          </a:ln>
          <a:effectLst>
            <a:outerShdw blurRad="279400" dist="431800" dir="5400000" sx="80000" sy="80000" algn="t" rotWithShape="0">
              <a:prstClr val="black">
                <a:alpha val="42000"/>
              </a:prstClr>
            </a:outerShdw>
            <a:softEdge rad="0"/>
          </a:effectLst>
          <a:scene3d>
            <a:camera prst="orthographicFront"/>
            <a:lightRig rig="threePt" dir="t"/>
          </a:scene3d>
          <a:sp3d extrusionH="635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TextBox 7">
            <a:extLst>
              <a:ext uri="{FF2B5EF4-FFF2-40B4-BE49-F238E27FC236}">
                <a16:creationId xmlns:a16="http://schemas.microsoft.com/office/drawing/2014/main" id="{DC72C2D9-7F49-70DE-C86D-19089517C662}"/>
              </a:ext>
            </a:extLst>
          </p:cNvPr>
          <p:cNvSpPr txBox="1"/>
          <p:nvPr/>
        </p:nvSpPr>
        <p:spPr>
          <a:xfrm>
            <a:off x="4191614" y="4219841"/>
            <a:ext cx="2515079" cy="525913"/>
          </a:xfrm>
          <a:prstGeom prst="rect">
            <a:avLst/>
          </a:prstGeom>
          <a:noFill/>
        </p:spPr>
        <p:txBody>
          <a:bodyPr wrap="square" rtlCol="0">
            <a:spAutoFit/>
          </a:bodyPr>
          <a:lstStyle/>
          <a:p>
            <a:pPr>
              <a:lnSpc>
                <a:spcPct val="150000"/>
              </a:lnSpc>
            </a:pPr>
            <a:r>
              <a:rPr lang="en-US" sz="1000">
                <a:latin typeface="Roboto" panose="02000000000000000000" pitchFamily="2" charset="0"/>
                <a:ea typeface="Roboto" panose="02000000000000000000" pitchFamily="2" charset="0"/>
                <a:cs typeface="Roboto" panose="02000000000000000000" pitchFamily="2" charset="0"/>
              </a:rPr>
              <a:t>Arun is an amazing asset and the star of the show</a:t>
            </a:r>
            <a:endParaRPr lang="en-IN" sz="1000">
              <a:latin typeface="Roboto" panose="02000000000000000000" pitchFamily="2" charset="0"/>
              <a:ea typeface="Roboto" panose="02000000000000000000" pitchFamily="2" charset="0"/>
              <a:cs typeface="Roboto" panose="02000000000000000000" pitchFamily="2" charset="0"/>
            </a:endParaRPr>
          </a:p>
        </p:txBody>
      </p:sp>
      <p:sp>
        <p:nvSpPr>
          <p:cNvPr id="18" name="TextBox 17">
            <a:extLst>
              <a:ext uri="{FF2B5EF4-FFF2-40B4-BE49-F238E27FC236}">
                <a16:creationId xmlns:a16="http://schemas.microsoft.com/office/drawing/2014/main" id="{AD195C6F-B16C-6E21-2733-D7FC4A73AB79}"/>
              </a:ext>
            </a:extLst>
          </p:cNvPr>
          <p:cNvSpPr txBox="1"/>
          <p:nvPr/>
        </p:nvSpPr>
        <p:spPr>
          <a:xfrm>
            <a:off x="4191614" y="4801553"/>
            <a:ext cx="1281577" cy="335605"/>
          </a:xfrm>
          <a:prstGeom prst="rect">
            <a:avLst/>
          </a:prstGeom>
          <a:noFill/>
        </p:spPr>
        <p:txBody>
          <a:bodyPr wrap="square" rtlCol="0">
            <a:spAutoFit/>
          </a:bodyPr>
          <a:lstStyle/>
          <a:p>
            <a:pPr>
              <a:lnSpc>
                <a:spcPct val="150000"/>
              </a:lnSpc>
            </a:pPr>
            <a:r>
              <a:rPr lang="en-US" sz="1200" b="1">
                <a:latin typeface="Roboto" panose="02000000000000000000" pitchFamily="2" charset="0"/>
                <a:ea typeface="Roboto" panose="02000000000000000000" pitchFamily="2" charset="0"/>
                <a:cs typeface="Roboto" panose="02000000000000000000" pitchFamily="2" charset="0"/>
              </a:rPr>
              <a:t>Gina Alesse</a:t>
            </a:r>
            <a:endParaRPr lang="en-IN" sz="1200" b="1">
              <a:latin typeface="Roboto" panose="02000000000000000000" pitchFamily="2" charset="0"/>
              <a:ea typeface="Roboto" panose="02000000000000000000" pitchFamily="2" charset="0"/>
              <a:cs typeface="Roboto" panose="02000000000000000000" pitchFamily="2" charset="0"/>
            </a:endParaRPr>
          </a:p>
        </p:txBody>
      </p:sp>
      <p:sp>
        <p:nvSpPr>
          <p:cNvPr id="19" name="TextBox 18">
            <a:extLst>
              <a:ext uri="{FF2B5EF4-FFF2-40B4-BE49-F238E27FC236}">
                <a16:creationId xmlns:a16="http://schemas.microsoft.com/office/drawing/2014/main" id="{A01876AE-2A69-981F-0257-9DA105D70114}"/>
              </a:ext>
            </a:extLst>
          </p:cNvPr>
          <p:cNvSpPr txBox="1"/>
          <p:nvPr/>
        </p:nvSpPr>
        <p:spPr>
          <a:xfrm>
            <a:off x="4191614" y="5018775"/>
            <a:ext cx="2766941" cy="295081"/>
          </a:xfrm>
          <a:prstGeom prst="rect">
            <a:avLst/>
          </a:prstGeom>
          <a:noFill/>
        </p:spPr>
        <p:txBody>
          <a:bodyPr wrap="square" rtlCol="0">
            <a:spAutoFit/>
          </a:bodyPr>
          <a:lstStyle/>
          <a:p>
            <a:pPr>
              <a:lnSpc>
                <a:spcPct val="150000"/>
              </a:lnSpc>
            </a:pPr>
            <a:r>
              <a:rPr lang="en-US" sz="1000">
                <a:latin typeface="Roboto" panose="02000000000000000000" pitchFamily="2" charset="0"/>
                <a:ea typeface="Roboto" panose="02000000000000000000" pitchFamily="2" charset="0"/>
                <a:cs typeface="Roboto" panose="02000000000000000000" pitchFamily="2" charset="0"/>
              </a:rPr>
              <a:t>Director, Learning Strategy and Innovation</a:t>
            </a:r>
            <a:endParaRPr lang="en-IN" sz="1000">
              <a:latin typeface="Roboto" panose="02000000000000000000" pitchFamily="2" charset="0"/>
              <a:ea typeface="Roboto" panose="02000000000000000000" pitchFamily="2" charset="0"/>
              <a:cs typeface="Roboto" panose="02000000000000000000" pitchFamily="2" charset="0"/>
            </a:endParaRPr>
          </a:p>
        </p:txBody>
      </p:sp>
      <p:grpSp>
        <p:nvGrpSpPr>
          <p:cNvPr id="110" name="Group 109">
            <a:extLst>
              <a:ext uri="{FF2B5EF4-FFF2-40B4-BE49-F238E27FC236}">
                <a16:creationId xmlns:a16="http://schemas.microsoft.com/office/drawing/2014/main" id="{730ADB7E-6AF2-953B-56DF-3841D952E0A7}"/>
              </a:ext>
            </a:extLst>
          </p:cNvPr>
          <p:cNvGrpSpPr/>
          <p:nvPr/>
        </p:nvGrpSpPr>
        <p:grpSpPr>
          <a:xfrm>
            <a:off x="4278818" y="3933490"/>
            <a:ext cx="1269189" cy="167112"/>
            <a:chOff x="4849583" y="5138877"/>
            <a:chExt cx="1879809" cy="247510"/>
          </a:xfrm>
        </p:grpSpPr>
        <p:sp>
          <p:nvSpPr>
            <p:cNvPr id="111" name="Star: 5 Points 110">
              <a:extLst>
                <a:ext uri="{FF2B5EF4-FFF2-40B4-BE49-F238E27FC236}">
                  <a16:creationId xmlns:a16="http://schemas.microsoft.com/office/drawing/2014/main" id="{93415BC2-3301-EED2-D8E1-FE9DF0B26CE0}"/>
                </a:ext>
              </a:extLst>
            </p:cNvPr>
            <p:cNvSpPr/>
            <p:nvPr/>
          </p:nvSpPr>
          <p:spPr>
            <a:xfrm>
              <a:off x="4849583" y="5138880"/>
              <a:ext cx="247507" cy="247507"/>
            </a:xfrm>
            <a:prstGeom prst="star5">
              <a:avLst/>
            </a:prstGeom>
            <a:solidFill>
              <a:srgbClr val="FDB91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2" name="Star: 5 Points 111">
              <a:extLst>
                <a:ext uri="{FF2B5EF4-FFF2-40B4-BE49-F238E27FC236}">
                  <a16:creationId xmlns:a16="http://schemas.microsoft.com/office/drawing/2014/main" id="{4C212FE1-EA44-8889-469B-9632F8972B2B}"/>
                </a:ext>
              </a:extLst>
            </p:cNvPr>
            <p:cNvSpPr/>
            <p:nvPr/>
          </p:nvSpPr>
          <p:spPr>
            <a:xfrm>
              <a:off x="5258584" y="5138880"/>
              <a:ext cx="247507" cy="247507"/>
            </a:xfrm>
            <a:prstGeom prst="star5">
              <a:avLst/>
            </a:prstGeom>
            <a:solidFill>
              <a:srgbClr val="FDB91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3" name="Star: 5 Points 112">
              <a:extLst>
                <a:ext uri="{FF2B5EF4-FFF2-40B4-BE49-F238E27FC236}">
                  <a16:creationId xmlns:a16="http://schemas.microsoft.com/office/drawing/2014/main" id="{96E006EC-A595-7C9A-92D2-4AE1ACBF7975}"/>
                </a:ext>
              </a:extLst>
            </p:cNvPr>
            <p:cNvSpPr/>
            <p:nvPr/>
          </p:nvSpPr>
          <p:spPr>
            <a:xfrm>
              <a:off x="5667585" y="5138879"/>
              <a:ext cx="247507" cy="247507"/>
            </a:xfrm>
            <a:prstGeom prst="star5">
              <a:avLst/>
            </a:prstGeom>
            <a:solidFill>
              <a:srgbClr val="FDB91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4" name="Star: 5 Points 113">
              <a:extLst>
                <a:ext uri="{FF2B5EF4-FFF2-40B4-BE49-F238E27FC236}">
                  <a16:creationId xmlns:a16="http://schemas.microsoft.com/office/drawing/2014/main" id="{D3A20015-3658-C1F0-5A1F-4932A7563FD5}"/>
                </a:ext>
              </a:extLst>
            </p:cNvPr>
            <p:cNvSpPr/>
            <p:nvPr/>
          </p:nvSpPr>
          <p:spPr>
            <a:xfrm>
              <a:off x="6080735" y="5138878"/>
              <a:ext cx="247507" cy="247507"/>
            </a:xfrm>
            <a:prstGeom prst="star5">
              <a:avLst/>
            </a:prstGeom>
            <a:solidFill>
              <a:srgbClr val="FDB91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5" name="Star: 5 Points 114">
              <a:extLst>
                <a:ext uri="{FF2B5EF4-FFF2-40B4-BE49-F238E27FC236}">
                  <a16:creationId xmlns:a16="http://schemas.microsoft.com/office/drawing/2014/main" id="{C842F08E-BECC-D0A9-422A-149316F6E9FC}"/>
                </a:ext>
              </a:extLst>
            </p:cNvPr>
            <p:cNvSpPr/>
            <p:nvPr/>
          </p:nvSpPr>
          <p:spPr>
            <a:xfrm>
              <a:off x="6481885" y="5138877"/>
              <a:ext cx="247507" cy="247507"/>
            </a:xfrm>
            <a:prstGeom prst="star5">
              <a:avLst/>
            </a:prstGeom>
            <a:solidFill>
              <a:srgbClr val="FDB91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82" name="Rectangle: Rounded Corners 81">
            <a:extLst>
              <a:ext uri="{FF2B5EF4-FFF2-40B4-BE49-F238E27FC236}">
                <a16:creationId xmlns:a16="http://schemas.microsoft.com/office/drawing/2014/main" id="{77AFB3B2-A3F3-2D40-480A-8626A2F66658}"/>
              </a:ext>
            </a:extLst>
          </p:cNvPr>
          <p:cNvSpPr/>
          <p:nvPr/>
        </p:nvSpPr>
        <p:spPr>
          <a:xfrm>
            <a:off x="515938" y="1179258"/>
            <a:ext cx="3338234" cy="2795197"/>
          </a:xfrm>
          <a:prstGeom prst="roundRect">
            <a:avLst>
              <a:gd name="adj" fmla="val 5692"/>
            </a:avLst>
          </a:prstGeom>
          <a:solidFill>
            <a:schemeClr val="bg1"/>
          </a:solidFill>
          <a:ln>
            <a:noFill/>
          </a:ln>
          <a:effectLst>
            <a:outerShdw blurRad="279400" dist="431800" dir="5400000" sx="85000" sy="85000" algn="t" rotWithShape="0">
              <a:prstClr val="black">
                <a:alpha val="42000"/>
              </a:prstClr>
            </a:outerShdw>
            <a:softEdge rad="0"/>
          </a:effectLst>
          <a:scene3d>
            <a:camera prst="orthographicFront"/>
            <a:lightRig rig="threePt" dir="t"/>
          </a:scene3d>
          <a:sp3d extrusionH="635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TextBox 5">
            <a:extLst>
              <a:ext uri="{FF2B5EF4-FFF2-40B4-BE49-F238E27FC236}">
                <a16:creationId xmlns:a16="http://schemas.microsoft.com/office/drawing/2014/main" id="{2F307C0A-C8D9-3CFF-AA81-6CBE41EBAF78}"/>
              </a:ext>
            </a:extLst>
          </p:cNvPr>
          <p:cNvSpPr txBox="1"/>
          <p:nvPr/>
        </p:nvSpPr>
        <p:spPr>
          <a:xfrm>
            <a:off x="681064" y="1704934"/>
            <a:ext cx="3032545" cy="1449243"/>
          </a:xfrm>
          <a:prstGeom prst="rect">
            <a:avLst/>
          </a:prstGeom>
          <a:noFill/>
        </p:spPr>
        <p:txBody>
          <a:bodyPr wrap="square" rtlCol="0">
            <a:spAutoFit/>
          </a:bodyPr>
          <a:lstStyle/>
          <a:p>
            <a:pPr>
              <a:lnSpc>
                <a:spcPct val="150000"/>
              </a:lnSpc>
            </a:pPr>
            <a:r>
              <a:rPr lang="en-US" sz="1000">
                <a:latin typeface="Roboto" panose="02000000000000000000" pitchFamily="2" charset="0"/>
                <a:ea typeface="Roboto" panose="02000000000000000000" pitchFamily="2" charset="0"/>
                <a:cs typeface="Roboto" panose="02000000000000000000" pitchFamily="2" charset="0"/>
              </a:rPr>
              <a:t>The prototype looks good! The interactive approach is interesting but for this document I’d rather keep it non-interactive and have all the content on one page. Thanks for looking into alternative solutions though. </a:t>
            </a:r>
          </a:p>
          <a:p>
            <a:pPr>
              <a:lnSpc>
                <a:spcPct val="150000"/>
              </a:lnSpc>
            </a:pPr>
            <a:r>
              <a:rPr lang="en-US" sz="1000">
                <a:latin typeface="Roboto" panose="02000000000000000000" pitchFamily="2" charset="0"/>
                <a:ea typeface="Roboto" panose="02000000000000000000" pitchFamily="2" charset="0"/>
                <a:cs typeface="Roboto" panose="02000000000000000000" pitchFamily="2" charset="0"/>
              </a:rPr>
              <a:t>Looks great, can’t wait to see more.</a:t>
            </a:r>
          </a:p>
        </p:txBody>
      </p:sp>
      <p:sp>
        <p:nvSpPr>
          <p:cNvPr id="29" name="TextBox 28">
            <a:extLst>
              <a:ext uri="{FF2B5EF4-FFF2-40B4-BE49-F238E27FC236}">
                <a16:creationId xmlns:a16="http://schemas.microsoft.com/office/drawing/2014/main" id="{0C55EF3A-120B-99BB-F148-F1AABDC0438C}"/>
              </a:ext>
            </a:extLst>
          </p:cNvPr>
          <p:cNvSpPr txBox="1"/>
          <p:nvPr/>
        </p:nvSpPr>
        <p:spPr>
          <a:xfrm>
            <a:off x="681064" y="3274752"/>
            <a:ext cx="1467750" cy="335605"/>
          </a:xfrm>
          <a:prstGeom prst="rect">
            <a:avLst/>
          </a:prstGeom>
          <a:noFill/>
        </p:spPr>
        <p:txBody>
          <a:bodyPr wrap="square" rtlCol="0">
            <a:spAutoFit/>
          </a:bodyPr>
          <a:lstStyle/>
          <a:p>
            <a:pPr>
              <a:lnSpc>
                <a:spcPct val="150000"/>
              </a:lnSpc>
            </a:pPr>
            <a:r>
              <a:rPr lang="en-US" sz="1200" b="1">
                <a:latin typeface="Roboto" panose="02000000000000000000" pitchFamily="2" charset="0"/>
                <a:ea typeface="Roboto" panose="02000000000000000000" pitchFamily="2" charset="0"/>
                <a:cs typeface="Roboto" panose="02000000000000000000" pitchFamily="2" charset="0"/>
              </a:rPr>
              <a:t>Sarah Philbrick </a:t>
            </a:r>
            <a:endParaRPr lang="en-IN" sz="1200" b="1">
              <a:latin typeface="Roboto" panose="02000000000000000000" pitchFamily="2" charset="0"/>
              <a:ea typeface="Roboto" panose="02000000000000000000" pitchFamily="2" charset="0"/>
              <a:cs typeface="Roboto" panose="02000000000000000000" pitchFamily="2" charset="0"/>
            </a:endParaRPr>
          </a:p>
        </p:txBody>
      </p:sp>
      <p:sp>
        <p:nvSpPr>
          <p:cNvPr id="30" name="TextBox 29">
            <a:extLst>
              <a:ext uri="{FF2B5EF4-FFF2-40B4-BE49-F238E27FC236}">
                <a16:creationId xmlns:a16="http://schemas.microsoft.com/office/drawing/2014/main" id="{B82FE8A8-8429-FCA1-6924-B7DFCDC315BC}"/>
              </a:ext>
            </a:extLst>
          </p:cNvPr>
          <p:cNvSpPr txBox="1"/>
          <p:nvPr/>
        </p:nvSpPr>
        <p:spPr>
          <a:xfrm>
            <a:off x="681064" y="3491974"/>
            <a:ext cx="2534143" cy="295081"/>
          </a:xfrm>
          <a:prstGeom prst="rect">
            <a:avLst/>
          </a:prstGeom>
          <a:noFill/>
        </p:spPr>
        <p:txBody>
          <a:bodyPr wrap="square" rtlCol="0">
            <a:spAutoFit/>
          </a:bodyPr>
          <a:lstStyle/>
          <a:p>
            <a:pPr>
              <a:lnSpc>
                <a:spcPct val="150000"/>
              </a:lnSpc>
            </a:pPr>
            <a:r>
              <a:rPr lang="en-US" sz="1000">
                <a:latin typeface="Roboto" panose="02000000000000000000" pitchFamily="2" charset="0"/>
                <a:ea typeface="Roboto" panose="02000000000000000000" pitchFamily="2" charset="0"/>
                <a:cs typeface="Roboto" panose="02000000000000000000" pitchFamily="2" charset="0"/>
              </a:rPr>
              <a:t>Product Manager, AI Training Portfolio</a:t>
            </a:r>
            <a:endParaRPr lang="en-IN" sz="1000">
              <a:latin typeface="Roboto" panose="02000000000000000000" pitchFamily="2" charset="0"/>
              <a:ea typeface="Roboto" panose="02000000000000000000" pitchFamily="2" charset="0"/>
              <a:cs typeface="Roboto" panose="02000000000000000000" pitchFamily="2" charset="0"/>
            </a:endParaRPr>
          </a:p>
        </p:txBody>
      </p:sp>
      <p:grpSp>
        <p:nvGrpSpPr>
          <p:cNvPr id="116" name="Group 115">
            <a:extLst>
              <a:ext uri="{FF2B5EF4-FFF2-40B4-BE49-F238E27FC236}">
                <a16:creationId xmlns:a16="http://schemas.microsoft.com/office/drawing/2014/main" id="{D39EF1D7-C7DC-2A29-6C2C-FE3703C4AA98}"/>
              </a:ext>
            </a:extLst>
          </p:cNvPr>
          <p:cNvGrpSpPr/>
          <p:nvPr/>
        </p:nvGrpSpPr>
        <p:grpSpPr>
          <a:xfrm>
            <a:off x="768268" y="1393541"/>
            <a:ext cx="1269189" cy="167112"/>
            <a:chOff x="4849583" y="5138877"/>
            <a:chExt cx="1879809" cy="247510"/>
          </a:xfrm>
        </p:grpSpPr>
        <p:sp>
          <p:nvSpPr>
            <p:cNvPr id="117" name="Star: 5 Points 116">
              <a:extLst>
                <a:ext uri="{FF2B5EF4-FFF2-40B4-BE49-F238E27FC236}">
                  <a16:creationId xmlns:a16="http://schemas.microsoft.com/office/drawing/2014/main" id="{9550122E-F7F4-143A-C6BD-F11FEC92C849}"/>
                </a:ext>
              </a:extLst>
            </p:cNvPr>
            <p:cNvSpPr/>
            <p:nvPr/>
          </p:nvSpPr>
          <p:spPr>
            <a:xfrm>
              <a:off x="4849583" y="5138880"/>
              <a:ext cx="247507" cy="247507"/>
            </a:xfrm>
            <a:prstGeom prst="star5">
              <a:avLst/>
            </a:prstGeom>
            <a:solidFill>
              <a:srgbClr val="FDB91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8" name="Star: 5 Points 117">
              <a:extLst>
                <a:ext uri="{FF2B5EF4-FFF2-40B4-BE49-F238E27FC236}">
                  <a16:creationId xmlns:a16="http://schemas.microsoft.com/office/drawing/2014/main" id="{1752D3DF-5F6E-91F8-3550-1B09F4F4B01A}"/>
                </a:ext>
              </a:extLst>
            </p:cNvPr>
            <p:cNvSpPr/>
            <p:nvPr/>
          </p:nvSpPr>
          <p:spPr>
            <a:xfrm>
              <a:off x="5258584" y="5138880"/>
              <a:ext cx="247507" cy="247507"/>
            </a:xfrm>
            <a:prstGeom prst="star5">
              <a:avLst/>
            </a:prstGeom>
            <a:solidFill>
              <a:srgbClr val="FDB91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9" name="Star: 5 Points 118">
              <a:extLst>
                <a:ext uri="{FF2B5EF4-FFF2-40B4-BE49-F238E27FC236}">
                  <a16:creationId xmlns:a16="http://schemas.microsoft.com/office/drawing/2014/main" id="{A15FFC4A-E37E-944C-E266-88C6FDC478EE}"/>
                </a:ext>
              </a:extLst>
            </p:cNvPr>
            <p:cNvSpPr/>
            <p:nvPr/>
          </p:nvSpPr>
          <p:spPr>
            <a:xfrm>
              <a:off x="5667585" y="5138879"/>
              <a:ext cx="247507" cy="247507"/>
            </a:xfrm>
            <a:prstGeom prst="star5">
              <a:avLst/>
            </a:prstGeom>
            <a:solidFill>
              <a:srgbClr val="FDB91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0" name="Star: 5 Points 119">
              <a:extLst>
                <a:ext uri="{FF2B5EF4-FFF2-40B4-BE49-F238E27FC236}">
                  <a16:creationId xmlns:a16="http://schemas.microsoft.com/office/drawing/2014/main" id="{88D879A9-C2AB-B64C-4917-AE63C2333213}"/>
                </a:ext>
              </a:extLst>
            </p:cNvPr>
            <p:cNvSpPr/>
            <p:nvPr/>
          </p:nvSpPr>
          <p:spPr>
            <a:xfrm>
              <a:off x="6080735" y="5138878"/>
              <a:ext cx="247507" cy="247507"/>
            </a:xfrm>
            <a:prstGeom prst="star5">
              <a:avLst/>
            </a:prstGeom>
            <a:solidFill>
              <a:srgbClr val="FDB91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1" name="Star: 5 Points 120">
              <a:extLst>
                <a:ext uri="{FF2B5EF4-FFF2-40B4-BE49-F238E27FC236}">
                  <a16:creationId xmlns:a16="http://schemas.microsoft.com/office/drawing/2014/main" id="{A26F4CD6-A567-729F-AFD7-A5F2F1CE8062}"/>
                </a:ext>
              </a:extLst>
            </p:cNvPr>
            <p:cNvSpPr/>
            <p:nvPr/>
          </p:nvSpPr>
          <p:spPr>
            <a:xfrm>
              <a:off x="6481885" y="5138877"/>
              <a:ext cx="247507" cy="247507"/>
            </a:xfrm>
            <a:prstGeom prst="star5">
              <a:avLst/>
            </a:prstGeom>
            <a:solidFill>
              <a:srgbClr val="FDB91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22" name="Group 121">
            <a:extLst>
              <a:ext uri="{FF2B5EF4-FFF2-40B4-BE49-F238E27FC236}">
                <a16:creationId xmlns:a16="http://schemas.microsoft.com/office/drawing/2014/main" id="{B2C0848B-4C45-0C59-E1BE-81BF810406F9}"/>
              </a:ext>
            </a:extLst>
          </p:cNvPr>
          <p:cNvGrpSpPr/>
          <p:nvPr/>
        </p:nvGrpSpPr>
        <p:grpSpPr>
          <a:xfrm>
            <a:off x="4274599" y="1438157"/>
            <a:ext cx="1269189" cy="167112"/>
            <a:chOff x="4849583" y="5138877"/>
            <a:chExt cx="1879809" cy="247510"/>
          </a:xfrm>
        </p:grpSpPr>
        <p:sp>
          <p:nvSpPr>
            <p:cNvPr id="123" name="Star: 5 Points 122">
              <a:extLst>
                <a:ext uri="{FF2B5EF4-FFF2-40B4-BE49-F238E27FC236}">
                  <a16:creationId xmlns:a16="http://schemas.microsoft.com/office/drawing/2014/main" id="{7D516FF6-1139-B92E-8162-7B1DB28B182E}"/>
                </a:ext>
              </a:extLst>
            </p:cNvPr>
            <p:cNvSpPr/>
            <p:nvPr/>
          </p:nvSpPr>
          <p:spPr>
            <a:xfrm>
              <a:off x="4849583" y="5138880"/>
              <a:ext cx="247507" cy="247507"/>
            </a:xfrm>
            <a:prstGeom prst="star5">
              <a:avLst/>
            </a:prstGeom>
            <a:solidFill>
              <a:srgbClr val="FDB91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4" name="Star: 5 Points 123">
              <a:extLst>
                <a:ext uri="{FF2B5EF4-FFF2-40B4-BE49-F238E27FC236}">
                  <a16:creationId xmlns:a16="http://schemas.microsoft.com/office/drawing/2014/main" id="{80C9D068-03ED-EBA8-7E11-3316CA288232}"/>
                </a:ext>
              </a:extLst>
            </p:cNvPr>
            <p:cNvSpPr/>
            <p:nvPr/>
          </p:nvSpPr>
          <p:spPr>
            <a:xfrm>
              <a:off x="5258584" y="5138880"/>
              <a:ext cx="247507" cy="247507"/>
            </a:xfrm>
            <a:prstGeom prst="star5">
              <a:avLst/>
            </a:prstGeom>
            <a:solidFill>
              <a:srgbClr val="FDB91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5" name="Star: 5 Points 124">
              <a:extLst>
                <a:ext uri="{FF2B5EF4-FFF2-40B4-BE49-F238E27FC236}">
                  <a16:creationId xmlns:a16="http://schemas.microsoft.com/office/drawing/2014/main" id="{BA5EDAFF-0AF6-2CE6-28A8-0C3706371661}"/>
                </a:ext>
              </a:extLst>
            </p:cNvPr>
            <p:cNvSpPr/>
            <p:nvPr/>
          </p:nvSpPr>
          <p:spPr>
            <a:xfrm>
              <a:off x="5667585" y="5138879"/>
              <a:ext cx="247507" cy="247507"/>
            </a:xfrm>
            <a:prstGeom prst="star5">
              <a:avLst/>
            </a:prstGeom>
            <a:solidFill>
              <a:srgbClr val="FDB91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6" name="Star: 5 Points 125">
              <a:extLst>
                <a:ext uri="{FF2B5EF4-FFF2-40B4-BE49-F238E27FC236}">
                  <a16:creationId xmlns:a16="http://schemas.microsoft.com/office/drawing/2014/main" id="{8DF5703D-1C8C-1722-0CC6-3BBAE1CF5717}"/>
                </a:ext>
              </a:extLst>
            </p:cNvPr>
            <p:cNvSpPr/>
            <p:nvPr/>
          </p:nvSpPr>
          <p:spPr>
            <a:xfrm>
              <a:off x="6080735" y="5138878"/>
              <a:ext cx="247507" cy="247507"/>
            </a:xfrm>
            <a:prstGeom prst="star5">
              <a:avLst/>
            </a:prstGeom>
            <a:solidFill>
              <a:srgbClr val="FDB91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7" name="Star: 5 Points 126">
              <a:extLst>
                <a:ext uri="{FF2B5EF4-FFF2-40B4-BE49-F238E27FC236}">
                  <a16:creationId xmlns:a16="http://schemas.microsoft.com/office/drawing/2014/main" id="{04BA506A-495E-5F99-84EC-DD14CA30E936}"/>
                </a:ext>
              </a:extLst>
            </p:cNvPr>
            <p:cNvSpPr/>
            <p:nvPr/>
          </p:nvSpPr>
          <p:spPr>
            <a:xfrm>
              <a:off x="6481885" y="5138877"/>
              <a:ext cx="247507" cy="247507"/>
            </a:xfrm>
            <a:prstGeom prst="star5">
              <a:avLst/>
            </a:prstGeom>
            <a:solidFill>
              <a:srgbClr val="FDB91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28" name="Group 127">
            <a:extLst>
              <a:ext uri="{FF2B5EF4-FFF2-40B4-BE49-F238E27FC236}">
                <a16:creationId xmlns:a16="http://schemas.microsoft.com/office/drawing/2014/main" id="{9F9D0B37-D503-6B8E-10A3-066CF4DB6517}"/>
              </a:ext>
            </a:extLst>
          </p:cNvPr>
          <p:cNvGrpSpPr/>
          <p:nvPr/>
        </p:nvGrpSpPr>
        <p:grpSpPr>
          <a:xfrm>
            <a:off x="7839599" y="1438157"/>
            <a:ext cx="1269189" cy="167112"/>
            <a:chOff x="4849583" y="5138877"/>
            <a:chExt cx="1879809" cy="247510"/>
          </a:xfrm>
        </p:grpSpPr>
        <p:sp>
          <p:nvSpPr>
            <p:cNvPr id="129" name="Star: 5 Points 128">
              <a:extLst>
                <a:ext uri="{FF2B5EF4-FFF2-40B4-BE49-F238E27FC236}">
                  <a16:creationId xmlns:a16="http://schemas.microsoft.com/office/drawing/2014/main" id="{E3C0C5A3-3F0B-8A15-440B-7DE9A47E2BEF}"/>
                </a:ext>
              </a:extLst>
            </p:cNvPr>
            <p:cNvSpPr/>
            <p:nvPr/>
          </p:nvSpPr>
          <p:spPr>
            <a:xfrm>
              <a:off x="4849583" y="5138880"/>
              <a:ext cx="247507" cy="247507"/>
            </a:xfrm>
            <a:prstGeom prst="star5">
              <a:avLst/>
            </a:prstGeom>
            <a:solidFill>
              <a:srgbClr val="FDB91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0" name="Star: 5 Points 129">
              <a:extLst>
                <a:ext uri="{FF2B5EF4-FFF2-40B4-BE49-F238E27FC236}">
                  <a16:creationId xmlns:a16="http://schemas.microsoft.com/office/drawing/2014/main" id="{9B53B4A5-9580-86F3-7CEF-B162E9CF5DE5}"/>
                </a:ext>
              </a:extLst>
            </p:cNvPr>
            <p:cNvSpPr/>
            <p:nvPr/>
          </p:nvSpPr>
          <p:spPr>
            <a:xfrm>
              <a:off x="5258584" y="5138880"/>
              <a:ext cx="247507" cy="247507"/>
            </a:xfrm>
            <a:prstGeom prst="star5">
              <a:avLst/>
            </a:prstGeom>
            <a:solidFill>
              <a:srgbClr val="FDB91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1" name="Star: 5 Points 130">
              <a:extLst>
                <a:ext uri="{FF2B5EF4-FFF2-40B4-BE49-F238E27FC236}">
                  <a16:creationId xmlns:a16="http://schemas.microsoft.com/office/drawing/2014/main" id="{EF84E142-BC2D-A2E5-E7E9-A6C3CDE2F51C}"/>
                </a:ext>
              </a:extLst>
            </p:cNvPr>
            <p:cNvSpPr/>
            <p:nvPr/>
          </p:nvSpPr>
          <p:spPr>
            <a:xfrm>
              <a:off x="5667585" y="5138879"/>
              <a:ext cx="247507" cy="247507"/>
            </a:xfrm>
            <a:prstGeom prst="star5">
              <a:avLst/>
            </a:prstGeom>
            <a:solidFill>
              <a:srgbClr val="FDB91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2" name="Star: 5 Points 131">
              <a:extLst>
                <a:ext uri="{FF2B5EF4-FFF2-40B4-BE49-F238E27FC236}">
                  <a16:creationId xmlns:a16="http://schemas.microsoft.com/office/drawing/2014/main" id="{5C8630E5-5A98-3393-7A31-474A8342C693}"/>
                </a:ext>
              </a:extLst>
            </p:cNvPr>
            <p:cNvSpPr/>
            <p:nvPr/>
          </p:nvSpPr>
          <p:spPr>
            <a:xfrm>
              <a:off x="6080735" y="5138878"/>
              <a:ext cx="247507" cy="247507"/>
            </a:xfrm>
            <a:prstGeom prst="star5">
              <a:avLst/>
            </a:prstGeom>
            <a:solidFill>
              <a:srgbClr val="FDB91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3" name="Star: 5 Points 132">
              <a:extLst>
                <a:ext uri="{FF2B5EF4-FFF2-40B4-BE49-F238E27FC236}">
                  <a16:creationId xmlns:a16="http://schemas.microsoft.com/office/drawing/2014/main" id="{298130EE-81AA-8F59-CF96-EC66C8DFFC5F}"/>
                </a:ext>
              </a:extLst>
            </p:cNvPr>
            <p:cNvSpPr/>
            <p:nvPr/>
          </p:nvSpPr>
          <p:spPr>
            <a:xfrm>
              <a:off x="6481885" y="5138877"/>
              <a:ext cx="247507" cy="247507"/>
            </a:xfrm>
            <a:prstGeom prst="star5">
              <a:avLst/>
            </a:prstGeom>
            <a:solidFill>
              <a:srgbClr val="FDB91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92" name="Rectangle: Rounded Corners 91">
            <a:extLst>
              <a:ext uri="{FF2B5EF4-FFF2-40B4-BE49-F238E27FC236}">
                <a16:creationId xmlns:a16="http://schemas.microsoft.com/office/drawing/2014/main" id="{2DCE33CE-A543-446F-4416-184A189D9692}"/>
              </a:ext>
            </a:extLst>
          </p:cNvPr>
          <p:cNvSpPr/>
          <p:nvPr/>
        </p:nvSpPr>
        <p:spPr>
          <a:xfrm>
            <a:off x="515937" y="4100600"/>
            <a:ext cx="3338234" cy="1854271"/>
          </a:xfrm>
          <a:prstGeom prst="roundRect">
            <a:avLst>
              <a:gd name="adj" fmla="val 5692"/>
            </a:avLst>
          </a:prstGeom>
          <a:solidFill>
            <a:schemeClr val="bg1"/>
          </a:solidFill>
          <a:ln>
            <a:noFill/>
          </a:ln>
          <a:effectLst>
            <a:outerShdw blurRad="279400" dist="431800" dir="5400000" sx="83000" sy="83000" algn="t" rotWithShape="0">
              <a:prstClr val="black">
                <a:alpha val="42000"/>
              </a:prstClr>
            </a:outerShdw>
            <a:softEdge rad="0"/>
          </a:effectLst>
          <a:scene3d>
            <a:camera prst="orthographicFront"/>
            <a:lightRig rig="threePt" dir="t"/>
          </a:scene3d>
          <a:sp3d extrusionH="635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1" name="TextBox 40">
            <a:extLst>
              <a:ext uri="{FF2B5EF4-FFF2-40B4-BE49-F238E27FC236}">
                <a16:creationId xmlns:a16="http://schemas.microsoft.com/office/drawing/2014/main" id="{C8BCC8DB-57E8-89A3-39CE-F2EA9E6A6177}"/>
              </a:ext>
            </a:extLst>
          </p:cNvPr>
          <p:cNvSpPr txBox="1"/>
          <p:nvPr/>
        </p:nvSpPr>
        <p:spPr>
          <a:xfrm>
            <a:off x="669576" y="4649549"/>
            <a:ext cx="2624518" cy="525913"/>
          </a:xfrm>
          <a:prstGeom prst="rect">
            <a:avLst/>
          </a:prstGeom>
          <a:noFill/>
        </p:spPr>
        <p:txBody>
          <a:bodyPr wrap="square" rtlCol="0">
            <a:spAutoFit/>
          </a:bodyPr>
          <a:lstStyle/>
          <a:p>
            <a:pPr>
              <a:lnSpc>
                <a:spcPct val="150000"/>
              </a:lnSpc>
            </a:pPr>
            <a:r>
              <a:rPr lang="en-US" sz="1000">
                <a:latin typeface="Roboto" panose="02000000000000000000" pitchFamily="2" charset="0"/>
                <a:ea typeface="Roboto" panose="02000000000000000000" pitchFamily="2" charset="0"/>
                <a:cs typeface="Roboto" panose="02000000000000000000" pitchFamily="2" charset="0"/>
              </a:rPr>
              <a:t>Beautiful! I reviewed all videos, and they look great.</a:t>
            </a:r>
          </a:p>
        </p:txBody>
      </p:sp>
      <p:sp>
        <p:nvSpPr>
          <p:cNvPr id="48" name="TextBox 47">
            <a:extLst>
              <a:ext uri="{FF2B5EF4-FFF2-40B4-BE49-F238E27FC236}">
                <a16:creationId xmlns:a16="http://schemas.microsoft.com/office/drawing/2014/main" id="{5D089E64-E4AE-8F2E-0A74-D5C86DFAEC71}"/>
              </a:ext>
            </a:extLst>
          </p:cNvPr>
          <p:cNvSpPr txBox="1"/>
          <p:nvPr/>
        </p:nvSpPr>
        <p:spPr>
          <a:xfrm>
            <a:off x="669576" y="5274610"/>
            <a:ext cx="1467750" cy="335605"/>
          </a:xfrm>
          <a:prstGeom prst="rect">
            <a:avLst/>
          </a:prstGeom>
          <a:noFill/>
        </p:spPr>
        <p:txBody>
          <a:bodyPr wrap="square" rtlCol="0">
            <a:spAutoFit/>
          </a:bodyPr>
          <a:lstStyle/>
          <a:p>
            <a:pPr>
              <a:lnSpc>
                <a:spcPct val="150000"/>
              </a:lnSpc>
            </a:pPr>
            <a:r>
              <a:rPr lang="en-US" sz="1200" b="1">
                <a:latin typeface="Roboto" panose="02000000000000000000" pitchFamily="2" charset="0"/>
                <a:ea typeface="Roboto" panose="02000000000000000000" pitchFamily="2" charset="0"/>
                <a:cs typeface="Roboto" panose="02000000000000000000" pitchFamily="2" charset="0"/>
              </a:rPr>
              <a:t>Sarah Philbrick </a:t>
            </a:r>
            <a:endParaRPr lang="en-IN" sz="1200" b="1">
              <a:latin typeface="Roboto" panose="02000000000000000000" pitchFamily="2" charset="0"/>
              <a:ea typeface="Roboto" panose="02000000000000000000" pitchFamily="2" charset="0"/>
              <a:cs typeface="Roboto" panose="02000000000000000000" pitchFamily="2" charset="0"/>
            </a:endParaRPr>
          </a:p>
        </p:txBody>
      </p:sp>
      <p:sp>
        <p:nvSpPr>
          <p:cNvPr id="49" name="TextBox 48">
            <a:extLst>
              <a:ext uri="{FF2B5EF4-FFF2-40B4-BE49-F238E27FC236}">
                <a16:creationId xmlns:a16="http://schemas.microsoft.com/office/drawing/2014/main" id="{B28F769C-D46F-0338-1308-9BE24172438E}"/>
              </a:ext>
            </a:extLst>
          </p:cNvPr>
          <p:cNvSpPr txBox="1"/>
          <p:nvPr/>
        </p:nvSpPr>
        <p:spPr>
          <a:xfrm>
            <a:off x="669576" y="5491832"/>
            <a:ext cx="2534143" cy="295081"/>
          </a:xfrm>
          <a:prstGeom prst="rect">
            <a:avLst/>
          </a:prstGeom>
          <a:noFill/>
        </p:spPr>
        <p:txBody>
          <a:bodyPr wrap="square" rtlCol="0">
            <a:spAutoFit/>
          </a:bodyPr>
          <a:lstStyle/>
          <a:p>
            <a:pPr>
              <a:lnSpc>
                <a:spcPct val="150000"/>
              </a:lnSpc>
            </a:pPr>
            <a:r>
              <a:rPr lang="en-US" sz="1000">
                <a:latin typeface="Roboto" panose="02000000000000000000" pitchFamily="2" charset="0"/>
                <a:ea typeface="Roboto" panose="02000000000000000000" pitchFamily="2" charset="0"/>
                <a:cs typeface="Roboto" panose="02000000000000000000" pitchFamily="2" charset="0"/>
              </a:rPr>
              <a:t>Product Manager, AI Training Portfolio</a:t>
            </a:r>
            <a:endParaRPr lang="en-IN" sz="1000">
              <a:latin typeface="Roboto" panose="02000000000000000000" pitchFamily="2" charset="0"/>
              <a:ea typeface="Roboto" panose="02000000000000000000" pitchFamily="2" charset="0"/>
              <a:cs typeface="Roboto" panose="02000000000000000000" pitchFamily="2" charset="0"/>
            </a:endParaRPr>
          </a:p>
        </p:txBody>
      </p:sp>
      <p:grpSp>
        <p:nvGrpSpPr>
          <p:cNvPr id="134" name="Group 133">
            <a:extLst>
              <a:ext uri="{FF2B5EF4-FFF2-40B4-BE49-F238E27FC236}">
                <a16:creationId xmlns:a16="http://schemas.microsoft.com/office/drawing/2014/main" id="{32DA2726-A08F-30A3-3C96-9DFE2DCB003A}"/>
              </a:ext>
            </a:extLst>
          </p:cNvPr>
          <p:cNvGrpSpPr/>
          <p:nvPr/>
        </p:nvGrpSpPr>
        <p:grpSpPr>
          <a:xfrm>
            <a:off x="743119" y="4382065"/>
            <a:ext cx="1269189" cy="167112"/>
            <a:chOff x="4849583" y="5138877"/>
            <a:chExt cx="1879809" cy="247510"/>
          </a:xfrm>
        </p:grpSpPr>
        <p:sp>
          <p:nvSpPr>
            <p:cNvPr id="135" name="Star: 5 Points 134">
              <a:extLst>
                <a:ext uri="{FF2B5EF4-FFF2-40B4-BE49-F238E27FC236}">
                  <a16:creationId xmlns:a16="http://schemas.microsoft.com/office/drawing/2014/main" id="{96B17D03-4F00-A4BF-8537-5975BC44BAE2}"/>
                </a:ext>
              </a:extLst>
            </p:cNvPr>
            <p:cNvSpPr/>
            <p:nvPr/>
          </p:nvSpPr>
          <p:spPr>
            <a:xfrm>
              <a:off x="4849583" y="5138880"/>
              <a:ext cx="247507" cy="247507"/>
            </a:xfrm>
            <a:prstGeom prst="star5">
              <a:avLst/>
            </a:prstGeom>
            <a:solidFill>
              <a:srgbClr val="FDB91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6" name="Star: 5 Points 135">
              <a:extLst>
                <a:ext uri="{FF2B5EF4-FFF2-40B4-BE49-F238E27FC236}">
                  <a16:creationId xmlns:a16="http://schemas.microsoft.com/office/drawing/2014/main" id="{C9E3F660-59BB-3D7A-1F06-6F9E7996E017}"/>
                </a:ext>
              </a:extLst>
            </p:cNvPr>
            <p:cNvSpPr/>
            <p:nvPr/>
          </p:nvSpPr>
          <p:spPr>
            <a:xfrm>
              <a:off x="5258584" y="5138880"/>
              <a:ext cx="247507" cy="247507"/>
            </a:xfrm>
            <a:prstGeom prst="star5">
              <a:avLst/>
            </a:prstGeom>
            <a:solidFill>
              <a:srgbClr val="FDB91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7" name="Star: 5 Points 136">
              <a:extLst>
                <a:ext uri="{FF2B5EF4-FFF2-40B4-BE49-F238E27FC236}">
                  <a16:creationId xmlns:a16="http://schemas.microsoft.com/office/drawing/2014/main" id="{2505B3F9-8D78-EBAC-22E5-A5052ACFE107}"/>
                </a:ext>
              </a:extLst>
            </p:cNvPr>
            <p:cNvSpPr/>
            <p:nvPr/>
          </p:nvSpPr>
          <p:spPr>
            <a:xfrm>
              <a:off x="5667585" y="5138879"/>
              <a:ext cx="247507" cy="247507"/>
            </a:xfrm>
            <a:prstGeom prst="star5">
              <a:avLst/>
            </a:prstGeom>
            <a:solidFill>
              <a:srgbClr val="FDB91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8" name="Star: 5 Points 137">
              <a:extLst>
                <a:ext uri="{FF2B5EF4-FFF2-40B4-BE49-F238E27FC236}">
                  <a16:creationId xmlns:a16="http://schemas.microsoft.com/office/drawing/2014/main" id="{114365E1-673F-3319-B7CF-05E039DBA8C7}"/>
                </a:ext>
              </a:extLst>
            </p:cNvPr>
            <p:cNvSpPr/>
            <p:nvPr/>
          </p:nvSpPr>
          <p:spPr>
            <a:xfrm>
              <a:off x="6080735" y="5138878"/>
              <a:ext cx="247507" cy="247507"/>
            </a:xfrm>
            <a:prstGeom prst="star5">
              <a:avLst/>
            </a:prstGeom>
            <a:solidFill>
              <a:srgbClr val="FDB91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9" name="Star: 5 Points 138">
              <a:extLst>
                <a:ext uri="{FF2B5EF4-FFF2-40B4-BE49-F238E27FC236}">
                  <a16:creationId xmlns:a16="http://schemas.microsoft.com/office/drawing/2014/main" id="{34C4D6D3-50C8-69B3-D18C-58F25BF4DCAA}"/>
                </a:ext>
              </a:extLst>
            </p:cNvPr>
            <p:cNvSpPr/>
            <p:nvPr/>
          </p:nvSpPr>
          <p:spPr>
            <a:xfrm>
              <a:off x="6481885" y="5138877"/>
              <a:ext cx="247507" cy="247507"/>
            </a:xfrm>
            <a:prstGeom prst="star5">
              <a:avLst/>
            </a:prstGeom>
            <a:solidFill>
              <a:srgbClr val="FDB91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pSp>
      <p:pic>
        <p:nvPicPr>
          <p:cNvPr id="149" name="Graphic 148">
            <a:extLst>
              <a:ext uri="{FF2B5EF4-FFF2-40B4-BE49-F238E27FC236}">
                <a16:creationId xmlns:a16="http://schemas.microsoft.com/office/drawing/2014/main" id="{222B2E57-9FA3-61D2-DA1E-DD1E659D285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8902884">
            <a:off x="6209481" y="5734216"/>
            <a:ext cx="700764" cy="706325"/>
          </a:xfrm>
          <a:prstGeom prst="rect">
            <a:avLst/>
          </a:prstGeom>
        </p:spPr>
      </p:pic>
      <p:pic>
        <p:nvPicPr>
          <p:cNvPr id="2" name="Graphic 1">
            <a:extLst>
              <a:ext uri="{FF2B5EF4-FFF2-40B4-BE49-F238E27FC236}">
                <a16:creationId xmlns:a16="http://schemas.microsoft.com/office/drawing/2014/main" id="{FDAA2353-C282-FDF9-9EB8-77D9D6B20F6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229975" y="512764"/>
            <a:ext cx="488337" cy="446295"/>
          </a:xfrm>
          <a:prstGeom prst="rect">
            <a:avLst/>
          </a:prstGeom>
        </p:spPr>
      </p:pic>
    </p:spTree>
    <p:extLst>
      <p:ext uri="{BB962C8B-B14F-4D97-AF65-F5344CB8AC3E}">
        <p14:creationId xmlns:p14="http://schemas.microsoft.com/office/powerpoint/2010/main" val="4264209262"/>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774D3D-6DC7-EC04-B35D-C08FB678496E}"/>
            </a:ext>
          </a:extLst>
        </p:cNvPr>
        <p:cNvGrpSpPr/>
        <p:nvPr/>
      </p:nvGrpSpPr>
      <p:grpSpPr>
        <a:xfrm>
          <a:off x="0" y="0"/>
          <a:ext cx="0" cy="0"/>
          <a:chOff x="0" y="0"/>
          <a:chExt cx="0" cy="0"/>
        </a:xfrm>
      </p:grpSpPr>
      <p:pic>
        <p:nvPicPr>
          <p:cNvPr id="142" name="Graphic 141">
            <a:extLst>
              <a:ext uri="{FF2B5EF4-FFF2-40B4-BE49-F238E27FC236}">
                <a16:creationId xmlns:a16="http://schemas.microsoft.com/office/drawing/2014/main" id="{B65D4A43-EEAF-7120-6C42-683680E15D3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14039" y="-1"/>
            <a:ext cx="3777961" cy="3777961"/>
          </a:xfrm>
          <a:prstGeom prst="rect">
            <a:avLst/>
          </a:prstGeom>
        </p:spPr>
      </p:pic>
      <p:sp>
        <p:nvSpPr>
          <p:cNvPr id="3" name="Text Placeholder 2">
            <a:extLst>
              <a:ext uri="{FF2B5EF4-FFF2-40B4-BE49-F238E27FC236}">
                <a16:creationId xmlns:a16="http://schemas.microsoft.com/office/drawing/2014/main" id="{635E1E1B-5F84-03C5-C535-BCDED243107F}"/>
              </a:ext>
            </a:extLst>
          </p:cNvPr>
          <p:cNvSpPr>
            <a:spLocks noGrp="1"/>
          </p:cNvSpPr>
          <p:nvPr>
            <p:ph type="body" sz="quarter" idx="10"/>
          </p:nvPr>
        </p:nvSpPr>
        <p:spPr/>
        <p:txBody>
          <a:bodyPr/>
          <a:lstStyle/>
          <a:p>
            <a:r>
              <a:rPr lang="en-IN"/>
              <a:t>PMI Testimonials</a:t>
            </a:r>
          </a:p>
        </p:txBody>
      </p:sp>
      <p:sp>
        <p:nvSpPr>
          <p:cNvPr id="7" name="Rectangle: Rounded Corners 6">
            <a:extLst>
              <a:ext uri="{FF2B5EF4-FFF2-40B4-BE49-F238E27FC236}">
                <a16:creationId xmlns:a16="http://schemas.microsoft.com/office/drawing/2014/main" id="{9A4F112C-932A-628B-4024-DED4CA0BA7BF}"/>
              </a:ext>
            </a:extLst>
          </p:cNvPr>
          <p:cNvSpPr/>
          <p:nvPr/>
        </p:nvSpPr>
        <p:spPr>
          <a:xfrm>
            <a:off x="6667062" y="1148002"/>
            <a:ext cx="5018801" cy="4862601"/>
          </a:xfrm>
          <a:prstGeom prst="roundRect">
            <a:avLst>
              <a:gd name="adj" fmla="val 3072"/>
            </a:avLst>
          </a:prstGeom>
          <a:solidFill>
            <a:schemeClr val="bg1"/>
          </a:solidFill>
          <a:ln>
            <a:noFill/>
          </a:ln>
          <a:effectLst>
            <a:outerShdw blurRad="279400" dist="431800" dir="5400000" sx="93000" sy="93000" algn="t" rotWithShape="0">
              <a:prstClr val="black">
                <a:alpha val="42000"/>
              </a:prstClr>
            </a:outerShdw>
            <a:softEdge rad="0"/>
          </a:effectLst>
          <a:scene3d>
            <a:camera prst="orthographicFront"/>
            <a:lightRig rig="threePt" dir="t"/>
          </a:scene3d>
          <a:sp3d extrusionH="635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TextBox 7">
            <a:extLst>
              <a:ext uri="{FF2B5EF4-FFF2-40B4-BE49-F238E27FC236}">
                <a16:creationId xmlns:a16="http://schemas.microsoft.com/office/drawing/2014/main" id="{4EF4EC5A-9B2B-E6D5-581F-F03E41B580A7}"/>
              </a:ext>
            </a:extLst>
          </p:cNvPr>
          <p:cNvSpPr txBox="1"/>
          <p:nvPr/>
        </p:nvSpPr>
        <p:spPr>
          <a:xfrm>
            <a:off x="6895227" y="1652438"/>
            <a:ext cx="4688097" cy="3295902"/>
          </a:xfrm>
          <a:prstGeom prst="rect">
            <a:avLst/>
          </a:prstGeom>
          <a:noFill/>
        </p:spPr>
        <p:txBody>
          <a:bodyPr wrap="square" rtlCol="0">
            <a:spAutoFit/>
          </a:bodyPr>
          <a:lstStyle/>
          <a:p>
            <a:pPr>
              <a:lnSpc>
                <a:spcPct val="150000"/>
              </a:lnSpc>
            </a:pPr>
            <a:r>
              <a:rPr lang="en-US" sz="1000">
                <a:latin typeface="Roboto" panose="02000000000000000000" pitchFamily="2" charset="0"/>
                <a:ea typeface="Roboto" panose="02000000000000000000" pitchFamily="2" charset="0"/>
                <a:cs typeface="Roboto" panose="02000000000000000000" pitchFamily="2" charset="0"/>
              </a:rPr>
              <a:t>It has always been a very enriching experience working closely with PMI &amp; helping in their various initiatives and product offerings, over the past several years and this one too tops the list !!... And the final outcome has come extremely well. I showed it to my team today and everyone was highly praising it for the content, clarity &amp; convenience it will provide for aspirant RMP professionals. Kudos to the entire team</a:t>
            </a:r>
          </a:p>
          <a:p>
            <a:pPr>
              <a:lnSpc>
                <a:spcPct val="150000"/>
              </a:lnSpc>
            </a:pPr>
            <a:r>
              <a:rPr lang="en-US" sz="1000">
                <a:latin typeface="Roboto" panose="02000000000000000000" pitchFamily="2" charset="0"/>
                <a:ea typeface="Roboto" panose="02000000000000000000" pitchFamily="2" charset="0"/>
                <a:cs typeface="Roboto" panose="02000000000000000000" pitchFamily="2" charset="0"/>
              </a:rPr>
              <a:t> </a:t>
            </a:r>
          </a:p>
          <a:p>
            <a:pPr>
              <a:lnSpc>
                <a:spcPct val="150000"/>
              </a:lnSpc>
            </a:pPr>
            <a:r>
              <a:rPr lang="en-US" sz="1000">
                <a:latin typeface="Roboto" panose="02000000000000000000" pitchFamily="2" charset="0"/>
                <a:ea typeface="Roboto" panose="02000000000000000000" pitchFamily="2" charset="0"/>
                <a:cs typeface="Roboto" panose="02000000000000000000" pitchFamily="2" charset="0"/>
              </a:rPr>
              <a:t>The course is well done, and the approach to learn in a problem base scenario works well and let understand clearly the approach and the identify the flow to follow in order to do an excellent Risk management.</a:t>
            </a:r>
          </a:p>
          <a:p>
            <a:pPr>
              <a:lnSpc>
                <a:spcPct val="150000"/>
              </a:lnSpc>
            </a:pPr>
            <a:r>
              <a:rPr lang="en-US" sz="1000">
                <a:latin typeface="Roboto" panose="02000000000000000000" pitchFamily="2" charset="0"/>
                <a:ea typeface="Roboto" panose="02000000000000000000" pitchFamily="2" charset="0"/>
                <a:cs typeface="Roboto" panose="02000000000000000000" pitchFamily="2" charset="0"/>
              </a:rPr>
              <a:t> </a:t>
            </a:r>
          </a:p>
          <a:p>
            <a:pPr>
              <a:lnSpc>
                <a:spcPct val="150000"/>
              </a:lnSpc>
            </a:pPr>
            <a:r>
              <a:rPr lang="en-US" sz="1000">
                <a:latin typeface="Roboto" panose="02000000000000000000" pitchFamily="2" charset="0"/>
                <a:ea typeface="Roboto" panose="02000000000000000000" pitchFamily="2" charset="0"/>
                <a:cs typeface="Roboto" panose="02000000000000000000" pitchFamily="2" charset="0"/>
              </a:rPr>
              <a:t>With the launch of this course, we now have an excellent resource for aspiring RMP candidates to meet their PDU requirements as part of the application process.</a:t>
            </a:r>
            <a:endParaRPr lang="en-IN" sz="1000">
              <a:latin typeface="Roboto" panose="02000000000000000000" pitchFamily="2" charset="0"/>
              <a:ea typeface="Roboto" panose="02000000000000000000" pitchFamily="2" charset="0"/>
              <a:cs typeface="Roboto" panose="02000000000000000000" pitchFamily="2" charset="0"/>
            </a:endParaRPr>
          </a:p>
        </p:txBody>
      </p:sp>
      <p:sp>
        <p:nvSpPr>
          <p:cNvPr id="9" name="TextBox 8">
            <a:extLst>
              <a:ext uri="{FF2B5EF4-FFF2-40B4-BE49-F238E27FC236}">
                <a16:creationId xmlns:a16="http://schemas.microsoft.com/office/drawing/2014/main" id="{EE3D9E91-EE97-2B9F-5045-94A0777AA131}"/>
              </a:ext>
            </a:extLst>
          </p:cNvPr>
          <p:cNvSpPr txBox="1"/>
          <p:nvPr/>
        </p:nvSpPr>
        <p:spPr>
          <a:xfrm>
            <a:off x="6895227" y="5054499"/>
            <a:ext cx="3376642" cy="335605"/>
          </a:xfrm>
          <a:prstGeom prst="rect">
            <a:avLst/>
          </a:prstGeom>
          <a:noFill/>
        </p:spPr>
        <p:txBody>
          <a:bodyPr wrap="square" rtlCol="0">
            <a:spAutoFit/>
          </a:bodyPr>
          <a:lstStyle/>
          <a:p>
            <a:pPr>
              <a:lnSpc>
                <a:spcPct val="150000"/>
              </a:lnSpc>
            </a:pPr>
            <a:r>
              <a:rPr lang="en-US" sz="1200" b="1">
                <a:latin typeface="Roboto" panose="02000000000000000000" pitchFamily="2" charset="0"/>
                <a:ea typeface="Roboto" panose="02000000000000000000" pitchFamily="2" charset="0"/>
                <a:cs typeface="Roboto" panose="02000000000000000000" pitchFamily="2" charset="0"/>
              </a:rPr>
              <a:t>Volunteer reviewer for PMI-RMP</a:t>
            </a:r>
            <a:endParaRPr lang="en-IN" sz="1200" b="1">
              <a:latin typeface="Roboto" panose="02000000000000000000" pitchFamily="2" charset="0"/>
              <a:ea typeface="Roboto" panose="02000000000000000000" pitchFamily="2" charset="0"/>
              <a:cs typeface="Roboto" panose="02000000000000000000" pitchFamily="2" charset="0"/>
            </a:endParaRPr>
          </a:p>
        </p:txBody>
      </p:sp>
      <p:grpSp>
        <p:nvGrpSpPr>
          <p:cNvPr id="37" name="Group 36">
            <a:extLst>
              <a:ext uri="{FF2B5EF4-FFF2-40B4-BE49-F238E27FC236}">
                <a16:creationId xmlns:a16="http://schemas.microsoft.com/office/drawing/2014/main" id="{86BD4EF5-7B2C-0CEF-F6AC-FFE07606F9C4}"/>
              </a:ext>
            </a:extLst>
          </p:cNvPr>
          <p:cNvGrpSpPr/>
          <p:nvPr/>
        </p:nvGrpSpPr>
        <p:grpSpPr>
          <a:xfrm>
            <a:off x="6958727" y="1423845"/>
            <a:ext cx="1269189" cy="167116"/>
            <a:chOff x="4849583" y="5138877"/>
            <a:chExt cx="1879809" cy="247510"/>
          </a:xfrm>
        </p:grpSpPr>
        <p:sp>
          <p:nvSpPr>
            <p:cNvPr id="38" name="Star: 5 Points 37">
              <a:extLst>
                <a:ext uri="{FF2B5EF4-FFF2-40B4-BE49-F238E27FC236}">
                  <a16:creationId xmlns:a16="http://schemas.microsoft.com/office/drawing/2014/main" id="{410D057F-CAE3-85D7-9F57-B559EA91D32A}"/>
                </a:ext>
              </a:extLst>
            </p:cNvPr>
            <p:cNvSpPr/>
            <p:nvPr/>
          </p:nvSpPr>
          <p:spPr>
            <a:xfrm>
              <a:off x="4849583" y="5138880"/>
              <a:ext cx="247507" cy="247507"/>
            </a:xfrm>
            <a:prstGeom prst="star5">
              <a:avLst/>
            </a:prstGeom>
            <a:solidFill>
              <a:srgbClr val="FDB91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9" name="Star: 5 Points 38">
              <a:extLst>
                <a:ext uri="{FF2B5EF4-FFF2-40B4-BE49-F238E27FC236}">
                  <a16:creationId xmlns:a16="http://schemas.microsoft.com/office/drawing/2014/main" id="{28DC950B-D4D9-4987-D7D1-2E55D9B74650}"/>
                </a:ext>
              </a:extLst>
            </p:cNvPr>
            <p:cNvSpPr/>
            <p:nvPr/>
          </p:nvSpPr>
          <p:spPr>
            <a:xfrm>
              <a:off x="5258584" y="5138880"/>
              <a:ext cx="247507" cy="247507"/>
            </a:xfrm>
            <a:prstGeom prst="star5">
              <a:avLst/>
            </a:prstGeom>
            <a:solidFill>
              <a:srgbClr val="FDB91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0" name="Star: 5 Points 39">
              <a:extLst>
                <a:ext uri="{FF2B5EF4-FFF2-40B4-BE49-F238E27FC236}">
                  <a16:creationId xmlns:a16="http://schemas.microsoft.com/office/drawing/2014/main" id="{17405A1C-EBE6-1724-5DFB-EF972A8373FE}"/>
                </a:ext>
              </a:extLst>
            </p:cNvPr>
            <p:cNvSpPr/>
            <p:nvPr/>
          </p:nvSpPr>
          <p:spPr>
            <a:xfrm>
              <a:off x="5667585" y="5138879"/>
              <a:ext cx="247507" cy="247507"/>
            </a:xfrm>
            <a:prstGeom prst="star5">
              <a:avLst/>
            </a:prstGeom>
            <a:solidFill>
              <a:srgbClr val="FDB91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1" name="Star: 5 Points 40">
              <a:extLst>
                <a:ext uri="{FF2B5EF4-FFF2-40B4-BE49-F238E27FC236}">
                  <a16:creationId xmlns:a16="http://schemas.microsoft.com/office/drawing/2014/main" id="{85955B02-73DD-DEFD-C135-0F079B340CEE}"/>
                </a:ext>
              </a:extLst>
            </p:cNvPr>
            <p:cNvSpPr/>
            <p:nvPr/>
          </p:nvSpPr>
          <p:spPr>
            <a:xfrm>
              <a:off x="6080735" y="5138878"/>
              <a:ext cx="247507" cy="247507"/>
            </a:xfrm>
            <a:prstGeom prst="star5">
              <a:avLst/>
            </a:prstGeom>
            <a:solidFill>
              <a:srgbClr val="FDB91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2" name="Star: 5 Points 41">
              <a:extLst>
                <a:ext uri="{FF2B5EF4-FFF2-40B4-BE49-F238E27FC236}">
                  <a16:creationId xmlns:a16="http://schemas.microsoft.com/office/drawing/2014/main" id="{70F5474E-D6D7-B221-ACAC-99CC1642D8E7}"/>
                </a:ext>
              </a:extLst>
            </p:cNvPr>
            <p:cNvSpPr/>
            <p:nvPr/>
          </p:nvSpPr>
          <p:spPr>
            <a:xfrm>
              <a:off x="6481885" y="5138877"/>
              <a:ext cx="247507" cy="247507"/>
            </a:xfrm>
            <a:prstGeom prst="star5">
              <a:avLst/>
            </a:prstGeom>
            <a:solidFill>
              <a:srgbClr val="FDB91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pSp>
      <p:pic>
        <p:nvPicPr>
          <p:cNvPr id="54" name="Graphic 53">
            <a:extLst>
              <a:ext uri="{FF2B5EF4-FFF2-40B4-BE49-F238E27FC236}">
                <a16:creationId xmlns:a16="http://schemas.microsoft.com/office/drawing/2014/main" id="{4BB68575-D06F-8540-EF6F-9FD5296125A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8902884">
            <a:off x="10598821" y="5092887"/>
            <a:ext cx="700764" cy="706325"/>
          </a:xfrm>
          <a:prstGeom prst="rect">
            <a:avLst/>
          </a:prstGeom>
        </p:spPr>
      </p:pic>
      <p:sp>
        <p:nvSpPr>
          <p:cNvPr id="57" name="Rectangle: Rounded Corners 56">
            <a:extLst>
              <a:ext uri="{FF2B5EF4-FFF2-40B4-BE49-F238E27FC236}">
                <a16:creationId xmlns:a16="http://schemas.microsoft.com/office/drawing/2014/main" id="{791E1C1F-9607-AE3A-ADD7-A8337D53AB8E}"/>
              </a:ext>
            </a:extLst>
          </p:cNvPr>
          <p:cNvSpPr/>
          <p:nvPr/>
        </p:nvSpPr>
        <p:spPr>
          <a:xfrm>
            <a:off x="515937" y="4043157"/>
            <a:ext cx="5915799" cy="1944000"/>
          </a:xfrm>
          <a:prstGeom prst="roundRect">
            <a:avLst>
              <a:gd name="adj" fmla="val 7580"/>
            </a:avLst>
          </a:prstGeom>
          <a:solidFill>
            <a:schemeClr val="bg1"/>
          </a:solidFill>
          <a:ln>
            <a:noFill/>
          </a:ln>
          <a:effectLst>
            <a:outerShdw blurRad="279400" dist="431800" dir="5400000" sx="83000" sy="83000" algn="t" rotWithShape="0">
              <a:prstClr val="black">
                <a:alpha val="42000"/>
              </a:prstClr>
            </a:outerShdw>
            <a:softEdge rad="0"/>
          </a:effectLst>
          <a:scene3d>
            <a:camera prst="orthographicFront"/>
            <a:lightRig rig="threePt" dir="t"/>
          </a:scene3d>
          <a:sp3d extrusionH="635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8" name="TextBox 57">
            <a:extLst>
              <a:ext uri="{FF2B5EF4-FFF2-40B4-BE49-F238E27FC236}">
                <a16:creationId xmlns:a16="http://schemas.microsoft.com/office/drawing/2014/main" id="{DCA6C7A6-C339-EE18-E245-42E0A52D7EE5}"/>
              </a:ext>
            </a:extLst>
          </p:cNvPr>
          <p:cNvSpPr txBox="1"/>
          <p:nvPr/>
        </p:nvSpPr>
        <p:spPr>
          <a:xfrm>
            <a:off x="670038" y="4541552"/>
            <a:ext cx="5544000" cy="528350"/>
          </a:xfrm>
          <a:prstGeom prst="rect">
            <a:avLst/>
          </a:prstGeom>
          <a:noFill/>
        </p:spPr>
        <p:txBody>
          <a:bodyPr wrap="square" rtlCol="0">
            <a:spAutoFit/>
          </a:bodyPr>
          <a:lstStyle/>
          <a:p>
            <a:pPr>
              <a:lnSpc>
                <a:spcPct val="150000"/>
              </a:lnSpc>
            </a:pPr>
            <a:r>
              <a:rPr lang="en-US" sz="1000">
                <a:latin typeface="Roboto" panose="02000000000000000000" pitchFamily="2" charset="0"/>
                <a:ea typeface="Roboto" panose="02000000000000000000" pitchFamily="2" charset="0"/>
                <a:cs typeface="Roboto" panose="02000000000000000000" pitchFamily="2" charset="0"/>
              </a:rPr>
              <a:t>Thank you EVERYONE, for your dedication, expertise, and just overall being great people to work with (Kim to the whole team)</a:t>
            </a:r>
          </a:p>
        </p:txBody>
      </p:sp>
      <p:sp>
        <p:nvSpPr>
          <p:cNvPr id="59" name="TextBox 58">
            <a:extLst>
              <a:ext uri="{FF2B5EF4-FFF2-40B4-BE49-F238E27FC236}">
                <a16:creationId xmlns:a16="http://schemas.microsoft.com/office/drawing/2014/main" id="{0FCFD4E1-D257-8F00-3ADE-23D50E6A62F6}"/>
              </a:ext>
            </a:extLst>
          </p:cNvPr>
          <p:cNvSpPr txBox="1"/>
          <p:nvPr/>
        </p:nvSpPr>
        <p:spPr>
          <a:xfrm>
            <a:off x="670040" y="5166614"/>
            <a:ext cx="1467750" cy="335605"/>
          </a:xfrm>
          <a:prstGeom prst="rect">
            <a:avLst/>
          </a:prstGeom>
          <a:noFill/>
        </p:spPr>
        <p:txBody>
          <a:bodyPr wrap="square" rtlCol="0">
            <a:spAutoFit/>
          </a:bodyPr>
          <a:lstStyle/>
          <a:p>
            <a:pPr>
              <a:lnSpc>
                <a:spcPct val="150000"/>
              </a:lnSpc>
            </a:pPr>
            <a:r>
              <a:rPr lang="en-US" sz="1200" b="1">
                <a:latin typeface="Roboto" panose="02000000000000000000" pitchFamily="2" charset="0"/>
                <a:ea typeface="Roboto" panose="02000000000000000000" pitchFamily="2" charset="0"/>
                <a:cs typeface="Roboto" panose="02000000000000000000" pitchFamily="2" charset="0"/>
              </a:rPr>
              <a:t>Kim </a:t>
            </a:r>
            <a:r>
              <a:rPr lang="en-US" sz="1200" b="1" err="1">
                <a:latin typeface="Roboto" panose="02000000000000000000" pitchFamily="2" charset="0"/>
                <a:ea typeface="Roboto" panose="02000000000000000000" pitchFamily="2" charset="0"/>
                <a:cs typeface="Roboto" panose="02000000000000000000" pitchFamily="2" charset="0"/>
              </a:rPr>
              <a:t>Marcelliano</a:t>
            </a:r>
            <a:endParaRPr lang="en-IN" sz="1200" b="1">
              <a:latin typeface="Roboto" panose="02000000000000000000" pitchFamily="2" charset="0"/>
              <a:ea typeface="Roboto" panose="02000000000000000000" pitchFamily="2" charset="0"/>
              <a:cs typeface="Roboto" panose="02000000000000000000" pitchFamily="2" charset="0"/>
            </a:endParaRPr>
          </a:p>
        </p:txBody>
      </p:sp>
      <p:sp>
        <p:nvSpPr>
          <p:cNvPr id="60" name="TextBox 59">
            <a:extLst>
              <a:ext uri="{FF2B5EF4-FFF2-40B4-BE49-F238E27FC236}">
                <a16:creationId xmlns:a16="http://schemas.microsoft.com/office/drawing/2014/main" id="{CF8A3A14-B389-C9DB-03E2-BA6F9577BDB7}"/>
              </a:ext>
            </a:extLst>
          </p:cNvPr>
          <p:cNvSpPr txBox="1"/>
          <p:nvPr/>
        </p:nvSpPr>
        <p:spPr>
          <a:xfrm>
            <a:off x="670040" y="5409236"/>
            <a:ext cx="4327232" cy="295081"/>
          </a:xfrm>
          <a:prstGeom prst="rect">
            <a:avLst/>
          </a:prstGeom>
          <a:noFill/>
        </p:spPr>
        <p:txBody>
          <a:bodyPr wrap="square" rtlCol="0">
            <a:spAutoFit/>
          </a:bodyPr>
          <a:lstStyle/>
          <a:p>
            <a:pPr>
              <a:lnSpc>
                <a:spcPct val="150000"/>
              </a:lnSpc>
            </a:pPr>
            <a:r>
              <a:rPr lang="en-US" sz="1000">
                <a:latin typeface="Roboto" panose="02000000000000000000" pitchFamily="2" charset="0"/>
                <a:ea typeface="Roboto" panose="02000000000000000000" pitchFamily="2" charset="0"/>
                <a:cs typeface="Roboto" panose="02000000000000000000" pitchFamily="2" charset="0"/>
              </a:rPr>
              <a:t>Product Manager, PRODUCTS :: Learning (Strategy &amp; Innovation)</a:t>
            </a:r>
            <a:endParaRPr lang="en-IN" sz="1000">
              <a:latin typeface="Roboto" panose="02000000000000000000" pitchFamily="2" charset="0"/>
              <a:ea typeface="Roboto" panose="02000000000000000000" pitchFamily="2" charset="0"/>
              <a:cs typeface="Roboto" panose="02000000000000000000" pitchFamily="2" charset="0"/>
            </a:endParaRPr>
          </a:p>
        </p:txBody>
      </p:sp>
      <p:grpSp>
        <p:nvGrpSpPr>
          <p:cNvPr id="61" name="Group 60">
            <a:extLst>
              <a:ext uri="{FF2B5EF4-FFF2-40B4-BE49-F238E27FC236}">
                <a16:creationId xmlns:a16="http://schemas.microsoft.com/office/drawing/2014/main" id="{C7658F07-6150-838C-4A48-DF00F864B9D8}"/>
              </a:ext>
            </a:extLst>
          </p:cNvPr>
          <p:cNvGrpSpPr/>
          <p:nvPr/>
        </p:nvGrpSpPr>
        <p:grpSpPr>
          <a:xfrm>
            <a:off x="743583" y="4274111"/>
            <a:ext cx="1269189" cy="167114"/>
            <a:chOff x="4849583" y="5138877"/>
            <a:chExt cx="1879809" cy="247510"/>
          </a:xfrm>
        </p:grpSpPr>
        <p:sp>
          <p:nvSpPr>
            <p:cNvPr id="62" name="Star: 5 Points 61">
              <a:extLst>
                <a:ext uri="{FF2B5EF4-FFF2-40B4-BE49-F238E27FC236}">
                  <a16:creationId xmlns:a16="http://schemas.microsoft.com/office/drawing/2014/main" id="{3D9C0717-AA02-EF00-D623-AF0D794E10E9}"/>
                </a:ext>
              </a:extLst>
            </p:cNvPr>
            <p:cNvSpPr/>
            <p:nvPr/>
          </p:nvSpPr>
          <p:spPr>
            <a:xfrm>
              <a:off x="4849583" y="5138880"/>
              <a:ext cx="247507" cy="247507"/>
            </a:xfrm>
            <a:prstGeom prst="star5">
              <a:avLst/>
            </a:prstGeom>
            <a:solidFill>
              <a:srgbClr val="FDB91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3" name="Star: 5 Points 62">
              <a:extLst>
                <a:ext uri="{FF2B5EF4-FFF2-40B4-BE49-F238E27FC236}">
                  <a16:creationId xmlns:a16="http://schemas.microsoft.com/office/drawing/2014/main" id="{3325947E-1A8E-84F1-CFCB-C8C5A31E5DE4}"/>
                </a:ext>
              </a:extLst>
            </p:cNvPr>
            <p:cNvSpPr/>
            <p:nvPr/>
          </p:nvSpPr>
          <p:spPr>
            <a:xfrm>
              <a:off x="5258584" y="5138880"/>
              <a:ext cx="247507" cy="247507"/>
            </a:xfrm>
            <a:prstGeom prst="star5">
              <a:avLst/>
            </a:prstGeom>
            <a:solidFill>
              <a:srgbClr val="FDB91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8" name="Star: 5 Points 127">
              <a:extLst>
                <a:ext uri="{FF2B5EF4-FFF2-40B4-BE49-F238E27FC236}">
                  <a16:creationId xmlns:a16="http://schemas.microsoft.com/office/drawing/2014/main" id="{5ADFB7AB-A523-38CE-E5D7-F02B6AF8DB75}"/>
                </a:ext>
              </a:extLst>
            </p:cNvPr>
            <p:cNvSpPr/>
            <p:nvPr/>
          </p:nvSpPr>
          <p:spPr>
            <a:xfrm>
              <a:off x="5667585" y="5138879"/>
              <a:ext cx="247507" cy="247507"/>
            </a:xfrm>
            <a:prstGeom prst="star5">
              <a:avLst/>
            </a:prstGeom>
            <a:solidFill>
              <a:srgbClr val="FDB91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9" name="Star: 5 Points 128">
              <a:extLst>
                <a:ext uri="{FF2B5EF4-FFF2-40B4-BE49-F238E27FC236}">
                  <a16:creationId xmlns:a16="http://schemas.microsoft.com/office/drawing/2014/main" id="{A2B984EE-6E3C-5F6D-E6E0-40F86B84AD84}"/>
                </a:ext>
              </a:extLst>
            </p:cNvPr>
            <p:cNvSpPr/>
            <p:nvPr/>
          </p:nvSpPr>
          <p:spPr>
            <a:xfrm>
              <a:off x="6080735" y="5138878"/>
              <a:ext cx="247507" cy="247507"/>
            </a:xfrm>
            <a:prstGeom prst="star5">
              <a:avLst/>
            </a:prstGeom>
            <a:solidFill>
              <a:srgbClr val="FDB91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0" name="Star: 5 Points 129">
              <a:extLst>
                <a:ext uri="{FF2B5EF4-FFF2-40B4-BE49-F238E27FC236}">
                  <a16:creationId xmlns:a16="http://schemas.microsoft.com/office/drawing/2014/main" id="{0E5926E1-542D-4A8C-DB48-C838A1545589}"/>
                </a:ext>
              </a:extLst>
            </p:cNvPr>
            <p:cNvSpPr/>
            <p:nvPr/>
          </p:nvSpPr>
          <p:spPr>
            <a:xfrm>
              <a:off x="6481885" y="5138877"/>
              <a:ext cx="247507" cy="247507"/>
            </a:xfrm>
            <a:prstGeom prst="star5">
              <a:avLst/>
            </a:prstGeom>
            <a:solidFill>
              <a:srgbClr val="FDB91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143" name="Rectangle: Rounded Corners 142">
            <a:extLst>
              <a:ext uri="{FF2B5EF4-FFF2-40B4-BE49-F238E27FC236}">
                <a16:creationId xmlns:a16="http://schemas.microsoft.com/office/drawing/2014/main" id="{244BB5F3-097A-2B5E-AA45-2EBB04FCA55A}"/>
              </a:ext>
            </a:extLst>
          </p:cNvPr>
          <p:cNvSpPr/>
          <p:nvPr/>
        </p:nvSpPr>
        <p:spPr>
          <a:xfrm>
            <a:off x="522461" y="1162399"/>
            <a:ext cx="5915799" cy="2664000"/>
          </a:xfrm>
          <a:prstGeom prst="roundRect">
            <a:avLst>
              <a:gd name="adj" fmla="val 6515"/>
            </a:avLst>
          </a:prstGeom>
          <a:solidFill>
            <a:schemeClr val="bg1"/>
          </a:solidFill>
          <a:ln>
            <a:noFill/>
          </a:ln>
          <a:effectLst>
            <a:outerShdw blurRad="279400" dist="431800" dir="5400000" sx="85000" sy="85000" algn="t" rotWithShape="0">
              <a:prstClr val="black">
                <a:alpha val="42000"/>
              </a:prstClr>
            </a:outerShdw>
            <a:softEdge rad="0"/>
          </a:effectLst>
          <a:scene3d>
            <a:camera prst="orthographicFront"/>
            <a:lightRig rig="threePt" dir="t"/>
          </a:scene3d>
          <a:sp3d extrusionH="635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44" name="TextBox 143">
            <a:extLst>
              <a:ext uri="{FF2B5EF4-FFF2-40B4-BE49-F238E27FC236}">
                <a16:creationId xmlns:a16="http://schemas.microsoft.com/office/drawing/2014/main" id="{D0FE6281-4351-DB0F-4032-A8332EF4E73C}"/>
              </a:ext>
            </a:extLst>
          </p:cNvPr>
          <p:cNvSpPr txBox="1"/>
          <p:nvPr/>
        </p:nvSpPr>
        <p:spPr>
          <a:xfrm>
            <a:off x="677204" y="1649976"/>
            <a:ext cx="5536834" cy="1449243"/>
          </a:xfrm>
          <a:prstGeom prst="rect">
            <a:avLst/>
          </a:prstGeom>
          <a:noFill/>
        </p:spPr>
        <p:txBody>
          <a:bodyPr wrap="square" rtlCol="0">
            <a:spAutoFit/>
          </a:bodyPr>
          <a:lstStyle/>
          <a:p>
            <a:pPr>
              <a:lnSpc>
                <a:spcPct val="150000"/>
              </a:lnSpc>
            </a:pPr>
            <a:r>
              <a:rPr lang="en-US" sz="1000">
                <a:latin typeface="Roboto" panose="02000000000000000000" pitchFamily="2" charset="0"/>
                <a:ea typeface="Roboto" panose="02000000000000000000" pitchFamily="2" charset="0"/>
                <a:cs typeface="Roboto" panose="02000000000000000000" pitchFamily="2" charset="0"/>
              </a:rPr>
              <a:t>First, I want to sincerely thank you for the opportunity to evaluate this course. Without any exaggeration, I can confidently say that this is one of the best courses I have reviewed so far. With my experience, reflected in the certifications and studies listed on my LinkedIn profile, I have encountered many learning materials, and this one truly stands out. The course excels in every aspect—    (B) Thank you, great course, I believe that it's PMI best </a:t>
            </a:r>
            <a:r>
              <a:rPr lang="en-US" sz="1000" err="1">
                <a:latin typeface="Roboto" panose="02000000000000000000" pitchFamily="2" charset="0"/>
                <a:ea typeface="Roboto" panose="02000000000000000000" pitchFamily="2" charset="0"/>
                <a:cs typeface="Roboto" panose="02000000000000000000" pitchFamily="2" charset="0"/>
              </a:rPr>
              <a:t>elearning</a:t>
            </a:r>
            <a:r>
              <a:rPr lang="en-US" sz="1000">
                <a:latin typeface="Roboto" panose="02000000000000000000" pitchFamily="2" charset="0"/>
                <a:ea typeface="Roboto" panose="02000000000000000000" pitchFamily="2" charset="0"/>
                <a:cs typeface="Roboto" panose="02000000000000000000" pitchFamily="2" charset="0"/>
              </a:rPr>
              <a:t> one. Go team!!!!! </a:t>
            </a:r>
            <a:endParaRPr lang="en-US" sz="1000" i="1">
              <a:latin typeface="Roboto" panose="02000000000000000000" pitchFamily="2" charset="0"/>
              <a:ea typeface="Roboto" panose="02000000000000000000" pitchFamily="2" charset="0"/>
              <a:cs typeface="Roboto" panose="02000000000000000000" pitchFamily="2" charset="0"/>
            </a:endParaRPr>
          </a:p>
        </p:txBody>
      </p:sp>
      <p:grpSp>
        <p:nvGrpSpPr>
          <p:cNvPr id="145" name="Group 144">
            <a:extLst>
              <a:ext uri="{FF2B5EF4-FFF2-40B4-BE49-F238E27FC236}">
                <a16:creationId xmlns:a16="http://schemas.microsoft.com/office/drawing/2014/main" id="{DDC004AF-CABF-D53A-D639-4A43D9682CA5}"/>
              </a:ext>
            </a:extLst>
          </p:cNvPr>
          <p:cNvGrpSpPr/>
          <p:nvPr/>
        </p:nvGrpSpPr>
        <p:grpSpPr>
          <a:xfrm>
            <a:off x="764408" y="1376725"/>
            <a:ext cx="1269189" cy="167114"/>
            <a:chOff x="4849583" y="5138877"/>
            <a:chExt cx="1879809" cy="247510"/>
          </a:xfrm>
        </p:grpSpPr>
        <p:sp>
          <p:nvSpPr>
            <p:cNvPr id="146" name="Star: 5 Points 145">
              <a:extLst>
                <a:ext uri="{FF2B5EF4-FFF2-40B4-BE49-F238E27FC236}">
                  <a16:creationId xmlns:a16="http://schemas.microsoft.com/office/drawing/2014/main" id="{5368B928-E9DA-F656-87D3-F73CB3B2C4A2}"/>
                </a:ext>
              </a:extLst>
            </p:cNvPr>
            <p:cNvSpPr/>
            <p:nvPr/>
          </p:nvSpPr>
          <p:spPr>
            <a:xfrm>
              <a:off x="4849583" y="5138880"/>
              <a:ext cx="247507" cy="247507"/>
            </a:xfrm>
            <a:prstGeom prst="star5">
              <a:avLst/>
            </a:prstGeom>
            <a:solidFill>
              <a:srgbClr val="FDB91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47" name="Star: 5 Points 146">
              <a:extLst>
                <a:ext uri="{FF2B5EF4-FFF2-40B4-BE49-F238E27FC236}">
                  <a16:creationId xmlns:a16="http://schemas.microsoft.com/office/drawing/2014/main" id="{88118B35-B2A7-A0A6-D9DD-BD8BD8EC734A}"/>
                </a:ext>
              </a:extLst>
            </p:cNvPr>
            <p:cNvSpPr/>
            <p:nvPr/>
          </p:nvSpPr>
          <p:spPr>
            <a:xfrm>
              <a:off x="5258584" y="5138880"/>
              <a:ext cx="247507" cy="247507"/>
            </a:xfrm>
            <a:prstGeom prst="star5">
              <a:avLst/>
            </a:prstGeom>
            <a:solidFill>
              <a:srgbClr val="FDB91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48" name="Star: 5 Points 147">
              <a:extLst>
                <a:ext uri="{FF2B5EF4-FFF2-40B4-BE49-F238E27FC236}">
                  <a16:creationId xmlns:a16="http://schemas.microsoft.com/office/drawing/2014/main" id="{692A2D23-C6DA-459A-081B-7C10AF6FBCAD}"/>
                </a:ext>
              </a:extLst>
            </p:cNvPr>
            <p:cNvSpPr/>
            <p:nvPr/>
          </p:nvSpPr>
          <p:spPr>
            <a:xfrm>
              <a:off x="5667585" y="5138879"/>
              <a:ext cx="247507" cy="247507"/>
            </a:xfrm>
            <a:prstGeom prst="star5">
              <a:avLst/>
            </a:prstGeom>
            <a:solidFill>
              <a:srgbClr val="FDB91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49" name="Star: 5 Points 148">
              <a:extLst>
                <a:ext uri="{FF2B5EF4-FFF2-40B4-BE49-F238E27FC236}">
                  <a16:creationId xmlns:a16="http://schemas.microsoft.com/office/drawing/2014/main" id="{991014FE-67FC-8649-CAA7-7179AA15BCDA}"/>
                </a:ext>
              </a:extLst>
            </p:cNvPr>
            <p:cNvSpPr/>
            <p:nvPr/>
          </p:nvSpPr>
          <p:spPr>
            <a:xfrm>
              <a:off x="6080735" y="5138878"/>
              <a:ext cx="247507" cy="247507"/>
            </a:xfrm>
            <a:prstGeom prst="star5">
              <a:avLst/>
            </a:prstGeom>
            <a:solidFill>
              <a:srgbClr val="FDB91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50" name="Star: 5 Points 149">
              <a:extLst>
                <a:ext uri="{FF2B5EF4-FFF2-40B4-BE49-F238E27FC236}">
                  <a16:creationId xmlns:a16="http://schemas.microsoft.com/office/drawing/2014/main" id="{8675D9D6-5D24-D752-9E9D-D9BA22E1787E}"/>
                </a:ext>
              </a:extLst>
            </p:cNvPr>
            <p:cNvSpPr/>
            <p:nvPr/>
          </p:nvSpPr>
          <p:spPr>
            <a:xfrm>
              <a:off x="6481885" y="5138877"/>
              <a:ext cx="247507" cy="247507"/>
            </a:xfrm>
            <a:prstGeom prst="star5">
              <a:avLst/>
            </a:prstGeom>
            <a:solidFill>
              <a:srgbClr val="FDB91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151" name="TextBox 150">
            <a:extLst>
              <a:ext uri="{FF2B5EF4-FFF2-40B4-BE49-F238E27FC236}">
                <a16:creationId xmlns:a16="http://schemas.microsoft.com/office/drawing/2014/main" id="{4B501B32-37C3-F1BC-FD3B-0A080696313D}"/>
              </a:ext>
            </a:extLst>
          </p:cNvPr>
          <p:cNvSpPr txBox="1"/>
          <p:nvPr/>
        </p:nvSpPr>
        <p:spPr>
          <a:xfrm>
            <a:off x="677204" y="3213338"/>
            <a:ext cx="3376642" cy="340734"/>
          </a:xfrm>
          <a:prstGeom prst="rect">
            <a:avLst/>
          </a:prstGeom>
          <a:noFill/>
        </p:spPr>
        <p:txBody>
          <a:bodyPr wrap="square" rtlCol="0">
            <a:spAutoFit/>
          </a:bodyPr>
          <a:lstStyle/>
          <a:p>
            <a:pPr>
              <a:lnSpc>
                <a:spcPct val="150000"/>
              </a:lnSpc>
            </a:pPr>
            <a:r>
              <a:rPr lang="en-US" sz="1200" b="1">
                <a:latin typeface="Roboto" panose="02000000000000000000" pitchFamily="2" charset="0"/>
                <a:ea typeface="Roboto" panose="02000000000000000000" pitchFamily="2" charset="0"/>
                <a:cs typeface="Roboto" panose="02000000000000000000" pitchFamily="2" charset="0"/>
              </a:rPr>
              <a:t>Volunteer reviewer for PMI-PMOCP</a:t>
            </a:r>
            <a:endParaRPr lang="en-IN" sz="1200" b="1">
              <a:latin typeface="Roboto" panose="02000000000000000000" pitchFamily="2" charset="0"/>
              <a:ea typeface="Roboto" panose="02000000000000000000" pitchFamily="2" charset="0"/>
              <a:cs typeface="Roboto" panose="02000000000000000000" pitchFamily="2" charset="0"/>
            </a:endParaRPr>
          </a:p>
        </p:txBody>
      </p:sp>
      <p:pic>
        <p:nvPicPr>
          <p:cNvPr id="2" name="Graphic 1">
            <a:extLst>
              <a:ext uri="{FF2B5EF4-FFF2-40B4-BE49-F238E27FC236}">
                <a16:creationId xmlns:a16="http://schemas.microsoft.com/office/drawing/2014/main" id="{25BD1F8D-22FC-E079-DD4A-4F2854D0402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229975" y="512764"/>
            <a:ext cx="488337" cy="446295"/>
          </a:xfrm>
          <a:prstGeom prst="rect">
            <a:avLst/>
          </a:prstGeom>
        </p:spPr>
      </p:pic>
    </p:spTree>
    <p:extLst>
      <p:ext uri="{BB962C8B-B14F-4D97-AF65-F5344CB8AC3E}">
        <p14:creationId xmlns:p14="http://schemas.microsoft.com/office/powerpoint/2010/main" val="935770997"/>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983581-6F5C-B3EE-151C-077F44C8A038}"/>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CB92F93B-B6E7-F583-31B1-8272D5678374}"/>
              </a:ext>
            </a:extLst>
          </p:cNvPr>
          <p:cNvSpPr>
            <a:spLocks noGrp="1"/>
          </p:cNvSpPr>
          <p:nvPr>
            <p:ph type="body" sz="quarter" idx="10"/>
          </p:nvPr>
        </p:nvSpPr>
        <p:spPr/>
        <p:txBody>
          <a:bodyPr/>
          <a:lstStyle/>
          <a:p>
            <a:r>
              <a:rPr lang="en-IN"/>
              <a:t>Collaborative Partnership</a:t>
            </a:r>
          </a:p>
        </p:txBody>
      </p:sp>
      <p:sp>
        <p:nvSpPr>
          <p:cNvPr id="4" name="TextBox 3">
            <a:extLst>
              <a:ext uri="{FF2B5EF4-FFF2-40B4-BE49-F238E27FC236}">
                <a16:creationId xmlns:a16="http://schemas.microsoft.com/office/drawing/2014/main" id="{E8401213-BF62-1B99-DECF-74DB85CBB5A9}"/>
              </a:ext>
            </a:extLst>
          </p:cNvPr>
          <p:cNvSpPr txBox="1"/>
          <p:nvPr/>
        </p:nvSpPr>
        <p:spPr>
          <a:xfrm>
            <a:off x="415120" y="1096495"/>
            <a:ext cx="7001680" cy="4555093"/>
          </a:xfrm>
          <a:prstGeom prst="rect">
            <a:avLst/>
          </a:prstGeom>
          <a:noFill/>
        </p:spPr>
        <p:txBody>
          <a:bodyPr wrap="square" rtlCol="0">
            <a:spAutoFit/>
          </a:bodyPr>
          <a:lstStyle/>
          <a:p>
            <a:pPr>
              <a:spcBef>
                <a:spcPts val="600"/>
              </a:spcBef>
              <a:spcAft>
                <a:spcPts val="600"/>
              </a:spcAft>
            </a:pPr>
            <a:r>
              <a:rPr lang="en-IN" sz="1400">
                <a:latin typeface="Roboto" panose="02000000000000000000" pitchFamily="2" charset="0"/>
                <a:ea typeface="Roboto" panose="02000000000000000000" pitchFamily="2" charset="0"/>
                <a:cs typeface="Roboto" panose="02000000000000000000" pitchFamily="2" charset="0"/>
              </a:rPr>
              <a:t>PMI and Aptara have worked together collaboratively to:</a:t>
            </a:r>
          </a:p>
          <a:p>
            <a:pPr marL="182563" indent="-182563">
              <a:spcBef>
                <a:spcPts val="600"/>
              </a:spcBef>
              <a:spcAft>
                <a:spcPts val="600"/>
              </a:spcAft>
              <a:buFont typeface="Arial" panose="020B0604020202020204" pitchFamily="34" charset="0"/>
              <a:buChar char="•"/>
            </a:pPr>
            <a:r>
              <a:rPr lang="en-IN" sz="1400">
                <a:latin typeface="Roboto" panose="02000000000000000000" pitchFamily="2" charset="0"/>
                <a:ea typeface="Roboto" panose="02000000000000000000" pitchFamily="2" charset="0"/>
                <a:cs typeface="Roboto" panose="02000000000000000000" pitchFamily="2" charset="0"/>
              </a:rPr>
              <a:t>Design new learning strategies and approaches geared to support professional training and expertise</a:t>
            </a:r>
          </a:p>
          <a:p>
            <a:pPr marL="182563" indent="-182563">
              <a:spcBef>
                <a:spcPts val="600"/>
              </a:spcBef>
              <a:spcAft>
                <a:spcPts val="600"/>
              </a:spcAft>
              <a:buFont typeface="Arial" panose="020B0604020202020204" pitchFamily="34" charset="0"/>
              <a:buChar char="•"/>
            </a:pPr>
            <a:r>
              <a:rPr lang="en-IN" sz="1400">
                <a:latin typeface="Roboto" panose="02000000000000000000" pitchFamily="2" charset="0"/>
                <a:ea typeface="Roboto" panose="02000000000000000000" pitchFamily="2" charset="0"/>
                <a:cs typeface="Roboto" panose="02000000000000000000" pitchFamily="2" charset="0"/>
              </a:rPr>
              <a:t>Create more comprehensive courses that not only provide information but also skill-based knowledge and useful industry know-how</a:t>
            </a:r>
          </a:p>
          <a:p>
            <a:pPr marL="182563" indent="-182563">
              <a:spcBef>
                <a:spcPts val="600"/>
              </a:spcBef>
              <a:spcAft>
                <a:spcPts val="600"/>
              </a:spcAft>
              <a:buFont typeface="Arial" panose="020B0604020202020204" pitchFamily="34" charset="0"/>
              <a:buChar char="•"/>
            </a:pPr>
            <a:r>
              <a:rPr lang="en-IN" sz="1400">
                <a:latin typeface="Roboto" panose="02000000000000000000" pitchFamily="2" charset="0"/>
                <a:ea typeface="Roboto" panose="02000000000000000000" pitchFamily="2" charset="0"/>
                <a:cs typeface="Roboto" panose="02000000000000000000" pitchFamily="2" charset="0"/>
              </a:rPr>
              <a:t>Explore different modalities and technologies to enhance learner engagement and learning experience</a:t>
            </a:r>
          </a:p>
          <a:p>
            <a:pPr marL="182563" indent="-182563">
              <a:spcBef>
                <a:spcPts val="600"/>
              </a:spcBef>
              <a:spcAft>
                <a:spcPts val="600"/>
              </a:spcAft>
              <a:buFont typeface="Arial" panose="020B0604020202020204" pitchFamily="34" charset="0"/>
              <a:buChar char="•"/>
            </a:pPr>
            <a:r>
              <a:rPr lang="en-IN" sz="1400">
                <a:latin typeface="Roboto" panose="02000000000000000000" pitchFamily="2" charset="0"/>
                <a:ea typeface="Roboto" panose="02000000000000000000" pitchFamily="2" charset="0"/>
                <a:cs typeface="Roboto" panose="02000000000000000000" pitchFamily="2" charset="0"/>
              </a:rPr>
              <a:t>Build courses faster, better, richer, and fuller</a:t>
            </a:r>
          </a:p>
          <a:p>
            <a:pPr marL="447675" lvl="1" indent="-184150">
              <a:spcBef>
                <a:spcPts val="600"/>
              </a:spcBef>
              <a:spcAft>
                <a:spcPts val="600"/>
              </a:spcAft>
              <a:buFont typeface="Arial" panose="020B0604020202020204" pitchFamily="34" charset="0"/>
              <a:buChar char="•"/>
            </a:pPr>
            <a:r>
              <a:rPr lang="en-IN" sz="1400" b="1">
                <a:latin typeface="Roboto" panose="02000000000000000000" pitchFamily="2" charset="0"/>
                <a:ea typeface="Roboto" panose="02000000000000000000" pitchFamily="2" charset="0"/>
                <a:cs typeface="Roboto" panose="02000000000000000000" pitchFamily="2" charset="0"/>
              </a:rPr>
              <a:t>Faster</a:t>
            </a:r>
            <a:r>
              <a:rPr lang="en-IN" sz="1400">
                <a:latin typeface="Roboto" panose="02000000000000000000" pitchFamily="2" charset="0"/>
                <a:ea typeface="Roboto" panose="02000000000000000000" pitchFamily="2" charset="0"/>
                <a:cs typeface="Roboto" panose="02000000000000000000" pitchFamily="2" charset="0"/>
              </a:rPr>
              <a:t>: Shorter TAT for course development using time-zone efficiencies</a:t>
            </a:r>
          </a:p>
          <a:p>
            <a:pPr marL="447675" lvl="1" indent="-184150">
              <a:spcBef>
                <a:spcPts val="600"/>
              </a:spcBef>
              <a:spcAft>
                <a:spcPts val="600"/>
              </a:spcAft>
              <a:buFont typeface="Arial" panose="020B0604020202020204" pitchFamily="34" charset="0"/>
              <a:buChar char="•"/>
            </a:pPr>
            <a:r>
              <a:rPr lang="en-IN" sz="1400" b="1">
                <a:latin typeface="Roboto" panose="02000000000000000000" pitchFamily="2" charset="0"/>
                <a:ea typeface="Roboto" panose="02000000000000000000" pitchFamily="2" charset="0"/>
                <a:cs typeface="Roboto" panose="02000000000000000000" pitchFamily="2" charset="0"/>
              </a:rPr>
              <a:t>Better</a:t>
            </a:r>
            <a:r>
              <a:rPr lang="en-IN" sz="1400">
                <a:latin typeface="Roboto" panose="02000000000000000000" pitchFamily="2" charset="0"/>
                <a:ea typeface="Roboto" panose="02000000000000000000" pitchFamily="2" charset="0"/>
                <a:cs typeface="Roboto" panose="02000000000000000000" pitchFamily="2" charset="0"/>
              </a:rPr>
              <a:t>:  Content-driven courses with a focus on comprehensive coverage and quality</a:t>
            </a:r>
          </a:p>
          <a:p>
            <a:pPr marL="447675" lvl="1" indent="-184150">
              <a:spcBef>
                <a:spcPts val="600"/>
              </a:spcBef>
              <a:spcAft>
                <a:spcPts val="600"/>
              </a:spcAft>
              <a:buFont typeface="Arial" panose="020B0604020202020204" pitchFamily="34" charset="0"/>
              <a:buChar char="•"/>
            </a:pPr>
            <a:r>
              <a:rPr lang="en-IN" sz="1400" b="1">
                <a:latin typeface="Roboto" panose="02000000000000000000" pitchFamily="2" charset="0"/>
                <a:ea typeface="Roboto" panose="02000000000000000000" pitchFamily="2" charset="0"/>
                <a:cs typeface="Roboto" panose="02000000000000000000" pitchFamily="2" charset="0"/>
              </a:rPr>
              <a:t>Richer</a:t>
            </a:r>
            <a:r>
              <a:rPr lang="en-IN" sz="1400">
                <a:latin typeface="Roboto" panose="02000000000000000000" pitchFamily="2" charset="0"/>
                <a:ea typeface="Roboto" panose="02000000000000000000" pitchFamily="2" charset="0"/>
                <a:cs typeface="Roboto" panose="02000000000000000000" pitchFamily="2" charset="0"/>
              </a:rPr>
              <a:t>: Visually-rich layouts and high level of interactions to support learner engagement</a:t>
            </a:r>
          </a:p>
          <a:p>
            <a:pPr marL="447675" lvl="1" indent="-184150">
              <a:spcBef>
                <a:spcPts val="600"/>
              </a:spcBef>
              <a:spcAft>
                <a:spcPts val="600"/>
              </a:spcAft>
              <a:buFont typeface="Arial" panose="020B0604020202020204" pitchFamily="34" charset="0"/>
              <a:buChar char="•"/>
            </a:pPr>
            <a:r>
              <a:rPr lang="en-IN" sz="1400" b="1">
                <a:latin typeface="Roboto" panose="02000000000000000000" pitchFamily="2" charset="0"/>
                <a:ea typeface="Roboto" panose="02000000000000000000" pitchFamily="2" charset="0"/>
                <a:cs typeface="Roboto" panose="02000000000000000000" pitchFamily="2" charset="0"/>
              </a:rPr>
              <a:t>Fuller</a:t>
            </a:r>
            <a:r>
              <a:rPr lang="en-IN" sz="1400">
                <a:latin typeface="Roboto" panose="02000000000000000000" pitchFamily="2" charset="0"/>
                <a:ea typeface="Roboto" panose="02000000000000000000" pitchFamily="2" charset="0"/>
                <a:cs typeface="Roboto" panose="02000000000000000000" pitchFamily="2" charset="0"/>
              </a:rPr>
              <a:t>: Holistic learning approach that not only teaches the core concepts but also focuses on its applications in a global environment</a:t>
            </a:r>
          </a:p>
        </p:txBody>
      </p:sp>
      <p:pic>
        <p:nvPicPr>
          <p:cNvPr id="7" name="Picture 6" descr="A group of people putting their hands together&#10;&#10;AI-generated content may be incorrect.">
            <a:extLst>
              <a:ext uri="{FF2B5EF4-FFF2-40B4-BE49-F238E27FC236}">
                <a16:creationId xmlns:a16="http://schemas.microsoft.com/office/drawing/2014/main" id="{29663E18-543D-B6F1-FF81-3128C1DD8375}"/>
              </a:ext>
            </a:extLst>
          </p:cNvPr>
          <p:cNvPicPr>
            <a:picLocks noChangeAspect="1"/>
          </p:cNvPicPr>
          <p:nvPr/>
        </p:nvPicPr>
        <p:blipFill>
          <a:blip r:embed="rId3"/>
          <a:srcRect t="7812" b="12686"/>
          <a:stretch/>
        </p:blipFill>
        <p:spPr>
          <a:xfrm>
            <a:off x="7680960" y="1170801"/>
            <a:ext cx="3995103" cy="4766561"/>
          </a:xfrm>
          <a:prstGeom prst="rect">
            <a:avLst/>
          </a:prstGeom>
        </p:spPr>
      </p:pic>
      <p:pic>
        <p:nvPicPr>
          <p:cNvPr id="12" name="Graphic 11">
            <a:extLst>
              <a:ext uri="{FF2B5EF4-FFF2-40B4-BE49-F238E27FC236}">
                <a16:creationId xmlns:a16="http://schemas.microsoft.com/office/drawing/2014/main" id="{B13C9032-1D1A-01E8-29BA-73E3F47DA15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680960" y="5528218"/>
            <a:ext cx="818288" cy="818288"/>
          </a:xfrm>
          <a:prstGeom prst="rect">
            <a:avLst/>
          </a:prstGeom>
        </p:spPr>
      </p:pic>
      <p:pic>
        <p:nvPicPr>
          <p:cNvPr id="2" name="Graphic 1">
            <a:extLst>
              <a:ext uri="{FF2B5EF4-FFF2-40B4-BE49-F238E27FC236}">
                <a16:creationId xmlns:a16="http://schemas.microsoft.com/office/drawing/2014/main" id="{3A7A1775-36D9-115F-F588-06CC4AB5AB6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680960" y="761657"/>
            <a:ext cx="811845" cy="818288"/>
          </a:xfrm>
          <a:prstGeom prst="rect">
            <a:avLst/>
          </a:prstGeom>
        </p:spPr>
      </p:pic>
    </p:spTree>
    <p:extLst>
      <p:ext uri="{BB962C8B-B14F-4D97-AF65-F5344CB8AC3E}">
        <p14:creationId xmlns:p14="http://schemas.microsoft.com/office/powerpoint/2010/main" val="3841683376"/>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D5325A-B271-8A0B-EE45-8137ACAF6CAE}"/>
            </a:ext>
          </a:extLst>
        </p:cNvPr>
        <p:cNvGrpSpPr/>
        <p:nvPr/>
      </p:nvGrpSpPr>
      <p:grpSpPr>
        <a:xfrm>
          <a:off x="0" y="0"/>
          <a:ext cx="0" cy="0"/>
          <a:chOff x="0" y="0"/>
          <a:chExt cx="0" cy="0"/>
        </a:xfrm>
      </p:grpSpPr>
      <p:sp>
        <p:nvSpPr>
          <p:cNvPr id="52" name="Rectangle: Rounded Corners 51">
            <a:extLst>
              <a:ext uri="{FF2B5EF4-FFF2-40B4-BE49-F238E27FC236}">
                <a16:creationId xmlns:a16="http://schemas.microsoft.com/office/drawing/2014/main" id="{646EE7D6-D981-E053-7DC0-2A17BCD2B9A3}"/>
              </a:ext>
            </a:extLst>
          </p:cNvPr>
          <p:cNvSpPr/>
          <p:nvPr/>
        </p:nvSpPr>
        <p:spPr>
          <a:xfrm>
            <a:off x="8904293" y="2233285"/>
            <a:ext cx="2189358" cy="3118818"/>
          </a:xfrm>
          <a:prstGeom prst="roundRect">
            <a:avLst>
              <a:gd name="adj" fmla="val 3847"/>
            </a:avLst>
          </a:prstGeom>
          <a:no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latin typeface="Agrandir" panose="00000500000000000000" pitchFamily="2" charset="0"/>
            </a:endParaRPr>
          </a:p>
        </p:txBody>
      </p:sp>
      <p:pic>
        <p:nvPicPr>
          <p:cNvPr id="43" name="Graphic 42">
            <a:extLst>
              <a:ext uri="{FF2B5EF4-FFF2-40B4-BE49-F238E27FC236}">
                <a16:creationId xmlns:a16="http://schemas.microsoft.com/office/drawing/2014/main" id="{3EDB1D5B-BFCB-A90F-078E-B81C42DCC9F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19495" y="5361128"/>
            <a:ext cx="790423" cy="790423"/>
          </a:xfrm>
          <a:prstGeom prst="rect">
            <a:avLst/>
          </a:prstGeom>
        </p:spPr>
      </p:pic>
      <p:sp>
        <p:nvSpPr>
          <p:cNvPr id="2" name="Text Placeholder 1">
            <a:extLst>
              <a:ext uri="{FF2B5EF4-FFF2-40B4-BE49-F238E27FC236}">
                <a16:creationId xmlns:a16="http://schemas.microsoft.com/office/drawing/2014/main" id="{5A674E6B-D4E9-CB57-AB08-3EFEE6128AD5}"/>
              </a:ext>
            </a:extLst>
          </p:cNvPr>
          <p:cNvSpPr>
            <a:spLocks noGrp="1"/>
          </p:cNvSpPr>
          <p:nvPr>
            <p:ph type="body" sz="quarter" idx="10"/>
          </p:nvPr>
        </p:nvSpPr>
        <p:spPr/>
        <p:txBody>
          <a:bodyPr/>
          <a:lstStyle/>
          <a:p>
            <a:r>
              <a:rPr lang="en-US"/>
              <a:t>Skill Requirement</a:t>
            </a:r>
            <a:endParaRPr lang="en-IN"/>
          </a:p>
        </p:txBody>
      </p:sp>
      <p:sp>
        <p:nvSpPr>
          <p:cNvPr id="9" name="TextBox 8">
            <a:extLst>
              <a:ext uri="{FF2B5EF4-FFF2-40B4-BE49-F238E27FC236}">
                <a16:creationId xmlns:a16="http://schemas.microsoft.com/office/drawing/2014/main" id="{F2D905C5-82E3-6B98-DF5D-C62A74343E50}"/>
              </a:ext>
            </a:extLst>
          </p:cNvPr>
          <p:cNvSpPr txBox="1"/>
          <p:nvPr/>
        </p:nvSpPr>
        <p:spPr>
          <a:xfrm>
            <a:off x="9134227" y="3551560"/>
            <a:ext cx="1800750" cy="923330"/>
          </a:xfrm>
          <a:prstGeom prst="rect">
            <a:avLst/>
          </a:prstGeom>
          <a:noFill/>
        </p:spPr>
        <p:txBody>
          <a:bodyPr wrap="square" rtlCol="0">
            <a:spAutoFit/>
          </a:bodyPr>
          <a:lstStyle/>
          <a:p>
            <a:r>
              <a:rPr lang="en-US">
                <a:solidFill>
                  <a:schemeClr val="bg1"/>
                </a:solidFill>
                <a:latin typeface="Roboto" panose="02000000000000000000" pitchFamily="2" charset="0"/>
                <a:ea typeface="Roboto" panose="02000000000000000000" pitchFamily="2" charset="0"/>
                <a:cs typeface="Roboto" panose="02000000000000000000" pitchFamily="2" charset="0"/>
              </a:rPr>
              <a:t>Skillset required for next quarter</a:t>
            </a:r>
          </a:p>
        </p:txBody>
      </p:sp>
      <p:sp>
        <p:nvSpPr>
          <p:cNvPr id="10" name="TextBox 9">
            <a:extLst>
              <a:ext uri="{FF2B5EF4-FFF2-40B4-BE49-F238E27FC236}">
                <a16:creationId xmlns:a16="http://schemas.microsoft.com/office/drawing/2014/main" id="{50800E0C-65CE-178B-7556-B316C0287D40}"/>
              </a:ext>
            </a:extLst>
          </p:cNvPr>
          <p:cNvSpPr txBox="1"/>
          <p:nvPr/>
        </p:nvSpPr>
        <p:spPr>
          <a:xfrm>
            <a:off x="8981618" y="2094917"/>
            <a:ext cx="872504" cy="1308628"/>
          </a:xfrm>
          <a:prstGeom prst="rect">
            <a:avLst/>
          </a:prstGeom>
          <a:noFill/>
        </p:spPr>
        <p:txBody>
          <a:bodyPr wrap="square" rtlCol="0">
            <a:spAutoFit/>
          </a:bodyPr>
          <a:lstStyle/>
          <a:p>
            <a:pPr algn="ctr">
              <a:lnSpc>
                <a:spcPct val="150000"/>
              </a:lnSpc>
            </a:pPr>
            <a:r>
              <a:rPr lang="en-US" sz="6000" b="1">
                <a:solidFill>
                  <a:schemeClr val="bg1"/>
                </a:solidFill>
                <a:latin typeface="Agrandir" panose="00000500000000000000" pitchFamily="2" charset="0"/>
              </a:rPr>
              <a:t>?</a:t>
            </a:r>
          </a:p>
        </p:txBody>
      </p:sp>
      <p:sp>
        <p:nvSpPr>
          <p:cNvPr id="12" name="Rectangle: Rounded Corners 11">
            <a:extLst>
              <a:ext uri="{FF2B5EF4-FFF2-40B4-BE49-F238E27FC236}">
                <a16:creationId xmlns:a16="http://schemas.microsoft.com/office/drawing/2014/main" id="{162406B7-1F6E-7C6C-15BC-C6171FC84939}"/>
              </a:ext>
            </a:extLst>
          </p:cNvPr>
          <p:cNvSpPr/>
          <p:nvPr/>
        </p:nvSpPr>
        <p:spPr>
          <a:xfrm>
            <a:off x="515938" y="2144385"/>
            <a:ext cx="2304000" cy="2974728"/>
          </a:xfrm>
          <a:prstGeom prst="roundRect">
            <a:avLst>
              <a:gd name="adj" fmla="val 3847"/>
            </a:avLst>
          </a:prstGeom>
          <a:solidFill>
            <a:srgbClr val="05BFE0"/>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latin typeface="Agrandir" panose="00000500000000000000" pitchFamily="2" charset="0"/>
            </a:endParaRPr>
          </a:p>
        </p:txBody>
      </p:sp>
      <p:sp>
        <p:nvSpPr>
          <p:cNvPr id="19" name="TextBox 18">
            <a:extLst>
              <a:ext uri="{FF2B5EF4-FFF2-40B4-BE49-F238E27FC236}">
                <a16:creationId xmlns:a16="http://schemas.microsoft.com/office/drawing/2014/main" id="{B739FD13-2B7D-FF31-BDE2-C1EEA0077D0E}"/>
              </a:ext>
            </a:extLst>
          </p:cNvPr>
          <p:cNvSpPr txBox="1"/>
          <p:nvPr/>
        </p:nvSpPr>
        <p:spPr>
          <a:xfrm>
            <a:off x="637516" y="2185931"/>
            <a:ext cx="420308" cy="584775"/>
          </a:xfrm>
          <a:prstGeom prst="rect">
            <a:avLst/>
          </a:prstGeom>
          <a:noFill/>
        </p:spPr>
        <p:txBody>
          <a:bodyPr wrap="none" rtlCol="0">
            <a:spAutoFit/>
          </a:bodyPr>
          <a:lstStyle/>
          <a:p>
            <a:pPr algn="ctr"/>
            <a:r>
              <a:rPr lang="en-US" sz="3200" b="1">
                <a:latin typeface="Roboto" panose="02000000000000000000" pitchFamily="2" charset="0"/>
                <a:ea typeface="Roboto" panose="02000000000000000000" pitchFamily="2" charset="0"/>
                <a:cs typeface="Roboto" panose="02000000000000000000" pitchFamily="2" charset="0"/>
              </a:rPr>
              <a:t>1</a:t>
            </a:r>
            <a:endParaRPr lang="en-IN" sz="3200" b="1">
              <a:latin typeface="Roboto" panose="02000000000000000000" pitchFamily="2" charset="0"/>
              <a:ea typeface="Roboto" panose="02000000000000000000" pitchFamily="2" charset="0"/>
              <a:cs typeface="Roboto" panose="02000000000000000000" pitchFamily="2" charset="0"/>
            </a:endParaRPr>
          </a:p>
        </p:txBody>
      </p:sp>
      <p:sp>
        <p:nvSpPr>
          <p:cNvPr id="20" name="TextBox 19">
            <a:extLst>
              <a:ext uri="{FF2B5EF4-FFF2-40B4-BE49-F238E27FC236}">
                <a16:creationId xmlns:a16="http://schemas.microsoft.com/office/drawing/2014/main" id="{62266AE8-23E0-EFBE-B48C-F29459FBAE67}"/>
              </a:ext>
            </a:extLst>
          </p:cNvPr>
          <p:cNvSpPr txBox="1"/>
          <p:nvPr/>
        </p:nvSpPr>
        <p:spPr>
          <a:xfrm>
            <a:off x="641462" y="2729159"/>
            <a:ext cx="1693092" cy="276999"/>
          </a:xfrm>
          <a:prstGeom prst="rect">
            <a:avLst/>
          </a:prstGeom>
          <a:noFill/>
        </p:spPr>
        <p:txBody>
          <a:bodyPr wrap="none" rtlCol="0">
            <a:spAutoFit/>
          </a:bodyPr>
          <a:lstStyle/>
          <a:p>
            <a:r>
              <a:rPr lang="en-US" sz="1200" b="1">
                <a:latin typeface="Roboto" panose="02000000000000000000" pitchFamily="2" charset="0"/>
                <a:ea typeface="Roboto" panose="02000000000000000000" pitchFamily="2" charset="0"/>
                <a:cs typeface="Roboto" panose="02000000000000000000" pitchFamily="2" charset="0"/>
              </a:rPr>
              <a:t>Engagement Manager</a:t>
            </a:r>
          </a:p>
        </p:txBody>
      </p:sp>
      <p:sp>
        <p:nvSpPr>
          <p:cNvPr id="21" name="TextBox 20">
            <a:extLst>
              <a:ext uri="{FF2B5EF4-FFF2-40B4-BE49-F238E27FC236}">
                <a16:creationId xmlns:a16="http://schemas.microsoft.com/office/drawing/2014/main" id="{BBCF3236-504D-2AA0-CF74-31B5B1F929C9}"/>
              </a:ext>
            </a:extLst>
          </p:cNvPr>
          <p:cNvSpPr txBox="1"/>
          <p:nvPr/>
        </p:nvSpPr>
        <p:spPr>
          <a:xfrm>
            <a:off x="641462" y="3003533"/>
            <a:ext cx="647934" cy="261610"/>
          </a:xfrm>
          <a:prstGeom prst="rect">
            <a:avLst/>
          </a:prstGeom>
          <a:noFill/>
        </p:spPr>
        <p:txBody>
          <a:bodyPr wrap="none" rtlCol="0">
            <a:spAutoFit/>
          </a:bodyPr>
          <a:lstStyle/>
          <a:p>
            <a:r>
              <a:rPr lang="en-US" sz="1100">
                <a:latin typeface="Roboto" panose="02000000000000000000" pitchFamily="2" charset="0"/>
                <a:ea typeface="Roboto" panose="02000000000000000000" pitchFamily="2" charset="0"/>
                <a:cs typeface="Roboto" panose="02000000000000000000" pitchFamily="2" charset="0"/>
              </a:rPr>
              <a:t>Skillset</a:t>
            </a:r>
          </a:p>
        </p:txBody>
      </p:sp>
      <p:sp>
        <p:nvSpPr>
          <p:cNvPr id="24" name="Rectangle: Rounded Corners 23">
            <a:extLst>
              <a:ext uri="{FF2B5EF4-FFF2-40B4-BE49-F238E27FC236}">
                <a16:creationId xmlns:a16="http://schemas.microsoft.com/office/drawing/2014/main" id="{0E68480F-FA0A-A6E8-E9CA-52487030199C}"/>
              </a:ext>
            </a:extLst>
          </p:cNvPr>
          <p:cNvSpPr/>
          <p:nvPr/>
        </p:nvSpPr>
        <p:spPr>
          <a:xfrm>
            <a:off x="2987995" y="3956892"/>
            <a:ext cx="2304000" cy="2416969"/>
          </a:xfrm>
          <a:prstGeom prst="roundRect">
            <a:avLst>
              <a:gd name="adj" fmla="val 3847"/>
            </a:avLst>
          </a:prstGeom>
          <a:solidFill>
            <a:srgbClr val="05BFE0"/>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latin typeface="Agrandir" panose="00000500000000000000" pitchFamily="2" charset="0"/>
            </a:endParaRPr>
          </a:p>
        </p:txBody>
      </p:sp>
      <p:sp>
        <p:nvSpPr>
          <p:cNvPr id="25" name="TextBox 24">
            <a:extLst>
              <a:ext uri="{FF2B5EF4-FFF2-40B4-BE49-F238E27FC236}">
                <a16:creationId xmlns:a16="http://schemas.microsoft.com/office/drawing/2014/main" id="{3B4E1068-3ACB-EC0F-3386-B7DD42CEE119}"/>
              </a:ext>
            </a:extLst>
          </p:cNvPr>
          <p:cNvSpPr txBox="1"/>
          <p:nvPr/>
        </p:nvSpPr>
        <p:spPr>
          <a:xfrm>
            <a:off x="3059826" y="4035290"/>
            <a:ext cx="402674" cy="584775"/>
          </a:xfrm>
          <a:prstGeom prst="rect">
            <a:avLst/>
          </a:prstGeom>
          <a:noFill/>
        </p:spPr>
        <p:txBody>
          <a:bodyPr wrap="none" rtlCol="0">
            <a:spAutoFit/>
          </a:bodyPr>
          <a:lstStyle/>
          <a:p>
            <a:pPr algn="ctr"/>
            <a:r>
              <a:rPr lang="en-US" sz="3200" b="1">
                <a:latin typeface="Agrandir" panose="00000500000000000000" pitchFamily="2" charset="0"/>
              </a:rPr>
              <a:t>1</a:t>
            </a:r>
            <a:endParaRPr lang="en-IN" sz="3200" b="1">
              <a:latin typeface="Agrandir" panose="00000500000000000000" pitchFamily="2" charset="0"/>
            </a:endParaRPr>
          </a:p>
        </p:txBody>
      </p:sp>
      <p:sp>
        <p:nvSpPr>
          <p:cNvPr id="26" name="TextBox 25">
            <a:extLst>
              <a:ext uri="{FF2B5EF4-FFF2-40B4-BE49-F238E27FC236}">
                <a16:creationId xmlns:a16="http://schemas.microsoft.com/office/drawing/2014/main" id="{B0D331F4-F490-5B09-5F02-FD1E1BB0ABE0}"/>
              </a:ext>
            </a:extLst>
          </p:cNvPr>
          <p:cNvSpPr txBox="1"/>
          <p:nvPr/>
        </p:nvSpPr>
        <p:spPr>
          <a:xfrm>
            <a:off x="3065734" y="4589753"/>
            <a:ext cx="2185214" cy="276999"/>
          </a:xfrm>
          <a:prstGeom prst="rect">
            <a:avLst/>
          </a:prstGeom>
          <a:noFill/>
        </p:spPr>
        <p:txBody>
          <a:bodyPr wrap="none" rtlCol="0">
            <a:spAutoFit/>
          </a:bodyPr>
          <a:lstStyle/>
          <a:p>
            <a:r>
              <a:rPr lang="en-US" sz="1200" b="1">
                <a:latin typeface="Agrandir" panose="00000500000000000000" pitchFamily="2" charset="0"/>
              </a:rPr>
              <a:t>Functional Quality Analyst</a:t>
            </a:r>
          </a:p>
        </p:txBody>
      </p:sp>
      <p:sp>
        <p:nvSpPr>
          <p:cNvPr id="27" name="TextBox 26">
            <a:extLst>
              <a:ext uri="{FF2B5EF4-FFF2-40B4-BE49-F238E27FC236}">
                <a16:creationId xmlns:a16="http://schemas.microsoft.com/office/drawing/2014/main" id="{456B4E2D-097A-587B-DCF2-4C20A3921014}"/>
              </a:ext>
            </a:extLst>
          </p:cNvPr>
          <p:cNvSpPr txBox="1"/>
          <p:nvPr/>
        </p:nvSpPr>
        <p:spPr>
          <a:xfrm>
            <a:off x="3065734" y="4864127"/>
            <a:ext cx="623889" cy="261610"/>
          </a:xfrm>
          <a:prstGeom prst="rect">
            <a:avLst/>
          </a:prstGeom>
          <a:noFill/>
        </p:spPr>
        <p:txBody>
          <a:bodyPr wrap="none" rtlCol="0">
            <a:spAutoFit/>
          </a:bodyPr>
          <a:lstStyle/>
          <a:p>
            <a:r>
              <a:rPr lang="en-US" sz="1100">
                <a:latin typeface="Agrandir" panose="00000500000000000000" pitchFamily="2" charset="0"/>
              </a:rPr>
              <a:t>Skillset</a:t>
            </a:r>
          </a:p>
        </p:txBody>
      </p:sp>
      <p:sp>
        <p:nvSpPr>
          <p:cNvPr id="29" name="Rectangle: Rounded Corners 28">
            <a:extLst>
              <a:ext uri="{FF2B5EF4-FFF2-40B4-BE49-F238E27FC236}">
                <a16:creationId xmlns:a16="http://schemas.microsoft.com/office/drawing/2014/main" id="{7A7F7C27-B75C-F025-D9D1-314E74039EC2}"/>
              </a:ext>
            </a:extLst>
          </p:cNvPr>
          <p:cNvSpPr/>
          <p:nvPr/>
        </p:nvSpPr>
        <p:spPr>
          <a:xfrm>
            <a:off x="2980134" y="1517086"/>
            <a:ext cx="2304000" cy="2244441"/>
          </a:xfrm>
          <a:prstGeom prst="roundRect">
            <a:avLst>
              <a:gd name="adj" fmla="val 3847"/>
            </a:avLst>
          </a:prstGeom>
          <a:solidFill>
            <a:srgbClr val="05BFE0"/>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latin typeface="Agrandir" panose="00000500000000000000" pitchFamily="2" charset="0"/>
            </a:endParaRPr>
          </a:p>
        </p:txBody>
      </p:sp>
      <p:sp>
        <p:nvSpPr>
          <p:cNvPr id="30" name="TextBox 29">
            <a:extLst>
              <a:ext uri="{FF2B5EF4-FFF2-40B4-BE49-F238E27FC236}">
                <a16:creationId xmlns:a16="http://schemas.microsoft.com/office/drawing/2014/main" id="{47BE7B83-3E94-C256-D29D-9358313A8F56}"/>
              </a:ext>
            </a:extLst>
          </p:cNvPr>
          <p:cNvSpPr txBox="1"/>
          <p:nvPr/>
        </p:nvSpPr>
        <p:spPr>
          <a:xfrm>
            <a:off x="3086590" y="1589126"/>
            <a:ext cx="420308" cy="584775"/>
          </a:xfrm>
          <a:prstGeom prst="rect">
            <a:avLst/>
          </a:prstGeom>
          <a:noFill/>
        </p:spPr>
        <p:txBody>
          <a:bodyPr wrap="none" rtlCol="0">
            <a:spAutoFit/>
          </a:bodyPr>
          <a:lstStyle/>
          <a:p>
            <a:pPr algn="ctr"/>
            <a:r>
              <a:rPr lang="en-US" sz="3200" b="1">
                <a:latin typeface="Roboto" panose="02000000000000000000" pitchFamily="2" charset="0"/>
                <a:ea typeface="Roboto" panose="02000000000000000000" pitchFamily="2" charset="0"/>
                <a:cs typeface="Roboto" panose="02000000000000000000" pitchFamily="2" charset="0"/>
              </a:rPr>
              <a:t>3</a:t>
            </a:r>
            <a:endParaRPr lang="en-IN" sz="3200" b="1">
              <a:latin typeface="Roboto" panose="02000000000000000000" pitchFamily="2" charset="0"/>
              <a:ea typeface="Roboto" panose="02000000000000000000" pitchFamily="2" charset="0"/>
              <a:cs typeface="Roboto" panose="02000000000000000000" pitchFamily="2" charset="0"/>
            </a:endParaRPr>
          </a:p>
        </p:txBody>
      </p:sp>
      <p:sp>
        <p:nvSpPr>
          <p:cNvPr id="31" name="TextBox 30">
            <a:extLst>
              <a:ext uri="{FF2B5EF4-FFF2-40B4-BE49-F238E27FC236}">
                <a16:creationId xmlns:a16="http://schemas.microsoft.com/office/drawing/2014/main" id="{8983CA09-4628-857B-D114-D1D447D8A507}"/>
              </a:ext>
            </a:extLst>
          </p:cNvPr>
          <p:cNvSpPr txBox="1"/>
          <p:nvPr/>
        </p:nvSpPr>
        <p:spPr>
          <a:xfrm>
            <a:off x="3068487" y="2144384"/>
            <a:ext cx="1752403" cy="276999"/>
          </a:xfrm>
          <a:prstGeom prst="rect">
            <a:avLst/>
          </a:prstGeom>
          <a:noFill/>
        </p:spPr>
        <p:txBody>
          <a:bodyPr wrap="none" rtlCol="0">
            <a:spAutoFit/>
          </a:bodyPr>
          <a:lstStyle/>
          <a:p>
            <a:r>
              <a:rPr lang="en-US" sz="1200" b="1">
                <a:latin typeface="Roboto" panose="02000000000000000000" pitchFamily="2" charset="0"/>
                <a:ea typeface="Roboto" panose="02000000000000000000" pitchFamily="2" charset="0"/>
                <a:cs typeface="Roboto" panose="02000000000000000000" pitchFamily="2" charset="0"/>
              </a:rPr>
              <a:t>Instructional Designer </a:t>
            </a:r>
          </a:p>
        </p:txBody>
      </p:sp>
      <p:sp>
        <p:nvSpPr>
          <p:cNvPr id="32" name="TextBox 31">
            <a:extLst>
              <a:ext uri="{FF2B5EF4-FFF2-40B4-BE49-F238E27FC236}">
                <a16:creationId xmlns:a16="http://schemas.microsoft.com/office/drawing/2014/main" id="{7BA7AA66-9F23-0C86-C204-E437EB1F269D}"/>
              </a:ext>
            </a:extLst>
          </p:cNvPr>
          <p:cNvSpPr txBox="1"/>
          <p:nvPr/>
        </p:nvSpPr>
        <p:spPr>
          <a:xfrm>
            <a:off x="3068487" y="2418758"/>
            <a:ext cx="647934" cy="261610"/>
          </a:xfrm>
          <a:prstGeom prst="rect">
            <a:avLst/>
          </a:prstGeom>
          <a:noFill/>
        </p:spPr>
        <p:txBody>
          <a:bodyPr wrap="none" rtlCol="0">
            <a:spAutoFit/>
          </a:bodyPr>
          <a:lstStyle/>
          <a:p>
            <a:r>
              <a:rPr lang="en-US" sz="1100">
                <a:latin typeface="Roboto" panose="02000000000000000000" pitchFamily="2" charset="0"/>
                <a:ea typeface="Roboto" panose="02000000000000000000" pitchFamily="2" charset="0"/>
                <a:cs typeface="Roboto" panose="02000000000000000000" pitchFamily="2" charset="0"/>
              </a:rPr>
              <a:t>Skillset</a:t>
            </a:r>
          </a:p>
        </p:txBody>
      </p:sp>
      <p:pic>
        <p:nvPicPr>
          <p:cNvPr id="41" name="Graphic 40">
            <a:extLst>
              <a:ext uri="{FF2B5EF4-FFF2-40B4-BE49-F238E27FC236}">
                <a16:creationId xmlns:a16="http://schemas.microsoft.com/office/drawing/2014/main" id="{1D8ABB68-C077-B90D-242B-1718F1227BA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583861" y="5083761"/>
            <a:ext cx="550366" cy="554734"/>
          </a:xfrm>
          <a:prstGeom prst="rect">
            <a:avLst/>
          </a:prstGeom>
        </p:spPr>
      </p:pic>
      <p:cxnSp>
        <p:nvCxnSpPr>
          <p:cNvPr id="44" name="Straight Connector 43">
            <a:extLst>
              <a:ext uri="{FF2B5EF4-FFF2-40B4-BE49-F238E27FC236}">
                <a16:creationId xmlns:a16="http://schemas.microsoft.com/office/drawing/2014/main" id="{4DBA2579-3EDC-C0E0-BC94-B2DAA1A9A11D}"/>
              </a:ext>
            </a:extLst>
          </p:cNvPr>
          <p:cNvCxnSpPr/>
          <p:nvPr/>
        </p:nvCxnSpPr>
        <p:spPr>
          <a:xfrm>
            <a:off x="725351" y="3313077"/>
            <a:ext cx="540000" cy="0"/>
          </a:xfrm>
          <a:prstGeom prst="line">
            <a:avLst/>
          </a:prstGeom>
          <a:ln w="28575">
            <a:solidFill>
              <a:srgbClr val="4F17A8"/>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476C6A2-E345-2F51-F283-C2704EE3136E}"/>
              </a:ext>
            </a:extLst>
          </p:cNvPr>
          <p:cNvCxnSpPr/>
          <p:nvPr/>
        </p:nvCxnSpPr>
        <p:spPr>
          <a:xfrm>
            <a:off x="3152376" y="2693856"/>
            <a:ext cx="540000" cy="0"/>
          </a:xfrm>
          <a:prstGeom prst="line">
            <a:avLst/>
          </a:prstGeom>
          <a:ln w="28575">
            <a:solidFill>
              <a:srgbClr val="4F17A8"/>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9718656A-88B4-37DF-5BAD-391F177A4D60}"/>
              </a:ext>
            </a:extLst>
          </p:cNvPr>
          <p:cNvCxnSpPr/>
          <p:nvPr/>
        </p:nvCxnSpPr>
        <p:spPr>
          <a:xfrm>
            <a:off x="3149623" y="5137312"/>
            <a:ext cx="540000" cy="0"/>
          </a:xfrm>
          <a:prstGeom prst="line">
            <a:avLst/>
          </a:prstGeom>
          <a:ln w="28575">
            <a:solidFill>
              <a:srgbClr val="4F17A8"/>
            </a:solidFill>
          </a:ln>
        </p:spPr>
        <p:style>
          <a:lnRef idx="1">
            <a:schemeClr val="accent1"/>
          </a:lnRef>
          <a:fillRef idx="0">
            <a:schemeClr val="accent1"/>
          </a:fillRef>
          <a:effectRef idx="0">
            <a:schemeClr val="accent1"/>
          </a:effectRef>
          <a:fontRef idx="minor">
            <a:schemeClr val="tx1"/>
          </a:fontRef>
        </p:style>
      </p:cxnSp>
      <p:pic>
        <p:nvPicPr>
          <p:cNvPr id="4" name="Graphic 3">
            <a:extLst>
              <a:ext uri="{FF2B5EF4-FFF2-40B4-BE49-F238E27FC236}">
                <a16:creationId xmlns:a16="http://schemas.microsoft.com/office/drawing/2014/main" id="{53BC374A-D0DE-F206-8803-8851EEC1331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98674" y="2383377"/>
            <a:ext cx="228600" cy="228600"/>
          </a:xfrm>
          <a:prstGeom prst="rect">
            <a:avLst/>
          </a:prstGeom>
        </p:spPr>
      </p:pic>
      <p:pic>
        <p:nvPicPr>
          <p:cNvPr id="5" name="Graphic 4">
            <a:extLst>
              <a:ext uri="{FF2B5EF4-FFF2-40B4-BE49-F238E27FC236}">
                <a16:creationId xmlns:a16="http://schemas.microsoft.com/office/drawing/2014/main" id="{10488B98-0A14-4345-59F2-E41CC695442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518920" y="1765465"/>
            <a:ext cx="228600" cy="228600"/>
          </a:xfrm>
          <a:prstGeom prst="rect">
            <a:avLst/>
          </a:prstGeom>
        </p:spPr>
      </p:pic>
      <p:pic>
        <p:nvPicPr>
          <p:cNvPr id="6" name="Graphic 5">
            <a:extLst>
              <a:ext uri="{FF2B5EF4-FFF2-40B4-BE49-F238E27FC236}">
                <a16:creationId xmlns:a16="http://schemas.microsoft.com/office/drawing/2014/main" id="{428D5F31-AAA8-9B91-3A82-BD8069A5244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714802" y="1765465"/>
            <a:ext cx="228600" cy="228600"/>
          </a:xfrm>
          <a:prstGeom prst="rect">
            <a:avLst/>
          </a:prstGeom>
        </p:spPr>
      </p:pic>
      <p:pic>
        <p:nvPicPr>
          <p:cNvPr id="7" name="Graphic 6">
            <a:extLst>
              <a:ext uri="{FF2B5EF4-FFF2-40B4-BE49-F238E27FC236}">
                <a16:creationId xmlns:a16="http://schemas.microsoft.com/office/drawing/2014/main" id="{9C7C6F45-57B9-92FC-5C4B-B0C02FE1A71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920152" y="1765465"/>
            <a:ext cx="228600" cy="228600"/>
          </a:xfrm>
          <a:prstGeom prst="rect">
            <a:avLst/>
          </a:prstGeom>
        </p:spPr>
      </p:pic>
      <p:pic>
        <p:nvPicPr>
          <p:cNvPr id="8" name="Graphic 7">
            <a:extLst>
              <a:ext uri="{FF2B5EF4-FFF2-40B4-BE49-F238E27FC236}">
                <a16:creationId xmlns:a16="http://schemas.microsoft.com/office/drawing/2014/main" id="{39214E07-B39D-8FC6-905F-C65E7902003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487351" y="4213882"/>
            <a:ext cx="228600" cy="228600"/>
          </a:xfrm>
          <a:prstGeom prst="rect">
            <a:avLst/>
          </a:prstGeom>
        </p:spPr>
      </p:pic>
      <p:grpSp>
        <p:nvGrpSpPr>
          <p:cNvPr id="23" name="Group 22">
            <a:extLst>
              <a:ext uri="{FF2B5EF4-FFF2-40B4-BE49-F238E27FC236}">
                <a16:creationId xmlns:a16="http://schemas.microsoft.com/office/drawing/2014/main" id="{9D1E4551-6AA6-4C30-E532-55E0D1B8A2CE}"/>
              </a:ext>
            </a:extLst>
          </p:cNvPr>
          <p:cNvGrpSpPr/>
          <p:nvPr/>
        </p:nvGrpSpPr>
        <p:grpSpPr>
          <a:xfrm>
            <a:off x="5470072" y="2144385"/>
            <a:ext cx="2304000" cy="3118818"/>
            <a:chOff x="5266872" y="2309485"/>
            <a:chExt cx="2304000" cy="3118818"/>
          </a:xfrm>
        </p:grpSpPr>
        <p:sp>
          <p:nvSpPr>
            <p:cNvPr id="34" name="Rectangle: Rounded Corners 33">
              <a:extLst>
                <a:ext uri="{FF2B5EF4-FFF2-40B4-BE49-F238E27FC236}">
                  <a16:creationId xmlns:a16="http://schemas.microsoft.com/office/drawing/2014/main" id="{F3546BB2-886E-490F-658D-C9BF4D296B0D}"/>
                </a:ext>
              </a:extLst>
            </p:cNvPr>
            <p:cNvSpPr/>
            <p:nvPr/>
          </p:nvSpPr>
          <p:spPr>
            <a:xfrm>
              <a:off x="5266872" y="2309485"/>
              <a:ext cx="2304000" cy="3118818"/>
            </a:xfrm>
            <a:prstGeom prst="roundRect">
              <a:avLst>
                <a:gd name="adj" fmla="val 3847"/>
              </a:avLst>
            </a:prstGeom>
            <a:solidFill>
              <a:srgbClr val="05BFE0"/>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latin typeface="Agrandir" panose="00000500000000000000" pitchFamily="2" charset="0"/>
              </a:endParaRPr>
            </a:p>
          </p:txBody>
        </p:sp>
        <p:sp>
          <p:nvSpPr>
            <p:cNvPr id="35" name="TextBox 34">
              <a:extLst>
                <a:ext uri="{FF2B5EF4-FFF2-40B4-BE49-F238E27FC236}">
                  <a16:creationId xmlns:a16="http://schemas.microsoft.com/office/drawing/2014/main" id="{E16C1C7E-6DDA-DBA1-1F2C-624C9700BCB2}"/>
                </a:ext>
              </a:extLst>
            </p:cNvPr>
            <p:cNvSpPr txBox="1"/>
            <p:nvPr/>
          </p:nvSpPr>
          <p:spPr>
            <a:xfrm>
              <a:off x="5376056" y="2339001"/>
              <a:ext cx="420308" cy="584775"/>
            </a:xfrm>
            <a:prstGeom prst="rect">
              <a:avLst/>
            </a:prstGeom>
            <a:noFill/>
          </p:spPr>
          <p:txBody>
            <a:bodyPr wrap="none" rtlCol="0">
              <a:spAutoFit/>
            </a:bodyPr>
            <a:lstStyle/>
            <a:p>
              <a:pPr algn="ctr"/>
              <a:r>
                <a:rPr lang="en-US" sz="3200" b="1">
                  <a:latin typeface="Roboto" panose="02000000000000000000" pitchFamily="2" charset="0"/>
                  <a:ea typeface="Roboto" panose="02000000000000000000" pitchFamily="2" charset="0"/>
                  <a:cs typeface="Roboto" panose="02000000000000000000" pitchFamily="2" charset="0"/>
                </a:rPr>
                <a:t>4</a:t>
              </a:r>
              <a:endParaRPr lang="en-IN" sz="3200" b="1">
                <a:latin typeface="Roboto" panose="02000000000000000000" pitchFamily="2" charset="0"/>
                <a:ea typeface="Roboto" panose="02000000000000000000" pitchFamily="2" charset="0"/>
                <a:cs typeface="Roboto" panose="02000000000000000000" pitchFamily="2" charset="0"/>
              </a:endParaRPr>
            </a:p>
          </p:txBody>
        </p:sp>
        <p:sp>
          <p:nvSpPr>
            <p:cNvPr id="36" name="TextBox 35">
              <a:extLst>
                <a:ext uri="{FF2B5EF4-FFF2-40B4-BE49-F238E27FC236}">
                  <a16:creationId xmlns:a16="http://schemas.microsoft.com/office/drawing/2014/main" id="{793936AE-1223-87F9-1650-A7BE72827E84}"/>
                </a:ext>
              </a:extLst>
            </p:cNvPr>
            <p:cNvSpPr txBox="1"/>
            <p:nvPr/>
          </p:nvSpPr>
          <p:spPr>
            <a:xfrm>
              <a:off x="5396097" y="2894259"/>
              <a:ext cx="1370888" cy="276999"/>
            </a:xfrm>
            <a:prstGeom prst="rect">
              <a:avLst/>
            </a:prstGeom>
            <a:noFill/>
          </p:spPr>
          <p:txBody>
            <a:bodyPr wrap="none" rtlCol="0">
              <a:spAutoFit/>
            </a:bodyPr>
            <a:lstStyle/>
            <a:p>
              <a:r>
                <a:rPr lang="en-US" sz="1200" b="1">
                  <a:latin typeface="Roboto" panose="02000000000000000000" pitchFamily="2" charset="0"/>
                  <a:ea typeface="Roboto" panose="02000000000000000000" pitchFamily="2" charset="0"/>
                  <a:cs typeface="Roboto" panose="02000000000000000000" pitchFamily="2" charset="0"/>
                </a:rPr>
                <a:t>Graphic Designer</a:t>
              </a:r>
            </a:p>
          </p:txBody>
        </p:sp>
        <p:sp>
          <p:nvSpPr>
            <p:cNvPr id="37" name="TextBox 36">
              <a:extLst>
                <a:ext uri="{FF2B5EF4-FFF2-40B4-BE49-F238E27FC236}">
                  <a16:creationId xmlns:a16="http://schemas.microsoft.com/office/drawing/2014/main" id="{ECE1FF6C-BC3A-00F5-C9BD-2AE1332CC5DB}"/>
                </a:ext>
              </a:extLst>
            </p:cNvPr>
            <p:cNvSpPr txBox="1"/>
            <p:nvPr/>
          </p:nvSpPr>
          <p:spPr>
            <a:xfrm>
              <a:off x="5396097" y="3168633"/>
              <a:ext cx="635110" cy="261610"/>
            </a:xfrm>
            <a:prstGeom prst="rect">
              <a:avLst/>
            </a:prstGeom>
            <a:noFill/>
          </p:spPr>
          <p:txBody>
            <a:bodyPr wrap="none" rtlCol="0">
              <a:spAutoFit/>
            </a:bodyPr>
            <a:lstStyle/>
            <a:p>
              <a:r>
                <a:rPr lang="en-US" sz="1100">
                  <a:latin typeface="Roboto" panose="02000000000000000000" pitchFamily="2" charset="0"/>
                  <a:ea typeface="Roboto" panose="02000000000000000000" pitchFamily="2" charset="0"/>
                  <a:cs typeface="Roboto" panose="02000000000000000000" pitchFamily="2" charset="0"/>
                </a:rPr>
                <a:t>Skillset</a:t>
              </a:r>
            </a:p>
          </p:txBody>
        </p:sp>
        <p:cxnSp>
          <p:nvCxnSpPr>
            <p:cNvPr id="38" name="Straight Connector 37">
              <a:extLst>
                <a:ext uri="{FF2B5EF4-FFF2-40B4-BE49-F238E27FC236}">
                  <a16:creationId xmlns:a16="http://schemas.microsoft.com/office/drawing/2014/main" id="{7B107288-BC76-38C7-A1DE-E97D47837EA3}"/>
                </a:ext>
              </a:extLst>
            </p:cNvPr>
            <p:cNvCxnSpPr/>
            <p:nvPr/>
          </p:nvCxnSpPr>
          <p:spPr>
            <a:xfrm>
              <a:off x="5468855" y="3478177"/>
              <a:ext cx="540000" cy="0"/>
            </a:xfrm>
            <a:prstGeom prst="line">
              <a:avLst/>
            </a:prstGeom>
            <a:ln w="28575">
              <a:solidFill>
                <a:srgbClr val="4F17A8"/>
              </a:solidFil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EE6BC855-AF12-2C39-A19E-6F5E90641478}"/>
                </a:ext>
              </a:extLst>
            </p:cNvPr>
            <p:cNvSpPr txBox="1"/>
            <p:nvPr/>
          </p:nvSpPr>
          <p:spPr>
            <a:xfrm>
              <a:off x="5396097" y="3608254"/>
              <a:ext cx="1865763" cy="1546577"/>
            </a:xfrm>
            <a:prstGeom prst="rect">
              <a:avLst/>
            </a:prstGeom>
            <a:noFill/>
          </p:spPr>
          <p:txBody>
            <a:bodyPr wrap="square" rtlCol="0">
              <a:spAutoFit/>
            </a:bodyPr>
            <a:lstStyle/>
            <a:p>
              <a:pPr marL="171450" indent="-171450">
                <a:spcBef>
                  <a:spcPts val="700"/>
                </a:spcBef>
                <a:buFont typeface="Wingdings" panose="05000000000000000000" pitchFamily="2" charset="2"/>
                <a:buChar char="§"/>
              </a:pPr>
              <a:r>
                <a:rPr lang="en-US" sz="1100">
                  <a:latin typeface="Roboto" panose="02000000000000000000" pitchFamily="2" charset="0"/>
                  <a:ea typeface="Roboto" panose="02000000000000000000" pitchFamily="2" charset="0"/>
                  <a:cs typeface="Roboto" panose="02000000000000000000" pitchFamily="2" charset="0"/>
                </a:rPr>
                <a:t>Adobe Photoshop, XD, Illustrator, InDesign</a:t>
              </a:r>
            </a:p>
            <a:p>
              <a:pPr marL="171450" indent="-171450">
                <a:spcBef>
                  <a:spcPts val="700"/>
                </a:spcBef>
                <a:buFont typeface="Wingdings" panose="05000000000000000000" pitchFamily="2" charset="2"/>
                <a:buChar char="§"/>
              </a:pPr>
              <a:r>
                <a:rPr lang="en-US" sz="1100">
                  <a:latin typeface="Roboto" panose="02000000000000000000" pitchFamily="2" charset="0"/>
                  <a:ea typeface="Roboto" panose="02000000000000000000" pitchFamily="2" charset="0"/>
                  <a:cs typeface="Roboto" panose="02000000000000000000" pitchFamily="2" charset="0"/>
                </a:rPr>
                <a:t>Articulate Storyline, Rise360</a:t>
              </a:r>
            </a:p>
            <a:p>
              <a:pPr marL="171450" indent="-171450">
                <a:spcBef>
                  <a:spcPts val="700"/>
                </a:spcBef>
                <a:buFont typeface="Wingdings" panose="05000000000000000000" pitchFamily="2" charset="2"/>
                <a:buChar char="§"/>
              </a:pPr>
              <a:r>
                <a:rPr lang="en-US" sz="1100">
                  <a:latin typeface="Roboto" panose="02000000000000000000" pitchFamily="2" charset="0"/>
                  <a:ea typeface="Roboto" panose="02000000000000000000" pitchFamily="2" charset="0"/>
                  <a:cs typeface="Roboto" panose="02000000000000000000" pitchFamily="2" charset="0"/>
                </a:rPr>
                <a:t>Video Animations</a:t>
              </a:r>
            </a:p>
            <a:p>
              <a:pPr marL="171450" indent="-171450">
                <a:spcBef>
                  <a:spcPts val="700"/>
                </a:spcBef>
                <a:buFont typeface="Wingdings" panose="05000000000000000000" pitchFamily="2" charset="2"/>
                <a:buChar char="§"/>
              </a:pPr>
              <a:r>
                <a:rPr lang="en-US" sz="1100">
                  <a:latin typeface="Roboto" panose="02000000000000000000" pitchFamily="2" charset="0"/>
                  <a:ea typeface="Roboto" panose="02000000000000000000" pitchFamily="2" charset="0"/>
                  <a:cs typeface="Roboto" panose="02000000000000000000" pitchFamily="2" charset="0"/>
                </a:rPr>
                <a:t>PowerPoint presentations</a:t>
              </a:r>
              <a:endParaRPr lang="en-IN" sz="1100">
                <a:latin typeface="Roboto" panose="02000000000000000000" pitchFamily="2" charset="0"/>
                <a:ea typeface="Roboto" panose="02000000000000000000" pitchFamily="2" charset="0"/>
                <a:cs typeface="Roboto" panose="02000000000000000000" pitchFamily="2" charset="0"/>
              </a:endParaRPr>
            </a:p>
          </p:txBody>
        </p:sp>
        <p:pic>
          <p:nvPicPr>
            <p:cNvPr id="13" name="Graphic 12">
              <a:extLst>
                <a:ext uri="{FF2B5EF4-FFF2-40B4-BE49-F238E27FC236}">
                  <a16:creationId xmlns:a16="http://schemas.microsoft.com/office/drawing/2014/main" id="{13C8B2A5-EFDC-49F0-166F-D9772B797D1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785818" y="2519836"/>
              <a:ext cx="228600" cy="228600"/>
            </a:xfrm>
            <a:prstGeom prst="rect">
              <a:avLst/>
            </a:prstGeom>
          </p:spPr>
        </p:pic>
        <p:pic>
          <p:nvPicPr>
            <p:cNvPr id="14" name="Graphic 13">
              <a:extLst>
                <a:ext uri="{FF2B5EF4-FFF2-40B4-BE49-F238E27FC236}">
                  <a16:creationId xmlns:a16="http://schemas.microsoft.com/office/drawing/2014/main" id="{BC0CD1CB-FBAF-A7D0-665E-2EF29155EB0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981700" y="2519836"/>
              <a:ext cx="228600" cy="228600"/>
            </a:xfrm>
            <a:prstGeom prst="rect">
              <a:avLst/>
            </a:prstGeom>
          </p:spPr>
        </p:pic>
        <p:pic>
          <p:nvPicPr>
            <p:cNvPr id="15" name="Graphic 14">
              <a:extLst>
                <a:ext uri="{FF2B5EF4-FFF2-40B4-BE49-F238E27FC236}">
                  <a16:creationId xmlns:a16="http://schemas.microsoft.com/office/drawing/2014/main" id="{FCA65307-961A-D05C-0FA3-F77F65395AE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174914" y="2519836"/>
              <a:ext cx="228600" cy="228600"/>
            </a:xfrm>
            <a:prstGeom prst="rect">
              <a:avLst/>
            </a:prstGeom>
          </p:spPr>
        </p:pic>
        <p:pic>
          <p:nvPicPr>
            <p:cNvPr id="16" name="Graphic 15">
              <a:extLst>
                <a:ext uri="{FF2B5EF4-FFF2-40B4-BE49-F238E27FC236}">
                  <a16:creationId xmlns:a16="http://schemas.microsoft.com/office/drawing/2014/main" id="{9F97FC52-6E41-6495-0F44-D365DD0AF73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370796" y="2519836"/>
              <a:ext cx="228600" cy="228600"/>
            </a:xfrm>
            <a:prstGeom prst="rect">
              <a:avLst/>
            </a:prstGeom>
          </p:spPr>
        </p:pic>
      </p:grpSp>
      <p:pic>
        <p:nvPicPr>
          <p:cNvPr id="33" name="Graphic 32">
            <a:extLst>
              <a:ext uri="{FF2B5EF4-FFF2-40B4-BE49-F238E27FC236}">
                <a16:creationId xmlns:a16="http://schemas.microsoft.com/office/drawing/2014/main" id="{9FADD648-605A-5214-9560-FD116981FA8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745069" y="5208013"/>
            <a:ext cx="803934" cy="787009"/>
          </a:xfrm>
          <a:prstGeom prst="rect">
            <a:avLst/>
          </a:prstGeom>
        </p:spPr>
      </p:pic>
      <p:sp>
        <p:nvSpPr>
          <p:cNvPr id="40" name="TextBox 39">
            <a:extLst>
              <a:ext uri="{FF2B5EF4-FFF2-40B4-BE49-F238E27FC236}">
                <a16:creationId xmlns:a16="http://schemas.microsoft.com/office/drawing/2014/main" id="{285566C1-615C-1C57-BB8F-C7E1F08EA89C}"/>
              </a:ext>
            </a:extLst>
          </p:cNvPr>
          <p:cNvSpPr txBox="1"/>
          <p:nvPr/>
        </p:nvSpPr>
        <p:spPr>
          <a:xfrm>
            <a:off x="641262" y="3432386"/>
            <a:ext cx="1865763" cy="948978"/>
          </a:xfrm>
          <a:prstGeom prst="rect">
            <a:avLst/>
          </a:prstGeom>
          <a:noFill/>
        </p:spPr>
        <p:txBody>
          <a:bodyPr wrap="square" rtlCol="0">
            <a:spAutoFit/>
          </a:bodyPr>
          <a:lstStyle/>
          <a:p>
            <a:pPr marL="171450" indent="-171450">
              <a:spcBef>
                <a:spcPts val="700"/>
              </a:spcBef>
              <a:buFont typeface="Wingdings" panose="05000000000000000000" pitchFamily="2" charset="2"/>
              <a:buChar char="§"/>
            </a:pPr>
            <a:r>
              <a:rPr lang="en-US" sz="1100">
                <a:latin typeface="Roboto" panose="02000000000000000000" pitchFamily="2" charset="0"/>
                <a:ea typeface="Roboto" panose="02000000000000000000" pitchFamily="2" charset="0"/>
                <a:cs typeface="Roboto" panose="02000000000000000000" pitchFamily="2" charset="0"/>
              </a:rPr>
              <a:t>Leadership</a:t>
            </a:r>
          </a:p>
          <a:p>
            <a:pPr marL="171450" indent="-171450">
              <a:spcBef>
                <a:spcPts val="700"/>
              </a:spcBef>
              <a:buFont typeface="Wingdings" panose="05000000000000000000" pitchFamily="2" charset="2"/>
              <a:buChar char="§"/>
            </a:pPr>
            <a:r>
              <a:rPr lang="en-US" sz="1100">
                <a:latin typeface="Roboto" panose="02000000000000000000" pitchFamily="2" charset="0"/>
                <a:ea typeface="Roboto" panose="02000000000000000000" pitchFamily="2" charset="0"/>
                <a:cs typeface="Roboto" panose="02000000000000000000" pitchFamily="2" charset="0"/>
              </a:rPr>
              <a:t>Project management</a:t>
            </a:r>
          </a:p>
          <a:p>
            <a:pPr marL="171450" indent="-171450">
              <a:spcBef>
                <a:spcPts val="700"/>
              </a:spcBef>
              <a:buFont typeface="Wingdings" panose="05000000000000000000" pitchFamily="2" charset="2"/>
              <a:buChar char="§"/>
            </a:pPr>
            <a:r>
              <a:rPr lang="en-US" sz="1100">
                <a:latin typeface="Roboto" panose="02000000000000000000" pitchFamily="2" charset="0"/>
                <a:ea typeface="Roboto" panose="02000000000000000000" pitchFamily="2" charset="0"/>
                <a:cs typeface="Roboto" panose="02000000000000000000" pitchFamily="2" charset="0"/>
              </a:rPr>
              <a:t>Client relationship management</a:t>
            </a:r>
            <a:endParaRPr lang="en-IN" sz="1100">
              <a:highlight>
                <a:srgbClr val="FFFF00"/>
              </a:highlight>
              <a:latin typeface="Roboto" panose="02000000000000000000" pitchFamily="2" charset="0"/>
              <a:ea typeface="Roboto" panose="02000000000000000000" pitchFamily="2" charset="0"/>
              <a:cs typeface="Roboto" panose="02000000000000000000" pitchFamily="2" charset="0"/>
            </a:endParaRPr>
          </a:p>
        </p:txBody>
      </p:sp>
      <p:sp>
        <p:nvSpPr>
          <p:cNvPr id="42" name="TextBox 41">
            <a:extLst>
              <a:ext uri="{FF2B5EF4-FFF2-40B4-BE49-F238E27FC236}">
                <a16:creationId xmlns:a16="http://schemas.microsoft.com/office/drawing/2014/main" id="{08D0E737-2E33-DB94-BADD-A05406AE166D}"/>
              </a:ext>
            </a:extLst>
          </p:cNvPr>
          <p:cNvSpPr txBox="1"/>
          <p:nvPr/>
        </p:nvSpPr>
        <p:spPr>
          <a:xfrm>
            <a:off x="3066726" y="5236777"/>
            <a:ext cx="2184222" cy="1118255"/>
          </a:xfrm>
          <a:prstGeom prst="rect">
            <a:avLst/>
          </a:prstGeom>
          <a:noFill/>
        </p:spPr>
        <p:txBody>
          <a:bodyPr wrap="square" rtlCol="0">
            <a:spAutoFit/>
          </a:bodyPr>
          <a:lstStyle/>
          <a:p>
            <a:pPr marL="171450" indent="-171450">
              <a:spcBef>
                <a:spcPts val="700"/>
              </a:spcBef>
              <a:buFont typeface="Wingdings" panose="05000000000000000000" pitchFamily="2" charset="2"/>
              <a:buChar char="§"/>
            </a:pPr>
            <a:r>
              <a:rPr lang="en-US" sz="1100">
                <a:latin typeface="Agrandir" panose="00000500000000000000" pitchFamily="2" charset="0"/>
              </a:rPr>
              <a:t>LMS testing</a:t>
            </a:r>
          </a:p>
          <a:p>
            <a:pPr marL="171450" indent="-171450">
              <a:spcBef>
                <a:spcPts val="700"/>
              </a:spcBef>
              <a:buFont typeface="Wingdings" panose="05000000000000000000" pitchFamily="2" charset="2"/>
              <a:buChar char="§"/>
            </a:pPr>
            <a:r>
              <a:rPr lang="en-US" sz="1100">
                <a:latin typeface="Agrandir" panose="00000500000000000000" pitchFamily="2" charset="0"/>
              </a:rPr>
              <a:t>Accessibility testing</a:t>
            </a:r>
          </a:p>
          <a:p>
            <a:pPr marL="171450" indent="-171450">
              <a:spcBef>
                <a:spcPts val="700"/>
              </a:spcBef>
              <a:buFont typeface="Wingdings" panose="05000000000000000000" pitchFamily="2" charset="2"/>
              <a:buChar char="§"/>
            </a:pPr>
            <a:r>
              <a:rPr lang="en-US" sz="1100">
                <a:latin typeface="Agrandir" panose="00000500000000000000" pitchFamily="2" charset="0"/>
              </a:rPr>
              <a:t>Performed WCAG compliance using JAWS reader</a:t>
            </a:r>
          </a:p>
        </p:txBody>
      </p:sp>
      <p:sp>
        <p:nvSpPr>
          <p:cNvPr id="47" name="TextBox 46">
            <a:extLst>
              <a:ext uri="{FF2B5EF4-FFF2-40B4-BE49-F238E27FC236}">
                <a16:creationId xmlns:a16="http://schemas.microsoft.com/office/drawing/2014/main" id="{134C8465-4DC2-9B71-DC44-280A30BF9974}"/>
              </a:ext>
            </a:extLst>
          </p:cNvPr>
          <p:cNvSpPr txBox="1"/>
          <p:nvPr/>
        </p:nvSpPr>
        <p:spPr>
          <a:xfrm>
            <a:off x="3069479" y="2824046"/>
            <a:ext cx="1865763" cy="779701"/>
          </a:xfrm>
          <a:prstGeom prst="rect">
            <a:avLst/>
          </a:prstGeom>
          <a:noFill/>
        </p:spPr>
        <p:txBody>
          <a:bodyPr wrap="square" rtlCol="0">
            <a:spAutoFit/>
          </a:bodyPr>
          <a:lstStyle/>
          <a:p>
            <a:pPr marL="171450" indent="-171450">
              <a:spcBef>
                <a:spcPts val="700"/>
              </a:spcBef>
              <a:buFont typeface="Wingdings" panose="05000000000000000000" pitchFamily="2" charset="2"/>
              <a:buChar char="§"/>
            </a:pPr>
            <a:r>
              <a:rPr lang="en-US" sz="1100">
                <a:latin typeface="Roboto" panose="02000000000000000000" pitchFamily="2" charset="0"/>
                <a:ea typeface="Roboto" panose="02000000000000000000" pitchFamily="2" charset="0"/>
                <a:cs typeface="Roboto" panose="02000000000000000000" pitchFamily="2" charset="0"/>
              </a:rPr>
              <a:t>MS Office</a:t>
            </a:r>
          </a:p>
          <a:p>
            <a:pPr marL="171450" indent="-171450">
              <a:spcBef>
                <a:spcPts val="700"/>
              </a:spcBef>
              <a:buFont typeface="Wingdings" panose="05000000000000000000" pitchFamily="2" charset="2"/>
              <a:buChar char="§"/>
            </a:pPr>
            <a:r>
              <a:rPr lang="en-US" sz="1100">
                <a:latin typeface="Roboto" panose="02000000000000000000" pitchFamily="2" charset="0"/>
                <a:ea typeface="Roboto" panose="02000000000000000000" pitchFamily="2" charset="0"/>
                <a:cs typeface="Roboto" panose="02000000000000000000" pitchFamily="2" charset="0"/>
              </a:rPr>
              <a:t>Articulate Storyline</a:t>
            </a:r>
          </a:p>
          <a:p>
            <a:pPr marL="171450" indent="-171450">
              <a:spcBef>
                <a:spcPts val="700"/>
              </a:spcBef>
              <a:buFont typeface="Wingdings" panose="05000000000000000000" pitchFamily="2" charset="2"/>
              <a:buChar char="§"/>
            </a:pPr>
            <a:r>
              <a:rPr lang="en-US" sz="1100">
                <a:latin typeface="Roboto" panose="02000000000000000000" pitchFamily="2" charset="0"/>
                <a:ea typeface="Roboto" panose="02000000000000000000" pitchFamily="2" charset="0"/>
                <a:cs typeface="Roboto" panose="02000000000000000000" pitchFamily="2" charset="0"/>
              </a:rPr>
              <a:t>Rise360</a:t>
            </a:r>
          </a:p>
        </p:txBody>
      </p:sp>
      <p:cxnSp>
        <p:nvCxnSpPr>
          <p:cNvPr id="51" name="Straight Arrow Connector 50">
            <a:extLst>
              <a:ext uri="{FF2B5EF4-FFF2-40B4-BE49-F238E27FC236}">
                <a16:creationId xmlns:a16="http://schemas.microsoft.com/office/drawing/2014/main" id="{9E62AF41-6636-8FC8-64FD-DAE50F3D78F9}"/>
              </a:ext>
            </a:extLst>
          </p:cNvPr>
          <p:cNvCxnSpPr>
            <a:cxnSpLocks/>
          </p:cNvCxnSpPr>
          <p:nvPr/>
        </p:nvCxnSpPr>
        <p:spPr>
          <a:xfrm>
            <a:off x="515938" y="1197429"/>
            <a:ext cx="7229131"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24592D56-44DE-4C77-A737-9BEF9F168646}"/>
              </a:ext>
            </a:extLst>
          </p:cNvPr>
          <p:cNvSpPr txBox="1"/>
          <p:nvPr/>
        </p:nvSpPr>
        <p:spPr>
          <a:xfrm>
            <a:off x="2815872" y="1005773"/>
            <a:ext cx="2629263" cy="376129"/>
          </a:xfrm>
          <a:prstGeom prst="rect">
            <a:avLst/>
          </a:prstGeom>
          <a:solidFill>
            <a:srgbClr val="4F17A8"/>
          </a:solidFill>
        </p:spPr>
        <p:txBody>
          <a:bodyPr wrap="square" rtlCol="0">
            <a:spAutoFit/>
          </a:bodyPr>
          <a:lstStyle/>
          <a:p>
            <a:pPr algn="ctr">
              <a:lnSpc>
                <a:spcPct val="150000"/>
              </a:lnSpc>
            </a:pPr>
            <a:r>
              <a:rPr lang="en-US" sz="1400" b="1">
                <a:solidFill>
                  <a:schemeClr val="bg1"/>
                </a:solidFill>
                <a:latin typeface="Roboto" panose="02000000000000000000" pitchFamily="2" charset="0"/>
                <a:ea typeface="Roboto" panose="02000000000000000000" pitchFamily="2" charset="0"/>
                <a:cs typeface="Roboto" panose="02000000000000000000" pitchFamily="2" charset="0"/>
              </a:rPr>
              <a:t>Current Team and Skills</a:t>
            </a:r>
          </a:p>
        </p:txBody>
      </p:sp>
      <p:sp>
        <p:nvSpPr>
          <p:cNvPr id="53" name="TextBox 52">
            <a:extLst>
              <a:ext uri="{FF2B5EF4-FFF2-40B4-BE49-F238E27FC236}">
                <a16:creationId xmlns:a16="http://schemas.microsoft.com/office/drawing/2014/main" id="{4B4A1E1F-0276-0D23-651C-E1B6EB12267F}"/>
              </a:ext>
            </a:extLst>
          </p:cNvPr>
          <p:cNvSpPr txBox="1"/>
          <p:nvPr/>
        </p:nvSpPr>
        <p:spPr>
          <a:xfrm>
            <a:off x="9122194" y="4724975"/>
            <a:ext cx="1800750" cy="276999"/>
          </a:xfrm>
          <a:prstGeom prst="rect">
            <a:avLst/>
          </a:prstGeom>
          <a:noFill/>
        </p:spPr>
        <p:txBody>
          <a:bodyPr wrap="square" rtlCol="0">
            <a:spAutoFit/>
          </a:bodyPr>
          <a:lstStyle/>
          <a:p>
            <a:r>
              <a:rPr lang="en-US" sz="1200">
                <a:solidFill>
                  <a:schemeClr val="bg1"/>
                </a:solidFill>
                <a:latin typeface="Roboto" panose="02000000000000000000" pitchFamily="2" charset="0"/>
                <a:ea typeface="Roboto" panose="02000000000000000000" pitchFamily="2" charset="0"/>
                <a:cs typeface="Roboto" panose="02000000000000000000" pitchFamily="2" charset="0"/>
              </a:rPr>
              <a:t>April – June 2025</a:t>
            </a:r>
          </a:p>
        </p:txBody>
      </p:sp>
      <p:pic>
        <p:nvPicPr>
          <p:cNvPr id="22" name="Graphic 21">
            <a:extLst>
              <a:ext uri="{FF2B5EF4-FFF2-40B4-BE49-F238E27FC236}">
                <a16:creationId xmlns:a16="http://schemas.microsoft.com/office/drawing/2014/main" id="{C6A34082-5710-8930-6674-72AEAAD9550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1229975" y="512764"/>
            <a:ext cx="488337" cy="446295"/>
          </a:xfrm>
          <a:prstGeom prst="rect">
            <a:avLst/>
          </a:prstGeom>
        </p:spPr>
      </p:pic>
    </p:spTree>
    <p:extLst>
      <p:ext uri="{BB962C8B-B14F-4D97-AF65-F5344CB8AC3E}">
        <p14:creationId xmlns:p14="http://schemas.microsoft.com/office/powerpoint/2010/main" val="1752376088"/>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Rounded Corners 48">
            <a:extLst>
              <a:ext uri="{FF2B5EF4-FFF2-40B4-BE49-F238E27FC236}">
                <a16:creationId xmlns:a16="http://schemas.microsoft.com/office/drawing/2014/main" id="{00B26EE9-66C5-D185-04A7-46CB289E90B0}"/>
              </a:ext>
            </a:extLst>
          </p:cNvPr>
          <p:cNvSpPr/>
          <p:nvPr/>
        </p:nvSpPr>
        <p:spPr>
          <a:xfrm>
            <a:off x="528946" y="1085524"/>
            <a:ext cx="9146483" cy="4976517"/>
          </a:xfrm>
          <a:prstGeom prst="roundRect">
            <a:avLst>
              <a:gd name="adj" fmla="val 2343"/>
            </a:avLst>
          </a:prstGeom>
          <a:solidFill>
            <a:srgbClr val="E2E1DD">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 name="Text Placeholder 2">
            <a:extLst>
              <a:ext uri="{FF2B5EF4-FFF2-40B4-BE49-F238E27FC236}">
                <a16:creationId xmlns:a16="http://schemas.microsoft.com/office/drawing/2014/main" id="{9056ADAF-05E9-89C9-FC89-E8BEAD1018B3}"/>
              </a:ext>
            </a:extLst>
          </p:cNvPr>
          <p:cNvSpPr>
            <a:spLocks noGrp="1"/>
          </p:cNvSpPr>
          <p:nvPr>
            <p:ph type="body" sz="quarter" idx="10"/>
          </p:nvPr>
        </p:nvSpPr>
        <p:spPr/>
        <p:txBody>
          <a:bodyPr/>
          <a:lstStyle/>
          <a:p>
            <a:r>
              <a:rPr lang="en-IN"/>
              <a:t>Aptara Overview</a:t>
            </a:r>
          </a:p>
        </p:txBody>
      </p:sp>
      <p:sp>
        <p:nvSpPr>
          <p:cNvPr id="8" name="TextBox 111">
            <a:extLst>
              <a:ext uri="{FF2B5EF4-FFF2-40B4-BE49-F238E27FC236}">
                <a16:creationId xmlns:a16="http://schemas.microsoft.com/office/drawing/2014/main" id="{49C49E43-99DD-139F-05DC-CAD85EE2085C}"/>
              </a:ext>
            </a:extLst>
          </p:cNvPr>
          <p:cNvSpPr txBox="1"/>
          <p:nvPr/>
        </p:nvSpPr>
        <p:spPr>
          <a:xfrm>
            <a:off x="4982391" y="1898380"/>
            <a:ext cx="1864679" cy="507831"/>
          </a:xfrm>
          <a:prstGeom prst="rect">
            <a:avLst/>
          </a:prstGeom>
          <a:noFill/>
          <a:ln w="9525">
            <a:noFill/>
            <a:miter lim="800000"/>
            <a:headEnd/>
            <a:tailEnd/>
          </a:ln>
          <a:effectLst/>
        </p:spPr>
        <p:txBody>
          <a:bodyPr>
            <a:spAutoFit/>
          </a:bodyPr>
          <a:lstStyle/>
          <a:p>
            <a:pPr marL="0" marR="0" lvl="0" indent="0" algn="ctr" defTabSz="914400" rtl="0" eaLnBrk="1" fontAlgn="auto" latinLnBrk="0" hangingPunct="1">
              <a:spcBef>
                <a:spcPts val="0"/>
              </a:spcBef>
              <a:spcAft>
                <a:spcPts val="0"/>
              </a:spcAft>
              <a:buClrTx/>
              <a:buSzTx/>
              <a:buFontTx/>
              <a:buNone/>
              <a:tabLst/>
              <a:defRPr/>
            </a:pPr>
            <a:r>
              <a:rPr kumimoji="0" lang="en-IN" b="1" i="0" u="none" strike="noStrike" kern="0" cap="none" spc="0" normalizeH="0" baseline="0" noProof="0">
                <a:ln>
                  <a:noFill/>
                </a:ln>
                <a:solidFill>
                  <a:srgbClr val="0080A8"/>
                </a:solidFill>
                <a:effectLst/>
                <a:uLnTx/>
                <a:uFillTx/>
                <a:latin typeface="Roboto "/>
                <a:ea typeface="Roboto light" panose="02000000000000000000" pitchFamily="2" charset="0"/>
                <a:cs typeface="Roboto light" panose="02000000000000000000" pitchFamily="2" charset="0"/>
              </a:rPr>
              <a:t>9</a:t>
            </a:r>
          </a:p>
          <a:p>
            <a:pPr marL="0" marR="0" lvl="0" indent="0" algn="ctr" defTabSz="914400" rtl="0" eaLnBrk="1" fontAlgn="auto" latinLnBrk="0" hangingPunct="1">
              <a:spcBef>
                <a:spcPts val="0"/>
              </a:spcBef>
              <a:spcAft>
                <a:spcPts val="0"/>
              </a:spcAft>
              <a:buClrTx/>
              <a:buSzTx/>
              <a:buFontTx/>
              <a:buNone/>
              <a:tabLst/>
              <a:defRPr/>
            </a:pPr>
            <a:r>
              <a:rPr kumimoji="0" lang="en-US" sz="900" b="0" i="0" u="none" strike="noStrike" kern="0" cap="none" spc="0" normalizeH="0" baseline="0" noProof="0">
                <a:ln>
                  <a:noFill/>
                </a:ln>
                <a:solidFill>
                  <a:srgbClr val="404040"/>
                </a:solidFill>
                <a:effectLst/>
                <a:uLnTx/>
                <a:uFillTx/>
                <a:latin typeface="Roboto "/>
                <a:ea typeface="Roboto light" panose="02000000000000000000" pitchFamily="2" charset="0"/>
                <a:cs typeface="Roboto light" panose="02000000000000000000" pitchFamily="2" charset="0"/>
              </a:rPr>
              <a:t>Global delivery </a:t>
            </a:r>
            <a:r>
              <a:rPr kumimoji="0" lang="en-US" sz="900" b="0" i="0" u="none" strike="noStrike" kern="0" cap="none" spc="0" normalizeH="0" baseline="0" noProof="0" err="1">
                <a:ln>
                  <a:noFill/>
                </a:ln>
                <a:solidFill>
                  <a:srgbClr val="404040"/>
                </a:solidFill>
                <a:effectLst/>
                <a:uLnTx/>
                <a:uFillTx/>
                <a:latin typeface="Roboto "/>
                <a:ea typeface="Roboto light" panose="02000000000000000000" pitchFamily="2" charset="0"/>
                <a:cs typeface="Roboto light" panose="02000000000000000000" pitchFamily="2" charset="0"/>
              </a:rPr>
              <a:t>centres</a:t>
            </a:r>
            <a:endParaRPr kumimoji="0" lang="en-US" sz="900" b="0" i="0" u="none" strike="noStrike" kern="0" cap="none" spc="0" normalizeH="0" baseline="0" noProof="0">
              <a:ln>
                <a:noFill/>
              </a:ln>
              <a:solidFill>
                <a:srgbClr val="404040"/>
              </a:solidFill>
              <a:effectLst/>
              <a:uLnTx/>
              <a:uFillTx/>
              <a:latin typeface="Roboto "/>
              <a:ea typeface="Roboto light" panose="02000000000000000000" pitchFamily="2" charset="0"/>
              <a:cs typeface="Roboto light" panose="02000000000000000000" pitchFamily="2" charset="0"/>
            </a:endParaRPr>
          </a:p>
        </p:txBody>
      </p:sp>
      <p:pic>
        <p:nvPicPr>
          <p:cNvPr id="9" name="Graphic 8">
            <a:extLst>
              <a:ext uri="{FF2B5EF4-FFF2-40B4-BE49-F238E27FC236}">
                <a16:creationId xmlns:a16="http://schemas.microsoft.com/office/drawing/2014/main" id="{2A55BFA6-5508-93DE-CEE2-86B72F1B37FE}"/>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593533" y="2945589"/>
            <a:ext cx="578240" cy="578240"/>
          </a:xfrm>
          <a:prstGeom prst="rect">
            <a:avLst/>
          </a:prstGeom>
        </p:spPr>
      </p:pic>
      <p:sp>
        <p:nvSpPr>
          <p:cNvPr id="10" name="TextBox 9">
            <a:extLst>
              <a:ext uri="{FF2B5EF4-FFF2-40B4-BE49-F238E27FC236}">
                <a16:creationId xmlns:a16="http://schemas.microsoft.com/office/drawing/2014/main" id="{D0340494-E34B-2F65-E2E5-1335143ED5AB}"/>
              </a:ext>
            </a:extLst>
          </p:cNvPr>
          <p:cNvSpPr txBox="1"/>
          <p:nvPr/>
        </p:nvSpPr>
        <p:spPr>
          <a:xfrm>
            <a:off x="5598196" y="3097860"/>
            <a:ext cx="587560" cy="321200"/>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200" b="0" i="0" u="none" strike="noStrike" kern="0" cap="none" spc="0" normalizeH="0" baseline="0" noProof="0">
                <a:ln>
                  <a:noFill/>
                </a:ln>
                <a:solidFill>
                  <a:srgbClr val="0080A8"/>
                </a:solidFill>
                <a:effectLst/>
                <a:uLnTx/>
                <a:uFillTx/>
                <a:latin typeface="Roboto "/>
                <a:ea typeface="Roboto light" panose="02000000000000000000" pitchFamily="2" charset="0"/>
                <a:cs typeface="Roboto light" panose="02000000000000000000" pitchFamily="2" charset="0"/>
              </a:rPr>
              <a:t>12</a:t>
            </a:r>
            <a:r>
              <a:rPr kumimoji="0" lang="en-IN" sz="1200" b="0" i="0" u="none" strike="noStrike" kern="0" cap="none" spc="0" normalizeH="0" baseline="30000" noProof="0">
                <a:ln>
                  <a:noFill/>
                </a:ln>
                <a:solidFill>
                  <a:srgbClr val="0080A8"/>
                </a:solidFill>
                <a:effectLst/>
                <a:uLnTx/>
                <a:uFillTx/>
                <a:latin typeface="Roboto "/>
                <a:ea typeface="Roboto light" panose="02000000000000000000" pitchFamily="2" charset="0"/>
                <a:cs typeface="Roboto light" panose="02000000000000000000" pitchFamily="2" charset="0"/>
              </a:rPr>
              <a:t>th</a:t>
            </a:r>
            <a:r>
              <a:rPr kumimoji="0" lang="en-IN" sz="1200" b="0" i="0" u="none" strike="noStrike" kern="0" cap="none" spc="0" normalizeH="0" baseline="0" noProof="0">
                <a:ln>
                  <a:noFill/>
                </a:ln>
                <a:solidFill>
                  <a:srgbClr val="0080A8"/>
                </a:solidFill>
                <a:effectLst/>
                <a:uLnTx/>
                <a:uFillTx/>
                <a:latin typeface="Roboto "/>
                <a:ea typeface="Roboto light" panose="02000000000000000000" pitchFamily="2" charset="0"/>
                <a:cs typeface="Roboto light" panose="02000000000000000000" pitchFamily="2" charset="0"/>
              </a:rPr>
              <a:t> </a:t>
            </a:r>
          </a:p>
        </p:txBody>
      </p:sp>
      <p:cxnSp>
        <p:nvCxnSpPr>
          <p:cNvPr id="11" name="Straight Connector 10">
            <a:extLst>
              <a:ext uri="{FF2B5EF4-FFF2-40B4-BE49-F238E27FC236}">
                <a16:creationId xmlns:a16="http://schemas.microsoft.com/office/drawing/2014/main" id="{DD2246F2-0749-2CCF-E1FA-459744DBFC57}"/>
              </a:ext>
            </a:extLst>
          </p:cNvPr>
          <p:cNvCxnSpPr>
            <a:cxnSpLocks/>
          </p:cNvCxnSpPr>
          <p:nvPr/>
        </p:nvCxnSpPr>
        <p:spPr>
          <a:xfrm>
            <a:off x="2516567" y="1085524"/>
            <a:ext cx="14652" cy="4976517"/>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49F829E-903E-897F-8798-46934322739C}"/>
              </a:ext>
            </a:extLst>
          </p:cNvPr>
          <p:cNvCxnSpPr>
            <a:cxnSpLocks/>
          </p:cNvCxnSpPr>
          <p:nvPr/>
        </p:nvCxnSpPr>
        <p:spPr>
          <a:xfrm>
            <a:off x="4779707" y="1085524"/>
            <a:ext cx="0" cy="4976517"/>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72660EC-D8E6-F9D1-94D8-A6CDBE7E9AE0}"/>
              </a:ext>
            </a:extLst>
          </p:cNvPr>
          <p:cNvCxnSpPr>
            <a:cxnSpLocks/>
          </p:cNvCxnSpPr>
          <p:nvPr/>
        </p:nvCxnSpPr>
        <p:spPr>
          <a:xfrm>
            <a:off x="7042847" y="1085524"/>
            <a:ext cx="51892" cy="4976517"/>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4E40F63-7CE5-4F78-2076-FC8EC5D5B7EA}"/>
              </a:ext>
            </a:extLst>
          </p:cNvPr>
          <p:cNvCxnSpPr>
            <a:cxnSpLocks/>
          </p:cNvCxnSpPr>
          <p:nvPr/>
        </p:nvCxnSpPr>
        <p:spPr>
          <a:xfrm>
            <a:off x="553602" y="2650974"/>
            <a:ext cx="9131162" cy="32329"/>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BFB8EBD-E10E-665E-5E15-E274907B1F7A}"/>
              </a:ext>
            </a:extLst>
          </p:cNvPr>
          <p:cNvCxnSpPr>
            <a:cxnSpLocks/>
          </p:cNvCxnSpPr>
          <p:nvPr/>
        </p:nvCxnSpPr>
        <p:spPr>
          <a:xfrm>
            <a:off x="553602" y="4340076"/>
            <a:ext cx="9121828"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pic>
        <p:nvPicPr>
          <p:cNvPr id="16" name="Graphic 15">
            <a:extLst>
              <a:ext uri="{FF2B5EF4-FFF2-40B4-BE49-F238E27FC236}">
                <a16:creationId xmlns:a16="http://schemas.microsoft.com/office/drawing/2014/main" id="{8E6526AF-7627-CC25-0491-494EEA18DCB5}"/>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678571" y="1272004"/>
            <a:ext cx="472318" cy="488891"/>
          </a:xfrm>
          <a:prstGeom prst="rect">
            <a:avLst/>
          </a:prstGeom>
        </p:spPr>
      </p:pic>
      <p:pic>
        <p:nvPicPr>
          <p:cNvPr id="17" name="Graphic 16">
            <a:extLst>
              <a:ext uri="{FF2B5EF4-FFF2-40B4-BE49-F238E27FC236}">
                <a16:creationId xmlns:a16="http://schemas.microsoft.com/office/drawing/2014/main" id="{1ED5A455-42A3-3522-6E16-7FADDA51018D}"/>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279633" y="4543177"/>
            <a:ext cx="502227" cy="363682"/>
          </a:xfrm>
          <a:prstGeom prst="rect">
            <a:avLst/>
          </a:prstGeom>
        </p:spPr>
      </p:pic>
      <p:pic>
        <p:nvPicPr>
          <p:cNvPr id="18" name="Graphic 17">
            <a:extLst>
              <a:ext uri="{FF2B5EF4-FFF2-40B4-BE49-F238E27FC236}">
                <a16:creationId xmlns:a16="http://schemas.microsoft.com/office/drawing/2014/main" id="{708BEF11-BE9F-6076-47C4-BD4ADF480D9D}"/>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8176081" y="1314590"/>
            <a:ext cx="403718" cy="403718"/>
          </a:xfrm>
          <a:prstGeom prst="rect">
            <a:avLst/>
          </a:prstGeom>
        </p:spPr>
      </p:pic>
      <p:pic>
        <p:nvPicPr>
          <p:cNvPr id="19" name="Graphic 18">
            <a:extLst>
              <a:ext uri="{FF2B5EF4-FFF2-40B4-BE49-F238E27FC236}">
                <a16:creationId xmlns:a16="http://schemas.microsoft.com/office/drawing/2014/main" id="{D1A17771-B216-AF28-D02B-F97E164B3261}"/>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3407287" y="2945589"/>
            <a:ext cx="467495" cy="417628"/>
          </a:xfrm>
          <a:prstGeom prst="rect">
            <a:avLst/>
          </a:prstGeom>
        </p:spPr>
      </p:pic>
      <p:pic>
        <p:nvPicPr>
          <p:cNvPr id="20" name="Graphic 19">
            <a:extLst>
              <a:ext uri="{FF2B5EF4-FFF2-40B4-BE49-F238E27FC236}">
                <a16:creationId xmlns:a16="http://schemas.microsoft.com/office/drawing/2014/main" id="{C5CED851-245E-6FB2-D4CE-0580841673DF}"/>
              </a:ext>
            </a:extLst>
          </p:cNvPr>
          <p:cNvPicPr>
            <a:picLocks noChangeAspect="1"/>
          </p:cNvPicPr>
          <p:nvPr/>
        </p:nvPicPr>
        <p:blipFill>
          <a:blip r:embed="rId12">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1357686" y="2945589"/>
            <a:ext cx="452405" cy="510779"/>
          </a:xfrm>
          <a:prstGeom prst="rect">
            <a:avLst/>
          </a:prstGeom>
        </p:spPr>
      </p:pic>
      <p:sp>
        <p:nvSpPr>
          <p:cNvPr id="22" name="TextBox 111">
            <a:extLst>
              <a:ext uri="{FF2B5EF4-FFF2-40B4-BE49-F238E27FC236}">
                <a16:creationId xmlns:a16="http://schemas.microsoft.com/office/drawing/2014/main" id="{5CCD2BAD-0411-FD65-727B-CA468A42CE50}"/>
              </a:ext>
            </a:extLst>
          </p:cNvPr>
          <p:cNvSpPr txBox="1"/>
          <p:nvPr/>
        </p:nvSpPr>
        <p:spPr>
          <a:xfrm>
            <a:off x="7391183" y="1898380"/>
            <a:ext cx="1973514" cy="746823"/>
          </a:xfrm>
          <a:prstGeom prst="rect">
            <a:avLst/>
          </a:prstGeom>
          <a:noFill/>
          <a:ln w="9525">
            <a:noFill/>
            <a:miter lim="800000"/>
            <a:headEnd/>
            <a:tailEnd/>
          </a:ln>
          <a:effectLst/>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IN" b="1" i="0" u="none" strike="noStrike" kern="0" cap="none" spc="0" normalizeH="0" baseline="0" noProof="0">
                <a:ln>
                  <a:noFill/>
                </a:ln>
                <a:solidFill>
                  <a:srgbClr val="0080A8"/>
                </a:solidFill>
                <a:effectLst/>
                <a:uLnTx/>
                <a:uFillTx/>
                <a:latin typeface="Roboto "/>
                <a:ea typeface="Roboto light" panose="02000000000000000000" pitchFamily="2" charset="0"/>
                <a:cs typeface="Roboto light" panose="02000000000000000000" pitchFamily="2" charset="0"/>
              </a:rPr>
              <a:t>60+</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404040"/>
                </a:solidFill>
                <a:effectLst/>
                <a:uLnTx/>
                <a:uFillTx/>
                <a:latin typeface="Roboto "/>
                <a:ea typeface="Roboto light" panose="02000000000000000000" pitchFamily="2" charset="0"/>
                <a:cs typeface="Roboto light" panose="02000000000000000000" pitchFamily="2" charset="0"/>
              </a:rPr>
              <a:t>Awards &amp; recognition</a:t>
            </a:r>
          </a:p>
        </p:txBody>
      </p:sp>
      <p:sp>
        <p:nvSpPr>
          <p:cNvPr id="23" name="TextBox 22">
            <a:extLst>
              <a:ext uri="{FF2B5EF4-FFF2-40B4-BE49-F238E27FC236}">
                <a16:creationId xmlns:a16="http://schemas.microsoft.com/office/drawing/2014/main" id="{F331C090-05C5-87D7-6D78-B5DB003A147F}"/>
              </a:ext>
            </a:extLst>
          </p:cNvPr>
          <p:cNvSpPr txBox="1"/>
          <p:nvPr/>
        </p:nvSpPr>
        <p:spPr>
          <a:xfrm>
            <a:off x="781561" y="3600131"/>
            <a:ext cx="1604655"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a:ln>
                  <a:noFill/>
                </a:ln>
                <a:solidFill>
                  <a:srgbClr val="0080A8"/>
                </a:solidFill>
                <a:effectLst/>
                <a:uLnTx/>
                <a:uFillTx/>
                <a:latin typeface="Roboto "/>
                <a:ea typeface="Roboto light" panose="02000000000000000000" pitchFamily="2" charset="0"/>
                <a:cs typeface="Roboto light" panose="02000000000000000000" pitchFamily="2" charset="0"/>
              </a:rPr>
              <a:t>35+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404040"/>
                </a:solidFill>
                <a:effectLst/>
                <a:uLnTx/>
                <a:uFillTx/>
                <a:latin typeface="Roboto "/>
                <a:ea typeface="Roboto light" panose="02000000000000000000" pitchFamily="2" charset="0"/>
                <a:cs typeface="Roboto light" panose="02000000000000000000" pitchFamily="2" charset="0"/>
              </a:rPr>
              <a:t>Years of experience </a:t>
            </a:r>
            <a:br>
              <a:rPr kumimoji="0" lang="en-US" sz="900" b="0" i="0" u="none" strike="noStrike" kern="0" cap="none" spc="0" normalizeH="0" baseline="0" noProof="0">
                <a:ln>
                  <a:noFill/>
                </a:ln>
                <a:solidFill>
                  <a:srgbClr val="404040"/>
                </a:solidFill>
                <a:effectLst/>
                <a:uLnTx/>
                <a:uFillTx/>
                <a:latin typeface="Roboto "/>
                <a:ea typeface="Roboto light" panose="02000000000000000000" pitchFamily="2" charset="0"/>
                <a:cs typeface="Roboto light" panose="02000000000000000000" pitchFamily="2" charset="0"/>
              </a:rPr>
            </a:br>
            <a:r>
              <a:rPr kumimoji="0" lang="en-US" sz="900" b="0" i="0" u="none" strike="noStrike" kern="0" cap="none" spc="0" normalizeH="0" baseline="0" noProof="0">
                <a:ln>
                  <a:noFill/>
                </a:ln>
                <a:solidFill>
                  <a:srgbClr val="404040"/>
                </a:solidFill>
                <a:effectLst/>
                <a:uLnTx/>
                <a:uFillTx/>
                <a:latin typeface="Roboto "/>
                <a:ea typeface="Roboto light" panose="02000000000000000000" pitchFamily="2" charset="0"/>
                <a:cs typeface="Roboto light" panose="02000000000000000000" pitchFamily="2" charset="0"/>
              </a:rPr>
              <a:t>in the training industry</a:t>
            </a:r>
          </a:p>
        </p:txBody>
      </p:sp>
      <p:sp>
        <p:nvSpPr>
          <p:cNvPr id="24" name="TextBox 111">
            <a:extLst>
              <a:ext uri="{FF2B5EF4-FFF2-40B4-BE49-F238E27FC236}">
                <a16:creationId xmlns:a16="http://schemas.microsoft.com/office/drawing/2014/main" id="{724BC594-27D2-B280-EEF7-2BA803E099E8}"/>
              </a:ext>
            </a:extLst>
          </p:cNvPr>
          <p:cNvSpPr txBox="1"/>
          <p:nvPr/>
        </p:nvSpPr>
        <p:spPr>
          <a:xfrm>
            <a:off x="2531219" y="3447731"/>
            <a:ext cx="2219631" cy="746823"/>
          </a:xfrm>
          <a:prstGeom prst="rect">
            <a:avLst/>
          </a:prstGeom>
          <a:noFill/>
          <a:ln w="9525">
            <a:noFill/>
            <a:miter lim="800000"/>
            <a:headEnd/>
            <a:tailEnd/>
          </a:ln>
          <a:effectLst/>
        </p:spPr>
        <p: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IN" b="1" i="0" u="none" strike="noStrike" kern="0" cap="none" spc="0" normalizeH="0" baseline="0" noProof="0">
                <a:ln>
                  <a:noFill/>
                </a:ln>
                <a:solidFill>
                  <a:srgbClr val="0080A8"/>
                </a:solidFill>
                <a:effectLst/>
                <a:uLnTx/>
                <a:uFillTx/>
                <a:latin typeface="Roboto "/>
                <a:ea typeface="Roboto light" panose="02000000000000000000" pitchFamily="2" charset="0"/>
                <a:cs typeface="Roboto light" panose="02000000000000000000" pitchFamily="2" charset="0"/>
              </a:rPr>
              <a:t>150+</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404040"/>
                </a:solidFill>
                <a:effectLst/>
                <a:uLnTx/>
                <a:uFillTx/>
                <a:latin typeface="Roboto "/>
                <a:ea typeface="Roboto light" panose="02000000000000000000" pitchFamily="2" charset="0"/>
                <a:cs typeface="Roboto light" panose="02000000000000000000" pitchFamily="2" charset="0"/>
              </a:rPr>
              <a:t>Serving fortune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404040"/>
                </a:solidFill>
                <a:effectLst/>
                <a:uLnTx/>
                <a:uFillTx/>
                <a:latin typeface="Roboto "/>
                <a:ea typeface="Roboto light" panose="02000000000000000000" pitchFamily="2" charset="0"/>
                <a:cs typeface="Roboto light" panose="02000000000000000000" pitchFamily="2" charset="0"/>
              </a:rPr>
              <a:t>1,000 clients</a:t>
            </a:r>
          </a:p>
        </p:txBody>
      </p:sp>
      <p:sp>
        <p:nvSpPr>
          <p:cNvPr id="25" name="TextBox 111">
            <a:extLst>
              <a:ext uri="{FF2B5EF4-FFF2-40B4-BE49-F238E27FC236}">
                <a16:creationId xmlns:a16="http://schemas.microsoft.com/office/drawing/2014/main" id="{57CC7C46-DA79-8A80-4D9F-1BDC37EA3303}"/>
              </a:ext>
            </a:extLst>
          </p:cNvPr>
          <p:cNvSpPr txBox="1"/>
          <p:nvPr/>
        </p:nvSpPr>
        <p:spPr>
          <a:xfrm>
            <a:off x="5001221" y="3638231"/>
            <a:ext cx="1834405" cy="502264"/>
          </a:xfrm>
          <a:prstGeom prst="rect">
            <a:avLst/>
          </a:prstGeom>
          <a:noFill/>
          <a:ln w="9525">
            <a:noFill/>
            <a:miter lim="800000"/>
            <a:headEnd/>
            <a:tailEnd/>
          </a:ln>
          <a:effectLst/>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404040"/>
                </a:solidFill>
                <a:effectLst/>
                <a:uLnTx/>
                <a:uFillTx/>
                <a:latin typeface="Roboto "/>
                <a:ea typeface="Roboto light" panose="02000000000000000000" pitchFamily="2" charset="0"/>
                <a:cs typeface="Roboto light" panose="02000000000000000000" pitchFamily="2" charset="0"/>
              </a:rPr>
              <a:t>Consecutive year in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404040"/>
                </a:solidFill>
                <a:effectLst/>
                <a:uLnTx/>
                <a:uFillTx/>
                <a:latin typeface="Roboto "/>
                <a:ea typeface="Roboto light" panose="02000000000000000000" pitchFamily="2" charset="0"/>
                <a:cs typeface="Roboto light" panose="02000000000000000000" pitchFamily="2" charset="0"/>
              </a:rPr>
              <a:t>the top 20 companies</a:t>
            </a:r>
          </a:p>
          <a:p>
            <a:pPr marL="0" marR="0" lvl="0" indent="0" algn="ctr" defTabSz="685800" rtl="0" eaLnBrk="1" fontAlgn="auto" latinLnBrk="0" hangingPunct="1">
              <a:lnSpc>
                <a:spcPct val="100000"/>
              </a:lnSpc>
              <a:spcBef>
                <a:spcPts val="0"/>
              </a:spcBef>
              <a:spcAft>
                <a:spcPts val="0"/>
              </a:spcAft>
              <a:buClrTx/>
              <a:buSzTx/>
              <a:buFontTx/>
              <a:buNone/>
              <a:tabLst/>
              <a:defRPr/>
            </a:pPr>
            <a:r>
              <a:rPr lang="en-US" sz="900" kern="0">
                <a:solidFill>
                  <a:srgbClr val="404040"/>
                </a:solidFill>
                <a:latin typeface="Roboto "/>
                <a:ea typeface="Roboto light" panose="02000000000000000000" pitchFamily="2" charset="0"/>
                <a:cs typeface="Roboto light" panose="02000000000000000000" pitchFamily="2" charset="0"/>
              </a:rPr>
              <a:t>i</a:t>
            </a:r>
            <a:r>
              <a:rPr kumimoji="0" lang="en-US" sz="900" b="0" i="0" u="none" strike="noStrike" kern="0" cap="none" spc="0" normalizeH="0" baseline="0" noProof="0">
                <a:ln>
                  <a:noFill/>
                </a:ln>
                <a:solidFill>
                  <a:srgbClr val="404040"/>
                </a:solidFill>
                <a:effectLst/>
                <a:uLnTx/>
                <a:uFillTx/>
                <a:latin typeface="Roboto "/>
                <a:ea typeface="Roboto light" panose="02000000000000000000" pitchFamily="2" charset="0"/>
                <a:cs typeface="Roboto light" panose="02000000000000000000" pitchFamily="2" charset="0"/>
              </a:rPr>
              <a:t>n training industry watch list</a:t>
            </a:r>
          </a:p>
        </p:txBody>
      </p:sp>
      <p:pic>
        <p:nvPicPr>
          <p:cNvPr id="27" name="Graphic 121">
            <a:extLst>
              <a:ext uri="{FF2B5EF4-FFF2-40B4-BE49-F238E27FC236}">
                <a16:creationId xmlns:a16="http://schemas.microsoft.com/office/drawing/2014/main" id="{78905933-30A5-844C-1786-403A44BE1E8E}"/>
              </a:ext>
            </a:extLst>
          </p:cNvPr>
          <p:cNvPicPr>
            <a:picLocks noChangeAspect="1"/>
          </p:cNvPicPr>
          <p:nvPr/>
        </p:nvPicPr>
        <p:blipFill>
          <a:blip r:embed="rId14" cstate="email">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8140340" y="2945589"/>
            <a:ext cx="475200" cy="535909"/>
          </a:xfrm>
          <a:prstGeom prst="rect">
            <a:avLst/>
          </a:prstGeom>
        </p:spPr>
      </p:pic>
      <p:sp>
        <p:nvSpPr>
          <p:cNvPr id="28" name="TextBox 27">
            <a:extLst>
              <a:ext uri="{FF2B5EF4-FFF2-40B4-BE49-F238E27FC236}">
                <a16:creationId xmlns:a16="http://schemas.microsoft.com/office/drawing/2014/main" id="{8E169FBC-09E5-BA2C-BE10-9E2FEF031C79}"/>
              </a:ext>
            </a:extLst>
          </p:cNvPr>
          <p:cNvSpPr txBox="1"/>
          <p:nvPr/>
        </p:nvSpPr>
        <p:spPr>
          <a:xfrm>
            <a:off x="8193954" y="3090478"/>
            <a:ext cx="364828" cy="321200"/>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600" b="0" i="0" u="none" strike="noStrike" kern="0" cap="none" spc="0" normalizeH="0" baseline="0" noProof="0">
                <a:ln>
                  <a:noFill/>
                </a:ln>
                <a:solidFill>
                  <a:srgbClr val="595959"/>
                </a:solidFill>
                <a:effectLst/>
                <a:uLnTx/>
                <a:uFillTx/>
                <a:latin typeface="Roboto "/>
                <a:ea typeface="Roboto light" panose="02000000000000000000" pitchFamily="2" charset="0"/>
                <a:cs typeface="Roboto light" panose="02000000000000000000" pitchFamily="2" charset="0"/>
              </a:rPr>
              <a:t>$</a:t>
            </a:r>
          </a:p>
        </p:txBody>
      </p:sp>
      <p:sp>
        <p:nvSpPr>
          <p:cNvPr id="29" name="TextBox 119">
            <a:extLst>
              <a:ext uri="{FF2B5EF4-FFF2-40B4-BE49-F238E27FC236}">
                <a16:creationId xmlns:a16="http://schemas.microsoft.com/office/drawing/2014/main" id="{36DCC139-961E-D140-5BFD-71D460C712DC}"/>
              </a:ext>
            </a:extLst>
          </p:cNvPr>
          <p:cNvSpPr txBox="1"/>
          <p:nvPr/>
        </p:nvSpPr>
        <p:spPr>
          <a:xfrm>
            <a:off x="7460738" y="3600131"/>
            <a:ext cx="1834405" cy="589500"/>
          </a:xfrm>
          <a:prstGeom prst="rect">
            <a:avLst/>
          </a:prstGeom>
          <a:noFill/>
          <a:ln w="9525">
            <a:noFill/>
            <a:miter lim="800000"/>
            <a:headEnd/>
            <a:tailEnd/>
          </a:ln>
          <a:effectLst/>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IN" sz="900" i="0" u="none" strike="noStrike" kern="0" cap="none" spc="0" normalizeH="0" baseline="0" noProof="0">
                <a:ln>
                  <a:noFill/>
                </a:ln>
                <a:solidFill>
                  <a:srgbClr val="0080A8"/>
                </a:solidFill>
                <a:effectLst/>
                <a:uLnTx/>
                <a:uFillTx/>
                <a:latin typeface="Roboto "/>
                <a:ea typeface="Roboto light" panose="02000000000000000000" pitchFamily="2" charset="0"/>
                <a:cs typeface="Roboto light" panose="02000000000000000000" pitchFamily="2" charset="0"/>
              </a:rPr>
              <a:t>Flexible</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404040"/>
                </a:solidFill>
                <a:effectLst/>
                <a:uLnTx/>
                <a:uFillTx/>
                <a:latin typeface="Roboto "/>
                <a:ea typeface="Roboto light" panose="02000000000000000000" pitchFamily="2" charset="0"/>
                <a:cs typeface="Roboto light" panose="02000000000000000000" pitchFamily="2" charset="0"/>
              </a:rPr>
              <a:t>Pricing and working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404040"/>
                </a:solidFill>
                <a:effectLst/>
                <a:uLnTx/>
                <a:uFillTx/>
                <a:latin typeface="Roboto "/>
                <a:ea typeface="Roboto light" panose="02000000000000000000" pitchFamily="2" charset="0"/>
                <a:cs typeface="Roboto light" panose="02000000000000000000" pitchFamily="2" charset="0"/>
              </a:rPr>
              <a:t>models</a:t>
            </a:r>
          </a:p>
        </p:txBody>
      </p:sp>
      <p:sp>
        <p:nvSpPr>
          <p:cNvPr id="30" name="TextBox 29">
            <a:extLst>
              <a:ext uri="{FF2B5EF4-FFF2-40B4-BE49-F238E27FC236}">
                <a16:creationId xmlns:a16="http://schemas.microsoft.com/office/drawing/2014/main" id="{6DD1AA21-FFDD-7016-0348-3F68806F73E0}"/>
              </a:ext>
            </a:extLst>
          </p:cNvPr>
          <p:cNvSpPr txBox="1"/>
          <p:nvPr/>
        </p:nvSpPr>
        <p:spPr>
          <a:xfrm>
            <a:off x="569091" y="5124385"/>
            <a:ext cx="1928885" cy="659879"/>
          </a:xfrm>
          <a:prstGeom prst="rect">
            <a:avLst/>
          </a:prstGeom>
          <a:noFill/>
          <a:ln w="9525">
            <a:noFill/>
            <a:miter lim="800000"/>
            <a:headEnd/>
            <a:tailEnd/>
          </a:ln>
          <a:effectLst/>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IN" sz="900" b="0" i="0" u="none" strike="noStrike" kern="0" cap="none" spc="0" normalizeH="0" baseline="0" noProof="0">
                <a:ln>
                  <a:noFill/>
                </a:ln>
                <a:solidFill>
                  <a:srgbClr val="0080A8"/>
                </a:solidFill>
                <a:effectLst/>
                <a:uLnTx/>
                <a:uFillTx/>
                <a:latin typeface="Roboto "/>
                <a:ea typeface="Roboto light" panose="02000000000000000000" pitchFamily="2" charset="0"/>
                <a:cs typeface="Roboto light" panose="02000000000000000000" pitchFamily="2" charset="0"/>
              </a:rPr>
              <a:t>ISO: 27001:2013, ISO 22301:2019,</a:t>
            </a:r>
            <a:br>
              <a:rPr kumimoji="0" lang="en-IN" sz="900" b="0" i="0" u="none" strike="noStrike" kern="0" cap="none" spc="0" normalizeH="0" baseline="0" noProof="0">
                <a:ln>
                  <a:noFill/>
                </a:ln>
                <a:solidFill>
                  <a:srgbClr val="0080A8"/>
                </a:solidFill>
                <a:effectLst/>
                <a:uLnTx/>
                <a:uFillTx/>
                <a:latin typeface="Roboto "/>
                <a:ea typeface="Roboto light" panose="02000000000000000000" pitchFamily="2" charset="0"/>
                <a:cs typeface="Roboto light" panose="02000000000000000000" pitchFamily="2" charset="0"/>
              </a:rPr>
            </a:br>
            <a:r>
              <a:rPr kumimoji="0" lang="en-IN" sz="900" b="0" i="0" u="none" strike="noStrike" kern="0" cap="none" spc="0" normalizeH="0" baseline="0" noProof="0">
                <a:ln>
                  <a:noFill/>
                </a:ln>
                <a:solidFill>
                  <a:srgbClr val="0080A8"/>
                </a:solidFill>
                <a:effectLst/>
                <a:uLnTx/>
                <a:uFillTx/>
                <a:latin typeface="Roboto "/>
                <a:ea typeface="Roboto light" panose="02000000000000000000" pitchFamily="2" charset="0"/>
                <a:cs typeface="Roboto light" panose="02000000000000000000" pitchFamily="2" charset="0"/>
              </a:rPr>
              <a:t>ISO:9001:2015,</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IN" sz="900" b="0" i="0" u="none" strike="noStrike" kern="0" cap="none" spc="0" normalizeH="0" baseline="0" noProof="0">
                <a:ln>
                  <a:noFill/>
                </a:ln>
                <a:solidFill>
                  <a:srgbClr val="404040"/>
                </a:solidFill>
                <a:effectLst/>
                <a:uLnTx/>
                <a:uFillTx/>
                <a:latin typeface="Roboto "/>
                <a:ea typeface="Roboto light" panose="02000000000000000000" pitchFamily="2" charset="0"/>
                <a:cs typeface="Roboto light" panose="02000000000000000000" pitchFamily="2" charset="0"/>
              </a:rPr>
              <a:t> PCI DSS, SOC, HIPPA, GDPR and CMMI 3 Certified</a:t>
            </a:r>
          </a:p>
        </p:txBody>
      </p:sp>
      <p:sp>
        <p:nvSpPr>
          <p:cNvPr id="31" name="TextBox 30">
            <a:extLst>
              <a:ext uri="{FF2B5EF4-FFF2-40B4-BE49-F238E27FC236}">
                <a16:creationId xmlns:a16="http://schemas.microsoft.com/office/drawing/2014/main" id="{46160C7F-F883-32E4-5100-DC74E6CF5DCE}"/>
              </a:ext>
            </a:extLst>
          </p:cNvPr>
          <p:cNvSpPr txBox="1"/>
          <p:nvPr/>
        </p:nvSpPr>
        <p:spPr>
          <a:xfrm>
            <a:off x="2697780" y="5124385"/>
            <a:ext cx="1929571" cy="507831"/>
          </a:xfrm>
          <a:prstGeom prst="rect">
            <a:avLst/>
          </a:prstGeom>
          <a:no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IN" sz="900" b="0" i="0" u="none" strike="noStrike" kern="0" cap="none" spc="0" normalizeH="0" baseline="0" noProof="0">
                <a:ln>
                  <a:noFill/>
                </a:ln>
                <a:solidFill>
                  <a:srgbClr val="0080A8"/>
                </a:solidFill>
                <a:effectLst/>
                <a:uLnTx/>
                <a:uFillTx/>
                <a:latin typeface="Roboto" panose="02000000000000000000" pitchFamily="2" charset="0"/>
                <a:ea typeface="Roboto" panose="02000000000000000000" pitchFamily="2" charset="0"/>
                <a:cs typeface="Roboto" panose="02000000000000000000" pitchFamily="2" charset="0"/>
              </a:rPr>
              <a:t>Scalability</a:t>
            </a:r>
            <a:br>
              <a:rPr kumimoji="0" lang="en-IN" sz="900" b="1" i="0" u="none" strike="noStrike" kern="0" cap="none" spc="0" normalizeH="0" baseline="0" noProof="0">
                <a:ln>
                  <a:noFill/>
                </a:ln>
                <a:solidFill>
                  <a:srgbClr val="005A84"/>
                </a:solidFill>
                <a:effectLst/>
                <a:uLnTx/>
                <a:uFillTx/>
                <a:latin typeface="Roboto" panose="02000000000000000000" pitchFamily="2" charset="0"/>
                <a:ea typeface="Roboto" panose="02000000000000000000" pitchFamily="2" charset="0"/>
                <a:cs typeface="Roboto" panose="02000000000000000000" pitchFamily="2" charset="0"/>
              </a:rPr>
            </a:br>
            <a:r>
              <a:rPr kumimoji="0" lang="en-US" sz="900" b="0" i="0" u="none" strike="noStrike" kern="0" cap="none" spc="0" normalizeH="0" baseline="0" noProof="0">
                <a:ln>
                  <a:noFill/>
                </a:ln>
                <a:solidFill>
                  <a:srgbClr val="404040"/>
                </a:solidFill>
                <a:effectLst/>
                <a:uLnTx/>
                <a:uFillTx/>
                <a:latin typeface="Roboto" panose="02000000000000000000" pitchFamily="2" charset="0"/>
                <a:ea typeface="Roboto" panose="02000000000000000000" pitchFamily="2" charset="0"/>
                <a:cs typeface="Roboto" panose="02000000000000000000" pitchFamily="2" charset="0"/>
              </a:rPr>
              <a:t>Capacity to process large volumes quickly and accurately 24/7/365</a:t>
            </a:r>
          </a:p>
        </p:txBody>
      </p:sp>
      <p:sp>
        <p:nvSpPr>
          <p:cNvPr id="32" name="TextBox 31">
            <a:extLst>
              <a:ext uri="{FF2B5EF4-FFF2-40B4-BE49-F238E27FC236}">
                <a16:creationId xmlns:a16="http://schemas.microsoft.com/office/drawing/2014/main" id="{E102CCAC-D667-1DAB-1124-590D112896E6}"/>
              </a:ext>
            </a:extLst>
          </p:cNvPr>
          <p:cNvSpPr txBox="1"/>
          <p:nvPr/>
        </p:nvSpPr>
        <p:spPr>
          <a:xfrm>
            <a:off x="7115946" y="5124385"/>
            <a:ext cx="2523988" cy="746823"/>
          </a:xfrm>
          <a:prstGeom prst="rect">
            <a:avLst/>
          </a:prstGeom>
          <a:noFill/>
          <a:ln w="9525">
            <a:noFill/>
            <a:miter lim="800000"/>
            <a:headEnd/>
            <a:tailEnd/>
          </a:ln>
          <a:effectLst/>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IN" sz="900" b="0" i="0" u="none" strike="noStrike" kern="0" cap="none" spc="0" normalizeH="0" baseline="0" noProof="0">
                <a:ln>
                  <a:noFill/>
                </a:ln>
                <a:solidFill>
                  <a:srgbClr val="0080A8"/>
                </a:solidFill>
                <a:effectLst/>
                <a:uLnTx/>
                <a:uFillTx/>
                <a:latin typeface="Roboto "/>
                <a:ea typeface="Roboto light" panose="02000000000000000000" pitchFamily="2" charset="0"/>
                <a:cs typeface="Roboto light" panose="02000000000000000000" pitchFamily="2" charset="0"/>
              </a:rPr>
              <a:t>Global Support Services</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404040"/>
                </a:solidFill>
                <a:effectLst/>
                <a:uLnTx/>
                <a:uFillTx/>
                <a:latin typeface="Roboto "/>
                <a:ea typeface="Roboto light" panose="02000000000000000000" pitchFamily="2" charset="0"/>
                <a:cs typeface="Roboto light" panose="02000000000000000000" pitchFamily="2" charset="0"/>
              </a:rPr>
              <a:t>We work across industries, geographies, lines of service and specialties to bring you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err="1">
                <a:ln>
                  <a:noFill/>
                </a:ln>
                <a:solidFill>
                  <a:srgbClr val="404040"/>
                </a:solidFill>
                <a:effectLst/>
                <a:uLnTx/>
                <a:uFillTx/>
                <a:latin typeface="Roboto "/>
                <a:ea typeface="Roboto light" panose="02000000000000000000" pitchFamily="2" charset="0"/>
                <a:cs typeface="Roboto light" panose="02000000000000000000" pitchFamily="2" charset="0"/>
              </a:rPr>
              <a:t>customised</a:t>
            </a:r>
            <a:r>
              <a:rPr kumimoji="0" lang="en-US" sz="900" b="0" i="0" u="none" strike="noStrike" kern="0" cap="none" spc="0" normalizeH="0" baseline="0" noProof="0">
                <a:ln>
                  <a:noFill/>
                </a:ln>
                <a:solidFill>
                  <a:srgbClr val="404040"/>
                </a:solidFill>
                <a:effectLst/>
                <a:uLnTx/>
                <a:uFillTx/>
                <a:latin typeface="Roboto "/>
                <a:ea typeface="Roboto light" panose="02000000000000000000" pitchFamily="2" charset="0"/>
                <a:cs typeface="Roboto light" panose="02000000000000000000" pitchFamily="2" charset="0"/>
              </a:rPr>
              <a:t> solutions</a:t>
            </a: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IN" sz="900" b="0" i="0" u="none" strike="noStrike" kern="0" cap="none" spc="0" normalizeH="0" baseline="0" noProof="0">
              <a:ln>
                <a:noFill/>
              </a:ln>
              <a:solidFill>
                <a:srgbClr val="FF0000"/>
              </a:solidFill>
              <a:effectLst/>
              <a:uLnTx/>
              <a:uFillTx/>
              <a:latin typeface="Aptos" panose="02110004020202020204"/>
              <a:ea typeface="Roboto" panose="02000000000000000000" pitchFamily="2" charset="0"/>
              <a:cs typeface="Roboto" panose="02000000000000000000" pitchFamily="2" charset="0"/>
            </a:endParaRPr>
          </a:p>
        </p:txBody>
      </p:sp>
      <p:pic>
        <p:nvPicPr>
          <p:cNvPr id="33" name="Graphic 100">
            <a:extLst>
              <a:ext uri="{FF2B5EF4-FFF2-40B4-BE49-F238E27FC236}">
                <a16:creationId xmlns:a16="http://schemas.microsoft.com/office/drawing/2014/main" id="{2061B5C2-761F-4D63-6643-E670F171AD27}"/>
              </a:ext>
            </a:extLst>
          </p:cNvPr>
          <p:cNvPicPr>
            <a:picLocks noChangeAspect="1"/>
          </p:cNvPicPr>
          <p:nvPr/>
        </p:nvPicPr>
        <p:blipFill>
          <a:blip r:embed="rId16">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3479995" y="4543177"/>
            <a:ext cx="365141" cy="351615"/>
          </a:xfrm>
          <a:prstGeom prst="rect">
            <a:avLst/>
          </a:prstGeom>
        </p:spPr>
      </p:pic>
      <p:sp>
        <p:nvSpPr>
          <p:cNvPr id="34" name="TextBox 33">
            <a:extLst>
              <a:ext uri="{FF2B5EF4-FFF2-40B4-BE49-F238E27FC236}">
                <a16:creationId xmlns:a16="http://schemas.microsoft.com/office/drawing/2014/main" id="{488792C0-A253-6DDA-8BC4-3ADB0C98AE12}"/>
              </a:ext>
            </a:extLst>
          </p:cNvPr>
          <p:cNvSpPr txBox="1"/>
          <p:nvPr/>
        </p:nvSpPr>
        <p:spPr>
          <a:xfrm>
            <a:off x="4774931" y="5124385"/>
            <a:ext cx="2231699" cy="659881"/>
          </a:xfrm>
          <a:prstGeom prst="rect">
            <a:avLst/>
          </a:prstGeom>
          <a:noFill/>
          <a:ln w="9525">
            <a:noFill/>
            <a:miter lim="800000"/>
            <a:headEnd/>
            <a:tailEnd/>
          </a:ln>
          <a:effectLst/>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IN" sz="900" b="0" i="0" u="none" strike="noStrike" kern="0" cap="none" spc="0" normalizeH="0" baseline="0" noProof="0">
                <a:ln>
                  <a:noFill/>
                </a:ln>
                <a:solidFill>
                  <a:srgbClr val="0080A8"/>
                </a:solidFill>
                <a:effectLst/>
                <a:uLnTx/>
                <a:uFillTx/>
                <a:latin typeface="Roboto" panose="02000000000000000000" pitchFamily="2" charset="0"/>
                <a:ea typeface="Roboto" panose="02000000000000000000" pitchFamily="2" charset="0"/>
                <a:cs typeface="Roboto" panose="02000000000000000000" pitchFamily="2" charset="0"/>
              </a:rPr>
              <a:t>Learning Lifecycle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900" b="0" i="0" u="none" strike="noStrike" kern="0" cap="none" spc="0" normalizeH="0" baseline="0" noProof="0">
                <a:ln>
                  <a:noFill/>
                </a:ln>
                <a:solidFill>
                  <a:srgbClr val="404040"/>
                </a:solidFill>
                <a:effectLst/>
                <a:uLnTx/>
                <a:uFillTx/>
                <a:latin typeface="Roboto" panose="02000000000000000000" pitchFamily="2" charset="0"/>
                <a:ea typeface="Roboto" panose="02000000000000000000" pitchFamily="2" charset="0"/>
                <a:cs typeface="Roboto" panose="02000000000000000000" pitchFamily="2" charset="0"/>
              </a:rPr>
              <a:t>Author • design • format • enrich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900" b="0" i="0" u="none" strike="noStrike" kern="0" cap="none" spc="0" normalizeH="0" baseline="0" noProof="0">
                <a:ln>
                  <a:noFill/>
                </a:ln>
                <a:solidFill>
                  <a:srgbClr val="404040"/>
                </a:solidFill>
                <a:effectLst/>
                <a:uLnTx/>
                <a:uFillTx/>
                <a:latin typeface="Roboto" panose="02000000000000000000" pitchFamily="2" charset="0"/>
                <a:ea typeface="Roboto" panose="02000000000000000000" pitchFamily="2" charset="0"/>
                <a:cs typeface="Roboto" panose="02000000000000000000" pitchFamily="2" charset="0"/>
              </a:rPr>
              <a:t>• produce • package • distribute </a:t>
            </a:r>
            <a:br>
              <a:rPr kumimoji="0" lang="en-IN" sz="900" b="0" i="0" u="none" strike="noStrike" kern="0" cap="none" spc="0" normalizeH="0" baseline="0" noProof="0">
                <a:ln>
                  <a:noFill/>
                </a:ln>
                <a:solidFill>
                  <a:srgbClr val="404040"/>
                </a:solidFill>
                <a:effectLst/>
                <a:uLnTx/>
                <a:uFillTx/>
                <a:latin typeface="Roboto" panose="02000000000000000000" pitchFamily="2" charset="0"/>
                <a:ea typeface="Roboto" panose="02000000000000000000" pitchFamily="2" charset="0"/>
                <a:cs typeface="Roboto" panose="02000000000000000000" pitchFamily="2" charset="0"/>
              </a:rPr>
            </a:br>
            <a:r>
              <a:rPr kumimoji="0" lang="en-IN" sz="900" b="0" i="0" u="none" strike="noStrike" kern="0" cap="none" spc="0" normalizeH="0" baseline="0" noProof="0">
                <a:ln>
                  <a:noFill/>
                </a:ln>
                <a:solidFill>
                  <a:srgbClr val="404040"/>
                </a:solidFill>
                <a:effectLst/>
                <a:uLnTx/>
                <a:uFillTx/>
                <a:latin typeface="Roboto" panose="02000000000000000000" pitchFamily="2" charset="0"/>
                <a:ea typeface="Roboto" panose="02000000000000000000" pitchFamily="2" charset="0"/>
                <a:cs typeface="Roboto" panose="02000000000000000000" pitchFamily="2" charset="0"/>
              </a:rPr>
              <a:t>• manage</a:t>
            </a:r>
          </a:p>
        </p:txBody>
      </p:sp>
      <p:pic>
        <p:nvPicPr>
          <p:cNvPr id="35" name="Graphic 34">
            <a:extLst>
              <a:ext uri="{FF2B5EF4-FFF2-40B4-BE49-F238E27FC236}">
                <a16:creationId xmlns:a16="http://schemas.microsoft.com/office/drawing/2014/main" id="{764EE6E8-EEC4-E7B6-04B8-85F6485D25D1}"/>
              </a:ext>
            </a:extLst>
          </p:cNvPr>
          <p:cNvPicPr>
            <a:picLocks noChangeAspect="1"/>
          </p:cNvPicPr>
          <p:nvPr/>
        </p:nvPicPr>
        <p:blipFill>
          <a:blip r:embed="rId18" cstate="screen">
            <a:extLst>
              <a:ext uri="{28A0092B-C50C-407E-A947-70E740481C1C}">
                <a14:useLocalDpi xmlns:a14="http://schemas.microsoft.com/office/drawing/2010/main"/>
              </a:ext>
              <a:ext uri="{96DAC541-7B7A-43D3-8B79-37D633B846F1}">
                <asvg:svgBlip xmlns:asvg="http://schemas.microsoft.com/office/drawing/2016/SVG/main" r:embed="rId19"/>
              </a:ext>
            </a:extLst>
          </a:blip>
          <a:stretch>
            <a:fillRect/>
          </a:stretch>
        </p:blipFill>
        <p:spPr>
          <a:xfrm>
            <a:off x="5646050" y="4543177"/>
            <a:ext cx="398019" cy="323233"/>
          </a:xfrm>
          <a:prstGeom prst="rect">
            <a:avLst/>
          </a:prstGeom>
        </p:spPr>
      </p:pic>
      <p:sp>
        <p:nvSpPr>
          <p:cNvPr id="36" name="Freeform 13">
            <a:extLst>
              <a:ext uri="{FF2B5EF4-FFF2-40B4-BE49-F238E27FC236}">
                <a16:creationId xmlns:a16="http://schemas.microsoft.com/office/drawing/2014/main" id="{E8165D52-0DD3-A8FC-2B4E-996FBAABB1ED}"/>
              </a:ext>
            </a:extLst>
          </p:cNvPr>
          <p:cNvSpPr/>
          <p:nvPr/>
        </p:nvSpPr>
        <p:spPr>
          <a:xfrm>
            <a:off x="8144104" y="4543177"/>
            <a:ext cx="467673" cy="45248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7914" y="0"/>
                  <a:pt x="5205" y="1123"/>
                  <a:pt x="3164" y="3164"/>
                </a:cubicBezTo>
                <a:cubicBezTo>
                  <a:pt x="1123" y="5196"/>
                  <a:pt x="0" y="7914"/>
                  <a:pt x="0" y="10800"/>
                </a:cubicBezTo>
                <a:cubicBezTo>
                  <a:pt x="0" y="13686"/>
                  <a:pt x="1123" y="16395"/>
                  <a:pt x="3164" y="18436"/>
                </a:cubicBezTo>
                <a:cubicBezTo>
                  <a:pt x="5205" y="20477"/>
                  <a:pt x="7914" y="21600"/>
                  <a:pt x="10800" y="21600"/>
                </a:cubicBezTo>
                <a:cubicBezTo>
                  <a:pt x="13686" y="21600"/>
                  <a:pt x="16395" y="20477"/>
                  <a:pt x="18436" y="18436"/>
                </a:cubicBezTo>
                <a:cubicBezTo>
                  <a:pt x="20477" y="16395"/>
                  <a:pt x="21600" y="13686"/>
                  <a:pt x="21600" y="10800"/>
                </a:cubicBezTo>
                <a:cubicBezTo>
                  <a:pt x="21600" y="7914"/>
                  <a:pt x="20477" y="5196"/>
                  <a:pt x="18436" y="3164"/>
                </a:cubicBezTo>
                <a:cubicBezTo>
                  <a:pt x="16395" y="1123"/>
                  <a:pt x="13686" y="0"/>
                  <a:pt x="10800" y="0"/>
                </a:cubicBezTo>
                <a:close/>
                <a:moveTo>
                  <a:pt x="18928" y="5910"/>
                </a:moveTo>
                <a:cubicBezTo>
                  <a:pt x="18241" y="5725"/>
                  <a:pt x="17536" y="5548"/>
                  <a:pt x="16840" y="5409"/>
                </a:cubicBezTo>
                <a:cubicBezTo>
                  <a:pt x="16766" y="4574"/>
                  <a:pt x="16070" y="3925"/>
                  <a:pt x="15216" y="3925"/>
                </a:cubicBezTo>
                <a:cubicBezTo>
                  <a:pt x="15022" y="3925"/>
                  <a:pt x="14827" y="3962"/>
                  <a:pt x="14651" y="4027"/>
                </a:cubicBezTo>
                <a:cubicBezTo>
                  <a:pt x="14029" y="3108"/>
                  <a:pt x="13296" y="2255"/>
                  <a:pt x="12442" y="1457"/>
                </a:cubicBezTo>
                <a:cubicBezTo>
                  <a:pt x="14354" y="1791"/>
                  <a:pt x="16107" y="2700"/>
                  <a:pt x="17499" y="4092"/>
                </a:cubicBezTo>
                <a:cubicBezTo>
                  <a:pt x="18056" y="4648"/>
                  <a:pt x="18538" y="5261"/>
                  <a:pt x="18928" y="5910"/>
                </a:cubicBezTo>
                <a:close/>
                <a:moveTo>
                  <a:pt x="19475" y="14632"/>
                </a:moveTo>
                <a:cubicBezTo>
                  <a:pt x="18260" y="15003"/>
                  <a:pt x="17026" y="15300"/>
                  <a:pt x="15773" y="15513"/>
                </a:cubicBezTo>
                <a:cubicBezTo>
                  <a:pt x="16395" y="14103"/>
                  <a:pt x="16720" y="12637"/>
                  <a:pt x="16766" y="11125"/>
                </a:cubicBezTo>
                <a:cubicBezTo>
                  <a:pt x="20273" y="11125"/>
                  <a:pt x="20273" y="11125"/>
                  <a:pt x="20273" y="11125"/>
                </a:cubicBezTo>
                <a:cubicBezTo>
                  <a:pt x="20236" y="12349"/>
                  <a:pt x="19958" y="13537"/>
                  <a:pt x="19475" y="14632"/>
                </a:cubicBezTo>
                <a:close/>
                <a:moveTo>
                  <a:pt x="11171" y="20273"/>
                </a:moveTo>
                <a:cubicBezTo>
                  <a:pt x="11153" y="20273"/>
                  <a:pt x="11143" y="20273"/>
                  <a:pt x="11134" y="20273"/>
                </a:cubicBezTo>
                <a:cubicBezTo>
                  <a:pt x="11134" y="17954"/>
                  <a:pt x="11134" y="17954"/>
                  <a:pt x="11134" y="17954"/>
                </a:cubicBezTo>
                <a:cubicBezTo>
                  <a:pt x="11737" y="17824"/>
                  <a:pt x="12229" y="17351"/>
                  <a:pt x="12377" y="16747"/>
                </a:cubicBezTo>
                <a:cubicBezTo>
                  <a:pt x="13055" y="16720"/>
                  <a:pt x="13732" y="16655"/>
                  <a:pt x="14400" y="16580"/>
                </a:cubicBezTo>
                <a:cubicBezTo>
                  <a:pt x="13593" y="17944"/>
                  <a:pt x="12507" y="19178"/>
                  <a:pt x="11171" y="20273"/>
                </a:cubicBezTo>
                <a:close/>
                <a:moveTo>
                  <a:pt x="7191" y="16580"/>
                </a:moveTo>
                <a:cubicBezTo>
                  <a:pt x="7868" y="16655"/>
                  <a:pt x="8545" y="16720"/>
                  <a:pt x="9223" y="16747"/>
                </a:cubicBezTo>
                <a:cubicBezTo>
                  <a:pt x="9371" y="17351"/>
                  <a:pt x="9854" y="17824"/>
                  <a:pt x="10466" y="17954"/>
                </a:cubicBezTo>
                <a:cubicBezTo>
                  <a:pt x="10466" y="20273"/>
                  <a:pt x="10466" y="20273"/>
                  <a:pt x="10466" y="20273"/>
                </a:cubicBezTo>
                <a:cubicBezTo>
                  <a:pt x="10457" y="20273"/>
                  <a:pt x="10438" y="20273"/>
                  <a:pt x="10429" y="20273"/>
                </a:cubicBezTo>
                <a:cubicBezTo>
                  <a:pt x="9093" y="19178"/>
                  <a:pt x="8007" y="17944"/>
                  <a:pt x="7191" y="16580"/>
                </a:cubicBezTo>
                <a:close/>
                <a:moveTo>
                  <a:pt x="2125" y="6968"/>
                </a:moveTo>
                <a:cubicBezTo>
                  <a:pt x="3340" y="6588"/>
                  <a:pt x="4574" y="6291"/>
                  <a:pt x="5818" y="6077"/>
                </a:cubicBezTo>
                <a:cubicBezTo>
                  <a:pt x="5381" y="7089"/>
                  <a:pt x="5085" y="8128"/>
                  <a:pt x="4936" y="9195"/>
                </a:cubicBezTo>
                <a:cubicBezTo>
                  <a:pt x="4268" y="9297"/>
                  <a:pt x="3739" y="9816"/>
                  <a:pt x="3600" y="10475"/>
                </a:cubicBezTo>
                <a:cubicBezTo>
                  <a:pt x="1327" y="10475"/>
                  <a:pt x="1327" y="10475"/>
                  <a:pt x="1327" y="10475"/>
                </a:cubicBezTo>
                <a:cubicBezTo>
                  <a:pt x="1364" y="9241"/>
                  <a:pt x="1642" y="8063"/>
                  <a:pt x="2125" y="6968"/>
                </a:cubicBezTo>
                <a:close/>
                <a:moveTo>
                  <a:pt x="10429" y="1327"/>
                </a:moveTo>
                <a:cubicBezTo>
                  <a:pt x="10438" y="1327"/>
                  <a:pt x="10457" y="1327"/>
                  <a:pt x="10466" y="1327"/>
                </a:cubicBezTo>
                <a:cubicBezTo>
                  <a:pt x="10466" y="4806"/>
                  <a:pt x="10466" y="4806"/>
                  <a:pt x="10466" y="4806"/>
                </a:cubicBezTo>
                <a:cubicBezTo>
                  <a:pt x="9371" y="4815"/>
                  <a:pt x="8276" y="4890"/>
                  <a:pt x="7191" y="5020"/>
                </a:cubicBezTo>
                <a:cubicBezTo>
                  <a:pt x="8007" y="3656"/>
                  <a:pt x="9093" y="2412"/>
                  <a:pt x="10429" y="1327"/>
                </a:cubicBezTo>
                <a:close/>
                <a:moveTo>
                  <a:pt x="14038" y="4435"/>
                </a:moveTo>
                <a:cubicBezTo>
                  <a:pt x="13899" y="4584"/>
                  <a:pt x="13788" y="4751"/>
                  <a:pt x="13713" y="4945"/>
                </a:cubicBezTo>
                <a:cubicBezTo>
                  <a:pt x="12860" y="4862"/>
                  <a:pt x="11997" y="4815"/>
                  <a:pt x="11134" y="4806"/>
                </a:cubicBezTo>
                <a:cubicBezTo>
                  <a:pt x="11134" y="1327"/>
                  <a:pt x="11134" y="1327"/>
                  <a:pt x="11134" y="1327"/>
                </a:cubicBezTo>
                <a:cubicBezTo>
                  <a:pt x="11143" y="1327"/>
                  <a:pt x="11153" y="1327"/>
                  <a:pt x="11171" y="1327"/>
                </a:cubicBezTo>
                <a:cubicBezTo>
                  <a:pt x="12312" y="2255"/>
                  <a:pt x="13277" y="3303"/>
                  <a:pt x="14038" y="4435"/>
                </a:cubicBezTo>
                <a:close/>
                <a:moveTo>
                  <a:pt x="11134" y="5660"/>
                </a:moveTo>
                <a:cubicBezTo>
                  <a:pt x="11960" y="5669"/>
                  <a:pt x="12795" y="5715"/>
                  <a:pt x="13611" y="5790"/>
                </a:cubicBezTo>
                <a:cubicBezTo>
                  <a:pt x="13732" y="6569"/>
                  <a:pt x="14409" y="7172"/>
                  <a:pt x="15216" y="7172"/>
                </a:cubicBezTo>
                <a:cubicBezTo>
                  <a:pt x="15281" y="7172"/>
                  <a:pt x="15346" y="7163"/>
                  <a:pt x="15411" y="7163"/>
                </a:cubicBezTo>
                <a:cubicBezTo>
                  <a:pt x="15792" y="8230"/>
                  <a:pt x="15996" y="9343"/>
                  <a:pt x="16033" y="10475"/>
                </a:cubicBezTo>
                <a:cubicBezTo>
                  <a:pt x="11134" y="10475"/>
                  <a:pt x="11134" y="10475"/>
                  <a:pt x="11134" y="10475"/>
                </a:cubicBezTo>
                <a:lnTo>
                  <a:pt x="11134" y="5660"/>
                </a:lnTo>
                <a:close/>
                <a:moveTo>
                  <a:pt x="15959" y="5548"/>
                </a:moveTo>
                <a:cubicBezTo>
                  <a:pt x="15959" y="5957"/>
                  <a:pt x="15625" y="6291"/>
                  <a:pt x="15216" y="6291"/>
                </a:cubicBezTo>
                <a:cubicBezTo>
                  <a:pt x="14808" y="6291"/>
                  <a:pt x="14474" y="5957"/>
                  <a:pt x="14474" y="5548"/>
                </a:cubicBezTo>
                <a:cubicBezTo>
                  <a:pt x="14474" y="5140"/>
                  <a:pt x="14808" y="4806"/>
                  <a:pt x="15216" y="4806"/>
                </a:cubicBezTo>
                <a:cubicBezTo>
                  <a:pt x="15625" y="4806"/>
                  <a:pt x="15959" y="5140"/>
                  <a:pt x="15959" y="5548"/>
                </a:cubicBezTo>
                <a:close/>
                <a:moveTo>
                  <a:pt x="10466" y="5660"/>
                </a:moveTo>
                <a:cubicBezTo>
                  <a:pt x="10466" y="10475"/>
                  <a:pt x="10466" y="10475"/>
                  <a:pt x="10466" y="10475"/>
                </a:cubicBezTo>
                <a:cubicBezTo>
                  <a:pt x="6782" y="10475"/>
                  <a:pt x="6782" y="10475"/>
                  <a:pt x="6782" y="10475"/>
                </a:cubicBezTo>
                <a:cubicBezTo>
                  <a:pt x="6671" y="9891"/>
                  <a:pt x="6235" y="9418"/>
                  <a:pt x="5669" y="9251"/>
                </a:cubicBezTo>
                <a:cubicBezTo>
                  <a:pt x="5836" y="8109"/>
                  <a:pt x="6179" y="7005"/>
                  <a:pt x="6699" y="5947"/>
                </a:cubicBezTo>
                <a:cubicBezTo>
                  <a:pt x="7942" y="5771"/>
                  <a:pt x="9204" y="5678"/>
                  <a:pt x="10466" y="5660"/>
                </a:cubicBezTo>
                <a:close/>
                <a:moveTo>
                  <a:pt x="5938" y="10800"/>
                </a:moveTo>
                <a:cubicBezTo>
                  <a:pt x="5938" y="11208"/>
                  <a:pt x="5604" y="11542"/>
                  <a:pt x="5196" y="11542"/>
                </a:cubicBezTo>
                <a:cubicBezTo>
                  <a:pt x="4788" y="11542"/>
                  <a:pt x="4454" y="11208"/>
                  <a:pt x="4454" y="10800"/>
                </a:cubicBezTo>
                <a:cubicBezTo>
                  <a:pt x="4454" y="10392"/>
                  <a:pt x="4788" y="10058"/>
                  <a:pt x="5196" y="10058"/>
                </a:cubicBezTo>
                <a:cubicBezTo>
                  <a:pt x="5604" y="10058"/>
                  <a:pt x="5938" y="10392"/>
                  <a:pt x="5938" y="10800"/>
                </a:cubicBezTo>
                <a:close/>
                <a:moveTo>
                  <a:pt x="1327" y="11125"/>
                </a:moveTo>
                <a:cubicBezTo>
                  <a:pt x="3600" y="11125"/>
                  <a:pt x="3600" y="11125"/>
                  <a:pt x="3600" y="11125"/>
                </a:cubicBezTo>
                <a:cubicBezTo>
                  <a:pt x="3739" y="11784"/>
                  <a:pt x="4268" y="12294"/>
                  <a:pt x="4936" y="12405"/>
                </a:cubicBezTo>
                <a:cubicBezTo>
                  <a:pt x="5085" y="13463"/>
                  <a:pt x="5381" y="14502"/>
                  <a:pt x="5818" y="15513"/>
                </a:cubicBezTo>
                <a:cubicBezTo>
                  <a:pt x="4574" y="15300"/>
                  <a:pt x="3340" y="15003"/>
                  <a:pt x="2125" y="14632"/>
                </a:cubicBezTo>
                <a:cubicBezTo>
                  <a:pt x="1642" y="13537"/>
                  <a:pt x="1364" y="12349"/>
                  <a:pt x="1327" y="11125"/>
                </a:cubicBezTo>
                <a:close/>
                <a:moveTo>
                  <a:pt x="5669" y="12349"/>
                </a:moveTo>
                <a:cubicBezTo>
                  <a:pt x="6235" y="12173"/>
                  <a:pt x="6671" y="11709"/>
                  <a:pt x="6782" y="11125"/>
                </a:cubicBezTo>
                <a:cubicBezTo>
                  <a:pt x="10466" y="11125"/>
                  <a:pt x="10466" y="11125"/>
                  <a:pt x="10466" y="11125"/>
                </a:cubicBezTo>
                <a:cubicBezTo>
                  <a:pt x="10466" y="14771"/>
                  <a:pt x="10466" y="14771"/>
                  <a:pt x="10466" y="14771"/>
                </a:cubicBezTo>
                <a:cubicBezTo>
                  <a:pt x="9881" y="14892"/>
                  <a:pt x="9418" y="15328"/>
                  <a:pt x="9241" y="15894"/>
                </a:cubicBezTo>
                <a:cubicBezTo>
                  <a:pt x="8388" y="15847"/>
                  <a:pt x="7543" y="15773"/>
                  <a:pt x="6699" y="15653"/>
                </a:cubicBezTo>
                <a:cubicBezTo>
                  <a:pt x="6179" y="14586"/>
                  <a:pt x="5836" y="13481"/>
                  <a:pt x="5669" y="12349"/>
                </a:cubicBezTo>
                <a:close/>
                <a:moveTo>
                  <a:pt x="11542" y="16367"/>
                </a:moveTo>
                <a:cubicBezTo>
                  <a:pt x="11542" y="16775"/>
                  <a:pt x="11208" y="17109"/>
                  <a:pt x="10800" y="17109"/>
                </a:cubicBezTo>
                <a:cubicBezTo>
                  <a:pt x="10392" y="17109"/>
                  <a:pt x="10058" y="16775"/>
                  <a:pt x="10058" y="16367"/>
                </a:cubicBezTo>
                <a:cubicBezTo>
                  <a:pt x="10058" y="15959"/>
                  <a:pt x="10392" y="15625"/>
                  <a:pt x="10800" y="15625"/>
                </a:cubicBezTo>
                <a:cubicBezTo>
                  <a:pt x="11208" y="15625"/>
                  <a:pt x="11542" y="15959"/>
                  <a:pt x="11542" y="16367"/>
                </a:cubicBezTo>
                <a:close/>
                <a:moveTo>
                  <a:pt x="12349" y="15894"/>
                </a:moveTo>
                <a:cubicBezTo>
                  <a:pt x="12182" y="15328"/>
                  <a:pt x="11709" y="14892"/>
                  <a:pt x="11134" y="14771"/>
                </a:cubicBezTo>
                <a:cubicBezTo>
                  <a:pt x="11134" y="11125"/>
                  <a:pt x="11134" y="11125"/>
                  <a:pt x="11134" y="11125"/>
                </a:cubicBezTo>
                <a:cubicBezTo>
                  <a:pt x="16033" y="11125"/>
                  <a:pt x="16033" y="11125"/>
                  <a:pt x="16033" y="11125"/>
                </a:cubicBezTo>
                <a:cubicBezTo>
                  <a:pt x="15987" y="12684"/>
                  <a:pt x="15606" y="14205"/>
                  <a:pt x="14901" y="15653"/>
                </a:cubicBezTo>
                <a:cubicBezTo>
                  <a:pt x="14057" y="15773"/>
                  <a:pt x="13212" y="15847"/>
                  <a:pt x="12349" y="15894"/>
                </a:cubicBezTo>
                <a:close/>
                <a:moveTo>
                  <a:pt x="16766" y="10475"/>
                </a:moveTo>
                <a:cubicBezTo>
                  <a:pt x="16729" y="9251"/>
                  <a:pt x="16506" y="8063"/>
                  <a:pt x="16107" y="6912"/>
                </a:cubicBezTo>
                <a:cubicBezTo>
                  <a:pt x="16348" y="6745"/>
                  <a:pt x="16553" y="6523"/>
                  <a:pt x="16682" y="6254"/>
                </a:cubicBezTo>
                <a:cubicBezTo>
                  <a:pt x="17629" y="6439"/>
                  <a:pt x="18557" y="6680"/>
                  <a:pt x="19475" y="6968"/>
                </a:cubicBezTo>
                <a:cubicBezTo>
                  <a:pt x="19958" y="8063"/>
                  <a:pt x="20236" y="9241"/>
                  <a:pt x="20273" y="10475"/>
                </a:cubicBezTo>
                <a:lnTo>
                  <a:pt x="16766" y="10475"/>
                </a:lnTo>
                <a:close/>
                <a:moveTo>
                  <a:pt x="4092" y="4092"/>
                </a:moveTo>
                <a:cubicBezTo>
                  <a:pt x="5493" y="2700"/>
                  <a:pt x="7246" y="1791"/>
                  <a:pt x="9158" y="1457"/>
                </a:cubicBezTo>
                <a:cubicBezTo>
                  <a:pt x="8026" y="2514"/>
                  <a:pt x="7098" y="3684"/>
                  <a:pt x="6384" y="4955"/>
                </a:cubicBezTo>
                <a:cubicBezTo>
                  <a:pt x="6346" y="5020"/>
                  <a:pt x="6309" y="5075"/>
                  <a:pt x="6281" y="5140"/>
                </a:cubicBezTo>
                <a:cubicBezTo>
                  <a:pt x="5066" y="5326"/>
                  <a:pt x="3860" y="5586"/>
                  <a:pt x="2672" y="5910"/>
                </a:cubicBezTo>
                <a:cubicBezTo>
                  <a:pt x="3062" y="5261"/>
                  <a:pt x="3544" y="4648"/>
                  <a:pt x="4092" y="4092"/>
                </a:cubicBezTo>
                <a:close/>
                <a:moveTo>
                  <a:pt x="2672" y="15680"/>
                </a:moveTo>
                <a:cubicBezTo>
                  <a:pt x="3860" y="16014"/>
                  <a:pt x="5066" y="16274"/>
                  <a:pt x="6281" y="16451"/>
                </a:cubicBezTo>
                <a:cubicBezTo>
                  <a:pt x="6309" y="16515"/>
                  <a:pt x="6346" y="16580"/>
                  <a:pt x="6384" y="16645"/>
                </a:cubicBezTo>
                <a:cubicBezTo>
                  <a:pt x="7098" y="17916"/>
                  <a:pt x="8026" y="19086"/>
                  <a:pt x="9158" y="20134"/>
                </a:cubicBezTo>
                <a:cubicBezTo>
                  <a:pt x="7246" y="19800"/>
                  <a:pt x="5493" y="18900"/>
                  <a:pt x="4092" y="17499"/>
                </a:cubicBezTo>
                <a:cubicBezTo>
                  <a:pt x="3544" y="16952"/>
                  <a:pt x="3062" y="16339"/>
                  <a:pt x="2672" y="15680"/>
                </a:cubicBezTo>
                <a:close/>
                <a:moveTo>
                  <a:pt x="17499" y="17499"/>
                </a:moveTo>
                <a:cubicBezTo>
                  <a:pt x="16107" y="18900"/>
                  <a:pt x="14354" y="19809"/>
                  <a:pt x="12442" y="20134"/>
                </a:cubicBezTo>
                <a:cubicBezTo>
                  <a:pt x="13574" y="19086"/>
                  <a:pt x="14502" y="17916"/>
                  <a:pt x="15216" y="16645"/>
                </a:cubicBezTo>
                <a:cubicBezTo>
                  <a:pt x="15254" y="16580"/>
                  <a:pt x="15281" y="16515"/>
                  <a:pt x="15319" y="16451"/>
                </a:cubicBezTo>
                <a:cubicBezTo>
                  <a:pt x="16534" y="16274"/>
                  <a:pt x="17740" y="16014"/>
                  <a:pt x="18928" y="15680"/>
                </a:cubicBezTo>
                <a:cubicBezTo>
                  <a:pt x="18538" y="16339"/>
                  <a:pt x="18056" y="16952"/>
                  <a:pt x="17499" y="17499"/>
                </a:cubicBezTo>
                <a:close/>
              </a:path>
            </a:pathLst>
          </a:custGeom>
          <a:solidFill>
            <a:srgbClr val="595959"/>
          </a:solidFill>
          <a:ln w="3175">
            <a:solidFill>
              <a:schemeClr val="bg1"/>
            </a:solidFill>
            <a:miter lim="400000"/>
          </a:ln>
        </p:spPr>
        <p:txBody>
          <a:bodyPr tIns="91439" bIns="91439"/>
          <a:lstStyle/>
          <a:p>
            <a:pPr marL="0" marR="0" lvl="0" indent="0" algn="l" defTabSz="914400" rtl="0" eaLnBrk="1" fontAlgn="auto" latinLnBrk="0" hangingPunct="1">
              <a:lnSpc>
                <a:spcPct val="80000"/>
              </a:lnSpc>
              <a:spcBef>
                <a:spcPts val="0"/>
              </a:spcBef>
              <a:spcAft>
                <a:spcPts val="0"/>
              </a:spcAft>
              <a:buClrTx/>
              <a:buSzTx/>
              <a:buFontTx/>
              <a:buNone/>
              <a:tabLst/>
              <a:defRPr sz="5400" cap="all" spc="-270">
                <a:solidFill>
                  <a:srgbClr val="000000"/>
                </a:solidFill>
                <a:latin typeface="Poppins Bold"/>
                <a:ea typeface="Poppins Bold"/>
                <a:cs typeface="Poppins Bold"/>
                <a:sym typeface="Poppins Bold"/>
              </a:defRPr>
            </a:pPr>
            <a:endParaRPr kumimoji="0" sz="5400" b="0" i="0" u="none" strike="noStrike" kern="1200" cap="all" spc="-270" normalizeH="0" baseline="0" noProof="0">
              <a:ln>
                <a:noFill/>
              </a:ln>
              <a:solidFill>
                <a:srgbClr val="000000"/>
              </a:solidFill>
              <a:effectLst/>
              <a:uLnTx/>
              <a:uFillTx/>
              <a:latin typeface="Poppins Bold"/>
              <a:sym typeface="Poppins Bold"/>
            </a:endParaRPr>
          </a:p>
        </p:txBody>
      </p:sp>
      <p:grpSp>
        <p:nvGrpSpPr>
          <p:cNvPr id="48" name="Group 47">
            <a:extLst>
              <a:ext uri="{FF2B5EF4-FFF2-40B4-BE49-F238E27FC236}">
                <a16:creationId xmlns:a16="http://schemas.microsoft.com/office/drawing/2014/main" id="{77F8BB51-3527-1062-6D96-D243F4CBDEB7}"/>
              </a:ext>
            </a:extLst>
          </p:cNvPr>
          <p:cNvGrpSpPr/>
          <p:nvPr/>
        </p:nvGrpSpPr>
        <p:grpSpPr>
          <a:xfrm>
            <a:off x="9914534" y="1483982"/>
            <a:ext cx="1531659" cy="4022242"/>
            <a:chOff x="9697755" y="1193582"/>
            <a:chExt cx="1781849" cy="4679258"/>
          </a:xfrm>
        </p:grpSpPr>
        <p:pic>
          <p:nvPicPr>
            <p:cNvPr id="37" name="Picture 36" descr="cmm3.png">
              <a:extLst>
                <a:ext uri="{FF2B5EF4-FFF2-40B4-BE49-F238E27FC236}">
                  <a16:creationId xmlns:a16="http://schemas.microsoft.com/office/drawing/2014/main" id="{029135A5-EF01-200C-D0FD-9EBE55C09D73}"/>
                </a:ext>
              </a:extLst>
            </p:cNvPr>
            <p:cNvPicPr>
              <a:picLocks noChangeAspect="1"/>
            </p:cNvPicPr>
            <p:nvPr/>
          </p:nvPicPr>
          <p:blipFill rotWithShape="1">
            <a:blip r:embed="rId20" cstate="email">
              <a:extLst>
                <a:ext uri="{28A0092B-C50C-407E-A947-70E740481C1C}">
                  <a14:useLocalDpi xmlns:a14="http://schemas.microsoft.com/office/drawing/2010/main"/>
                </a:ext>
              </a:extLst>
            </a:blip>
            <a:srcRect l="13789" r="12237"/>
            <a:stretch/>
          </p:blipFill>
          <p:spPr>
            <a:xfrm>
              <a:off x="10726788" y="5269987"/>
              <a:ext cx="752816" cy="597499"/>
            </a:xfrm>
            <a:prstGeom prst="rect">
              <a:avLst/>
            </a:prstGeom>
          </p:spPr>
        </p:pic>
        <p:sp>
          <p:nvSpPr>
            <p:cNvPr id="38" name="Oval 37">
              <a:extLst>
                <a:ext uri="{FF2B5EF4-FFF2-40B4-BE49-F238E27FC236}">
                  <a16:creationId xmlns:a16="http://schemas.microsoft.com/office/drawing/2014/main" id="{9E1B39BB-AEC1-FC7E-E420-38A65EC65E6F}"/>
                </a:ext>
              </a:extLst>
            </p:cNvPr>
            <p:cNvSpPr/>
            <p:nvPr/>
          </p:nvSpPr>
          <p:spPr>
            <a:xfrm>
              <a:off x="9726144" y="1193582"/>
              <a:ext cx="613598" cy="622725"/>
            </a:xfrm>
            <a:prstGeom prst="ellipse">
              <a:avLst/>
            </a:prstGeom>
            <a:blipFill>
              <a:blip r:embed="rId21" cstate="screen">
                <a:extLst>
                  <a:ext uri="{28A0092B-C50C-407E-A947-70E740481C1C}">
                    <a14:useLocalDpi xmlns:a14="http://schemas.microsoft.com/office/drawing/2010/main"/>
                  </a:ext>
                </a:extLst>
              </a:blip>
              <a:srcRect/>
              <a:stretch>
                <a:fillRect/>
              </a:stretch>
            </a:blipFill>
          </p:spPr>
          <p:style>
            <a:lnRef idx="2">
              <a:schemeClr val="accent1">
                <a:shade val="80000"/>
                <a:hueOff val="0"/>
                <a:satOff val="0"/>
                <a:lumOff val="0"/>
                <a:alphaOff val="0"/>
              </a:schemeClr>
            </a:lnRef>
            <a:fillRef idx="1">
              <a:scrgbClr r="0" g="0" b="0"/>
            </a:fillRef>
            <a:effectRef idx="0">
              <a:schemeClr val="accent1">
                <a:tint val="40000"/>
                <a:hueOff val="0"/>
                <a:satOff val="0"/>
                <a:lumOff val="0"/>
                <a:alphaOff val="0"/>
              </a:schemeClr>
            </a:effectRef>
            <a:fontRef idx="minor">
              <a:schemeClr val="lt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hueOff val="0"/>
                    <a:satOff val="0"/>
                    <a:lumOff val="0"/>
                    <a:alphaOff val="0"/>
                  </a:prstClr>
                </a:solidFill>
                <a:effectLst/>
                <a:uLnTx/>
                <a:uFillTx/>
                <a:latin typeface="Aptos" panose="02110004020202020204"/>
                <a:ea typeface="+mn-ea"/>
                <a:cs typeface="+mn-cs"/>
              </a:endParaRPr>
            </a:p>
          </p:txBody>
        </p:sp>
        <p:sp>
          <p:nvSpPr>
            <p:cNvPr id="39" name="Oval 38">
              <a:extLst>
                <a:ext uri="{FF2B5EF4-FFF2-40B4-BE49-F238E27FC236}">
                  <a16:creationId xmlns:a16="http://schemas.microsoft.com/office/drawing/2014/main" id="{97E4307A-DC01-5193-E3D0-82C4F5815FC1}"/>
                </a:ext>
              </a:extLst>
            </p:cNvPr>
            <p:cNvSpPr/>
            <p:nvPr/>
          </p:nvSpPr>
          <p:spPr>
            <a:xfrm>
              <a:off x="9723428" y="5254083"/>
              <a:ext cx="609686" cy="618757"/>
            </a:xfrm>
            <a:prstGeom prst="ellipse">
              <a:avLst/>
            </a:prstGeom>
            <a:blipFill dpi="0" rotWithShape="1">
              <a:blip r:embed="rId22" cstate="screen">
                <a:extLst>
                  <a:ext uri="{28A0092B-C50C-407E-A947-70E740481C1C}">
                    <a14:useLocalDpi xmlns:a14="http://schemas.microsoft.com/office/drawing/2010/main"/>
                  </a:ext>
                </a:extLst>
              </a:blip>
              <a:srcRect/>
              <a:stretch>
                <a:fillRect/>
              </a:stretch>
            </a:blipFill>
          </p:spPr>
          <p:style>
            <a:lnRef idx="2">
              <a:schemeClr val="accent1">
                <a:shade val="80000"/>
                <a:hueOff val="0"/>
                <a:satOff val="0"/>
                <a:lumOff val="0"/>
                <a:alphaOff val="0"/>
              </a:schemeClr>
            </a:lnRef>
            <a:fillRef idx="1">
              <a:scrgbClr r="0" g="0" b="0"/>
            </a:fillRef>
            <a:effectRef idx="0">
              <a:schemeClr val="accent1">
                <a:tint val="40000"/>
                <a:hueOff val="0"/>
                <a:satOff val="0"/>
                <a:lumOff val="0"/>
                <a:alphaOff val="0"/>
              </a:schemeClr>
            </a:effectRef>
            <a:fontRef idx="minor">
              <a:schemeClr val="lt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hueOff val="0"/>
                    <a:satOff val="0"/>
                    <a:lumOff val="0"/>
                    <a:alphaOff val="0"/>
                  </a:prstClr>
                </a:solidFill>
                <a:effectLst/>
                <a:uLnTx/>
                <a:uFillTx/>
                <a:latin typeface="Aptos" panose="02110004020202020204"/>
                <a:ea typeface="+mn-ea"/>
                <a:cs typeface="+mn-cs"/>
              </a:endParaRPr>
            </a:p>
          </p:txBody>
        </p:sp>
        <p:sp>
          <p:nvSpPr>
            <p:cNvPr id="40" name="Oval 39">
              <a:extLst>
                <a:ext uri="{FF2B5EF4-FFF2-40B4-BE49-F238E27FC236}">
                  <a16:creationId xmlns:a16="http://schemas.microsoft.com/office/drawing/2014/main" id="{4B36A97B-2566-C9E7-092F-C077A82EC1F5}"/>
                </a:ext>
              </a:extLst>
            </p:cNvPr>
            <p:cNvSpPr/>
            <p:nvPr/>
          </p:nvSpPr>
          <p:spPr>
            <a:xfrm>
              <a:off x="10785401" y="1193582"/>
              <a:ext cx="613598" cy="622725"/>
            </a:xfrm>
            <a:prstGeom prst="ellipse">
              <a:avLst/>
            </a:prstGeom>
            <a:blipFill>
              <a:blip r:embed="rId23" cstate="screen">
                <a:extLst>
                  <a:ext uri="{28A0092B-C50C-407E-A947-70E740481C1C}">
                    <a14:useLocalDpi xmlns:a14="http://schemas.microsoft.com/office/drawing/2010/main"/>
                  </a:ext>
                </a:extLst>
              </a:blip>
              <a:srcRect/>
              <a:stretch>
                <a:fillRect/>
              </a:stretch>
            </a:blipFill>
          </p:spPr>
          <p:style>
            <a:lnRef idx="2">
              <a:schemeClr val="accent1">
                <a:shade val="80000"/>
                <a:hueOff val="0"/>
                <a:satOff val="0"/>
                <a:lumOff val="0"/>
                <a:alphaOff val="0"/>
              </a:schemeClr>
            </a:lnRef>
            <a:fillRef idx="1">
              <a:scrgbClr r="0" g="0" b="0"/>
            </a:fillRef>
            <a:effectRef idx="0">
              <a:schemeClr val="accent1">
                <a:tint val="40000"/>
                <a:hueOff val="0"/>
                <a:satOff val="0"/>
                <a:lumOff val="0"/>
                <a:alphaOff val="0"/>
              </a:schemeClr>
            </a:effectRef>
            <a:fontRef idx="minor">
              <a:schemeClr val="lt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hueOff val="0"/>
                    <a:satOff val="0"/>
                    <a:lumOff val="0"/>
                    <a:alphaOff val="0"/>
                  </a:prstClr>
                </a:solidFill>
                <a:effectLst/>
                <a:uLnTx/>
                <a:uFillTx/>
                <a:latin typeface="Aptos" panose="02110004020202020204"/>
                <a:ea typeface="+mn-ea"/>
                <a:cs typeface="+mn-cs"/>
              </a:endParaRPr>
            </a:p>
          </p:txBody>
        </p:sp>
        <p:sp>
          <p:nvSpPr>
            <p:cNvPr id="41" name="Oval 40">
              <a:extLst>
                <a:ext uri="{FF2B5EF4-FFF2-40B4-BE49-F238E27FC236}">
                  <a16:creationId xmlns:a16="http://schemas.microsoft.com/office/drawing/2014/main" id="{9BF7F622-4EA3-B7D2-9F77-5B1D9602EC8A}"/>
                </a:ext>
              </a:extLst>
            </p:cNvPr>
            <p:cNvSpPr/>
            <p:nvPr/>
          </p:nvSpPr>
          <p:spPr>
            <a:xfrm>
              <a:off x="10787321" y="3863358"/>
              <a:ext cx="619114" cy="628324"/>
            </a:xfrm>
            <a:prstGeom prst="ellipse">
              <a:avLst/>
            </a:prstGeom>
            <a:blipFill>
              <a:blip r:embed="rId24" cstate="email">
                <a:extLst>
                  <a:ext uri="{28A0092B-C50C-407E-A947-70E740481C1C}">
                    <a14:useLocalDpi xmlns:a14="http://schemas.microsoft.com/office/drawing/2010/main"/>
                  </a:ext>
                </a:extLst>
              </a:blip>
              <a:srcRect/>
              <a:stretch>
                <a:fillRect/>
              </a:stretch>
            </a:blipFill>
          </p:spPr>
          <p:style>
            <a:lnRef idx="2">
              <a:schemeClr val="accent1">
                <a:shade val="80000"/>
                <a:hueOff val="0"/>
                <a:satOff val="0"/>
                <a:lumOff val="0"/>
                <a:alphaOff val="0"/>
              </a:schemeClr>
            </a:lnRef>
            <a:fillRef idx="1">
              <a:scrgbClr r="0" g="0" b="0"/>
            </a:fillRef>
            <a:effectRef idx="0">
              <a:schemeClr val="accent1">
                <a:tint val="40000"/>
                <a:hueOff val="0"/>
                <a:satOff val="0"/>
                <a:lumOff val="0"/>
                <a:alphaOff val="0"/>
              </a:schemeClr>
            </a:effectRef>
            <a:fontRef idx="minor">
              <a:schemeClr val="lt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hueOff val="0"/>
                    <a:satOff val="0"/>
                    <a:lumOff val="0"/>
                    <a:alphaOff val="0"/>
                  </a:prstClr>
                </a:solidFill>
                <a:effectLst/>
                <a:uLnTx/>
                <a:uFillTx/>
                <a:latin typeface="Aptos" panose="02110004020202020204"/>
                <a:ea typeface="+mn-ea"/>
                <a:cs typeface="+mn-cs"/>
              </a:endParaRPr>
            </a:p>
          </p:txBody>
        </p:sp>
        <p:sp>
          <p:nvSpPr>
            <p:cNvPr id="42" name="Oval 41">
              <a:extLst>
                <a:ext uri="{FF2B5EF4-FFF2-40B4-BE49-F238E27FC236}">
                  <a16:creationId xmlns:a16="http://schemas.microsoft.com/office/drawing/2014/main" id="{9BB2734C-5E57-585A-9090-2601EB590213}"/>
                </a:ext>
              </a:extLst>
            </p:cNvPr>
            <p:cNvSpPr/>
            <p:nvPr/>
          </p:nvSpPr>
          <p:spPr>
            <a:xfrm>
              <a:off x="9726144" y="3863358"/>
              <a:ext cx="613598" cy="622725"/>
            </a:xfrm>
            <a:prstGeom prst="ellipse">
              <a:avLst/>
            </a:prstGeom>
            <a:blipFill>
              <a:blip r:embed="rId25" cstate="email">
                <a:extLst>
                  <a:ext uri="{28A0092B-C50C-407E-A947-70E740481C1C}">
                    <a14:useLocalDpi xmlns:a14="http://schemas.microsoft.com/office/drawing/2010/main"/>
                  </a:ext>
                </a:extLst>
              </a:blip>
              <a:srcRect/>
              <a:stretch>
                <a:fillRect/>
              </a:stretch>
            </a:blipFill>
          </p:spPr>
          <p:style>
            <a:lnRef idx="2">
              <a:schemeClr val="accent1">
                <a:shade val="80000"/>
                <a:hueOff val="0"/>
                <a:satOff val="0"/>
                <a:lumOff val="0"/>
                <a:alphaOff val="0"/>
              </a:schemeClr>
            </a:lnRef>
            <a:fillRef idx="1">
              <a:scrgbClr r="0" g="0" b="0"/>
            </a:fillRef>
            <a:effectRef idx="0">
              <a:schemeClr val="accent1">
                <a:tint val="40000"/>
                <a:hueOff val="0"/>
                <a:satOff val="0"/>
                <a:lumOff val="0"/>
                <a:alphaOff val="0"/>
              </a:schemeClr>
            </a:effectRef>
            <a:fontRef idx="minor">
              <a:schemeClr val="lt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hueOff val="0"/>
                    <a:satOff val="0"/>
                    <a:lumOff val="0"/>
                    <a:alphaOff val="0"/>
                  </a:prstClr>
                </a:solidFill>
                <a:effectLst/>
                <a:uLnTx/>
                <a:uFillTx/>
                <a:latin typeface="Aptos" panose="02110004020202020204"/>
                <a:ea typeface="+mn-ea"/>
                <a:cs typeface="+mn-cs"/>
              </a:endParaRPr>
            </a:p>
          </p:txBody>
        </p:sp>
        <p:sp>
          <p:nvSpPr>
            <p:cNvPr id="43" name="Oval 42">
              <a:extLst>
                <a:ext uri="{FF2B5EF4-FFF2-40B4-BE49-F238E27FC236}">
                  <a16:creationId xmlns:a16="http://schemas.microsoft.com/office/drawing/2014/main" id="{9ACF6656-85C6-10B9-EEA7-247F58289E68}"/>
                </a:ext>
              </a:extLst>
            </p:cNvPr>
            <p:cNvSpPr/>
            <p:nvPr/>
          </p:nvSpPr>
          <p:spPr>
            <a:xfrm>
              <a:off x="10785400" y="2526232"/>
              <a:ext cx="674598" cy="644185"/>
            </a:xfrm>
            <a:prstGeom prst="ellipse">
              <a:avLst/>
            </a:prstGeom>
            <a:blipFill>
              <a:blip r:embed="rId26" cstate="email">
                <a:extLst>
                  <a:ext uri="{28A0092B-C50C-407E-A947-70E740481C1C}">
                    <a14:useLocalDpi xmlns:a14="http://schemas.microsoft.com/office/drawing/2010/main"/>
                  </a:ext>
                </a:extLst>
              </a:blip>
              <a:srcRect/>
              <a:stretch>
                <a:fillRect/>
              </a:stretch>
            </a:blipFill>
          </p:spPr>
          <p:style>
            <a:lnRef idx="2">
              <a:schemeClr val="accent1">
                <a:shade val="80000"/>
                <a:hueOff val="0"/>
                <a:satOff val="0"/>
                <a:lumOff val="0"/>
                <a:alphaOff val="0"/>
              </a:schemeClr>
            </a:lnRef>
            <a:fillRef idx="1">
              <a:scrgbClr r="0" g="0" b="0"/>
            </a:fillRef>
            <a:effectRef idx="0">
              <a:schemeClr val="accent1">
                <a:tint val="40000"/>
                <a:hueOff val="0"/>
                <a:satOff val="0"/>
                <a:lumOff val="0"/>
                <a:alphaOff val="0"/>
              </a:schemeClr>
            </a:effectRef>
            <a:fontRef idx="minor">
              <a:schemeClr val="lt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hueOff val="0"/>
                    <a:satOff val="0"/>
                    <a:lumOff val="0"/>
                    <a:alphaOff val="0"/>
                  </a:prstClr>
                </a:solidFill>
                <a:effectLst/>
                <a:uLnTx/>
                <a:uFillTx/>
                <a:latin typeface="Aptos" panose="02110004020202020204"/>
                <a:ea typeface="+mn-ea"/>
                <a:cs typeface="+mn-cs"/>
              </a:endParaRPr>
            </a:p>
          </p:txBody>
        </p:sp>
        <p:pic>
          <p:nvPicPr>
            <p:cNvPr id="44" name="Picture 2">
              <a:extLst>
                <a:ext uri="{FF2B5EF4-FFF2-40B4-BE49-F238E27FC236}">
                  <a16:creationId xmlns:a16="http://schemas.microsoft.com/office/drawing/2014/main" id="{CEA7F0B0-E3A5-55CF-2338-80CA94067FF2}"/>
                </a:ext>
              </a:extLst>
            </p:cNvPr>
            <p:cNvPicPr>
              <a:picLocks noChangeAspect="1" noChangeArrowheads="1"/>
            </p:cNvPicPr>
            <p:nvPr/>
          </p:nvPicPr>
          <p:blipFill>
            <a:blip r:embed="rId27" cstate="email">
              <a:extLst>
                <a:ext uri="{28A0092B-C50C-407E-A947-70E740481C1C}">
                  <a14:useLocalDpi xmlns:a14="http://schemas.microsoft.com/office/drawing/2010/main"/>
                </a:ext>
              </a:extLst>
            </a:blip>
            <a:srcRect/>
            <a:stretch>
              <a:fillRect/>
            </a:stretch>
          </p:blipFill>
          <p:spPr bwMode="auto">
            <a:xfrm>
              <a:off x="9697755" y="2520819"/>
              <a:ext cx="681025" cy="657040"/>
            </a:xfrm>
            <a:prstGeom prst="ellipse">
              <a:avLst/>
            </a:prstGeom>
            <a:noFill/>
            <a:extLst>
              <a:ext uri="{909E8E84-426E-40DD-AFC4-6F175D3DCCD1}">
                <a14:hiddenFill xmlns:a14="http://schemas.microsoft.com/office/drawing/2010/main">
                  <a:solidFill>
                    <a:srgbClr val="FFFFFF"/>
                  </a:solidFill>
                </a14:hiddenFill>
              </a:ext>
            </a:extLst>
          </p:spPr>
        </p:pic>
      </p:grpSp>
      <p:sp>
        <p:nvSpPr>
          <p:cNvPr id="7" name="TextBox 6">
            <a:extLst>
              <a:ext uri="{FF2B5EF4-FFF2-40B4-BE49-F238E27FC236}">
                <a16:creationId xmlns:a16="http://schemas.microsoft.com/office/drawing/2014/main" id="{6D55D9FE-53EA-2E5C-9CB9-42594497287E}"/>
              </a:ext>
            </a:extLst>
          </p:cNvPr>
          <p:cNvSpPr txBox="1"/>
          <p:nvPr/>
        </p:nvSpPr>
        <p:spPr>
          <a:xfrm>
            <a:off x="2598020" y="1898380"/>
            <a:ext cx="2102060" cy="646331"/>
          </a:xfrm>
          <a:prstGeom prst="rect">
            <a:avLst/>
          </a:prstGeom>
          <a:no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404040"/>
                </a:solidFill>
                <a:effectLst/>
                <a:uLnTx/>
                <a:uFillTx/>
                <a:latin typeface="Roboto "/>
                <a:ea typeface="Roboto light" panose="02000000000000000000" pitchFamily="2" charset="0"/>
                <a:cs typeface="Roboto light" panose="02000000000000000000" pitchFamily="2" charset="0"/>
              </a:rPr>
              <a:t>Employees worldwide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404040"/>
                </a:solidFill>
                <a:effectLst/>
                <a:uLnTx/>
                <a:uFillTx/>
                <a:latin typeface="Roboto "/>
                <a:ea typeface="Roboto light" panose="02000000000000000000" pitchFamily="2" charset="0"/>
                <a:cs typeface="Roboto light" panose="02000000000000000000" pitchFamily="2" charset="0"/>
              </a:rPr>
              <a:t>across our global delivery </a:t>
            </a:r>
            <a:r>
              <a:rPr kumimoji="0" lang="en-US" sz="900" b="0" i="0" u="none" strike="noStrike" kern="0" cap="none" spc="0" normalizeH="0" baseline="0" noProof="0" err="1">
                <a:ln>
                  <a:noFill/>
                </a:ln>
                <a:solidFill>
                  <a:srgbClr val="404040"/>
                </a:solidFill>
                <a:effectLst/>
                <a:uLnTx/>
                <a:uFillTx/>
                <a:latin typeface="Roboto "/>
                <a:ea typeface="Roboto light" panose="02000000000000000000" pitchFamily="2" charset="0"/>
                <a:cs typeface="Roboto light" panose="02000000000000000000" pitchFamily="2" charset="0"/>
              </a:rPr>
              <a:t>centres</a:t>
            </a:r>
            <a:r>
              <a:rPr kumimoji="0" lang="en-US" sz="900" b="0" i="0" u="none" strike="noStrike" kern="0" cap="none" spc="0" normalizeH="0" baseline="0" noProof="0">
                <a:ln>
                  <a:noFill/>
                </a:ln>
                <a:solidFill>
                  <a:srgbClr val="404040"/>
                </a:solidFill>
                <a:effectLst/>
                <a:uLnTx/>
                <a:uFillTx/>
                <a:latin typeface="Roboto "/>
                <a:ea typeface="Roboto light" panose="02000000000000000000" pitchFamily="2" charset="0"/>
                <a:cs typeface="Roboto light" panose="02000000000000000000" pitchFamily="2" charset="0"/>
              </a:rPr>
              <a:t> and service lines; Aptara employees approximately </a:t>
            </a:r>
            <a:r>
              <a:rPr kumimoji="0" lang="en-US" sz="900" b="0" i="0" u="none" strike="noStrike" kern="0" cap="none" spc="0" normalizeH="0" baseline="0" noProof="0">
                <a:ln>
                  <a:noFill/>
                </a:ln>
                <a:solidFill>
                  <a:srgbClr val="0080A8"/>
                </a:solidFill>
                <a:effectLst/>
                <a:uLnTx/>
                <a:uFillTx/>
                <a:latin typeface="Roboto "/>
                <a:ea typeface="Roboto light" panose="02000000000000000000" pitchFamily="2" charset="0"/>
                <a:cs typeface="Roboto light" panose="02000000000000000000" pitchFamily="2" charset="0"/>
              </a:rPr>
              <a:t>5,000 </a:t>
            </a:r>
          </a:p>
        </p:txBody>
      </p:sp>
      <p:sp>
        <p:nvSpPr>
          <p:cNvPr id="6" name="TextBox 5">
            <a:extLst>
              <a:ext uri="{FF2B5EF4-FFF2-40B4-BE49-F238E27FC236}">
                <a16:creationId xmlns:a16="http://schemas.microsoft.com/office/drawing/2014/main" id="{740B8A23-0825-1E1A-AFE3-7B29D16C9086}"/>
              </a:ext>
            </a:extLst>
          </p:cNvPr>
          <p:cNvSpPr txBox="1"/>
          <p:nvPr/>
        </p:nvSpPr>
        <p:spPr>
          <a:xfrm>
            <a:off x="777982" y="1898380"/>
            <a:ext cx="1466314" cy="479341"/>
          </a:xfrm>
          <a:prstGeom prst="rect">
            <a:avLst/>
          </a:prstGeom>
          <a:noFill/>
          <a:ln w="9525">
            <a:noFill/>
            <a:miter lim="800000"/>
            <a:headEnd/>
            <a:tailEnd/>
          </a:ln>
          <a:effectLst/>
        </p:spPr>
        <p:txBody>
          <a:bodyPr/>
          <a:lstStyle/>
          <a:p>
            <a:pPr algn="ctr">
              <a:defRPr/>
            </a:pPr>
            <a:r>
              <a:rPr kumimoji="0" lang="en-IN" sz="900" b="0" i="0" u="none" strike="noStrike" kern="0" cap="none" spc="0" normalizeH="0" baseline="0" noProof="0">
                <a:ln>
                  <a:noFill/>
                </a:ln>
                <a:solidFill>
                  <a:srgbClr val="404040"/>
                </a:solidFill>
                <a:effectLst/>
                <a:uLnTx/>
                <a:uFillTx/>
                <a:latin typeface="Roboto "/>
                <a:ea typeface="Roboto light" panose="02000000000000000000" pitchFamily="2" charset="0"/>
                <a:cs typeface="Roboto light" panose="02000000000000000000" pitchFamily="2" charset="0"/>
              </a:rPr>
              <a:t>Headquartered in the </a:t>
            </a:r>
            <a:r>
              <a:rPr kumimoji="0" lang="en-IN" sz="900" i="0" u="none" strike="noStrike" kern="0" cap="none" spc="0" normalizeH="0" baseline="0" noProof="0">
                <a:ln>
                  <a:noFill/>
                </a:ln>
                <a:solidFill>
                  <a:srgbClr val="2C95B5"/>
                </a:solidFill>
                <a:effectLst/>
                <a:uLnTx/>
                <a:uFillTx/>
                <a:latin typeface="Roboto "/>
                <a:ea typeface="Roboto light" panose="02000000000000000000" pitchFamily="2" charset="0"/>
                <a:cs typeface="Roboto light" panose="02000000000000000000" pitchFamily="2" charset="0"/>
              </a:rPr>
              <a:t>United States</a:t>
            </a:r>
          </a:p>
          <a:p>
            <a:pPr marL="0" marR="0" lvl="0" indent="0" algn="ctr" defTabSz="914400" rtl="0" eaLnBrk="1" fontAlgn="auto" latinLnBrk="0" hangingPunct="1">
              <a:spcBef>
                <a:spcPts val="0"/>
              </a:spcBef>
              <a:spcAft>
                <a:spcPts val="0"/>
              </a:spcAft>
              <a:buClrTx/>
              <a:buSzTx/>
              <a:buFontTx/>
              <a:buNone/>
              <a:tabLst/>
              <a:defRPr/>
            </a:pPr>
            <a:endParaRPr kumimoji="0" lang="en-IN" sz="900" b="0" i="0" u="none" strike="noStrike" kern="0" cap="none" spc="0" normalizeH="0" baseline="0" noProof="0">
              <a:ln>
                <a:noFill/>
              </a:ln>
              <a:solidFill>
                <a:srgbClr val="404040"/>
              </a:solidFill>
              <a:effectLst/>
              <a:uLnTx/>
              <a:uFillTx/>
              <a:latin typeface="Roboto "/>
              <a:ea typeface="Roboto light" panose="02000000000000000000" pitchFamily="2" charset="0"/>
              <a:cs typeface="Roboto light" panose="02000000000000000000" pitchFamily="2" charset="0"/>
            </a:endParaRPr>
          </a:p>
        </p:txBody>
      </p:sp>
      <p:pic>
        <p:nvPicPr>
          <p:cNvPr id="21" name="Graphic 20">
            <a:extLst>
              <a:ext uri="{FF2B5EF4-FFF2-40B4-BE49-F238E27FC236}">
                <a16:creationId xmlns:a16="http://schemas.microsoft.com/office/drawing/2014/main" id="{F7488C73-394A-E600-5E84-B24E01D773E2}"/>
              </a:ext>
            </a:extLst>
          </p:cNvPr>
          <p:cNvPicPr>
            <a:picLocks noChangeAspect="1"/>
          </p:cNvPicPr>
          <p:nvPr/>
        </p:nvPicPr>
        <p:blipFill>
          <a:blip r:embed="rId28">
            <a:extLst>
              <a:ext uri="{28A0092B-C50C-407E-A947-70E740481C1C}">
                <a14:useLocalDpi xmlns:a14="http://schemas.microsoft.com/office/drawing/2010/main"/>
              </a:ext>
              <a:ext uri="{96DAC541-7B7A-43D3-8B79-37D633B846F1}">
                <asvg:svgBlip xmlns:asvg="http://schemas.microsoft.com/office/drawing/2016/SVG/main" r:embed="rId29"/>
              </a:ext>
            </a:extLst>
          </a:blip>
          <a:stretch>
            <a:fillRect/>
          </a:stretch>
        </p:blipFill>
        <p:spPr>
          <a:xfrm>
            <a:off x="1234914" y="1283087"/>
            <a:ext cx="552450" cy="466724"/>
          </a:xfrm>
          <a:prstGeom prst="rect">
            <a:avLst/>
          </a:prstGeom>
        </p:spPr>
      </p:pic>
      <p:sp>
        <p:nvSpPr>
          <p:cNvPr id="45" name="TextBox 44">
            <a:extLst>
              <a:ext uri="{FF2B5EF4-FFF2-40B4-BE49-F238E27FC236}">
                <a16:creationId xmlns:a16="http://schemas.microsoft.com/office/drawing/2014/main" id="{602159CA-07CD-D536-007D-DDB3767500D8}"/>
              </a:ext>
            </a:extLst>
          </p:cNvPr>
          <p:cNvSpPr txBox="1"/>
          <p:nvPr/>
        </p:nvSpPr>
        <p:spPr>
          <a:xfrm>
            <a:off x="3253192" y="1285617"/>
            <a:ext cx="791716" cy="461665"/>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IN" sz="1800" b="1" i="0" u="none" strike="noStrike" kern="0" cap="none" spc="0" normalizeH="0" baseline="0" noProof="0">
                <a:ln>
                  <a:noFill/>
                </a:ln>
                <a:solidFill>
                  <a:srgbClr val="0080A8"/>
                </a:solidFill>
                <a:effectLst/>
                <a:uLnTx/>
                <a:uFillTx/>
                <a:latin typeface="Roboto "/>
                <a:ea typeface="Roboto light" panose="02000000000000000000" pitchFamily="2" charset="0"/>
                <a:cs typeface="Roboto light" panose="02000000000000000000" pitchFamily="2" charset="0"/>
              </a:rPr>
              <a:t>30K+</a:t>
            </a:r>
          </a:p>
        </p:txBody>
      </p:sp>
    </p:spTree>
    <p:extLst>
      <p:ext uri="{BB962C8B-B14F-4D97-AF65-F5344CB8AC3E}">
        <p14:creationId xmlns:p14="http://schemas.microsoft.com/office/powerpoint/2010/main" val="2721797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A3BF56-C7E3-C755-A03A-0EB72981455C}"/>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7913B6C2-6AE8-085C-A7F0-4C7A34EAE197}"/>
              </a:ext>
            </a:extLst>
          </p:cNvPr>
          <p:cNvSpPr>
            <a:spLocks noGrp="1"/>
          </p:cNvSpPr>
          <p:nvPr>
            <p:ph type="body" sz="quarter" idx="10"/>
          </p:nvPr>
        </p:nvSpPr>
        <p:spPr/>
        <p:txBody>
          <a:bodyPr/>
          <a:lstStyle/>
          <a:p>
            <a:r>
              <a:rPr lang="en-IN"/>
              <a:t>Lessons Learned</a:t>
            </a:r>
          </a:p>
        </p:txBody>
      </p:sp>
      <p:sp>
        <p:nvSpPr>
          <p:cNvPr id="9" name="Rectangle: Top Corners Rounded 8">
            <a:extLst>
              <a:ext uri="{FF2B5EF4-FFF2-40B4-BE49-F238E27FC236}">
                <a16:creationId xmlns:a16="http://schemas.microsoft.com/office/drawing/2014/main" id="{67F330F5-4538-58C3-8B40-A0C277A2E1AA}"/>
              </a:ext>
            </a:extLst>
          </p:cNvPr>
          <p:cNvSpPr/>
          <p:nvPr/>
        </p:nvSpPr>
        <p:spPr>
          <a:xfrm>
            <a:off x="1166178" y="1414418"/>
            <a:ext cx="4752000" cy="3627770"/>
          </a:xfrm>
          <a:prstGeom prst="round2SameRect">
            <a:avLst>
              <a:gd name="adj1" fmla="val 4383"/>
              <a:gd name="adj2" fmla="val 0"/>
            </a:avLst>
          </a:prstGeom>
          <a:solidFill>
            <a:srgbClr val="05BFE0"/>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latin typeface="Agrandir" panose="00000500000000000000" pitchFamily="2" charset="0"/>
            </a:endParaRPr>
          </a:p>
        </p:txBody>
      </p:sp>
      <p:sp>
        <p:nvSpPr>
          <p:cNvPr id="8" name="Rectangle: Top Corners Rounded 7">
            <a:extLst>
              <a:ext uri="{FF2B5EF4-FFF2-40B4-BE49-F238E27FC236}">
                <a16:creationId xmlns:a16="http://schemas.microsoft.com/office/drawing/2014/main" id="{6E73515A-30D5-409F-5F36-8398D0A3AF63}"/>
              </a:ext>
            </a:extLst>
          </p:cNvPr>
          <p:cNvSpPr/>
          <p:nvPr/>
        </p:nvSpPr>
        <p:spPr>
          <a:xfrm>
            <a:off x="6286421" y="1414418"/>
            <a:ext cx="4752000" cy="3627770"/>
          </a:xfrm>
          <a:prstGeom prst="round2SameRect">
            <a:avLst>
              <a:gd name="adj1" fmla="val 4383"/>
              <a:gd name="adj2" fmla="val 0"/>
            </a:avLst>
          </a:prstGeom>
          <a:solidFill>
            <a:srgbClr val="05BFE0"/>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latin typeface="Agrandir" panose="00000500000000000000" pitchFamily="2" charset="0"/>
            </a:endParaRPr>
          </a:p>
        </p:txBody>
      </p:sp>
      <p:sp>
        <p:nvSpPr>
          <p:cNvPr id="4" name="TextBox 3">
            <a:extLst>
              <a:ext uri="{FF2B5EF4-FFF2-40B4-BE49-F238E27FC236}">
                <a16:creationId xmlns:a16="http://schemas.microsoft.com/office/drawing/2014/main" id="{2D05E423-E36F-69E2-2070-03943ED8BA97}"/>
              </a:ext>
            </a:extLst>
          </p:cNvPr>
          <p:cNvSpPr txBox="1"/>
          <p:nvPr/>
        </p:nvSpPr>
        <p:spPr>
          <a:xfrm>
            <a:off x="1345275" y="1553935"/>
            <a:ext cx="4158453" cy="2077877"/>
          </a:xfrm>
          <a:prstGeom prst="rect">
            <a:avLst/>
          </a:prstGeom>
          <a:noFill/>
        </p:spPr>
        <p:txBody>
          <a:bodyPr wrap="square" rtlCol="0">
            <a:spAutoFit/>
          </a:bodyPr>
          <a:lstStyle/>
          <a:p>
            <a:pPr>
              <a:lnSpc>
                <a:spcPct val="140000"/>
              </a:lnSpc>
              <a:spcBef>
                <a:spcPts val="600"/>
              </a:spcBef>
              <a:spcAft>
                <a:spcPts val="600"/>
              </a:spcAft>
            </a:pPr>
            <a:r>
              <a:rPr lang="en-US" sz="1300" b="1">
                <a:latin typeface="Roboto" panose="02000000000000000000" pitchFamily="2" charset="0"/>
                <a:ea typeface="Roboto" panose="02000000000000000000" pitchFamily="2" charset="0"/>
                <a:cs typeface="Roboto" panose="02000000000000000000" pitchFamily="2" charset="0"/>
              </a:rPr>
              <a:t>What has worked well:</a:t>
            </a:r>
          </a:p>
          <a:p>
            <a:pPr marL="171450" indent="-171450">
              <a:lnSpc>
                <a:spcPct val="140000"/>
              </a:lnSpc>
              <a:spcBef>
                <a:spcPts val="700"/>
              </a:spcBef>
              <a:spcAft>
                <a:spcPts val="600"/>
              </a:spcAft>
              <a:buFont typeface="Wingdings" panose="05000000000000000000" pitchFamily="2" charset="2"/>
              <a:buChar char="§"/>
            </a:pPr>
            <a:r>
              <a:rPr lang="en-US" sz="1300" b="1">
                <a:latin typeface="Roboto" panose="02000000000000000000" pitchFamily="2" charset="0"/>
                <a:ea typeface="Roboto" panose="02000000000000000000" pitchFamily="2" charset="0"/>
                <a:cs typeface="Roboto" panose="02000000000000000000" pitchFamily="2" charset="0"/>
              </a:rPr>
              <a:t>Working model: </a:t>
            </a:r>
            <a:r>
              <a:rPr lang="en-US" sz="1300">
                <a:latin typeface="Roboto" panose="02000000000000000000" pitchFamily="2" charset="0"/>
                <a:ea typeface="Roboto" panose="02000000000000000000" pitchFamily="2" charset="0"/>
                <a:cs typeface="Roboto" panose="02000000000000000000" pitchFamily="2" charset="0"/>
              </a:rPr>
              <a:t>PMI and Aptara working together as a core project team</a:t>
            </a:r>
          </a:p>
          <a:p>
            <a:pPr marL="171450" indent="-171450">
              <a:lnSpc>
                <a:spcPct val="140000"/>
              </a:lnSpc>
              <a:spcBef>
                <a:spcPts val="700"/>
              </a:spcBef>
              <a:spcAft>
                <a:spcPts val="600"/>
              </a:spcAft>
              <a:buFont typeface="Wingdings" panose="05000000000000000000" pitchFamily="2" charset="2"/>
              <a:buChar char="§"/>
            </a:pPr>
            <a:r>
              <a:rPr lang="en-US" sz="1300" b="1">
                <a:latin typeface="Roboto" panose="02000000000000000000" pitchFamily="2" charset="0"/>
                <a:ea typeface="Roboto" panose="02000000000000000000" pitchFamily="2" charset="0"/>
                <a:cs typeface="Roboto" panose="02000000000000000000" pitchFamily="2" charset="0"/>
              </a:rPr>
              <a:t>Time-zone adjustments: </a:t>
            </a:r>
            <a:r>
              <a:rPr lang="en-US" sz="1300">
                <a:latin typeface="Roboto" panose="02000000000000000000" pitchFamily="2" charset="0"/>
                <a:ea typeface="Roboto" panose="02000000000000000000" pitchFamily="2" charset="0"/>
                <a:cs typeface="Roboto" panose="02000000000000000000" pitchFamily="2" charset="0"/>
              </a:rPr>
              <a:t>Aptara agreeing to flexible work timings for an optimal time overlap with their PMI counterpart</a:t>
            </a:r>
            <a:endParaRPr lang="en-IN" sz="1300">
              <a:latin typeface="Roboto" panose="02000000000000000000" pitchFamily="2" charset="0"/>
              <a:ea typeface="Roboto" panose="02000000000000000000" pitchFamily="2" charset="0"/>
              <a:cs typeface="Roboto" panose="02000000000000000000" pitchFamily="2" charset="0"/>
            </a:endParaRPr>
          </a:p>
        </p:txBody>
      </p:sp>
      <p:sp>
        <p:nvSpPr>
          <p:cNvPr id="5" name="TextBox 4">
            <a:extLst>
              <a:ext uri="{FF2B5EF4-FFF2-40B4-BE49-F238E27FC236}">
                <a16:creationId xmlns:a16="http://schemas.microsoft.com/office/drawing/2014/main" id="{70BFBD12-F90C-F533-6318-36CF9E8D8456}"/>
              </a:ext>
            </a:extLst>
          </p:cNvPr>
          <p:cNvSpPr txBox="1"/>
          <p:nvPr/>
        </p:nvSpPr>
        <p:spPr>
          <a:xfrm>
            <a:off x="6466480" y="1553935"/>
            <a:ext cx="4392844" cy="3207483"/>
          </a:xfrm>
          <a:prstGeom prst="rect">
            <a:avLst/>
          </a:prstGeom>
          <a:noFill/>
        </p:spPr>
        <p:txBody>
          <a:bodyPr wrap="square" rtlCol="0">
            <a:noAutofit/>
          </a:bodyPr>
          <a:lstStyle/>
          <a:p>
            <a:pPr>
              <a:lnSpc>
                <a:spcPct val="140000"/>
              </a:lnSpc>
              <a:spcBef>
                <a:spcPts val="600"/>
              </a:spcBef>
              <a:spcAft>
                <a:spcPts val="600"/>
              </a:spcAft>
            </a:pPr>
            <a:r>
              <a:rPr lang="en-US" sz="1300" b="1">
                <a:latin typeface="Roboto" panose="02000000000000000000" pitchFamily="2" charset="0"/>
                <a:ea typeface="Roboto" panose="02000000000000000000" pitchFamily="2" charset="0"/>
                <a:cs typeface="Roboto" panose="02000000000000000000" pitchFamily="2" charset="0"/>
              </a:rPr>
              <a:t>What can make it better:</a:t>
            </a:r>
          </a:p>
          <a:p>
            <a:pPr marL="171450" indent="-171450">
              <a:lnSpc>
                <a:spcPct val="140000"/>
              </a:lnSpc>
              <a:spcBef>
                <a:spcPts val="700"/>
              </a:spcBef>
              <a:spcAft>
                <a:spcPts val="600"/>
              </a:spcAft>
              <a:buFont typeface="Wingdings" panose="05000000000000000000" pitchFamily="2" charset="2"/>
              <a:buChar char="§"/>
            </a:pPr>
            <a:r>
              <a:rPr lang="en-US" sz="1300" b="1">
                <a:latin typeface="Roboto" panose="02000000000000000000" pitchFamily="2" charset="0"/>
                <a:ea typeface="Roboto" panose="02000000000000000000" pitchFamily="2" charset="0"/>
                <a:cs typeface="Roboto" panose="02000000000000000000" pitchFamily="2" charset="0"/>
              </a:rPr>
              <a:t>Schedule dashboard: </a:t>
            </a:r>
            <a:r>
              <a:rPr lang="en-US" sz="1300">
                <a:latin typeface="Roboto" panose="02000000000000000000" pitchFamily="2" charset="0"/>
                <a:ea typeface="Roboto" panose="02000000000000000000" pitchFamily="2" charset="0"/>
                <a:cs typeface="Roboto" panose="02000000000000000000" pitchFamily="2" charset="0"/>
              </a:rPr>
              <a:t>An overall schedule listing all projects and the people involved for improved talent utilization and risk management</a:t>
            </a:r>
          </a:p>
          <a:p>
            <a:pPr marL="171450" indent="-171450">
              <a:lnSpc>
                <a:spcPct val="140000"/>
              </a:lnSpc>
              <a:spcBef>
                <a:spcPts val="700"/>
              </a:spcBef>
              <a:spcAft>
                <a:spcPts val="600"/>
              </a:spcAft>
              <a:buFont typeface="Wingdings" panose="05000000000000000000" pitchFamily="2" charset="2"/>
              <a:buChar char="§"/>
            </a:pPr>
            <a:r>
              <a:rPr lang="en-US" sz="1300" b="1">
                <a:latin typeface="Roboto" panose="02000000000000000000" pitchFamily="2" charset="0"/>
                <a:ea typeface="Roboto" panose="02000000000000000000" pitchFamily="2" charset="0"/>
                <a:cs typeface="Roboto" panose="02000000000000000000" pitchFamily="2" charset="0"/>
              </a:rPr>
              <a:t>Work pipeline: </a:t>
            </a:r>
            <a:r>
              <a:rPr lang="en-US" sz="1300">
                <a:latin typeface="Roboto" panose="02000000000000000000" pitchFamily="2" charset="0"/>
                <a:ea typeface="Roboto" panose="02000000000000000000" pitchFamily="2" charset="0"/>
                <a:cs typeface="Roboto" panose="02000000000000000000" pitchFamily="2" charset="0"/>
              </a:rPr>
              <a:t>Greater visibility of upcoming projects for better allocation of talent based on required skillsets</a:t>
            </a:r>
          </a:p>
          <a:p>
            <a:pPr marL="171450" indent="-171450">
              <a:lnSpc>
                <a:spcPct val="140000"/>
              </a:lnSpc>
              <a:spcBef>
                <a:spcPts val="700"/>
              </a:spcBef>
              <a:spcAft>
                <a:spcPts val="600"/>
              </a:spcAft>
              <a:buFont typeface="Wingdings" panose="05000000000000000000" pitchFamily="2" charset="2"/>
              <a:buChar char="§"/>
            </a:pPr>
            <a:r>
              <a:rPr lang="en-US" sz="1300" b="1">
                <a:latin typeface="Roboto" panose="02000000000000000000" pitchFamily="2" charset="0"/>
                <a:ea typeface="Roboto" panose="02000000000000000000" pitchFamily="2" charset="0"/>
                <a:cs typeface="Roboto" panose="02000000000000000000" pitchFamily="2" charset="0"/>
              </a:rPr>
              <a:t>Capabilities: </a:t>
            </a:r>
            <a:r>
              <a:rPr lang="en-US" sz="1300">
                <a:latin typeface="Roboto" panose="02000000000000000000" pitchFamily="2" charset="0"/>
                <a:ea typeface="Roboto" panose="02000000000000000000" pitchFamily="2" charset="0"/>
                <a:cs typeface="Roboto" panose="02000000000000000000" pitchFamily="2" charset="0"/>
              </a:rPr>
              <a:t>Integrated discussions quarterly or yearly to look at project solutioning options that Aptara can provide</a:t>
            </a:r>
            <a:endParaRPr lang="en-IN" sz="1300">
              <a:latin typeface="Roboto" panose="02000000000000000000" pitchFamily="2" charset="0"/>
              <a:ea typeface="Roboto" panose="02000000000000000000" pitchFamily="2" charset="0"/>
              <a:cs typeface="Roboto" panose="02000000000000000000" pitchFamily="2" charset="0"/>
            </a:endParaRPr>
          </a:p>
        </p:txBody>
      </p:sp>
      <p:pic>
        <p:nvPicPr>
          <p:cNvPr id="12" name="Graphic 11">
            <a:extLst>
              <a:ext uri="{FF2B5EF4-FFF2-40B4-BE49-F238E27FC236}">
                <a16:creationId xmlns:a16="http://schemas.microsoft.com/office/drawing/2014/main" id="{CD403FB1-496B-80C5-4A17-0F518ED4394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102047" y="4705078"/>
            <a:ext cx="674220" cy="674220"/>
          </a:xfrm>
          <a:prstGeom prst="rect">
            <a:avLst/>
          </a:prstGeom>
        </p:spPr>
      </p:pic>
      <p:pic>
        <p:nvPicPr>
          <p:cNvPr id="13" name="Graphic 12">
            <a:extLst>
              <a:ext uri="{FF2B5EF4-FFF2-40B4-BE49-F238E27FC236}">
                <a16:creationId xmlns:a16="http://schemas.microsoft.com/office/drawing/2014/main" id="{77DE1D4D-F64B-BBD5-2AA8-701D3813E7D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114079" y="4287937"/>
            <a:ext cx="591449" cy="596142"/>
          </a:xfrm>
          <a:prstGeom prst="rect">
            <a:avLst/>
          </a:prstGeom>
        </p:spPr>
      </p:pic>
      <p:pic>
        <p:nvPicPr>
          <p:cNvPr id="2" name="Graphic 1">
            <a:extLst>
              <a:ext uri="{FF2B5EF4-FFF2-40B4-BE49-F238E27FC236}">
                <a16:creationId xmlns:a16="http://schemas.microsoft.com/office/drawing/2014/main" id="{21292F98-B18A-8BA2-67BE-D84909FE7E3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229975" y="512764"/>
            <a:ext cx="488337" cy="446295"/>
          </a:xfrm>
          <a:prstGeom prst="rect">
            <a:avLst/>
          </a:prstGeom>
        </p:spPr>
      </p:pic>
    </p:spTree>
    <p:extLst>
      <p:ext uri="{BB962C8B-B14F-4D97-AF65-F5344CB8AC3E}">
        <p14:creationId xmlns:p14="http://schemas.microsoft.com/office/powerpoint/2010/main" val="1031154929"/>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78E4F5EE-9F37-16CC-4B84-871C83B78410}"/>
              </a:ext>
            </a:extLst>
          </p:cNvPr>
          <p:cNvSpPr/>
          <p:nvPr/>
        </p:nvSpPr>
        <p:spPr>
          <a:xfrm>
            <a:off x="1" y="0"/>
            <a:ext cx="12192000" cy="6858000"/>
          </a:xfrm>
          <a:prstGeom prst="rect">
            <a:avLst/>
          </a:prstGeom>
          <a:solidFill>
            <a:srgbClr val="34288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5E24541B-82C5-BC3B-31DD-9802F09C2548}"/>
              </a:ext>
            </a:extLst>
          </p:cNvPr>
          <p:cNvSpPr>
            <a:spLocks noGrp="1"/>
          </p:cNvSpPr>
          <p:nvPr>
            <p:ph type="body" sz="quarter" idx="10"/>
          </p:nvPr>
        </p:nvSpPr>
        <p:spPr/>
        <p:txBody>
          <a:bodyPr/>
          <a:lstStyle/>
          <a:p>
            <a:r>
              <a:rPr lang="en-IN"/>
              <a:t>Engagement Model</a:t>
            </a:r>
          </a:p>
        </p:txBody>
      </p:sp>
      <p:pic>
        <p:nvPicPr>
          <p:cNvPr id="3" name="Graphic 2">
            <a:extLst>
              <a:ext uri="{FF2B5EF4-FFF2-40B4-BE49-F238E27FC236}">
                <a16:creationId xmlns:a16="http://schemas.microsoft.com/office/drawing/2014/main" id="{B6038A52-8732-76EB-BD96-0868B96CCF4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229975" y="512764"/>
            <a:ext cx="488337" cy="446295"/>
          </a:xfrm>
          <a:prstGeom prst="rect">
            <a:avLst/>
          </a:prstGeom>
        </p:spPr>
      </p:pic>
      <p:pic>
        <p:nvPicPr>
          <p:cNvPr id="7" name="Graphic 6">
            <a:extLst>
              <a:ext uri="{FF2B5EF4-FFF2-40B4-BE49-F238E27FC236}">
                <a16:creationId xmlns:a16="http://schemas.microsoft.com/office/drawing/2014/main" id="{FF9873E8-3ACC-0409-816A-A28E8B60E3B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254825" y="1341352"/>
            <a:ext cx="4116695" cy="4013130"/>
          </a:xfrm>
          <a:prstGeom prst="rect">
            <a:avLst/>
          </a:prstGeom>
        </p:spPr>
      </p:pic>
      <p:pic>
        <p:nvPicPr>
          <p:cNvPr id="9" name="Graphic 8">
            <a:extLst>
              <a:ext uri="{FF2B5EF4-FFF2-40B4-BE49-F238E27FC236}">
                <a16:creationId xmlns:a16="http://schemas.microsoft.com/office/drawing/2014/main" id="{4A5F28C1-4E4B-9240-1BB8-BF191B87971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17177" y="1284623"/>
            <a:ext cx="5318928" cy="4653261"/>
          </a:xfrm>
          <a:prstGeom prst="rect">
            <a:avLst/>
          </a:prstGeom>
        </p:spPr>
      </p:pic>
      <p:cxnSp>
        <p:nvCxnSpPr>
          <p:cNvPr id="12" name="Straight Connector 11">
            <a:extLst>
              <a:ext uri="{FF2B5EF4-FFF2-40B4-BE49-F238E27FC236}">
                <a16:creationId xmlns:a16="http://schemas.microsoft.com/office/drawing/2014/main" id="{D1542C99-D665-B5AD-12A2-584EFC3BC60B}"/>
              </a:ext>
            </a:extLst>
          </p:cNvPr>
          <p:cNvCxnSpPr>
            <a:cxnSpLocks/>
          </p:cNvCxnSpPr>
          <p:nvPr/>
        </p:nvCxnSpPr>
        <p:spPr>
          <a:xfrm>
            <a:off x="6096000" y="1185863"/>
            <a:ext cx="0" cy="5400675"/>
          </a:xfrm>
          <a:prstGeom prst="line">
            <a:avLst/>
          </a:prstGeom>
        </p:spPr>
        <p:style>
          <a:lnRef idx="1">
            <a:schemeClr val="accent1"/>
          </a:lnRef>
          <a:fillRef idx="0">
            <a:schemeClr val="accent1"/>
          </a:fillRef>
          <a:effectRef idx="0">
            <a:schemeClr val="accent1"/>
          </a:effectRef>
          <a:fontRef idx="minor">
            <a:schemeClr val="tx1"/>
          </a:fontRef>
        </p:style>
      </p:cxnSp>
      <p:pic>
        <p:nvPicPr>
          <p:cNvPr id="13" name="Graphic 12">
            <a:extLst>
              <a:ext uri="{FF2B5EF4-FFF2-40B4-BE49-F238E27FC236}">
                <a16:creationId xmlns:a16="http://schemas.microsoft.com/office/drawing/2014/main" id="{895A9BA5-C22D-CEFF-7FD8-0FAD3D202A3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536530" y="5541040"/>
            <a:ext cx="282569" cy="282569"/>
          </a:xfrm>
          <a:prstGeom prst="rect">
            <a:avLst/>
          </a:prstGeom>
        </p:spPr>
      </p:pic>
      <p:pic>
        <p:nvPicPr>
          <p:cNvPr id="14" name="Graphic 13">
            <a:extLst>
              <a:ext uri="{FF2B5EF4-FFF2-40B4-BE49-F238E27FC236}">
                <a16:creationId xmlns:a16="http://schemas.microsoft.com/office/drawing/2014/main" id="{FEC806C7-0262-DB64-F9CD-D8D3E087C3C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15929" y="5535546"/>
            <a:ext cx="281232" cy="283464"/>
          </a:xfrm>
          <a:prstGeom prst="rect">
            <a:avLst/>
          </a:prstGeom>
        </p:spPr>
      </p:pic>
      <p:sp>
        <p:nvSpPr>
          <p:cNvPr id="15" name="Rectangle 14">
            <a:extLst>
              <a:ext uri="{FF2B5EF4-FFF2-40B4-BE49-F238E27FC236}">
                <a16:creationId xmlns:a16="http://schemas.microsoft.com/office/drawing/2014/main" id="{56997255-6E33-8F99-1BCA-EE5694C08BC3}"/>
              </a:ext>
            </a:extLst>
          </p:cNvPr>
          <p:cNvSpPr/>
          <p:nvPr/>
        </p:nvSpPr>
        <p:spPr>
          <a:xfrm>
            <a:off x="393970" y="5937884"/>
            <a:ext cx="5159105" cy="711316"/>
          </a:xfrm>
          <a:prstGeom prst="rect">
            <a:avLst/>
          </a:prstGeom>
          <a:noFill/>
          <a:ln>
            <a:noFill/>
          </a:ln>
          <a:effectLst>
            <a:outerShdw blurRad="381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Ins="182880" rtlCol="0" anchor="t"/>
          <a:lstStyle/>
          <a:p>
            <a:pPr fontAlgn="base">
              <a:spcBef>
                <a:spcPct val="0"/>
              </a:spcBef>
              <a:spcAft>
                <a:spcPts val="300"/>
              </a:spcAft>
            </a:pPr>
            <a:r>
              <a:rPr lang="en-US" sz="1200" b="1">
                <a:solidFill>
                  <a:schemeClr val="bg1"/>
                </a:solidFill>
                <a:latin typeface="Roboto "/>
                <a:ea typeface="Roboto Light" panose="02000000000000000000" pitchFamily="2" charset="0"/>
                <a:cs typeface="Roboto Light" panose="02000000000000000000" pitchFamily="2" charset="0"/>
              </a:rPr>
              <a:t>OLD Engagement Model</a:t>
            </a:r>
          </a:p>
          <a:p>
            <a:pPr fontAlgn="base">
              <a:spcBef>
                <a:spcPct val="0"/>
              </a:spcBef>
              <a:spcAft>
                <a:spcPts val="300"/>
              </a:spcAft>
            </a:pPr>
            <a:r>
              <a:rPr lang="en-US" sz="1100">
                <a:solidFill>
                  <a:schemeClr val="bg1"/>
                </a:solidFill>
                <a:latin typeface="Roboto "/>
                <a:ea typeface="Roboto Light" panose="02000000000000000000" pitchFamily="2" charset="0"/>
                <a:cs typeface="Roboto Light" panose="02000000000000000000" pitchFamily="2" charset="0"/>
              </a:rPr>
              <a:t>A US-based engagement manager liaised between Aptara and PMI for all communication and project-related activities.</a:t>
            </a:r>
          </a:p>
        </p:txBody>
      </p:sp>
      <p:sp>
        <p:nvSpPr>
          <p:cNvPr id="18" name="Rectangle 17">
            <a:extLst>
              <a:ext uri="{FF2B5EF4-FFF2-40B4-BE49-F238E27FC236}">
                <a16:creationId xmlns:a16="http://schemas.microsoft.com/office/drawing/2014/main" id="{3A6ECCDA-DF64-81E9-7128-595202FF1845}"/>
              </a:ext>
            </a:extLst>
          </p:cNvPr>
          <p:cNvSpPr/>
          <p:nvPr/>
        </p:nvSpPr>
        <p:spPr>
          <a:xfrm>
            <a:off x="6410327" y="5937884"/>
            <a:ext cx="4226548" cy="711316"/>
          </a:xfrm>
          <a:prstGeom prst="rect">
            <a:avLst/>
          </a:prstGeom>
          <a:noFill/>
          <a:ln>
            <a:noFill/>
          </a:ln>
          <a:effectLst>
            <a:outerShdw blurRad="381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Ins="182880" rtlCol="0" anchor="t"/>
          <a:lstStyle/>
          <a:p>
            <a:pPr fontAlgn="base">
              <a:spcBef>
                <a:spcPct val="0"/>
              </a:spcBef>
              <a:spcAft>
                <a:spcPts val="300"/>
              </a:spcAft>
            </a:pPr>
            <a:r>
              <a:rPr lang="en-US" sz="1200" b="1">
                <a:solidFill>
                  <a:schemeClr val="bg1"/>
                </a:solidFill>
                <a:latin typeface="Roboto "/>
                <a:ea typeface="Roboto Light" panose="02000000000000000000" pitchFamily="2" charset="0"/>
                <a:cs typeface="Roboto Light" panose="02000000000000000000" pitchFamily="2" charset="0"/>
              </a:rPr>
              <a:t>NEW Engagement Model</a:t>
            </a:r>
          </a:p>
          <a:p>
            <a:pPr fontAlgn="base">
              <a:spcBef>
                <a:spcPct val="0"/>
              </a:spcBef>
              <a:spcAft>
                <a:spcPts val="300"/>
              </a:spcAft>
            </a:pPr>
            <a:r>
              <a:rPr lang="en-US" sz="1100">
                <a:solidFill>
                  <a:schemeClr val="bg1"/>
                </a:solidFill>
                <a:latin typeface="Roboto "/>
                <a:ea typeface="Roboto Light" panose="02000000000000000000" pitchFamily="2" charset="0"/>
                <a:cs typeface="Roboto Light" panose="02000000000000000000" pitchFamily="2" charset="0"/>
              </a:rPr>
              <a:t>Members from Aptara and PMI are part of the core project team responsible for all decisions and day-to-day activities.</a:t>
            </a:r>
          </a:p>
        </p:txBody>
      </p:sp>
      <p:cxnSp>
        <p:nvCxnSpPr>
          <p:cNvPr id="20" name="Straight Connector 19">
            <a:extLst>
              <a:ext uri="{FF2B5EF4-FFF2-40B4-BE49-F238E27FC236}">
                <a16:creationId xmlns:a16="http://schemas.microsoft.com/office/drawing/2014/main" id="{69B8880F-E7BC-B2FA-0810-C447CA2C333B}"/>
              </a:ext>
            </a:extLst>
          </p:cNvPr>
          <p:cNvCxnSpPr/>
          <p:nvPr/>
        </p:nvCxnSpPr>
        <p:spPr>
          <a:xfrm>
            <a:off x="521973" y="940028"/>
            <a:ext cx="752475" cy="0"/>
          </a:xfrm>
          <a:prstGeom prst="line">
            <a:avLst/>
          </a:prstGeom>
          <a:ln w="38100">
            <a:solidFill>
              <a:srgbClr val="FF610F"/>
            </a:solidFill>
          </a:ln>
        </p:spPr>
        <p:style>
          <a:lnRef idx="1">
            <a:schemeClr val="accent1"/>
          </a:lnRef>
          <a:fillRef idx="0">
            <a:schemeClr val="accent1"/>
          </a:fillRef>
          <a:effectRef idx="0">
            <a:schemeClr val="accent1"/>
          </a:effectRef>
          <a:fontRef idx="minor">
            <a:schemeClr val="tx1"/>
          </a:fontRef>
        </p:style>
      </p:cxnSp>
      <p:pic>
        <p:nvPicPr>
          <p:cNvPr id="21" name="Graphic 20">
            <a:extLst>
              <a:ext uri="{FF2B5EF4-FFF2-40B4-BE49-F238E27FC236}">
                <a16:creationId xmlns:a16="http://schemas.microsoft.com/office/drawing/2014/main" id="{7109935D-61BC-B58B-CD27-941FC07807E7}"/>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0951200" y="6210000"/>
            <a:ext cx="723898" cy="135094"/>
          </a:xfrm>
          <a:prstGeom prst="rect">
            <a:avLst/>
          </a:prstGeom>
        </p:spPr>
      </p:pic>
    </p:spTree>
    <p:extLst>
      <p:ext uri="{BB962C8B-B14F-4D97-AF65-F5344CB8AC3E}">
        <p14:creationId xmlns:p14="http://schemas.microsoft.com/office/powerpoint/2010/main" val="42255775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932426-F2FA-BA35-A34B-8EAC95EE1616}"/>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EF86F222-920D-069E-CB98-3FACC0E09815}"/>
              </a:ext>
            </a:extLst>
          </p:cNvPr>
          <p:cNvSpPr/>
          <p:nvPr/>
        </p:nvSpPr>
        <p:spPr>
          <a:xfrm flipH="1">
            <a:off x="725715" y="2148114"/>
            <a:ext cx="159656" cy="4709886"/>
          </a:xfrm>
          <a:prstGeom prst="rect">
            <a:avLst/>
          </a:prstGeom>
          <a:solidFill>
            <a:srgbClr val="EBF9FF">
              <a:alpha val="2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Rectangle 4">
            <a:extLst>
              <a:ext uri="{FF2B5EF4-FFF2-40B4-BE49-F238E27FC236}">
                <a16:creationId xmlns:a16="http://schemas.microsoft.com/office/drawing/2014/main" id="{0A54D02E-11C6-3865-4FCB-04D6B2C8302C}"/>
              </a:ext>
            </a:extLst>
          </p:cNvPr>
          <p:cNvSpPr/>
          <p:nvPr/>
        </p:nvSpPr>
        <p:spPr>
          <a:xfrm flipH="1">
            <a:off x="725715" y="0"/>
            <a:ext cx="159656" cy="595086"/>
          </a:xfrm>
          <a:prstGeom prst="rect">
            <a:avLst/>
          </a:prstGeom>
          <a:solidFill>
            <a:srgbClr val="EBF9FF">
              <a:alpha val="2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2" name="Graphic 1">
            <a:extLst>
              <a:ext uri="{FF2B5EF4-FFF2-40B4-BE49-F238E27FC236}">
                <a16:creationId xmlns:a16="http://schemas.microsoft.com/office/drawing/2014/main" id="{FF58580D-CFFF-31AD-1760-383F097B92A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229975" y="512764"/>
            <a:ext cx="488337" cy="446295"/>
          </a:xfrm>
          <a:prstGeom prst="rect">
            <a:avLst/>
          </a:prstGeom>
        </p:spPr>
      </p:pic>
    </p:spTree>
    <p:custDataLst>
      <p:tags r:id="rId1"/>
    </p:custDataLst>
    <p:extLst>
      <p:ext uri="{BB962C8B-B14F-4D97-AF65-F5344CB8AC3E}">
        <p14:creationId xmlns:p14="http://schemas.microsoft.com/office/powerpoint/2010/main" val="3083448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728AB5E-9818-DA1D-ED9D-07A0E5EB932F}"/>
              </a:ext>
            </a:extLst>
          </p:cNvPr>
          <p:cNvSpPr>
            <a:spLocks noGrp="1"/>
          </p:cNvSpPr>
          <p:nvPr>
            <p:ph type="body" sz="quarter" idx="10"/>
          </p:nvPr>
        </p:nvSpPr>
        <p:spPr/>
        <p:txBody>
          <a:bodyPr/>
          <a:lstStyle/>
          <a:p>
            <a:r>
              <a:rPr lang="en-IN"/>
              <a:t>Service Models</a:t>
            </a:r>
          </a:p>
        </p:txBody>
      </p:sp>
      <p:sp>
        <p:nvSpPr>
          <p:cNvPr id="36" name="Rounded Rectangle 4">
            <a:extLst>
              <a:ext uri="{FF2B5EF4-FFF2-40B4-BE49-F238E27FC236}">
                <a16:creationId xmlns:a16="http://schemas.microsoft.com/office/drawing/2014/main" id="{47D1F8E4-DEE3-61C1-6283-D335447CB4D5}"/>
              </a:ext>
            </a:extLst>
          </p:cNvPr>
          <p:cNvSpPr/>
          <p:nvPr/>
        </p:nvSpPr>
        <p:spPr>
          <a:xfrm>
            <a:off x="1130709" y="1715892"/>
            <a:ext cx="2758400" cy="3564030"/>
          </a:xfrm>
          <a:prstGeom prst="roundRect">
            <a:avLst>
              <a:gd name="adj" fmla="val 3107"/>
            </a:avLst>
          </a:prstGeom>
          <a:solidFill>
            <a:schemeClr val="bg1"/>
          </a:solidFill>
          <a:ln>
            <a:noFill/>
          </a:ln>
          <a:effectLst>
            <a:outerShdw blurRad="381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37" name="Rectangle: Top Corners Rounded 36">
            <a:extLst>
              <a:ext uri="{FF2B5EF4-FFF2-40B4-BE49-F238E27FC236}">
                <a16:creationId xmlns:a16="http://schemas.microsoft.com/office/drawing/2014/main" id="{7B61555E-4A86-8878-3250-B1DC679859C9}"/>
              </a:ext>
            </a:extLst>
          </p:cNvPr>
          <p:cNvSpPr/>
          <p:nvPr/>
        </p:nvSpPr>
        <p:spPr>
          <a:xfrm>
            <a:off x="1130710" y="1715892"/>
            <a:ext cx="2758400" cy="1292779"/>
          </a:xfrm>
          <a:prstGeom prst="round2SameRect">
            <a:avLst>
              <a:gd name="adj1" fmla="val 3846"/>
              <a:gd name="adj2" fmla="val 0"/>
            </a:avLst>
          </a:prstGeom>
          <a:gradFill flip="none" rotWithShape="1">
            <a:gsLst>
              <a:gs pos="0">
                <a:srgbClr val="0085BE">
                  <a:shade val="67500"/>
                  <a:satMod val="115000"/>
                </a:srgbClr>
              </a:gs>
              <a:gs pos="100000">
                <a:srgbClr val="0085BE">
                  <a:shade val="100000"/>
                  <a:satMod val="115000"/>
                </a:srgbClr>
              </a:gs>
            </a:gsLst>
            <a:lin ang="16200000" scaled="1"/>
            <a:tileRect/>
          </a:gradFill>
          <a:ln>
            <a:solidFill>
              <a:srgbClr val="0085B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IN">
              <a:latin typeface="Open Sans" panose="020B0606030504020204" pitchFamily="34" charset="0"/>
              <a:ea typeface="Open Sans" panose="020B0606030504020204" pitchFamily="34" charset="0"/>
              <a:cs typeface="Open Sans" panose="020B0606030504020204" pitchFamily="34" charset="0"/>
            </a:endParaRPr>
          </a:p>
        </p:txBody>
      </p:sp>
      <p:sp>
        <p:nvSpPr>
          <p:cNvPr id="38" name="Rounded Rectangle 4">
            <a:extLst>
              <a:ext uri="{FF2B5EF4-FFF2-40B4-BE49-F238E27FC236}">
                <a16:creationId xmlns:a16="http://schemas.microsoft.com/office/drawing/2014/main" id="{642F8A06-C333-84EA-6F56-6A644894E773}"/>
              </a:ext>
            </a:extLst>
          </p:cNvPr>
          <p:cNvSpPr/>
          <p:nvPr/>
        </p:nvSpPr>
        <p:spPr>
          <a:xfrm>
            <a:off x="4640373" y="1715892"/>
            <a:ext cx="2758400" cy="3564030"/>
          </a:xfrm>
          <a:prstGeom prst="roundRect">
            <a:avLst>
              <a:gd name="adj" fmla="val 3107"/>
            </a:avLst>
          </a:prstGeom>
          <a:solidFill>
            <a:schemeClr val="bg1"/>
          </a:solidFill>
          <a:ln>
            <a:noFill/>
          </a:ln>
          <a:effectLst>
            <a:outerShdw blurRad="381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39" name="Rectangle: Top Corners Rounded 38">
            <a:extLst>
              <a:ext uri="{FF2B5EF4-FFF2-40B4-BE49-F238E27FC236}">
                <a16:creationId xmlns:a16="http://schemas.microsoft.com/office/drawing/2014/main" id="{A69D971B-759F-3CC8-B5B8-32DD7FA5B98C}"/>
              </a:ext>
            </a:extLst>
          </p:cNvPr>
          <p:cNvSpPr/>
          <p:nvPr/>
        </p:nvSpPr>
        <p:spPr>
          <a:xfrm>
            <a:off x="4640374" y="1715892"/>
            <a:ext cx="2758400" cy="1292779"/>
          </a:xfrm>
          <a:prstGeom prst="round2SameRect">
            <a:avLst>
              <a:gd name="adj1" fmla="val 3846"/>
              <a:gd name="adj2" fmla="val 0"/>
            </a:avLst>
          </a:prstGeom>
          <a:gradFill flip="none" rotWithShape="1">
            <a:gsLst>
              <a:gs pos="0">
                <a:srgbClr val="7E4F9A">
                  <a:shade val="67500"/>
                  <a:satMod val="115000"/>
                </a:srgbClr>
              </a:gs>
              <a:gs pos="100000">
                <a:srgbClr val="7E4F9A">
                  <a:shade val="100000"/>
                  <a:satMod val="115000"/>
                </a:srgbClr>
              </a:gs>
            </a:gsLst>
            <a:lin ang="16200000" scaled="1"/>
            <a:tileRect/>
          </a:gradFill>
          <a:ln>
            <a:solidFill>
              <a:srgbClr val="7E4F9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IN">
              <a:latin typeface="Open Sans" panose="020B0606030504020204" pitchFamily="34" charset="0"/>
              <a:ea typeface="Open Sans" panose="020B0606030504020204" pitchFamily="34" charset="0"/>
              <a:cs typeface="Open Sans" panose="020B0606030504020204" pitchFamily="34" charset="0"/>
            </a:endParaRPr>
          </a:p>
        </p:txBody>
      </p:sp>
      <p:sp>
        <p:nvSpPr>
          <p:cNvPr id="40" name="Rounded Rectangle 4">
            <a:extLst>
              <a:ext uri="{FF2B5EF4-FFF2-40B4-BE49-F238E27FC236}">
                <a16:creationId xmlns:a16="http://schemas.microsoft.com/office/drawing/2014/main" id="{D2798CA6-6B51-D1D1-B00F-584F15705E37}"/>
              </a:ext>
            </a:extLst>
          </p:cNvPr>
          <p:cNvSpPr/>
          <p:nvPr/>
        </p:nvSpPr>
        <p:spPr>
          <a:xfrm>
            <a:off x="8139238" y="1715892"/>
            <a:ext cx="2758400" cy="3564030"/>
          </a:xfrm>
          <a:prstGeom prst="roundRect">
            <a:avLst>
              <a:gd name="adj" fmla="val 3107"/>
            </a:avLst>
          </a:prstGeom>
          <a:solidFill>
            <a:schemeClr val="bg1"/>
          </a:solidFill>
          <a:ln>
            <a:noFill/>
          </a:ln>
          <a:effectLst>
            <a:outerShdw blurRad="381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41" name="Rectangle: Top Corners Rounded 40">
            <a:extLst>
              <a:ext uri="{FF2B5EF4-FFF2-40B4-BE49-F238E27FC236}">
                <a16:creationId xmlns:a16="http://schemas.microsoft.com/office/drawing/2014/main" id="{C7E6D6FE-415B-8677-D294-0C346FB5327F}"/>
              </a:ext>
            </a:extLst>
          </p:cNvPr>
          <p:cNvSpPr/>
          <p:nvPr/>
        </p:nvSpPr>
        <p:spPr>
          <a:xfrm>
            <a:off x="8139239" y="1715892"/>
            <a:ext cx="2758400" cy="1292779"/>
          </a:xfrm>
          <a:prstGeom prst="round2SameRect">
            <a:avLst>
              <a:gd name="adj1" fmla="val 3846"/>
              <a:gd name="adj2" fmla="val 0"/>
            </a:avLst>
          </a:prstGeom>
          <a:gradFill flip="none" rotWithShape="1">
            <a:gsLst>
              <a:gs pos="0">
                <a:srgbClr val="3B55A5">
                  <a:shade val="67500"/>
                  <a:satMod val="115000"/>
                </a:srgbClr>
              </a:gs>
              <a:gs pos="100000">
                <a:srgbClr val="3B55A5">
                  <a:shade val="100000"/>
                  <a:satMod val="115000"/>
                </a:srgbClr>
              </a:gs>
            </a:gsLst>
            <a:lin ang="16200000" scaled="1"/>
            <a:tileRect/>
          </a:gradFill>
          <a:ln>
            <a:solidFill>
              <a:srgbClr val="3B55A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IN">
              <a:latin typeface="Open Sans" panose="020B0606030504020204" pitchFamily="34" charset="0"/>
              <a:ea typeface="Open Sans" panose="020B0606030504020204" pitchFamily="34" charset="0"/>
              <a:cs typeface="Open Sans" panose="020B0606030504020204" pitchFamily="34" charset="0"/>
            </a:endParaRPr>
          </a:p>
        </p:txBody>
      </p:sp>
      <p:sp>
        <p:nvSpPr>
          <p:cNvPr id="42" name="Text Box 6">
            <a:extLst>
              <a:ext uri="{FF2B5EF4-FFF2-40B4-BE49-F238E27FC236}">
                <a16:creationId xmlns:a16="http://schemas.microsoft.com/office/drawing/2014/main" id="{CD7918B2-3CB2-7E07-24BA-6AEEAFFD355C}"/>
              </a:ext>
            </a:extLst>
          </p:cNvPr>
          <p:cNvSpPr txBox="1">
            <a:spLocks noChangeArrowheads="1"/>
          </p:cNvSpPr>
          <p:nvPr/>
        </p:nvSpPr>
        <p:spPr bwMode="auto">
          <a:xfrm>
            <a:off x="1286533" y="3096199"/>
            <a:ext cx="2386268"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lvl="0" indent="-171450" eaLnBrk="1" fontAlgn="base" hangingPunct="1">
              <a:lnSpc>
                <a:spcPct val="150000"/>
              </a:lnSpc>
              <a:spcBef>
                <a:spcPct val="0"/>
              </a:spcBef>
              <a:spcAft>
                <a:spcPct val="0"/>
              </a:spcAft>
              <a:buFont typeface="Arial" panose="020B0604020202020204" pitchFamily="34" charset="0"/>
              <a:buChar char="•"/>
              <a:defRPr/>
            </a:pPr>
            <a:r>
              <a:rPr lang="en-US" sz="1200">
                <a:solidFill>
                  <a:srgbClr val="000000"/>
                </a:solidFill>
                <a:latin typeface="Roboto "/>
                <a:ea typeface="Roboto Thin"/>
                <a:cs typeface="Roboto Thin"/>
              </a:rPr>
              <a:t>Instructional Designers</a:t>
            </a:r>
          </a:p>
          <a:p>
            <a:pPr marL="171450" lvl="0" indent="-171450" eaLnBrk="1" fontAlgn="base" hangingPunct="1">
              <a:lnSpc>
                <a:spcPct val="150000"/>
              </a:lnSpc>
              <a:spcBef>
                <a:spcPct val="0"/>
              </a:spcBef>
              <a:spcAft>
                <a:spcPct val="0"/>
              </a:spcAft>
              <a:buFont typeface="Arial" panose="020B0604020202020204" pitchFamily="34" charset="0"/>
              <a:buChar char="•"/>
              <a:defRPr/>
            </a:pPr>
            <a:r>
              <a:rPr lang="en-US" sz="1200">
                <a:solidFill>
                  <a:srgbClr val="000000"/>
                </a:solidFill>
                <a:latin typeface="Roboto "/>
                <a:ea typeface="Roboto Thin"/>
                <a:cs typeface="Roboto Thin"/>
              </a:rPr>
              <a:t>Trainers</a:t>
            </a:r>
          </a:p>
          <a:p>
            <a:pPr marL="171450" lvl="0" indent="-171450" eaLnBrk="1" fontAlgn="base" hangingPunct="1">
              <a:lnSpc>
                <a:spcPct val="150000"/>
              </a:lnSpc>
              <a:spcBef>
                <a:spcPct val="0"/>
              </a:spcBef>
              <a:spcAft>
                <a:spcPct val="0"/>
              </a:spcAft>
              <a:buFont typeface="Arial" panose="020B0604020202020204" pitchFamily="34" charset="0"/>
              <a:buChar char="•"/>
              <a:defRPr/>
            </a:pPr>
            <a:r>
              <a:rPr lang="en-US" sz="1200">
                <a:solidFill>
                  <a:srgbClr val="000000"/>
                </a:solidFill>
                <a:latin typeface="Roboto "/>
                <a:ea typeface="Roboto Thin"/>
                <a:cs typeface="Roboto Thin"/>
              </a:rPr>
              <a:t>Tech Writers</a:t>
            </a:r>
          </a:p>
          <a:p>
            <a:pPr marL="171450" lvl="0" indent="-171450" eaLnBrk="1" fontAlgn="base" hangingPunct="1">
              <a:lnSpc>
                <a:spcPct val="150000"/>
              </a:lnSpc>
              <a:spcBef>
                <a:spcPct val="0"/>
              </a:spcBef>
              <a:spcAft>
                <a:spcPct val="0"/>
              </a:spcAft>
              <a:buFont typeface="Arial" panose="020B0604020202020204" pitchFamily="34" charset="0"/>
              <a:buChar char="•"/>
              <a:defRPr/>
            </a:pPr>
            <a:r>
              <a:rPr lang="en-US" sz="1200">
                <a:solidFill>
                  <a:srgbClr val="000000"/>
                </a:solidFill>
                <a:latin typeface="Roboto "/>
                <a:ea typeface="Roboto Thin"/>
                <a:cs typeface="Roboto Thin"/>
              </a:rPr>
              <a:t>Process and Procedures</a:t>
            </a:r>
          </a:p>
          <a:p>
            <a:pPr marL="171450" lvl="0" indent="-171450" eaLnBrk="1" fontAlgn="base" hangingPunct="1">
              <a:lnSpc>
                <a:spcPct val="150000"/>
              </a:lnSpc>
              <a:spcBef>
                <a:spcPct val="0"/>
              </a:spcBef>
              <a:spcAft>
                <a:spcPct val="0"/>
              </a:spcAft>
              <a:buFont typeface="Arial" panose="020B0604020202020204" pitchFamily="34" charset="0"/>
              <a:buChar char="•"/>
              <a:defRPr/>
            </a:pPr>
            <a:r>
              <a:rPr lang="en-US" sz="1200">
                <a:solidFill>
                  <a:srgbClr val="000000"/>
                </a:solidFill>
                <a:latin typeface="Roboto "/>
                <a:ea typeface="Roboto Thin"/>
                <a:cs typeface="Roboto Thin"/>
              </a:rPr>
              <a:t>LMS Consultants</a:t>
            </a:r>
          </a:p>
        </p:txBody>
      </p:sp>
      <p:sp>
        <p:nvSpPr>
          <p:cNvPr id="43" name="Text Box 6">
            <a:extLst>
              <a:ext uri="{FF2B5EF4-FFF2-40B4-BE49-F238E27FC236}">
                <a16:creationId xmlns:a16="http://schemas.microsoft.com/office/drawing/2014/main" id="{188A0242-229E-99B0-980D-F11A0B7D2FAD}"/>
              </a:ext>
            </a:extLst>
          </p:cNvPr>
          <p:cNvSpPr txBox="1">
            <a:spLocks noChangeArrowheads="1"/>
          </p:cNvSpPr>
          <p:nvPr/>
        </p:nvSpPr>
        <p:spPr bwMode="auto">
          <a:xfrm>
            <a:off x="4826439" y="3096199"/>
            <a:ext cx="2386268" cy="1723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indent="-171450" fontAlgn="base">
              <a:lnSpc>
                <a:spcPct val="150000"/>
              </a:lnSpc>
              <a:spcBef>
                <a:spcPct val="0"/>
              </a:spcBef>
              <a:spcAft>
                <a:spcPct val="0"/>
              </a:spcAft>
              <a:buFont typeface="Arial" panose="020B0604020202020204" pitchFamily="34" charset="0"/>
              <a:buChar char="•"/>
              <a:defRPr/>
            </a:pPr>
            <a:r>
              <a:rPr lang="en-US" sz="1200">
                <a:solidFill>
                  <a:srgbClr val="000000"/>
                </a:solidFill>
                <a:latin typeface="Roboto "/>
                <a:ea typeface="Roboto Thin"/>
                <a:cs typeface="Roboto Thin"/>
              </a:rPr>
              <a:t>ILT</a:t>
            </a:r>
          </a:p>
          <a:p>
            <a:pPr marL="171450" indent="-171450" fontAlgn="base">
              <a:lnSpc>
                <a:spcPct val="150000"/>
              </a:lnSpc>
              <a:spcBef>
                <a:spcPct val="0"/>
              </a:spcBef>
              <a:spcAft>
                <a:spcPct val="0"/>
              </a:spcAft>
              <a:buFont typeface="Arial" panose="020B0604020202020204" pitchFamily="34" charset="0"/>
              <a:buChar char="•"/>
              <a:defRPr/>
            </a:pPr>
            <a:r>
              <a:rPr lang="en-US" sz="1200">
                <a:solidFill>
                  <a:srgbClr val="000000"/>
                </a:solidFill>
                <a:latin typeface="Roboto "/>
                <a:ea typeface="Roboto Thin"/>
                <a:cs typeface="Roboto Thin"/>
              </a:rPr>
              <a:t>eLearning</a:t>
            </a:r>
          </a:p>
          <a:p>
            <a:pPr marL="171450" indent="-171450" fontAlgn="base">
              <a:lnSpc>
                <a:spcPct val="150000"/>
              </a:lnSpc>
              <a:spcBef>
                <a:spcPct val="0"/>
              </a:spcBef>
              <a:spcAft>
                <a:spcPct val="0"/>
              </a:spcAft>
              <a:buFont typeface="Arial" panose="020B0604020202020204" pitchFamily="34" charset="0"/>
              <a:buChar char="•"/>
              <a:defRPr/>
            </a:pPr>
            <a:r>
              <a:rPr lang="en-US" sz="1200">
                <a:solidFill>
                  <a:srgbClr val="000000"/>
                </a:solidFill>
                <a:latin typeface="Roboto "/>
                <a:ea typeface="Roboto Thin"/>
                <a:cs typeface="Roboto Thin"/>
              </a:rPr>
              <a:t>Mobile Apps</a:t>
            </a:r>
          </a:p>
          <a:p>
            <a:pPr marL="171450" indent="-171450" fontAlgn="base">
              <a:lnSpc>
                <a:spcPct val="150000"/>
              </a:lnSpc>
              <a:spcBef>
                <a:spcPct val="0"/>
              </a:spcBef>
              <a:spcAft>
                <a:spcPct val="0"/>
              </a:spcAft>
              <a:buFont typeface="Arial" panose="020B0604020202020204" pitchFamily="34" charset="0"/>
              <a:buChar char="•"/>
              <a:defRPr/>
            </a:pPr>
            <a:r>
              <a:rPr lang="en-US" sz="1200">
                <a:solidFill>
                  <a:srgbClr val="000000"/>
                </a:solidFill>
                <a:latin typeface="Roboto "/>
                <a:ea typeface="Roboto Thin"/>
                <a:cs typeface="Roboto Thin"/>
              </a:rPr>
              <a:t>Content &amp; Audio Translation</a:t>
            </a:r>
          </a:p>
          <a:p>
            <a:pPr marL="171450" indent="-171450" fontAlgn="base">
              <a:lnSpc>
                <a:spcPct val="150000"/>
              </a:lnSpc>
              <a:spcBef>
                <a:spcPct val="0"/>
              </a:spcBef>
              <a:spcAft>
                <a:spcPct val="0"/>
              </a:spcAft>
              <a:buFont typeface="Arial" panose="020B0604020202020204" pitchFamily="34" charset="0"/>
              <a:buChar char="•"/>
              <a:defRPr/>
            </a:pPr>
            <a:r>
              <a:rPr lang="en-US" sz="1200">
                <a:solidFill>
                  <a:srgbClr val="000000"/>
                </a:solidFill>
                <a:latin typeface="Roboto "/>
                <a:ea typeface="Roboto Thin"/>
                <a:cs typeface="Roboto Thin"/>
              </a:rPr>
              <a:t>Portals and Application Development</a:t>
            </a:r>
          </a:p>
        </p:txBody>
      </p:sp>
      <p:sp>
        <p:nvSpPr>
          <p:cNvPr id="44" name="Text Box 6">
            <a:extLst>
              <a:ext uri="{FF2B5EF4-FFF2-40B4-BE49-F238E27FC236}">
                <a16:creationId xmlns:a16="http://schemas.microsoft.com/office/drawing/2014/main" id="{241269BD-5D55-38AE-EB84-E1CDF8F0616C}"/>
              </a:ext>
            </a:extLst>
          </p:cNvPr>
          <p:cNvSpPr txBox="1">
            <a:spLocks noChangeArrowheads="1"/>
          </p:cNvSpPr>
          <p:nvPr/>
        </p:nvSpPr>
        <p:spPr bwMode="auto">
          <a:xfrm>
            <a:off x="8325304" y="3101116"/>
            <a:ext cx="2386268"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fontAlgn="base">
              <a:lnSpc>
                <a:spcPct val="150000"/>
              </a:lnSpc>
              <a:spcBef>
                <a:spcPct val="0"/>
              </a:spcBef>
              <a:spcAft>
                <a:spcPct val="0"/>
              </a:spcAft>
              <a:defRPr/>
            </a:pPr>
            <a:r>
              <a:rPr lang="en-US" sz="1200">
                <a:solidFill>
                  <a:srgbClr val="000000"/>
                </a:solidFill>
                <a:latin typeface="Roboto "/>
                <a:ea typeface="Roboto Thin"/>
                <a:cs typeface="Roboto Thin"/>
              </a:rPr>
              <a:t>A unique combination of Model 1 and Model 2, providing clients with highly qualified local resources with the cost efficiencies of an offshore team</a:t>
            </a:r>
          </a:p>
        </p:txBody>
      </p:sp>
      <p:pic>
        <p:nvPicPr>
          <p:cNvPr id="45" name="Picture 44" descr="A colorful flower shaped object&#10;&#10;Description automatically generated with medium confidence">
            <a:extLst>
              <a:ext uri="{FF2B5EF4-FFF2-40B4-BE49-F238E27FC236}">
                <a16:creationId xmlns:a16="http://schemas.microsoft.com/office/drawing/2014/main" id="{96D35F51-16E2-BCE5-ADD0-C0EDA03C1D40}"/>
              </a:ext>
            </a:extLst>
          </p:cNvPr>
          <p:cNvPicPr>
            <a:picLocks noChangeAspect="1"/>
          </p:cNvPicPr>
          <p:nvPr/>
        </p:nvPicPr>
        <p:blipFill rotWithShape="1">
          <a:blip r:embed="rId3" cstate="hqprint">
            <a:lum bright="70000" contrast="-70000"/>
            <a:alphaModFix amt="35000"/>
            <a:extLst>
              <a:ext uri="{28A0092B-C50C-407E-A947-70E740481C1C}">
                <a14:useLocalDpi xmlns:a14="http://schemas.microsoft.com/office/drawing/2010/main" val="0"/>
              </a:ext>
            </a:extLst>
          </a:blip>
          <a:srcRect l="26597" t="36882" r="41140" b="44267"/>
          <a:stretch/>
        </p:blipFill>
        <p:spPr>
          <a:xfrm>
            <a:off x="1125175" y="1706060"/>
            <a:ext cx="2757445" cy="1292780"/>
          </a:xfrm>
          <a:prstGeom prst="round2SameRect">
            <a:avLst>
              <a:gd name="adj1" fmla="val 15146"/>
              <a:gd name="adj2" fmla="val 0"/>
            </a:avLst>
          </a:prstGeom>
        </p:spPr>
      </p:pic>
      <p:sp>
        <p:nvSpPr>
          <p:cNvPr id="46" name="TextBox 42">
            <a:extLst>
              <a:ext uri="{FF2B5EF4-FFF2-40B4-BE49-F238E27FC236}">
                <a16:creationId xmlns:a16="http://schemas.microsoft.com/office/drawing/2014/main" id="{ACFB60F9-885C-2E2C-9529-88A8354279C6}"/>
              </a:ext>
            </a:extLst>
          </p:cNvPr>
          <p:cNvSpPr txBox="1"/>
          <p:nvPr/>
        </p:nvSpPr>
        <p:spPr>
          <a:xfrm>
            <a:off x="1627013" y="1950366"/>
            <a:ext cx="1765795" cy="307777"/>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fontAlgn="base">
              <a:spcBef>
                <a:spcPct val="0"/>
              </a:spcBef>
              <a:spcAft>
                <a:spcPct val="0"/>
              </a:spcAft>
              <a:defRPr/>
            </a:pPr>
            <a:r>
              <a:rPr lang="en-US" altLang="en-US" sz="1400">
                <a:solidFill>
                  <a:schemeClr val="bg1"/>
                </a:solidFill>
                <a:latin typeface="Roboto Light" panose="02000000000000000000" pitchFamily="2" charset="0"/>
                <a:ea typeface="Roboto Light" panose="02000000000000000000" pitchFamily="2" charset="0"/>
                <a:cs typeface="Roboto" panose="02000000000000000000" pitchFamily="2" charset="0"/>
              </a:rPr>
              <a:t>MODEL 1</a:t>
            </a:r>
          </a:p>
        </p:txBody>
      </p:sp>
      <p:sp>
        <p:nvSpPr>
          <p:cNvPr id="47" name="TextBox 43">
            <a:extLst>
              <a:ext uri="{FF2B5EF4-FFF2-40B4-BE49-F238E27FC236}">
                <a16:creationId xmlns:a16="http://schemas.microsoft.com/office/drawing/2014/main" id="{34CBAF9D-E8B4-DF22-C242-5B07A1F5C199}"/>
              </a:ext>
            </a:extLst>
          </p:cNvPr>
          <p:cNvSpPr txBox="1"/>
          <p:nvPr/>
        </p:nvSpPr>
        <p:spPr>
          <a:xfrm>
            <a:off x="1625429" y="2415456"/>
            <a:ext cx="1765795" cy="369332"/>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fontAlgn="base">
              <a:spcBef>
                <a:spcPct val="0"/>
              </a:spcBef>
              <a:spcAft>
                <a:spcPct val="0"/>
              </a:spcAft>
              <a:defRPr/>
            </a:pPr>
            <a:r>
              <a:rPr lang="en-US" altLang="en-US" b="1">
                <a:solidFill>
                  <a:schemeClr val="bg1"/>
                </a:solidFill>
                <a:latin typeface="Roboto" panose="02000000000000000000" pitchFamily="2" charset="0"/>
                <a:ea typeface="Roboto" panose="02000000000000000000" pitchFamily="2" charset="0"/>
                <a:cs typeface="Roboto" panose="02000000000000000000" pitchFamily="2" charset="0"/>
              </a:rPr>
              <a:t>CONSULTING</a:t>
            </a:r>
          </a:p>
        </p:txBody>
      </p:sp>
      <p:cxnSp>
        <p:nvCxnSpPr>
          <p:cNvPr id="48" name="Straight Connector 47">
            <a:extLst>
              <a:ext uri="{FF2B5EF4-FFF2-40B4-BE49-F238E27FC236}">
                <a16:creationId xmlns:a16="http://schemas.microsoft.com/office/drawing/2014/main" id="{238CCB3F-7E82-A118-984F-776C763C41E5}"/>
              </a:ext>
            </a:extLst>
          </p:cNvPr>
          <p:cNvCxnSpPr>
            <a:cxnSpLocks/>
          </p:cNvCxnSpPr>
          <p:nvPr/>
        </p:nvCxnSpPr>
        <p:spPr>
          <a:xfrm>
            <a:off x="2063738" y="2307303"/>
            <a:ext cx="892345" cy="0"/>
          </a:xfrm>
          <a:prstGeom prst="line">
            <a:avLst/>
          </a:prstGeom>
          <a:ln w="3175">
            <a:solidFill>
              <a:schemeClr val="bg1"/>
            </a:solidFill>
          </a:ln>
        </p:spPr>
        <p:style>
          <a:lnRef idx="2">
            <a:schemeClr val="accent1"/>
          </a:lnRef>
          <a:fillRef idx="0">
            <a:schemeClr val="accent1"/>
          </a:fillRef>
          <a:effectRef idx="1">
            <a:schemeClr val="accent1"/>
          </a:effectRef>
          <a:fontRef idx="minor">
            <a:schemeClr val="tx1"/>
          </a:fontRef>
        </p:style>
      </p:cxnSp>
      <p:pic>
        <p:nvPicPr>
          <p:cNvPr id="49" name="Picture 48" descr="A colorful flower shaped object&#10;&#10;Description automatically generated with medium confidence">
            <a:extLst>
              <a:ext uri="{FF2B5EF4-FFF2-40B4-BE49-F238E27FC236}">
                <a16:creationId xmlns:a16="http://schemas.microsoft.com/office/drawing/2014/main" id="{A4E3036F-870D-8B8C-BD6A-15713F97965B}"/>
              </a:ext>
            </a:extLst>
          </p:cNvPr>
          <p:cNvPicPr>
            <a:picLocks noChangeAspect="1"/>
          </p:cNvPicPr>
          <p:nvPr/>
        </p:nvPicPr>
        <p:blipFill rotWithShape="1">
          <a:blip r:embed="rId3" cstate="hqprint">
            <a:lum bright="70000" contrast="-70000"/>
            <a:alphaModFix amt="21000"/>
            <a:extLst>
              <a:ext uri="{28A0092B-C50C-407E-A947-70E740481C1C}">
                <a14:useLocalDpi xmlns:a14="http://schemas.microsoft.com/office/drawing/2010/main" val="0"/>
              </a:ext>
            </a:extLst>
          </a:blip>
          <a:srcRect l="26597" t="36882" r="41140" b="44267"/>
          <a:stretch/>
        </p:blipFill>
        <p:spPr>
          <a:xfrm>
            <a:off x="4641328" y="1709151"/>
            <a:ext cx="2757445" cy="1292780"/>
          </a:xfrm>
          <a:prstGeom prst="round2SameRect">
            <a:avLst>
              <a:gd name="adj1" fmla="val 15146"/>
              <a:gd name="adj2" fmla="val 0"/>
            </a:avLst>
          </a:prstGeom>
        </p:spPr>
      </p:pic>
      <p:sp>
        <p:nvSpPr>
          <p:cNvPr id="50" name="TextBox 46">
            <a:extLst>
              <a:ext uri="{FF2B5EF4-FFF2-40B4-BE49-F238E27FC236}">
                <a16:creationId xmlns:a16="http://schemas.microsoft.com/office/drawing/2014/main" id="{A9A3C3FE-34F9-7859-2D3E-701FD34DF3BD}"/>
              </a:ext>
            </a:extLst>
          </p:cNvPr>
          <p:cNvSpPr txBox="1"/>
          <p:nvPr/>
        </p:nvSpPr>
        <p:spPr>
          <a:xfrm>
            <a:off x="5161791" y="1945449"/>
            <a:ext cx="1765795" cy="307777"/>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fontAlgn="base">
              <a:spcBef>
                <a:spcPct val="0"/>
              </a:spcBef>
              <a:spcAft>
                <a:spcPct val="0"/>
              </a:spcAft>
              <a:defRPr/>
            </a:pPr>
            <a:r>
              <a:rPr lang="en-US" altLang="en-US" sz="1400">
                <a:solidFill>
                  <a:schemeClr val="bg1"/>
                </a:solidFill>
                <a:latin typeface="Roboto Light" panose="02000000000000000000" pitchFamily="2" charset="0"/>
                <a:ea typeface="Roboto Light" panose="02000000000000000000" pitchFamily="2" charset="0"/>
                <a:cs typeface="Roboto" panose="02000000000000000000" pitchFamily="2" charset="0"/>
              </a:rPr>
              <a:t>MODEL 2</a:t>
            </a:r>
          </a:p>
        </p:txBody>
      </p:sp>
      <p:sp>
        <p:nvSpPr>
          <p:cNvPr id="51" name="TextBox 47">
            <a:extLst>
              <a:ext uri="{FF2B5EF4-FFF2-40B4-BE49-F238E27FC236}">
                <a16:creationId xmlns:a16="http://schemas.microsoft.com/office/drawing/2014/main" id="{E658D2AB-A05D-0DF2-0E15-B0DD4A3AD31A}"/>
              </a:ext>
            </a:extLst>
          </p:cNvPr>
          <p:cNvSpPr txBox="1"/>
          <p:nvPr/>
        </p:nvSpPr>
        <p:spPr>
          <a:xfrm>
            <a:off x="4867967" y="2410539"/>
            <a:ext cx="2350274" cy="369332"/>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fontAlgn="base">
              <a:spcBef>
                <a:spcPct val="0"/>
              </a:spcBef>
              <a:spcAft>
                <a:spcPct val="0"/>
              </a:spcAft>
              <a:defRPr/>
            </a:pPr>
            <a:r>
              <a:rPr lang="en-US" altLang="en-US" b="1">
                <a:solidFill>
                  <a:schemeClr val="bg1"/>
                </a:solidFill>
                <a:latin typeface="Roboto" panose="02000000000000000000" pitchFamily="2" charset="0"/>
                <a:ea typeface="Roboto" panose="02000000000000000000" pitchFamily="2" charset="0"/>
                <a:cs typeface="Roboto" panose="02000000000000000000" pitchFamily="2" charset="0"/>
              </a:rPr>
              <a:t>DEVELOPMENT</a:t>
            </a:r>
          </a:p>
        </p:txBody>
      </p:sp>
      <p:cxnSp>
        <p:nvCxnSpPr>
          <p:cNvPr id="52" name="Straight Connector 51">
            <a:extLst>
              <a:ext uri="{FF2B5EF4-FFF2-40B4-BE49-F238E27FC236}">
                <a16:creationId xmlns:a16="http://schemas.microsoft.com/office/drawing/2014/main" id="{5014A812-29F9-383F-6D92-0D6E60D8C2A1}"/>
              </a:ext>
            </a:extLst>
          </p:cNvPr>
          <p:cNvCxnSpPr>
            <a:cxnSpLocks/>
          </p:cNvCxnSpPr>
          <p:nvPr/>
        </p:nvCxnSpPr>
        <p:spPr>
          <a:xfrm>
            <a:off x="5598516" y="2302386"/>
            <a:ext cx="892345" cy="0"/>
          </a:xfrm>
          <a:prstGeom prst="line">
            <a:avLst/>
          </a:prstGeom>
          <a:ln w="3175">
            <a:solidFill>
              <a:schemeClr val="bg1"/>
            </a:solidFill>
          </a:ln>
        </p:spPr>
        <p:style>
          <a:lnRef idx="2">
            <a:schemeClr val="accent1"/>
          </a:lnRef>
          <a:fillRef idx="0">
            <a:schemeClr val="accent1"/>
          </a:fillRef>
          <a:effectRef idx="1">
            <a:schemeClr val="accent1"/>
          </a:effectRef>
          <a:fontRef idx="minor">
            <a:schemeClr val="tx1"/>
          </a:fontRef>
        </p:style>
      </p:cxnSp>
      <p:pic>
        <p:nvPicPr>
          <p:cNvPr id="53" name="Picture 52" descr="A colorful flower shaped object&#10;&#10;Description automatically generated with medium confidence">
            <a:extLst>
              <a:ext uri="{FF2B5EF4-FFF2-40B4-BE49-F238E27FC236}">
                <a16:creationId xmlns:a16="http://schemas.microsoft.com/office/drawing/2014/main" id="{C64FFF09-629A-5C19-748A-124E5C6C9EF6}"/>
              </a:ext>
            </a:extLst>
          </p:cNvPr>
          <p:cNvPicPr>
            <a:picLocks noChangeAspect="1"/>
          </p:cNvPicPr>
          <p:nvPr/>
        </p:nvPicPr>
        <p:blipFill rotWithShape="1">
          <a:blip r:embed="rId3" cstate="hqprint">
            <a:lum bright="70000" contrast="-70000"/>
            <a:alphaModFix amt="21000"/>
            <a:extLst>
              <a:ext uri="{28A0092B-C50C-407E-A947-70E740481C1C}">
                <a14:useLocalDpi xmlns:a14="http://schemas.microsoft.com/office/drawing/2010/main" val="0"/>
              </a:ext>
            </a:extLst>
          </a:blip>
          <a:srcRect l="26597" t="36882" r="41140" b="44267"/>
          <a:stretch/>
        </p:blipFill>
        <p:spPr>
          <a:xfrm>
            <a:off x="8141162" y="1709151"/>
            <a:ext cx="2757445" cy="1292780"/>
          </a:xfrm>
          <a:prstGeom prst="round2SameRect">
            <a:avLst>
              <a:gd name="adj1" fmla="val 15146"/>
              <a:gd name="adj2" fmla="val 0"/>
            </a:avLst>
          </a:prstGeom>
        </p:spPr>
      </p:pic>
      <p:sp>
        <p:nvSpPr>
          <p:cNvPr id="54" name="TextBox 50">
            <a:extLst>
              <a:ext uri="{FF2B5EF4-FFF2-40B4-BE49-F238E27FC236}">
                <a16:creationId xmlns:a16="http://schemas.microsoft.com/office/drawing/2014/main" id="{6BC9889A-3A65-F558-3D94-C42BA669E4D5}"/>
              </a:ext>
            </a:extLst>
          </p:cNvPr>
          <p:cNvSpPr txBox="1"/>
          <p:nvPr/>
        </p:nvSpPr>
        <p:spPr>
          <a:xfrm>
            <a:off x="8634623" y="1950366"/>
            <a:ext cx="1765795" cy="307777"/>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fontAlgn="base">
              <a:spcBef>
                <a:spcPct val="0"/>
              </a:spcBef>
              <a:spcAft>
                <a:spcPct val="0"/>
              </a:spcAft>
              <a:defRPr/>
            </a:pPr>
            <a:r>
              <a:rPr lang="en-US" altLang="en-US" sz="1400">
                <a:solidFill>
                  <a:schemeClr val="bg1"/>
                </a:solidFill>
                <a:latin typeface="Roboto Light" panose="02000000000000000000" pitchFamily="2" charset="0"/>
                <a:ea typeface="Roboto Light" panose="02000000000000000000" pitchFamily="2" charset="0"/>
                <a:cs typeface="Roboto" panose="02000000000000000000" pitchFamily="2" charset="0"/>
              </a:rPr>
              <a:t>MODEL 3</a:t>
            </a:r>
          </a:p>
        </p:txBody>
      </p:sp>
      <p:sp>
        <p:nvSpPr>
          <p:cNvPr id="55" name="TextBox 51">
            <a:extLst>
              <a:ext uri="{FF2B5EF4-FFF2-40B4-BE49-F238E27FC236}">
                <a16:creationId xmlns:a16="http://schemas.microsoft.com/office/drawing/2014/main" id="{914F1EE9-3665-E2B7-03FA-56EC4F953F6A}"/>
              </a:ext>
            </a:extLst>
          </p:cNvPr>
          <p:cNvSpPr txBox="1"/>
          <p:nvPr/>
        </p:nvSpPr>
        <p:spPr>
          <a:xfrm>
            <a:off x="8340799" y="2415456"/>
            <a:ext cx="2350274" cy="369332"/>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fontAlgn="base">
              <a:spcBef>
                <a:spcPct val="0"/>
              </a:spcBef>
              <a:spcAft>
                <a:spcPct val="0"/>
              </a:spcAft>
              <a:defRPr/>
            </a:pPr>
            <a:r>
              <a:rPr lang="en-US" altLang="en-US" b="1">
                <a:solidFill>
                  <a:schemeClr val="bg1"/>
                </a:solidFill>
                <a:latin typeface="Roboto" panose="02000000000000000000" pitchFamily="2" charset="0"/>
                <a:ea typeface="Roboto" panose="02000000000000000000" pitchFamily="2" charset="0"/>
                <a:cs typeface="Roboto" panose="02000000000000000000" pitchFamily="2" charset="0"/>
              </a:rPr>
              <a:t>ONE TEAM</a:t>
            </a:r>
          </a:p>
        </p:txBody>
      </p:sp>
      <p:cxnSp>
        <p:nvCxnSpPr>
          <p:cNvPr id="56" name="Straight Connector 55">
            <a:extLst>
              <a:ext uri="{FF2B5EF4-FFF2-40B4-BE49-F238E27FC236}">
                <a16:creationId xmlns:a16="http://schemas.microsoft.com/office/drawing/2014/main" id="{B001E2AD-827A-BCA0-4987-DCFE29BD21C6}"/>
              </a:ext>
            </a:extLst>
          </p:cNvPr>
          <p:cNvCxnSpPr>
            <a:cxnSpLocks/>
          </p:cNvCxnSpPr>
          <p:nvPr/>
        </p:nvCxnSpPr>
        <p:spPr>
          <a:xfrm>
            <a:off x="9071348" y="2307303"/>
            <a:ext cx="892345" cy="0"/>
          </a:xfrm>
          <a:prstGeom prst="line">
            <a:avLst/>
          </a:prstGeom>
          <a:ln w="3175">
            <a:solidFill>
              <a:schemeClr val="bg1"/>
            </a:solidFill>
          </a:ln>
        </p:spPr>
        <p:style>
          <a:lnRef idx="2">
            <a:schemeClr val="accent1"/>
          </a:lnRef>
          <a:fillRef idx="0">
            <a:schemeClr val="accent1"/>
          </a:fillRef>
          <a:effectRef idx="1">
            <a:schemeClr val="accent1"/>
          </a:effectRef>
          <a:fontRef idx="minor">
            <a:schemeClr val="tx1"/>
          </a:fontRef>
        </p:style>
      </p:cxnSp>
    </p:spTree>
    <p:custDataLst>
      <p:tags r:id="rId1"/>
    </p:custDataLst>
    <p:extLst>
      <p:ext uri="{BB962C8B-B14F-4D97-AF65-F5344CB8AC3E}">
        <p14:creationId xmlns:p14="http://schemas.microsoft.com/office/powerpoint/2010/main" val="2982961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4B46CBD-9A5E-6F70-54CE-17BBF881BE3B}"/>
              </a:ext>
            </a:extLst>
          </p:cNvPr>
          <p:cNvSpPr>
            <a:spLocks noGrp="1"/>
          </p:cNvSpPr>
          <p:nvPr>
            <p:ph type="body" sz="quarter" idx="10"/>
          </p:nvPr>
        </p:nvSpPr>
        <p:spPr/>
        <p:txBody>
          <a:bodyPr/>
          <a:lstStyle/>
          <a:p>
            <a:r>
              <a:rPr lang="en-IN"/>
              <a:t>Aptara Delivery Models</a:t>
            </a:r>
          </a:p>
        </p:txBody>
      </p:sp>
      <p:sp>
        <p:nvSpPr>
          <p:cNvPr id="5" name="Rectangle 4">
            <a:extLst>
              <a:ext uri="{FF2B5EF4-FFF2-40B4-BE49-F238E27FC236}">
                <a16:creationId xmlns:a16="http://schemas.microsoft.com/office/drawing/2014/main" id="{83C236DE-F17F-08C8-AE04-37FB0D743044}"/>
              </a:ext>
            </a:extLst>
          </p:cNvPr>
          <p:cNvSpPr/>
          <p:nvPr/>
        </p:nvSpPr>
        <p:spPr>
          <a:xfrm>
            <a:off x="8109702" y="2173892"/>
            <a:ext cx="3600000" cy="2232000"/>
          </a:xfrm>
          <a:prstGeom prst="rect">
            <a:avLst/>
          </a:prstGeom>
          <a:solidFill>
            <a:schemeClr val="bg1"/>
          </a:solidFill>
          <a:ln>
            <a:noFill/>
          </a:ln>
          <a:effectLst>
            <a:outerShdw blurRad="381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91440" rtlCol="0" anchor="t"/>
          <a:lstStyle/>
          <a:p>
            <a:pPr marL="118745" indent="-118745" fontAlgn="base">
              <a:spcBef>
                <a:spcPct val="0"/>
              </a:spcBef>
              <a:spcAft>
                <a:spcPts val="300"/>
              </a:spcAft>
              <a:buFontTx/>
              <a:buChar char="•"/>
            </a:pPr>
            <a:r>
              <a:rPr lang="en-US" sz="900">
                <a:solidFill>
                  <a:srgbClr val="404040"/>
                </a:solidFill>
                <a:latin typeface="Roboto "/>
                <a:ea typeface="Roboto Light" panose="02000000000000000000" pitchFamily="2" charset="0"/>
                <a:cs typeface="Roboto Light" panose="02000000000000000000" pitchFamily="2" charset="0"/>
              </a:rPr>
              <a:t>Client teams are in control of the project, can influence the process, and stay involved at all stages.</a:t>
            </a:r>
          </a:p>
          <a:p>
            <a:pPr marL="118745" indent="-118745" fontAlgn="base">
              <a:spcBef>
                <a:spcPct val="0"/>
              </a:spcBef>
              <a:spcAft>
                <a:spcPts val="300"/>
              </a:spcAft>
              <a:buFontTx/>
              <a:buChar char="•"/>
            </a:pPr>
            <a:r>
              <a:rPr lang="en-US" sz="900">
                <a:solidFill>
                  <a:srgbClr val="404040"/>
                </a:solidFill>
                <a:latin typeface="Roboto "/>
                <a:ea typeface="Roboto Light" panose="02000000000000000000" pitchFamily="2" charset="0"/>
                <a:cs typeface="Roboto Light" panose="02000000000000000000" pitchFamily="2" charset="0"/>
              </a:rPr>
              <a:t>Existing teams and supplemented teams work as a solid mechanism. Individuals align with the teams more effectively and quickly compared to external teams.</a:t>
            </a:r>
          </a:p>
          <a:p>
            <a:pPr marL="118745" indent="-118745" fontAlgn="base">
              <a:spcBef>
                <a:spcPct val="0"/>
              </a:spcBef>
              <a:spcAft>
                <a:spcPts val="300"/>
              </a:spcAft>
              <a:buFontTx/>
              <a:buChar char="•"/>
            </a:pPr>
            <a:r>
              <a:rPr lang="en-US" sz="900">
                <a:solidFill>
                  <a:srgbClr val="404040"/>
                </a:solidFill>
                <a:latin typeface="Roboto "/>
                <a:ea typeface="Roboto Light" panose="02000000000000000000" pitchFamily="2" charset="0"/>
                <a:cs typeface="Roboto Light" panose="02000000000000000000" pitchFamily="2" charset="0"/>
              </a:rPr>
              <a:t>Additional team members fill skillset gaps in the existing team .</a:t>
            </a:r>
          </a:p>
          <a:p>
            <a:pPr marL="118745" indent="-118745" fontAlgn="base">
              <a:spcBef>
                <a:spcPct val="0"/>
              </a:spcBef>
              <a:spcAft>
                <a:spcPts val="300"/>
              </a:spcAft>
              <a:buFontTx/>
              <a:buChar char="•"/>
            </a:pPr>
            <a:r>
              <a:rPr lang="en-US" sz="900">
                <a:solidFill>
                  <a:srgbClr val="404040"/>
                </a:solidFill>
                <a:latin typeface="Roboto "/>
                <a:ea typeface="Roboto Light" panose="02000000000000000000" pitchFamily="2" charset="0"/>
                <a:cs typeface="Roboto Light" panose="02000000000000000000" pitchFamily="2" charset="0"/>
              </a:rPr>
              <a:t>It is easy to scale the team to match demand.</a:t>
            </a:r>
          </a:p>
          <a:p>
            <a:pPr marL="118745" indent="-118745" fontAlgn="base">
              <a:spcBef>
                <a:spcPct val="0"/>
              </a:spcBef>
              <a:spcAft>
                <a:spcPts val="300"/>
              </a:spcAft>
              <a:buFontTx/>
              <a:buChar char="•"/>
            </a:pPr>
            <a:r>
              <a:rPr lang="en-US" sz="900">
                <a:solidFill>
                  <a:srgbClr val="404040"/>
                </a:solidFill>
                <a:latin typeface="Roboto "/>
                <a:ea typeface="Roboto Light" panose="02000000000000000000" pitchFamily="2" charset="0"/>
                <a:cs typeface="Roboto Light" panose="02000000000000000000" pitchFamily="2" charset="0"/>
              </a:rPr>
              <a:t>Smaller learning curve since the added team members are specifically hired for pre-existing skillsets.</a:t>
            </a:r>
          </a:p>
          <a:p>
            <a:pPr marL="118745" indent="-118745" fontAlgn="base">
              <a:spcBef>
                <a:spcPct val="0"/>
              </a:spcBef>
              <a:spcAft>
                <a:spcPts val="300"/>
              </a:spcAft>
              <a:buFontTx/>
              <a:buChar char="•"/>
            </a:pPr>
            <a:r>
              <a:rPr lang="en-US" sz="900">
                <a:solidFill>
                  <a:srgbClr val="404040"/>
                </a:solidFill>
                <a:latin typeface="Roboto "/>
                <a:ea typeface="Roboto Light" panose="02000000000000000000" pitchFamily="2" charset="0"/>
                <a:cs typeface="Roboto Light" panose="02000000000000000000" pitchFamily="2" charset="0"/>
              </a:rPr>
              <a:t>Depending on the nature of the project, in-house teams can work well with supplemented staff due to a combination of tacit knowledge and supplemented skillsets rather than a fully outsourced project team</a:t>
            </a:r>
          </a:p>
        </p:txBody>
      </p:sp>
      <p:sp>
        <p:nvSpPr>
          <p:cNvPr id="7" name="Rectangle 6">
            <a:extLst>
              <a:ext uri="{FF2B5EF4-FFF2-40B4-BE49-F238E27FC236}">
                <a16:creationId xmlns:a16="http://schemas.microsoft.com/office/drawing/2014/main" id="{EBA5BFAD-5736-B008-2917-74171C2C1392}"/>
              </a:ext>
            </a:extLst>
          </p:cNvPr>
          <p:cNvSpPr/>
          <p:nvPr/>
        </p:nvSpPr>
        <p:spPr>
          <a:xfrm>
            <a:off x="8109702" y="4480204"/>
            <a:ext cx="3600000" cy="1620000"/>
          </a:xfrm>
          <a:prstGeom prst="rect">
            <a:avLst/>
          </a:prstGeom>
          <a:solidFill>
            <a:schemeClr val="bg1"/>
          </a:solidFill>
          <a:ln>
            <a:noFill/>
          </a:ln>
          <a:effectLst>
            <a:outerShdw blurRad="381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Ins="182880" rtlCol="0" anchor="t"/>
          <a:lstStyle/>
          <a:p>
            <a:pPr marL="118745" indent="-118745" fontAlgn="base">
              <a:spcBef>
                <a:spcPct val="0"/>
              </a:spcBef>
              <a:spcAft>
                <a:spcPts val="300"/>
              </a:spcAft>
              <a:buFontTx/>
              <a:buChar char="•"/>
            </a:pPr>
            <a:r>
              <a:rPr lang="en-US" sz="900">
                <a:solidFill>
                  <a:srgbClr val="404040"/>
                </a:solidFill>
                <a:latin typeface="Roboto "/>
                <a:ea typeface="Roboto Light" panose="02000000000000000000" pitchFamily="2" charset="0"/>
                <a:cs typeface="Roboto Light" panose="02000000000000000000" pitchFamily="2" charset="0"/>
              </a:rPr>
              <a:t>Supplemented staff will still need to be trained to follow internal processes and embrace the company culture.</a:t>
            </a:r>
          </a:p>
          <a:p>
            <a:pPr marL="118745" indent="-118745" fontAlgn="base">
              <a:spcBef>
                <a:spcPct val="0"/>
              </a:spcBef>
              <a:spcAft>
                <a:spcPts val="300"/>
              </a:spcAft>
              <a:buFontTx/>
              <a:buChar char="•"/>
              <a:defRPr/>
            </a:pPr>
            <a:r>
              <a:rPr lang="en-US" sz="900">
                <a:solidFill>
                  <a:srgbClr val="404040"/>
                </a:solidFill>
                <a:latin typeface="Roboto "/>
                <a:ea typeface="Roboto Light" panose="02000000000000000000" pitchFamily="2" charset="0"/>
                <a:cs typeface="Roboto Light" panose="02000000000000000000" pitchFamily="2" charset="0"/>
              </a:rPr>
              <a:t>New team members may not perform at expected levels; some time may be spent in adjusting new team members into the project and team.</a:t>
            </a:r>
          </a:p>
        </p:txBody>
      </p:sp>
      <p:grpSp>
        <p:nvGrpSpPr>
          <p:cNvPr id="19" name="Group 18">
            <a:extLst>
              <a:ext uri="{FF2B5EF4-FFF2-40B4-BE49-F238E27FC236}">
                <a16:creationId xmlns:a16="http://schemas.microsoft.com/office/drawing/2014/main" id="{4ADE7EA1-7EE1-3644-44C9-0C1C8450EE97}"/>
              </a:ext>
            </a:extLst>
          </p:cNvPr>
          <p:cNvGrpSpPr/>
          <p:nvPr/>
        </p:nvGrpSpPr>
        <p:grpSpPr>
          <a:xfrm>
            <a:off x="8109702" y="1065313"/>
            <a:ext cx="3600000" cy="1157901"/>
            <a:chOff x="8109702" y="1065313"/>
            <a:chExt cx="3600000" cy="1157901"/>
          </a:xfrm>
        </p:grpSpPr>
        <p:sp>
          <p:nvSpPr>
            <p:cNvPr id="44" name="Rectangle 43">
              <a:extLst>
                <a:ext uri="{FF2B5EF4-FFF2-40B4-BE49-F238E27FC236}">
                  <a16:creationId xmlns:a16="http://schemas.microsoft.com/office/drawing/2014/main" id="{EA27A9DD-132C-C15E-2F1A-931F338505AE}"/>
                </a:ext>
              </a:extLst>
            </p:cNvPr>
            <p:cNvSpPr/>
            <p:nvPr/>
          </p:nvSpPr>
          <p:spPr>
            <a:xfrm>
              <a:off x="8109702" y="1083742"/>
              <a:ext cx="3600000" cy="1080000"/>
            </a:xfrm>
            <a:prstGeom prst="rect">
              <a:avLst/>
            </a:prstGeom>
            <a:solidFill>
              <a:srgbClr val="3956A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43" name="Group 42">
              <a:extLst>
                <a:ext uri="{FF2B5EF4-FFF2-40B4-BE49-F238E27FC236}">
                  <a16:creationId xmlns:a16="http://schemas.microsoft.com/office/drawing/2014/main" id="{0DE6EFFB-E640-BEAC-FD22-57D56CAC888F}"/>
                </a:ext>
              </a:extLst>
            </p:cNvPr>
            <p:cNvGrpSpPr/>
            <p:nvPr/>
          </p:nvGrpSpPr>
          <p:grpSpPr>
            <a:xfrm>
              <a:off x="8163370" y="1065313"/>
              <a:ext cx="3436810" cy="1157901"/>
              <a:chOff x="8239570" y="1117590"/>
              <a:chExt cx="3436810" cy="1157901"/>
            </a:xfrm>
          </p:grpSpPr>
          <p:sp>
            <p:nvSpPr>
              <p:cNvPr id="6" name="Rectangle 5">
                <a:extLst>
                  <a:ext uri="{FF2B5EF4-FFF2-40B4-BE49-F238E27FC236}">
                    <a16:creationId xmlns:a16="http://schemas.microsoft.com/office/drawing/2014/main" id="{CD4A613D-C91F-9F2C-DE24-81252B7C659D}"/>
                  </a:ext>
                </a:extLst>
              </p:cNvPr>
              <p:cNvSpPr/>
              <p:nvPr/>
            </p:nvSpPr>
            <p:spPr>
              <a:xfrm>
                <a:off x="8239570" y="1117590"/>
                <a:ext cx="3436810" cy="1157901"/>
              </a:xfrm>
              <a:prstGeom prst="rect">
                <a:avLst/>
              </a:prstGeom>
              <a:noFill/>
              <a:ln>
                <a:noFill/>
              </a:ln>
              <a:effectLst>
                <a:outerShdw blurRad="50800" dist="38100" dir="270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137160" rIns="91440" bIns="45720" rtlCol="0" anchor="t"/>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effectLst/>
                    <a:uLnTx/>
                    <a:uFillTx/>
                    <a:latin typeface="Roboto "/>
                    <a:cs typeface="Arial"/>
                  </a:rPr>
                  <a:t>Staff Augmentation</a:t>
                </a:r>
              </a:p>
              <a:p>
                <a:pPr marL="0" marR="0" lvl="0" indent="0" algn="l" defTabSz="914400" rtl="0" eaLnBrk="1" fontAlgn="base" latinLnBrk="0" hangingPunct="1">
                  <a:lnSpc>
                    <a:spcPct val="100000"/>
                  </a:lnSpc>
                  <a:spcBef>
                    <a:spcPts val="300"/>
                  </a:spcBef>
                  <a:spcAft>
                    <a:spcPts val="600"/>
                  </a:spcAft>
                  <a:buClrTx/>
                  <a:buSzTx/>
                  <a:buFontTx/>
                  <a:buNone/>
                  <a:tabLst/>
                  <a:defRPr/>
                </a:pPr>
                <a:r>
                  <a:rPr kumimoji="0" lang="en-US" altLang="en-US" sz="1050" b="1" i="0" u="none" strike="noStrike" kern="1200" cap="none" spc="0" normalizeH="0" baseline="0" noProof="0">
                    <a:ln>
                      <a:noFill/>
                    </a:ln>
                    <a:effectLst/>
                    <a:uLnTx/>
                    <a:uFillTx/>
                    <a:latin typeface="Roboto "/>
                    <a:cs typeface="Arial"/>
                  </a:rPr>
                  <a:t>When to choose:</a:t>
                </a:r>
                <a:endParaRPr lang="en-US" altLang="en-US" sz="1050" b="1" i="0" u="none" strike="noStrike" kern="1200" cap="none" spc="0" normalizeH="0" baseline="0" noProof="0">
                  <a:ln>
                    <a:noFill/>
                  </a:ln>
                  <a:effectLst/>
                  <a:uLnTx/>
                  <a:uFillTx/>
                  <a:latin typeface="Roboto "/>
                  <a:cs typeface="Arial"/>
                </a:endParaRPr>
              </a:p>
              <a:p>
                <a:pPr fontAlgn="base">
                  <a:spcBef>
                    <a:spcPts val="300"/>
                  </a:spcBef>
                  <a:spcAft>
                    <a:spcPts val="600"/>
                  </a:spcAft>
                  <a:defRPr/>
                </a:pPr>
                <a:r>
                  <a:rPr lang="en-US" altLang="en-US" sz="900">
                    <a:latin typeface="Roboto "/>
                    <a:cs typeface="Arial"/>
                  </a:rPr>
                  <a:t>Ongoing project</a:t>
                </a:r>
                <a:r>
                  <a:rPr kumimoji="0" lang="en-US" altLang="en-US" sz="900" b="0" i="0" u="none" strike="noStrike" kern="1200" cap="none" spc="0" normalizeH="0" baseline="0" noProof="0">
                    <a:ln>
                      <a:noFill/>
                    </a:ln>
                    <a:effectLst/>
                    <a:uLnTx/>
                    <a:uFillTx/>
                    <a:latin typeface="Roboto "/>
                    <a:cs typeface="Arial"/>
                  </a:rPr>
                  <a:t>, </a:t>
                </a:r>
                <a:r>
                  <a:rPr lang="en-US" altLang="en-US" sz="900">
                    <a:latin typeface="Roboto "/>
                    <a:cs typeface="Arial"/>
                  </a:rPr>
                  <a:t>f</a:t>
                </a:r>
                <a:r>
                  <a:rPr lang="en-US" sz="900">
                    <a:latin typeface="Roboto "/>
                  </a:rPr>
                  <a:t>ill</a:t>
                </a:r>
                <a:r>
                  <a:rPr lang="en-US" sz="900" b="0">
                    <a:effectLst/>
                    <a:latin typeface="Roboto "/>
                  </a:rPr>
                  <a:t> short-term positions or </a:t>
                </a:r>
                <a:r>
                  <a:rPr lang="en-US" sz="900">
                    <a:latin typeface="Roboto "/>
                  </a:rPr>
                  <a:t>supplement</a:t>
                </a:r>
                <a:r>
                  <a:rPr lang="en-US" sz="900" b="0">
                    <a:effectLst/>
                    <a:latin typeface="Roboto "/>
                  </a:rPr>
                  <a:t> a team on a particular project</a:t>
                </a:r>
                <a:r>
                  <a:rPr lang="en-US" sz="900">
                    <a:latin typeface="Roboto "/>
                  </a:rPr>
                  <a:t>, specific skillsets needed </a:t>
                </a:r>
                <a:endParaRPr kumimoji="0" lang="en-US" altLang="en-US" sz="900" b="0" i="0" u="none" strike="noStrike" kern="1200" cap="none" spc="0" normalizeH="0" baseline="0" noProof="0">
                  <a:ln>
                    <a:noFill/>
                  </a:ln>
                  <a:effectLst/>
                  <a:uLnTx/>
                  <a:uFillTx/>
                  <a:latin typeface="Roboto "/>
                  <a:cs typeface="Arial" charset="0"/>
                </a:endParaRPr>
              </a:p>
            </p:txBody>
          </p:sp>
          <p:pic>
            <p:nvPicPr>
              <p:cNvPr id="8" name="Graphic 7" descr="Group of women with solid fill">
                <a:extLst>
                  <a:ext uri="{FF2B5EF4-FFF2-40B4-BE49-F238E27FC236}">
                    <a16:creationId xmlns:a16="http://schemas.microsoft.com/office/drawing/2014/main" id="{6EDEB27F-0DC1-AD35-ED13-7E8835341CA0}"/>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345882" y="1250045"/>
                <a:ext cx="320492" cy="320492"/>
              </a:xfrm>
              <a:prstGeom prst="rect">
                <a:avLst/>
              </a:prstGeom>
            </p:spPr>
          </p:pic>
        </p:grpSp>
      </p:grpSp>
      <p:sp>
        <p:nvSpPr>
          <p:cNvPr id="10" name="Rectangle 9">
            <a:extLst>
              <a:ext uri="{FF2B5EF4-FFF2-40B4-BE49-F238E27FC236}">
                <a16:creationId xmlns:a16="http://schemas.microsoft.com/office/drawing/2014/main" id="{ECF520F0-4A5C-FDD1-4BC2-53E743430986}"/>
              </a:ext>
            </a:extLst>
          </p:cNvPr>
          <p:cNvSpPr/>
          <p:nvPr/>
        </p:nvSpPr>
        <p:spPr>
          <a:xfrm>
            <a:off x="515620" y="2183680"/>
            <a:ext cx="3600000" cy="2232000"/>
          </a:xfrm>
          <a:prstGeom prst="rect">
            <a:avLst/>
          </a:prstGeom>
          <a:solidFill>
            <a:schemeClr val="bg1"/>
          </a:solidFill>
          <a:ln>
            <a:noFill/>
          </a:ln>
          <a:effectLst>
            <a:outerShdw blurRad="381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91440" rtlCol="0" anchor="t"/>
          <a:lstStyle/>
          <a:p>
            <a:pPr marL="118745" indent="-118745" fontAlgn="base">
              <a:spcBef>
                <a:spcPct val="0"/>
              </a:spcBef>
              <a:spcAft>
                <a:spcPts val="300"/>
              </a:spcAft>
              <a:buFontTx/>
              <a:buChar char="•"/>
              <a:defRPr/>
            </a:pPr>
            <a:r>
              <a:rPr lang="en-US" sz="900">
                <a:solidFill>
                  <a:srgbClr val="404040"/>
                </a:solidFill>
                <a:latin typeface="Roboto "/>
                <a:ea typeface="Roboto Light" panose="02000000000000000000" pitchFamily="2" charset="0"/>
                <a:cs typeface="Roboto Light" panose="02000000000000000000" pitchFamily="2" charset="0"/>
              </a:rPr>
              <a:t>Defined scope of the project. </a:t>
            </a:r>
          </a:p>
          <a:p>
            <a:pPr marL="118745" indent="-118745" fontAlgn="base">
              <a:spcBef>
                <a:spcPct val="0"/>
              </a:spcBef>
              <a:spcAft>
                <a:spcPts val="300"/>
              </a:spcAft>
              <a:buFontTx/>
              <a:buChar char="•"/>
              <a:defRPr/>
            </a:pPr>
            <a:r>
              <a:rPr lang="en-US" sz="900">
                <a:solidFill>
                  <a:srgbClr val="404040"/>
                </a:solidFill>
                <a:latin typeface="Roboto "/>
                <a:ea typeface="Roboto Light" panose="02000000000000000000" pitchFamily="2" charset="0"/>
                <a:cs typeface="Roboto Light" panose="02000000000000000000" pitchFamily="2" charset="0"/>
              </a:rPr>
              <a:t>Ideal for small to medium sized engagements. </a:t>
            </a:r>
          </a:p>
          <a:p>
            <a:pPr marL="118745" lvl="2" indent="-118745" fontAlgn="base">
              <a:spcAft>
                <a:spcPts val="300"/>
              </a:spcAft>
              <a:buFontTx/>
              <a:buChar char="•"/>
              <a:defRPr/>
            </a:pPr>
            <a:r>
              <a:rPr lang="en-US" sz="900">
                <a:solidFill>
                  <a:srgbClr val="404040"/>
                </a:solidFill>
                <a:latin typeface="Roboto "/>
                <a:ea typeface="Roboto Light" panose="02000000000000000000" pitchFamily="2" charset="0"/>
                <a:cs typeface="Roboto Light" panose="02000000000000000000" pitchFamily="2" charset="0"/>
              </a:rPr>
              <a:t>Fixed pricing for a defined scope.</a:t>
            </a:r>
          </a:p>
          <a:p>
            <a:pPr marL="118745" lvl="2" indent="-118745" fontAlgn="base">
              <a:spcAft>
                <a:spcPts val="300"/>
              </a:spcAft>
              <a:buFontTx/>
              <a:buChar char="•"/>
              <a:defRPr/>
            </a:pPr>
            <a:r>
              <a:rPr lang="en-US" sz="900">
                <a:solidFill>
                  <a:srgbClr val="404040"/>
                </a:solidFill>
                <a:latin typeface="Roboto "/>
                <a:ea typeface="Roboto Light" panose="02000000000000000000" pitchFamily="2" charset="0"/>
                <a:cs typeface="Roboto Light" panose="02000000000000000000" pitchFamily="2" charset="0"/>
              </a:rPr>
              <a:t>Requirement based staffing as per milestones.</a:t>
            </a:r>
          </a:p>
          <a:p>
            <a:pPr marL="118745" indent="-118745" fontAlgn="base">
              <a:spcBef>
                <a:spcPct val="0"/>
              </a:spcBef>
              <a:spcAft>
                <a:spcPts val="300"/>
              </a:spcAft>
              <a:buFontTx/>
              <a:buChar char="•"/>
              <a:defRPr/>
            </a:pPr>
            <a:r>
              <a:rPr lang="en-US" sz="900">
                <a:solidFill>
                  <a:srgbClr val="404040"/>
                </a:solidFill>
                <a:latin typeface="Roboto "/>
                <a:ea typeface="Roboto Light" panose="02000000000000000000" pitchFamily="2" charset="0"/>
                <a:cs typeface="Roboto Light" panose="02000000000000000000" pitchFamily="2" charset="0"/>
              </a:rPr>
              <a:t>Project completion within budget and timeline assurance.</a:t>
            </a:r>
          </a:p>
          <a:p>
            <a:pPr marL="118745" indent="-118745" fontAlgn="base">
              <a:spcBef>
                <a:spcPct val="0"/>
              </a:spcBef>
              <a:spcAft>
                <a:spcPts val="300"/>
              </a:spcAft>
              <a:buFontTx/>
              <a:buChar char="•"/>
              <a:defRPr/>
            </a:pPr>
            <a:r>
              <a:rPr lang="en-US" sz="900">
                <a:solidFill>
                  <a:srgbClr val="404040"/>
                </a:solidFill>
                <a:latin typeface="Roboto "/>
                <a:ea typeface="Roboto Light" panose="02000000000000000000" pitchFamily="2" charset="0"/>
                <a:cs typeface="Roboto Light" panose="02000000000000000000" pitchFamily="2" charset="0"/>
              </a:rPr>
              <a:t>Well defined milestones and deliverables.</a:t>
            </a:r>
          </a:p>
          <a:p>
            <a:pPr marL="118745" indent="-118745" fontAlgn="base">
              <a:spcBef>
                <a:spcPct val="0"/>
              </a:spcBef>
              <a:spcAft>
                <a:spcPts val="300"/>
              </a:spcAft>
              <a:buFontTx/>
              <a:buChar char="•"/>
              <a:defRPr/>
            </a:pPr>
            <a:r>
              <a:rPr lang="en-US" sz="900">
                <a:solidFill>
                  <a:srgbClr val="404040"/>
                </a:solidFill>
                <a:latin typeface="Roboto "/>
                <a:ea typeface="Roboto Light" panose="02000000000000000000" pitchFamily="2" charset="0"/>
                <a:cs typeface="Roboto Light" panose="02000000000000000000" pitchFamily="2" charset="0"/>
              </a:rPr>
              <a:t>All project details are clearly defined in the statement of work; expectation management can be controlled by the project manager. </a:t>
            </a:r>
          </a:p>
          <a:p>
            <a:pPr marL="118745" indent="-118745" fontAlgn="base">
              <a:spcBef>
                <a:spcPct val="0"/>
              </a:spcBef>
              <a:spcAft>
                <a:spcPts val="300"/>
              </a:spcAft>
              <a:buFontTx/>
              <a:buChar char="•"/>
              <a:defRPr/>
            </a:pPr>
            <a:r>
              <a:rPr lang="en-US" sz="900">
                <a:solidFill>
                  <a:srgbClr val="404040"/>
                </a:solidFill>
                <a:latin typeface="Roboto "/>
                <a:ea typeface="Roboto Light" panose="02000000000000000000" pitchFamily="2" charset="0"/>
                <a:cs typeface="Roboto Light" panose="02000000000000000000" pitchFamily="2" charset="0"/>
              </a:rPr>
              <a:t>Project is managed without excessive supervision on the part of the client.</a:t>
            </a:r>
          </a:p>
          <a:p>
            <a:pPr marL="118745" indent="-118745">
              <a:spcBef>
                <a:spcPct val="0"/>
              </a:spcBef>
              <a:spcAft>
                <a:spcPts val="300"/>
              </a:spcAft>
              <a:buFontTx/>
              <a:buChar char="•"/>
            </a:pPr>
            <a:r>
              <a:rPr lang="en-US" sz="900">
                <a:solidFill>
                  <a:srgbClr val="404040"/>
                </a:solidFill>
                <a:latin typeface="Roboto "/>
                <a:ea typeface="Roboto Light" panose="02000000000000000000" pitchFamily="2" charset="0"/>
                <a:cs typeface="Roboto Light" panose="02000000000000000000" pitchFamily="2" charset="0"/>
              </a:rPr>
              <a:t>Good approach if budget approval requires an elaborate or extensive process</a:t>
            </a:r>
          </a:p>
        </p:txBody>
      </p:sp>
      <p:sp>
        <p:nvSpPr>
          <p:cNvPr id="12" name="Rectangle 11">
            <a:extLst>
              <a:ext uri="{FF2B5EF4-FFF2-40B4-BE49-F238E27FC236}">
                <a16:creationId xmlns:a16="http://schemas.microsoft.com/office/drawing/2014/main" id="{7636E763-4C71-7D58-7999-B850CD8DBBBC}"/>
              </a:ext>
            </a:extLst>
          </p:cNvPr>
          <p:cNvSpPr/>
          <p:nvPr/>
        </p:nvSpPr>
        <p:spPr>
          <a:xfrm>
            <a:off x="515620" y="4480204"/>
            <a:ext cx="3600000" cy="1620000"/>
          </a:xfrm>
          <a:prstGeom prst="rect">
            <a:avLst/>
          </a:prstGeom>
          <a:solidFill>
            <a:schemeClr val="bg1"/>
          </a:solidFill>
          <a:ln>
            <a:noFill/>
          </a:ln>
          <a:effectLst>
            <a:outerShdw blurRad="381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Ins="91440" rtlCol="0" anchor="t"/>
          <a:lstStyle/>
          <a:p>
            <a:pPr marL="118745" indent="-118745">
              <a:spcBef>
                <a:spcPct val="0"/>
              </a:spcBef>
              <a:spcAft>
                <a:spcPts val="300"/>
              </a:spcAft>
              <a:buFontTx/>
              <a:buChar char="•"/>
              <a:defRPr/>
            </a:pPr>
            <a:r>
              <a:rPr lang="en-US" sz="900">
                <a:solidFill>
                  <a:srgbClr val="404040"/>
                </a:solidFill>
                <a:latin typeface="Roboto "/>
                <a:ea typeface="Roboto Light" panose="02000000000000000000" pitchFamily="2" charset="0"/>
                <a:cs typeface="Roboto Light" panose="02000000000000000000" pitchFamily="2" charset="0"/>
              </a:rPr>
              <a:t>This engagement model works well for pre-defined scope and deliverables as compared to iterative development.</a:t>
            </a:r>
          </a:p>
          <a:p>
            <a:pPr marL="118745" indent="-118745">
              <a:spcBef>
                <a:spcPct val="0"/>
              </a:spcBef>
              <a:spcAft>
                <a:spcPts val="300"/>
              </a:spcAft>
              <a:buFontTx/>
              <a:buChar char="•"/>
              <a:defRPr/>
            </a:pPr>
            <a:r>
              <a:rPr lang="en-US" sz="900">
                <a:solidFill>
                  <a:srgbClr val="404040"/>
                </a:solidFill>
                <a:latin typeface="Roboto "/>
                <a:ea typeface="Roboto Light" panose="02000000000000000000" pitchFamily="2" charset="0"/>
                <a:cs typeface="Roboto Light" panose="02000000000000000000" pitchFamily="2" charset="0"/>
              </a:rPr>
              <a:t> Approval of new features may take longer and can potentially delay the development process.</a:t>
            </a:r>
          </a:p>
          <a:p>
            <a:pPr marL="118745" indent="-118745">
              <a:spcBef>
                <a:spcPct val="0"/>
              </a:spcBef>
              <a:spcAft>
                <a:spcPts val="300"/>
              </a:spcAft>
              <a:buFontTx/>
              <a:buChar char="•"/>
              <a:defRPr/>
            </a:pPr>
            <a:r>
              <a:rPr lang="en-US" sz="900">
                <a:solidFill>
                  <a:srgbClr val="404040"/>
                </a:solidFill>
                <a:latin typeface="Roboto "/>
                <a:ea typeface="Roboto Light" panose="02000000000000000000" pitchFamily="2" charset="0"/>
                <a:cs typeface="Roboto Light" panose="02000000000000000000" pitchFamily="2" charset="0"/>
              </a:rPr>
              <a:t>A fixed-price contract demands in-depth planning. Developers need to prepare risk mitigation plans in detail.</a:t>
            </a:r>
          </a:p>
          <a:p>
            <a:pPr marL="118745" indent="-118745">
              <a:spcBef>
                <a:spcPct val="0"/>
              </a:spcBef>
              <a:spcAft>
                <a:spcPts val="300"/>
              </a:spcAft>
              <a:buFontTx/>
              <a:buChar char="•"/>
              <a:defRPr/>
            </a:pPr>
            <a:r>
              <a:rPr lang="en-US" sz="900">
                <a:solidFill>
                  <a:srgbClr val="404040"/>
                </a:solidFill>
                <a:latin typeface="Roboto "/>
                <a:ea typeface="Roboto Light" panose="02000000000000000000" pitchFamily="2" charset="0"/>
                <a:cs typeface="Roboto Light" panose="02000000000000000000" pitchFamily="2" charset="0"/>
              </a:rPr>
              <a:t>Absence of well-defined specifications can lead to mismatched expectations.</a:t>
            </a:r>
          </a:p>
          <a:p>
            <a:pPr marL="118745" indent="-118745">
              <a:spcBef>
                <a:spcPct val="0"/>
              </a:spcBef>
              <a:spcAft>
                <a:spcPts val="300"/>
              </a:spcAft>
              <a:buFontTx/>
              <a:buChar char="•"/>
              <a:defRPr/>
            </a:pPr>
            <a:r>
              <a:rPr lang="en-US" sz="900">
                <a:solidFill>
                  <a:srgbClr val="404040"/>
                </a:solidFill>
                <a:latin typeface="Roboto "/>
                <a:ea typeface="Roboto Light" panose="02000000000000000000" pitchFamily="2" charset="0"/>
                <a:cs typeface="Roboto Light" panose="02000000000000000000" pitchFamily="2" charset="0"/>
              </a:rPr>
              <a:t>Defining project specifications is critical for project success.</a:t>
            </a:r>
          </a:p>
        </p:txBody>
      </p:sp>
      <p:sp>
        <p:nvSpPr>
          <p:cNvPr id="15" name="Rectangle 14">
            <a:extLst>
              <a:ext uri="{FF2B5EF4-FFF2-40B4-BE49-F238E27FC236}">
                <a16:creationId xmlns:a16="http://schemas.microsoft.com/office/drawing/2014/main" id="{7F54C11C-6D5B-890D-643D-343A76AC038B}"/>
              </a:ext>
            </a:extLst>
          </p:cNvPr>
          <p:cNvSpPr/>
          <p:nvPr/>
        </p:nvSpPr>
        <p:spPr>
          <a:xfrm>
            <a:off x="4312661" y="2173892"/>
            <a:ext cx="3600000" cy="2232000"/>
          </a:xfrm>
          <a:prstGeom prst="rect">
            <a:avLst/>
          </a:prstGeom>
          <a:solidFill>
            <a:schemeClr val="bg1"/>
          </a:solidFill>
          <a:ln>
            <a:noFill/>
          </a:ln>
          <a:effectLst>
            <a:outerShdw blurRad="381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91440" rtlCol="0" anchor="t"/>
          <a:lstStyle/>
          <a:p>
            <a:pPr marL="118745" indent="-118745" fontAlgn="base">
              <a:spcBef>
                <a:spcPct val="0"/>
              </a:spcBef>
              <a:spcAft>
                <a:spcPts val="300"/>
              </a:spcAft>
              <a:buFontTx/>
              <a:buChar char="•"/>
            </a:pPr>
            <a:r>
              <a:rPr lang="en-US" sz="900">
                <a:solidFill>
                  <a:srgbClr val="404040"/>
                </a:solidFill>
                <a:latin typeface="Roboto "/>
                <a:ea typeface="Roboto Light" panose="02000000000000000000" pitchFamily="2" charset="0"/>
                <a:cs typeface="Roboto Light" panose="02000000000000000000" pitchFamily="2" charset="0"/>
              </a:rPr>
              <a:t>Works well as an extension of the current client team.</a:t>
            </a:r>
          </a:p>
          <a:p>
            <a:pPr marL="118745" indent="-118745" fontAlgn="base">
              <a:spcBef>
                <a:spcPct val="0"/>
              </a:spcBef>
              <a:spcAft>
                <a:spcPts val="300"/>
              </a:spcAft>
              <a:buFontTx/>
              <a:buChar char="•"/>
            </a:pPr>
            <a:r>
              <a:rPr lang="en-US" sz="900">
                <a:solidFill>
                  <a:srgbClr val="404040"/>
                </a:solidFill>
                <a:latin typeface="Roboto "/>
                <a:ea typeface="Roboto Light" panose="02000000000000000000" pitchFamily="2" charset="0"/>
                <a:cs typeface="Roboto Light" panose="02000000000000000000" pitchFamily="2" charset="0"/>
              </a:rPr>
              <a:t>Multiple options for multi-location or offshore-only teams. </a:t>
            </a:r>
          </a:p>
          <a:p>
            <a:pPr marL="118745" indent="-118745" fontAlgn="base">
              <a:spcBef>
                <a:spcPct val="0"/>
              </a:spcBef>
              <a:spcAft>
                <a:spcPts val="300"/>
              </a:spcAft>
              <a:buFontTx/>
              <a:buChar char="•"/>
            </a:pPr>
            <a:r>
              <a:rPr lang="en-US" sz="900">
                <a:solidFill>
                  <a:srgbClr val="404040"/>
                </a:solidFill>
                <a:latin typeface="Roboto "/>
                <a:ea typeface="Roboto Light" panose="02000000000000000000" pitchFamily="2" charset="0"/>
                <a:cs typeface="Roboto Light" panose="02000000000000000000" pitchFamily="2" charset="0"/>
              </a:rPr>
              <a:t>Ideal for iterative development when the project scope is not well defined.</a:t>
            </a:r>
          </a:p>
          <a:p>
            <a:pPr marL="118745" indent="-118745" fontAlgn="base">
              <a:spcBef>
                <a:spcPct val="0"/>
              </a:spcBef>
              <a:spcAft>
                <a:spcPts val="300"/>
              </a:spcAft>
              <a:buFontTx/>
              <a:buChar char="•"/>
            </a:pPr>
            <a:r>
              <a:rPr lang="en-US" sz="900">
                <a:solidFill>
                  <a:srgbClr val="404040"/>
                </a:solidFill>
                <a:latin typeface="Roboto "/>
                <a:ea typeface="Roboto Light" panose="02000000000000000000" pitchFamily="2" charset="0"/>
                <a:cs typeface="Roboto Light" panose="02000000000000000000" pitchFamily="2" charset="0"/>
              </a:rPr>
              <a:t>Dedicated team for a specified tenure.</a:t>
            </a:r>
          </a:p>
          <a:p>
            <a:pPr marL="118745" indent="-118745" fontAlgn="base">
              <a:spcBef>
                <a:spcPct val="0"/>
              </a:spcBef>
              <a:spcAft>
                <a:spcPts val="300"/>
              </a:spcAft>
              <a:buFontTx/>
              <a:buChar char="•"/>
            </a:pPr>
            <a:r>
              <a:rPr lang="en-US" sz="900">
                <a:solidFill>
                  <a:srgbClr val="404040"/>
                </a:solidFill>
                <a:latin typeface="Roboto "/>
                <a:ea typeface="Roboto Light" panose="02000000000000000000" pitchFamily="2" charset="0"/>
                <a:cs typeface="Roboto Light" panose="02000000000000000000" pitchFamily="2" charset="0"/>
              </a:rPr>
              <a:t>Hourly billing on the resources deployed.</a:t>
            </a:r>
          </a:p>
          <a:p>
            <a:pPr marL="118745" indent="-118745" fontAlgn="base">
              <a:spcBef>
                <a:spcPct val="0"/>
              </a:spcBef>
              <a:spcAft>
                <a:spcPts val="300"/>
              </a:spcAft>
              <a:buFontTx/>
              <a:buChar char="•"/>
            </a:pPr>
            <a:r>
              <a:rPr lang="en-US" sz="900">
                <a:solidFill>
                  <a:srgbClr val="404040"/>
                </a:solidFill>
                <a:latin typeface="Roboto "/>
                <a:ea typeface="Roboto Light" panose="02000000000000000000" pitchFamily="2" charset="0"/>
                <a:cs typeface="Roboto Light" panose="02000000000000000000" pitchFamily="2" charset="0"/>
              </a:rPr>
              <a:t>Program management office to manage demand and utilization of team members. </a:t>
            </a:r>
          </a:p>
          <a:p>
            <a:pPr marL="118745" indent="-118745" fontAlgn="base">
              <a:spcBef>
                <a:spcPct val="0"/>
              </a:spcBef>
              <a:spcAft>
                <a:spcPts val="300"/>
              </a:spcAft>
              <a:buFontTx/>
              <a:buChar char="•"/>
            </a:pPr>
            <a:r>
              <a:rPr lang="en-US" sz="900">
                <a:solidFill>
                  <a:srgbClr val="404040"/>
                </a:solidFill>
                <a:latin typeface="Roboto "/>
                <a:ea typeface="Roboto Light" panose="02000000000000000000" pitchFamily="2" charset="0"/>
                <a:cs typeface="Roboto Light" panose="02000000000000000000" pitchFamily="2" charset="0"/>
              </a:rPr>
              <a:t>Onshore teams can work from client offices when possible. </a:t>
            </a:r>
          </a:p>
          <a:p>
            <a:pPr marL="118745" indent="-118745" fontAlgn="base">
              <a:spcBef>
                <a:spcPct val="0"/>
              </a:spcBef>
              <a:spcAft>
                <a:spcPts val="300"/>
              </a:spcAft>
              <a:buFontTx/>
              <a:buChar char="•"/>
            </a:pPr>
            <a:r>
              <a:rPr lang="en-US" sz="900">
                <a:solidFill>
                  <a:srgbClr val="404040"/>
                </a:solidFill>
                <a:latin typeface="Roboto "/>
                <a:ea typeface="Roboto Light" panose="02000000000000000000" pitchFamily="2" charset="0"/>
                <a:cs typeface="Roboto Light" panose="02000000000000000000" pitchFamily="2" charset="0"/>
              </a:rPr>
              <a:t>Team's capacity can be scaled based on requirements.</a:t>
            </a:r>
          </a:p>
          <a:p>
            <a:pPr marL="118745" indent="-118745" fontAlgn="base">
              <a:spcBef>
                <a:spcPct val="0"/>
              </a:spcBef>
              <a:spcAft>
                <a:spcPts val="300"/>
              </a:spcAft>
              <a:buFontTx/>
              <a:buChar char="•"/>
            </a:pPr>
            <a:r>
              <a:rPr lang="en-US" sz="900">
                <a:solidFill>
                  <a:srgbClr val="404040"/>
                </a:solidFill>
                <a:latin typeface="Roboto "/>
                <a:ea typeface="Roboto Light" panose="02000000000000000000" pitchFamily="2" charset="0"/>
                <a:cs typeface="Roboto Light" panose="02000000000000000000" pitchFamily="2" charset="0"/>
              </a:rPr>
              <a:t>Model allows a better knowledge retention leading to time and effort efficiencies.</a:t>
            </a:r>
          </a:p>
        </p:txBody>
      </p:sp>
      <p:sp>
        <p:nvSpPr>
          <p:cNvPr id="17" name="Rectangle 16">
            <a:extLst>
              <a:ext uri="{FF2B5EF4-FFF2-40B4-BE49-F238E27FC236}">
                <a16:creationId xmlns:a16="http://schemas.microsoft.com/office/drawing/2014/main" id="{A2902E4F-F1E4-8F19-95B0-7FBDA3936836}"/>
              </a:ext>
            </a:extLst>
          </p:cNvPr>
          <p:cNvSpPr/>
          <p:nvPr/>
        </p:nvSpPr>
        <p:spPr>
          <a:xfrm>
            <a:off x="4312661" y="4480204"/>
            <a:ext cx="3600000" cy="1620000"/>
          </a:xfrm>
          <a:prstGeom prst="rect">
            <a:avLst/>
          </a:prstGeom>
          <a:solidFill>
            <a:schemeClr val="bg1"/>
          </a:solidFill>
          <a:ln>
            <a:noFill/>
          </a:ln>
          <a:effectLst>
            <a:outerShdw blurRad="381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18745" indent="-118745" fontAlgn="base">
              <a:spcBef>
                <a:spcPct val="0"/>
              </a:spcBef>
              <a:spcAft>
                <a:spcPts val="300"/>
              </a:spcAft>
              <a:buFontTx/>
              <a:buChar char="•"/>
            </a:pPr>
            <a:r>
              <a:rPr lang="en-US" sz="900">
                <a:solidFill>
                  <a:srgbClr val="404040"/>
                </a:solidFill>
                <a:latin typeface="Roboto "/>
                <a:ea typeface="Roboto Light" panose="02000000000000000000" pitchFamily="2" charset="0"/>
                <a:cs typeface="Roboto Light" panose="02000000000000000000" pitchFamily="2" charset="0"/>
              </a:rPr>
              <a:t>The model allows for iterative development and flexibility in scope and timelines. </a:t>
            </a:r>
          </a:p>
          <a:p>
            <a:pPr marL="118745" indent="-118745" fontAlgn="base">
              <a:spcBef>
                <a:spcPct val="0"/>
              </a:spcBef>
              <a:spcAft>
                <a:spcPts val="300"/>
              </a:spcAft>
              <a:buFontTx/>
              <a:buChar char="•"/>
            </a:pPr>
            <a:r>
              <a:rPr lang="en-US" sz="900">
                <a:solidFill>
                  <a:srgbClr val="404040"/>
                </a:solidFill>
                <a:latin typeface="Roboto "/>
                <a:ea typeface="Roboto Light" panose="02000000000000000000" pitchFamily="2" charset="0"/>
                <a:cs typeface="Roboto Light" panose="02000000000000000000" pitchFamily="2" charset="0"/>
              </a:rPr>
              <a:t>The product owner needs to manage the creative process  for iterations as well as the overall development process.</a:t>
            </a:r>
          </a:p>
          <a:p>
            <a:pPr marL="118745" indent="-118745" fontAlgn="base">
              <a:spcBef>
                <a:spcPct val="0"/>
              </a:spcBef>
              <a:spcAft>
                <a:spcPts val="300"/>
              </a:spcAft>
              <a:buFontTx/>
              <a:buChar char="•"/>
              <a:defRPr/>
            </a:pPr>
            <a:r>
              <a:rPr lang="en-US" sz="900">
                <a:solidFill>
                  <a:srgbClr val="404040"/>
                </a:solidFill>
                <a:latin typeface="Roboto "/>
                <a:ea typeface="Roboto Light" panose="02000000000000000000" pitchFamily="2" charset="0"/>
                <a:cs typeface="Roboto Light" panose="02000000000000000000" pitchFamily="2" charset="0"/>
              </a:rPr>
              <a:t>Timelines need to be managed with phased releases to account for unpredictably. </a:t>
            </a:r>
          </a:p>
          <a:p>
            <a:pPr marL="118745" indent="-118745" fontAlgn="base">
              <a:spcBef>
                <a:spcPct val="0"/>
              </a:spcBef>
              <a:spcAft>
                <a:spcPts val="300"/>
              </a:spcAft>
              <a:buFontTx/>
              <a:buChar char="•"/>
            </a:pPr>
            <a:r>
              <a:rPr lang="en-US" sz="900">
                <a:solidFill>
                  <a:srgbClr val="404040"/>
                </a:solidFill>
                <a:latin typeface="Roboto "/>
                <a:ea typeface="Roboto Light" panose="02000000000000000000" pitchFamily="2" charset="0"/>
                <a:cs typeface="Roboto Light" panose="02000000000000000000" pitchFamily="2" charset="0"/>
              </a:rPr>
              <a:t>Design level specifications need to be monitored for each phase. Some features or design elements that were originally planned are no longer relevant based on interim UAT.</a:t>
            </a:r>
          </a:p>
        </p:txBody>
      </p:sp>
      <p:grpSp>
        <p:nvGrpSpPr>
          <p:cNvPr id="13" name="Group 12">
            <a:extLst>
              <a:ext uri="{FF2B5EF4-FFF2-40B4-BE49-F238E27FC236}">
                <a16:creationId xmlns:a16="http://schemas.microsoft.com/office/drawing/2014/main" id="{E8A5C907-F04B-6292-8768-F8B4901DC646}"/>
              </a:ext>
            </a:extLst>
          </p:cNvPr>
          <p:cNvGrpSpPr/>
          <p:nvPr/>
        </p:nvGrpSpPr>
        <p:grpSpPr>
          <a:xfrm>
            <a:off x="4312661" y="1051875"/>
            <a:ext cx="3600000" cy="1157901"/>
            <a:chOff x="4413993" y="1051875"/>
            <a:chExt cx="3600000" cy="1157901"/>
          </a:xfrm>
        </p:grpSpPr>
        <p:sp>
          <p:nvSpPr>
            <p:cNvPr id="21" name="Rectangle 20">
              <a:extLst>
                <a:ext uri="{FF2B5EF4-FFF2-40B4-BE49-F238E27FC236}">
                  <a16:creationId xmlns:a16="http://schemas.microsoft.com/office/drawing/2014/main" id="{E122CF2F-87FB-20A6-7E00-FC381B017DCC}"/>
                </a:ext>
              </a:extLst>
            </p:cNvPr>
            <p:cNvSpPr/>
            <p:nvPr/>
          </p:nvSpPr>
          <p:spPr>
            <a:xfrm>
              <a:off x="4413993" y="1083742"/>
              <a:ext cx="3600000" cy="1080000"/>
            </a:xfrm>
            <a:prstGeom prst="rect">
              <a:avLst/>
            </a:prstGeom>
            <a:solidFill>
              <a:srgbClr val="804A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 name="Rectangle 15">
              <a:extLst>
                <a:ext uri="{FF2B5EF4-FFF2-40B4-BE49-F238E27FC236}">
                  <a16:creationId xmlns:a16="http://schemas.microsoft.com/office/drawing/2014/main" id="{E0FDF558-E56E-C90B-5082-4C4DA9EFE816}"/>
                </a:ext>
              </a:extLst>
            </p:cNvPr>
            <p:cNvSpPr/>
            <p:nvPr/>
          </p:nvSpPr>
          <p:spPr>
            <a:xfrm>
              <a:off x="4462883" y="1051875"/>
              <a:ext cx="3436810" cy="1157901"/>
            </a:xfrm>
            <a:prstGeom prst="rect">
              <a:avLst/>
            </a:prstGeom>
            <a:noFill/>
            <a:ln>
              <a:noFill/>
            </a:ln>
            <a:effectLst>
              <a:outerShdw blurRad="50800" dist="38100" dir="270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137160" rIns="91440" bIns="45720" rtlCol="0" anchor="t"/>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effectLst/>
                  <a:uLnTx/>
                  <a:uFillTx/>
                  <a:latin typeface="Roboto "/>
                  <a:cs typeface="Arial"/>
                </a:rPr>
                <a:t>Extended Development Team (XDT)</a:t>
              </a:r>
            </a:p>
            <a:p>
              <a:pPr marL="0" marR="0" lvl="0" indent="0" algn="l" defTabSz="914400" rtl="0" eaLnBrk="1" fontAlgn="base" latinLnBrk="0" hangingPunct="1">
                <a:lnSpc>
                  <a:spcPct val="100000"/>
                </a:lnSpc>
                <a:spcBef>
                  <a:spcPts val="300"/>
                </a:spcBef>
                <a:spcAft>
                  <a:spcPts val="600"/>
                </a:spcAft>
                <a:buClrTx/>
                <a:buSzTx/>
                <a:buFontTx/>
                <a:buNone/>
                <a:tabLst/>
                <a:defRPr/>
              </a:pPr>
              <a:r>
                <a:rPr kumimoji="0" lang="en-US" altLang="en-US" sz="1050" b="1" i="0" u="none" strike="noStrike" kern="1200" cap="none" spc="0" normalizeH="0" baseline="0" noProof="0">
                  <a:ln>
                    <a:noFill/>
                  </a:ln>
                  <a:effectLst/>
                  <a:uLnTx/>
                  <a:uFillTx/>
                  <a:latin typeface="Roboto "/>
                  <a:cs typeface="Arial"/>
                </a:rPr>
                <a:t>When to choose:</a:t>
              </a:r>
              <a:endParaRPr lang="en-US" altLang="en-US" sz="1050" b="1" i="0" u="none" strike="noStrike" kern="1200" cap="none" spc="0" normalizeH="0" baseline="0" noProof="0">
                <a:ln>
                  <a:noFill/>
                </a:ln>
                <a:effectLst/>
                <a:uLnTx/>
                <a:uFillTx/>
                <a:latin typeface="Roboto "/>
                <a:cs typeface="Arial"/>
              </a:endParaRPr>
            </a:p>
            <a:p>
              <a:pPr fontAlgn="base">
                <a:spcBef>
                  <a:spcPts val="300"/>
                </a:spcBef>
                <a:spcAft>
                  <a:spcPts val="600"/>
                </a:spcAft>
                <a:defRPr/>
              </a:pPr>
              <a:r>
                <a:rPr lang="en-US" altLang="en-US" sz="900">
                  <a:latin typeface="Roboto "/>
                  <a:cs typeface="Arial"/>
                </a:rPr>
                <a:t>Iterative development, complex</a:t>
              </a:r>
              <a:r>
                <a:rPr kumimoji="0" lang="en-US" altLang="en-US" sz="900" b="0" i="0" u="none" strike="noStrike" kern="1200" cap="none" spc="0" normalizeH="0" baseline="0" noProof="0">
                  <a:ln>
                    <a:noFill/>
                  </a:ln>
                  <a:effectLst/>
                  <a:uLnTx/>
                  <a:uFillTx/>
                  <a:latin typeface="Roboto "/>
                  <a:cs typeface="Arial"/>
                </a:rPr>
                <a:t> </a:t>
              </a:r>
              <a:r>
                <a:rPr lang="en-US" altLang="en-US" sz="900">
                  <a:latin typeface="Roboto "/>
                  <a:cs typeface="Arial"/>
                </a:rPr>
                <a:t>projects</a:t>
              </a:r>
              <a:r>
                <a:rPr kumimoji="0" lang="en-US" altLang="en-US" sz="900" b="0" i="0" u="none" strike="noStrike" kern="1200" cap="none" spc="0" normalizeH="0" baseline="0" noProof="0">
                  <a:ln>
                    <a:noFill/>
                  </a:ln>
                  <a:effectLst/>
                  <a:uLnTx/>
                  <a:uFillTx/>
                  <a:latin typeface="Roboto "/>
                  <a:cs typeface="Arial"/>
                </a:rPr>
                <a:t>, long-term collaboration, </a:t>
              </a:r>
              <a:r>
                <a:rPr lang="en-US" altLang="en-US" sz="900">
                  <a:latin typeface="Roboto "/>
                  <a:cs typeface="Arial"/>
                </a:rPr>
                <a:t>one team to service multiple business groups</a:t>
              </a:r>
              <a:endParaRPr lang="en-US" altLang="en-US" sz="900" b="0" i="0" u="none" strike="noStrike" kern="1200" cap="none" spc="0" normalizeH="0" baseline="0" noProof="0">
                <a:ln>
                  <a:noFill/>
                </a:ln>
                <a:effectLst/>
                <a:uLnTx/>
                <a:uFillTx/>
                <a:latin typeface="Roboto "/>
                <a:cs typeface="Arial"/>
              </a:endParaRPr>
            </a:p>
          </p:txBody>
        </p:sp>
        <p:pic>
          <p:nvPicPr>
            <p:cNvPr id="18" name="Picture 17" descr="icon004b.png">
              <a:extLst>
                <a:ext uri="{FF2B5EF4-FFF2-40B4-BE49-F238E27FC236}">
                  <a16:creationId xmlns:a16="http://schemas.microsoft.com/office/drawing/2014/main" id="{29A49C10-9B6D-03B4-4B5F-23C474BBD987}"/>
                </a:ext>
              </a:extLst>
            </p:cNvPr>
            <p:cNvPicPr>
              <a:picLocks noChangeAspect="1"/>
            </p:cNvPicPr>
            <p:nvPr/>
          </p:nvPicPr>
          <p:blipFill>
            <a:blip r:embed="rId5" cstate="screen">
              <a:biLevel thresh="25000"/>
              <a:extLst>
                <a:ext uri="{28A0092B-C50C-407E-A947-70E740481C1C}">
                  <a14:useLocalDpi xmlns:a14="http://schemas.microsoft.com/office/drawing/2010/main"/>
                </a:ext>
              </a:extLst>
            </a:blip>
            <a:stretch>
              <a:fillRect/>
            </a:stretch>
          </p:blipFill>
          <p:spPr>
            <a:xfrm>
              <a:off x="7578903" y="1217596"/>
              <a:ext cx="315900" cy="249819"/>
            </a:xfrm>
            <a:prstGeom prst="rect">
              <a:avLst/>
            </a:prstGeom>
          </p:spPr>
        </p:pic>
      </p:grpSp>
      <p:grpSp>
        <p:nvGrpSpPr>
          <p:cNvPr id="14" name="Group 13">
            <a:extLst>
              <a:ext uri="{FF2B5EF4-FFF2-40B4-BE49-F238E27FC236}">
                <a16:creationId xmlns:a16="http://schemas.microsoft.com/office/drawing/2014/main" id="{E9EE1449-980F-BB31-7E1A-14403C2ACE71}"/>
              </a:ext>
            </a:extLst>
          </p:cNvPr>
          <p:cNvGrpSpPr/>
          <p:nvPr/>
        </p:nvGrpSpPr>
        <p:grpSpPr>
          <a:xfrm>
            <a:off x="515620" y="1062649"/>
            <a:ext cx="3600000" cy="1157901"/>
            <a:chOff x="515620" y="1062649"/>
            <a:chExt cx="3600000" cy="1157901"/>
          </a:xfrm>
        </p:grpSpPr>
        <p:sp>
          <p:nvSpPr>
            <p:cNvPr id="4" name="Rectangle 3">
              <a:extLst>
                <a:ext uri="{FF2B5EF4-FFF2-40B4-BE49-F238E27FC236}">
                  <a16:creationId xmlns:a16="http://schemas.microsoft.com/office/drawing/2014/main" id="{8355123D-494A-B74D-5E45-32A038965710}"/>
                </a:ext>
              </a:extLst>
            </p:cNvPr>
            <p:cNvSpPr/>
            <p:nvPr/>
          </p:nvSpPr>
          <p:spPr>
            <a:xfrm>
              <a:off x="515620" y="1083742"/>
              <a:ext cx="3600000" cy="1080000"/>
            </a:xfrm>
            <a:prstGeom prst="rect">
              <a:avLst/>
            </a:prstGeom>
            <a:solidFill>
              <a:srgbClr val="048DC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4" name="Rectangle 23">
              <a:extLst>
                <a:ext uri="{FF2B5EF4-FFF2-40B4-BE49-F238E27FC236}">
                  <a16:creationId xmlns:a16="http://schemas.microsoft.com/office/drawing/2014/main" id="{88A9CD8E-C73B-0116-6F07-5517CA4CB601}"/>
                </a:ext>
              </a:extLst>
            </p:cNvPr>
            <p:cNvSpPr/>
            <p:nvPr/>
          </p:nvSpPr>
          <p:spPr>
            <a:xfrm>
              <a:off x="557936" y="1062649"/>
              <a:ext cx="3436810" cy="1157901"/>
            </a:xfrm>
            <a:prstGeom prst="rect">
              <a:avLst/>
            </a:prstGeom>
            <a:noFill/>
            <a:ln>
              <a:noFill/>
            </a:ln>
            <a:effectLst>
              <a:outerShdw blurRad="50800" dist="38100" dir="270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137160" rIns="91440" bIns="45720" rtlCol="0" anchor="t"/>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effectLst/>
                  <a:uLnTx/>
                  <a:uFillTx/>
                  <a:latin typeface="Roboto "/>
                  <a:cs typeface="Arial"/>
                </a:rPr>
                <a:t>Fixed Bid Engagement</a:t>
              </a:r>
            </a:p>
            <a:p>
              <a:pPr marL="0" marR="0" lvl="0" indent="0" algn="l" defTabSz="914400" rtl="0" eaLnBrk="1" fontAlgn="base" latinLnBrk="0" hangingPunct="1">
                <a:lnSpc>
                  <a:spcPct val="100000"/>
                </a:lnSpc>
                <a:spcBef>
                  <a:spcPts val="300"/>
                </a:spcBef>
                <a:spcAft>
                  <a:spcPts val="600"/>
                </a:spcAft>
                <a:buClrTx/>
                <a:buSzTx/>
                <a:buFontTx/>
                <a:buNone/>
                <a:tabLst/>
                <a:defRPr/>
              </a:pPr>
              <a:r>
                <a:rPr kumimoji="0" lang="en-US" altLang="en-US" sz="1050" b="1" i="0" u="none" strike="noStrike" kern="1200" cap="none" spc="0" normalizeH="0" baseline="0" noProof="0">
                  <a:ln>
                    <a:noFill/>
                  </a:ln>
                  <a:effectLst/>
                  <a:uLnTx/>
                  <a:uFillTx/>
                  <a:latin typeface="Roboto "/>
                  <a:cs typeface="Arial"/>
                </a:rPr>
                <a:t>When to choose:</a:t>
              </a:r>
              <a:endParaRPr lang="en-US" altLang="en-US" sz="1050" b="1" i="0" u="none" strike="noStrike" kern="1200" cap="none" spc="0" normalizeH="0" baseline="0" noProof="0">
                <a:ln>
                  <a:noFill/>
                </a:ln>
                <a:effectLst/>
                <a:uLnTx/>
                <a:uFillTx/>
                <a:latin typeface="Roboto "/>
                <a:cs typeface="Arial"/>
              </a:endParaRPr>
            </a:p>
            <a:p>
              <a:pPr fontAlgn="base">
                <a:spcBef>
                  <a:spcPts val="300"/>
                </a:spcBef>
                <a:spcAft>
                  <a:spcPts val="600"/>
                </a:spcAft>
                <a:defRPr/>
              </a:pPr>
              <a:r>
                <a:rPr kumimoji="0" lang="en-US" altLang="en-US" sz="900" b="0" i="0" u="none" strike="noStrike" kern="1200" cap="none" spc="0" normalizeH="0" baseline="0" noProof="0">
                  <a:ln>
                    <a:noFill/>
                  </a:ln>
                  <a:effectLst/>
                  <a:uLnTx/>
                  <a:uFillTx/>
                  <a:latin typeface="Roboto "/>
                  <a:cs typeface="Arial"/>
                </a:rPr>
                <a:t>Clear deadlines, detailed specification, short project duration, no </a:t>
              </a:r>
              <a:r>
                <a:rPr lang="en-US" altLang="en-US" sz="900">
                  <a:latin typeface="Roboto "/>
                  <a:cs typeface="Arial"/>
                </a:rPr>
                <a:t>major </a:t>
              </a:r>
              <a:r>
                <a:rPr lang="en-US" sz="900">
                  <a:latin typeface="Roboto "/>
                  <a:cs typeface="Calibri"/>
                </a:rPr>
                <a:t>planned </a:t>
              </a:r>
              <a:r>
                <a:rPr lang="en-US" altLang="en-US" sz="900">
                  <a:latin typeface="Roboto "/>
                  <a:cs typeface="Arial"/>
                </a:rPr>
                <a:t>changes </a:t>
              </a:r>
              <a:endParaRPr lang="en-US" altLang="en-US" sz="900" b="0" i="0" u="none" strike="noStrike" kern="1200" cap="none" spc="0" normalizeH="0" baseline="0" noProof="0">
                <a:ln>
                  <a:noFill/>
                </a:ln>
                <a:effectLst/>
                <a:uLnTx/>
                <a:uFillTx/>
                <a:latin typeface="Roboto "/>
                <a:cs typeface="Arial"/>
              </a:endParaRPr>
            </a:p>
          </p:txBody>
        </p:sp>
        <p:pic>
          <p:nvPicPr>
            <p:cNvPr id="25" name="Picture 2" descr="D:\02_Project\2016\PPT_Design\Lowe\Version2-12-oct\ico-fixed-bid.png">
              <a:extLst>
                <a:ext uri="{FF2B5EF4-FFF2-40B4-BE49-F238E27FC236}">
                  <a16:creationId xmlns:a16="http://schemas.microsoft.com/office/drawing/2014/main" id="{1D829237-95AE-FBDA-3427-7C1A38A9F48E}"/>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652461" y="1235998"/>
              <a:ext cx="340676" cy="256817"/>
            </a:xfrm>
            <a:prstGeom prst="rect">
              <a:avLst/>
            </a:prstGeom>
            <a:noFill/>
          </p:spPr>
        </p:pic>
      </p:grpSp>
    </p:spTree>
    <p:custDataLst>
      <p:tags r:id="rId1"/>
    </p:custDataLst>
    <p:extLst>
      <p:ext uri="{BB962C8B-B14F-4D97-AF65-F5344CB8AC3E}">
        <p14:creationId xmlns:p14="http://schemas.microsoft.com/office/powerpoint/2010/main" val="4261976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7E8376C-43D2-D78C-3DB3-6684CCB0E2F8}"/>
              </a:ext>
            </a:extLst>
          </p:cNvPr>
          <p:cNvSpPr>
            <a:spLocks noGrp="1"/>
          </p:cNvSpPr>
          <p:nvPr>
            <p:ph type="body" sz="quarter" idx="10"/>
          </p:nvPr>
        </p:nvSpPr>
        <p:spPr>
          <a:xfrm>
            <a:off x="415122" y="378000"/>
            <a:ext cx="9686925" cy="576262"/>
          </a:xfrm>
          <a:ln>
            <a:noFill/>
          </a:ln>
        </p:spPr>
        <p:txBody>
          <a:bodyPr vert="horz" lIns="91440" tIns="45720" rIns="91440" bIns="45720" rtlCol="0" anchor="ctr" anchorCtr="0">
            <a:normAutofit/>
          </a:bodyPr>
          <a:lstStyle/>
          <a:p>
            <a:pPr marL="0" indent="0">
              <a:buNone/>
            </a:pPr>
            <a:r>
              <a:rPr lang="en-IN" err="1"/>
              <a:t>Aptara’s</a:t>
            </a:r>
            <a:r>
              <a:rPr lang="en-IN"/>
              <a:t> Content Solutions</a:t>
            </a:r>
            <a:endParaRPr lang="en-US">
              <a:solidFill>
                <a:schemeClr val="tx1"/>
              </a:solidFill>
              <a:latin typeface="Roboto Light"/>
              <a:ea typeface="Roboto Light"/>
              <a:cs typeface="Roboto Light"/>
            </a:endParaRPr>
          </a:p>
        </p:txBody>
      </p:sp>
      <p:pic>
        <p:nvPicPr>
          <p:cNvPr id="11" name="Graphic 10">
            <a:extLst>
              <a:ext uri="{FF2B5EF4-FFF2-40B4-BE49-F238E27FC236}">
                <a16:creationId xmlns:a16="http://schemas.microsoft.com/office/drawing/2014/main" id="{B7E01B24-1569-84A5-B51E-BF4B4CF07B91}"/>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12964" y="3191160"/>
            <a:ext cx="277091" cy="277091"/>
          </a:xfrm>
          <a:prstGeom prst="rect">
            <a:avLst/>
          </a:prstGeom>
        </p:spPr>
      </p:pic>
      <p:pic>
        <p:nvPicPr>
          <p:cNvPr id="12" name="Graphic 11">
            <a:extLst>
              <a:ext uri="{FF2B5EF4-FFF2-40B4-BE49-F238E27FC236}">
                <a16:creationId xmlns:a16="http://schemas.microsoft.com/office/drawing/2014/main" id="{8F7CF32D-1004-A1FB-F423-48EAFBE47F93}"/>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232298" y="3157468"/>
            <a:ext cx="324812" cy="324812"/>
          </a:xfrm>
          <a:prstGeom prst="rect">
            <a:avLst/>
          </a:prstGeom>
        </p:spPr>
      </p:pic>
      <p:pic>
        <p:nvPicPr>
          <p:cNvPr id="13" name="Graphic 12">
            <a:extLst>
              <a:ext uri="{FF2B5EF4-FFF2-40B4-BE49-F238E27FC236}">
                <a16:creationId xmlns:a16="http://schemas.microsoft.com/office/drawing/2014/main" id="{352B22F9-FBE5-EFA3-1840-B12E21F7DB51}"/>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492821" y="3136651"/>
            <a:ext cx="343501" cy="343501"/>
          </a:xfrm>
          <a:prstGeom prst="rect">
            <a:avLst/>
          </a:prstGeom>
        </p:spPr>
      </p:pic>
      <p:pic>
        <p:nvPicPr>
          <p:cNvPr id="14" name="Graphic 13">
            <a:extLst>
              <a:ext uri="{FF2B5EF4-FFF2-40B4-BE49-F238E27FC236}">
                <a16:creationId xmlns:a16="http://schemas.microsoft.com/office/drawing/2014/main" id="{BC27DFA2-EC6E-C887-53D2-E7DAB739B960}"/>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320546" y="3139206"/>
            <a:ext cx="381000" cy="381000"/>
          </a:xfrm>
          <a:prstGeom prst="rect">
            <a:avLst/>
          </a:prstGeom>
        </p:spPr>
      </p:pic>
      <p:pic>
        <p:nvPicPr>
          <p:cNvPr id="15" name="Graphic 14">
            <a:extLst>
              <a:ext uri="{FF2B5EF4-FFF2-40B4-BE49-F238E27FC236}">
                <a16:creationId xmlns:a16="http://schemas.microsoft.com/office/drawing/2014/main" id="{AF83726C-AF8D-F8E0-76D7-8AFB186D884C}"/>
              </a:ext>
            </a:extLst>
          </p:cNvPr>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290136" y="3137219"/>
            <a:ext cx="384975" cy="384975"/>
          </a:xfrm>
          <a:prstGeom prst="rect">
            <a:avLst/>
          </a:prstGeom>
        </p:spPr>
      </p:pic>
      <p:grpSp>
        <p:nvGrpSpPr>
          <p:cNvPr id="16" name="Group 15">
            <a:extLst>
              <a:ext uri="{FF2B5EF4-FFF2-40B4-BE49-F238E27FC236}">
                <a16:creationId xmlns:a16="http://schemas.microsoft.com/office/drawing/2014/main" id="{1FBE13C7-76BE-85C6-C879-5F3866393082}"/>
              </a:ext>
            </a:extLst>
          </p:cNvPr>
          <p:cNvGrpSpPr/>
          <p:nvPr/>
        </p:nvGrpSpPr>
        <p:grpSpPr>
          <a:xfrm>
            <a:off x="450269" y="3121983"/>
            <a:ext cx="390311" cy="390311"/>
            <a:chOff x="530731" y="2671799"/>
            <a:chExt cx="354827" cy="354827"/>
          </a:xfrm>
        </p:grpSpPr>
        <p:grpSp>
          <p:nvGrpSpPr>
            <p:cNvPr id="17" name="Group 16">
              <a:extLst>
                <a:ext uri="{FF2B5EF4-FFF2-40B4-BE49-F238E27FC236}">
                  <a16:creationId xmlns:a16="http://schemas.microsoft.com/office/drawing/2014/main" id="{89269FA3-C10B-C101-8F08-BB2135DADCFD}"/>
                </a:ext>
              </a:extLst>
            </p:cNvPr>
            <p:cNvGrpSpPr/>
            <p:nvPr/>
          </p:nvGrpSpPr>
          <p:grpSpPr>
            <a:xfrm>
              <a:off x="667300" y="2790918"/>
              <a:ext cx="77938" cy="81037"/>
              <a:chOff x="686933" y="2771704"/>
              <a:chExt cx="119399" cy="124141"/>
            </a:xfrm>
          </p:grpSpPr>
          <p:sp>
            <p:nvSpPr>
              <p:cNvPr id="19" name="Rectangle: Rounded Corners 24">
                <a:extLst>
                  <a:ext uri="{FF2B5EF4-FFF2-40B4-BE49-F238E27FC236}">
                    <a16:creationId xmlns:a16="http://schemas.microsoft.com/office/drawing/2014/main" id="{73CA3613-0FFF-91DF-CD36-FE36612DC07B}"/>
                  </a:ext>
                </a:extLst>
              </p:cNvPr>
              <p:cNvSpPr/>
              <p:nvPr/>
            </p:nvSpPr>
            <p:spPr>
              <a:xfrm>
                <a:off x="687669" y="2771704"/>
                <a:ext cx="44989" cy="44255"/>
              </a:xfrm>
              <a:prstGeom prst="roundRect">
                <a:avLst>
                  <a:gd name="adj" fmla="val 27379"/>
                </a:avLst>
              </a:prstGeom>
              <a:noFill/>
              <a:ln w="6350">
                <a:solidFill>
                  <a:srgbClr val="5959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 name="Rectangle: Rounded Corners 25">
                <a:extLst>
                  <a:ext uri="{FF2B5EF4-FFF2-40B4-BE49-F238E27FC236}">
                    <a16:creationId xmlns:a16="http://schemas.microsoft.com/office/drawing/2014/main" id="{509E5F5B-89ED-12B9-CE00-0332A7B3D6B2}"/>
                  </a:ext>
                </a:extLst>
              </p:cNvPr>
              <p:cNvSpPr/>
              <p:nvPr/>
            </p:nvSpPr>
            <p:spPr>
              <a:xfrm>
                <a:off x="686933" y="2851590"/>
                <a:ext cx="44989" cy="44255"/>
              </a:xfrm>
              <a:prstGeom prst="roundRect">
                <a:avLst>
                  <a:gd name="adj" fmla="val 27379"/>
                </a:avLst>
              </a:prstGeom>
              <a:noFill/>
              <a:ln w="6350">
                <a:solidFill>
                  <a:srgbClr val="5959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1" name="Rectangle: Rounded Corners 26">
                <a:extLst>
                  <a:ext uri="{FF2B5EF4-FFF2-40B4-BE49-F238E27FC236}">
                    <a16:creationId xmlns:a16="http://schemas.microsoft.com/office/drawing/2014/main" id="{B6EC5A21-CF2F-CEE6-08E8-2484B57B1426}"/>
                  </a:ext>
                </a:extLst>
              </p:cNvPr>
              <p:cNvSpPr/>
              <p:nvPr/>
            </p:nvSpPr>
            <p:spPr>
              <a:xfrm>
                <a:off x="761343" y="2771704"/>
                <a:ext cx="44989" cy="44255"/>
              </a:xfrm>
              <a:prstGeom prst="roundRect">
                <a:avLst>
                  <a:gd name="adj" fmla="val 27379"/>
                </a:avLst>
              </a:prstGeom>
              <a:noFill/>
              <a:ln w="6350">
                <a:solidFill>
                  <a:srgbClr val="5959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2" name="Rectangle: Rounded Corners 27">
                <a:extLst>
                  <a:ext uri="{FF2B5EF4-FFF2-40B4-BE49-F238E27FC236}">
                    <a16:creationId xmlns:a16="http://schemas.microsoft.com/office/drawing/2014/main" id="{6887D250-24A5-6AC3-0D11-FEDBF7861637}"/>
                  </a:ext>
                </a:extLst>
              </p:cNvPr>
              <p:cNvSpPr/>
              <p:nvPr/>
            </p:nvSpPr>
            <p:spPr>
              <a:xfrm>
                <a:off x="761343" y="2851590"/>
                <a:ext cx="44989" cy="44255"/>
              </a:xfrm>
              <a:prstGeom prst="roundRect">
                <a:avLst>
                  <a:gd name="adj" fmla="val 27379"/>
                </a:avLst>
              </a:prstGeom>
              <a:noFill/>
              <a:ln w="6350">
                <a:solidFill>
                  <a:srgbClr val="5959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pic>
          <p:nvPicPr>
            <p:cNvPr id="18" name="Graphic 17">
              <a:extLst>
                <a:ext uri="{FF2B5EF4-FFF2-40B4-BE49-F238E27FC236}">
                  <a16:creationId xmlns:a16="http://schemas.microsoft.com/office/drawing/2014/main" id="{6014862E-06A8-C334-CAB2-9B4A7636A501}"/>
                </a:ext>
              </a:extLst>
            </p:cNvPr>
            <p:cNvPicPr>
              <a:picLocks noChangeAspect="1"/>
            </p:cNvPicPr>
            <p:nvPr/>
          </p:nvPicPr>
          <p:blipFill>
            <a:blip r:embed="rId14" cstate="hq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530731" y="2671799"/>
              <a:ext cx="354827" cy="354827"/>
            </a:xfrm>
            <a:prstGeom prst="rect">
              <a:avLst/>
            </a:prstGeom>
          </p:spPr>
        </p:pic>
      </p:grpSp>
      <p:sp>
        <p:nvSpPr>
          <p:cNvPr id="23" name="TextBox 22">
            <a:extLst>
              <a:ext uri="{FF2B5EF4-FFF2-40B4-BE49-F238E27FC236}">
                <a16:creationId xmlns:a16="http://schemas.microsoft.com/office/drawing/2014/main" id="{C9B669BB-E302-44E7-F3C2-70D55B8F676D}"/>
              </a:ext>
            </a:extLst>
          </p:cNvPr>
          <p:cNvSpPr txBox="1"/>
          <p:nvPr/>
        </p:nvSpPr>
        <p:spPr>
          <a:xfrm>
            <a:off x="457651" y="3891244"/>
            <a:ext cx="1584510" cy="1396921"/>
          </a:xfrm>
          <a:prstGeom prst="rect">
            <a:avLst/>
          </a:prstGeom>
          <a:noFill/>
        </p:spPr>
        <p:txBody>
          <a:bodyPr wrap="square" lIns="0" rIns="0">
            <a:spAutoFit/>
          </a:bodyPr>
          <a:lstStyle/>
          <a:p>
            <a:pPr marL="171450" indent="-108000" fontAlgn="base">
              <a:lnSpc>
                <a:spcPct val="120000"/>
              </a:lnSpc>
              <a:spcAft>
                <a:spcPts val="600"/>
              </a:spcAft>
              <a:buClr>
                <a:srgbClr val="ED3D96"/>
              </a:buClr>
              <a:buFont typeface="Arial" pitchFamily="34" charset="0"/>
              <a:buChar char="•"/>
              <a:defRPr/>
            </a:pPr>
            <a:r>
              <a:rPr lang="en-US" sz="900">
                <a:latin typeface="Roboto Light" pitchFamily="2" charset="0"/>
                <a:ea typeface="Roboto Light" pitchFamily="2" charset="0"/>
              </a:rPr>
              <a:t>On-the-go learning freedom and flexibility</a:t>
            </a:r>
          </a:p>
          <a:p>
            <a:pPr marL="171450" indent="-108000" fontAlgn="base">
              <a:lnSpc>
                <a:spcPct val="120000"/>
              </a:lnSpc>
              <a:spcAft>
                <a:spcPts val="600"/>
              </a:spcAft>
              <a:buClr>
                <a:srgbClr val="ED3D96"/>
              </a:buClr>
              <a:buFont typeface="Arial" pitchFamily="34" charset="0"/>
              <a:buChar char="•"/>
              <a:defRPr/>
            </a:pPr>
            <a:r>
              <a:rPr lang="en-US" sz="900">
                <a:latin typeface="Roboto Light" pitchFamily="2" charset="0"/>
                <a:ea typeface="Roboto Light" pitchFamily="2" charset="0"/>
              </a:rPr>
              <a:t>Just-enough, just-in-time, just-for-me learner-centric approach</a:t>
            </a:r>
          </a:p>
          <a:p>
            <a:pPr marL="171450" indent="-108000" fontAlgn="base">
              <a:lnSpc>
                <a:spcPct val="120000"/>
              </a:lnSpc>
              <a:spcAft>
                <a:spcPts val="600"/>
              </a:spcAft>
              <a:buClr>
                <a:srgbClr val="ED3D96"/>
              </a:buClr>
              <a:buFont typeface="Arial" pitchFamily="34" charset="0"/>
              <a:buChar char="•"/>
              <a:defRPr/>
            </a:pPr>
            <a:r>
              <a:rPr lang="en-US" sz="900">
                <a:latin typeface="Roboto Light" pitchFamily="2" charset="0"/>
                <a:ea typeface="Roboto Light" pitchFamily="2" charset="0"/>
              </a:rPr>
              <a:t>Enhanced collaboration and social connect </a:t>
            </a:r>
          </a:p>
        </p:txBody>
      </p:sp>
      <p:sp>
        <p:nvSpPr>
          <p:cNvPr id="24" name="TextBox 23">
            <a:extLst>
              <a:ext uri="{FF2B5EF4-FFF2-40B4-BE49-F238E27FC236}">
                <a16:creationId xmlns:a16="http://schemas.microsoft.com/office/drawing/2014/main" id="{833063BD-75A5-E074-C3B4-DD9020295868}"/>
              </a:ext>
            </a:extLst>
          </p:cNvPr>
          <p:cNvSpPr txBox="1"/>
          <p:nvPr/>
        </p:nvSpPr>
        <p:spPr>
          <a:xfrm>
            <a:off x="457650" y="3559168"/>
            <a:ext cx="1185004" cy="261610"/>
          </a:xfrm>
          <a:prstGeom prst="rect">
            <a:avLst/>
          </a:prstGeom>
          <a:noFill/>
        </p:spPr>
        <p:txBody>
          <a:bodyPr wrap="square" rtlCol="0">
            <a:spAutoFit/>
          </a:bodyPr>
          <a:lstStyle>
            <a:defPPr>
              <a:defRPr lang="en-US"/>
            </a:defPPr>
            <a:lvl1pPr>
              <a:defRPr sz="1100">
                <a:solidFill>
                  <a:srgbClr val="0085BE"/>
                </a:solidFill>
                <a:latin typeface="Roboto" panose="02000000000000000000" pitchFamily="2" charset="0"/>
                <a:ea typeface="Roboto" panose="020000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100" b="1" i="0" u="none" strike="noStrike" kern="1200" cap="none" spc="0" normalizeH="0" baseline="0" noProof="0">
                <a:ln>
                  <a:noFill/>
                </a:ln>
                <a:solidFill>
                  <a:schemeClr val="tx1"/>
                </a:solidFill>
                <a:effectLst/>
                <a:uLnTx/>
                <a:uFillTx/>
                <a:latin typeface="Roboto" panose="02000000000000000000" pitchFamily="2" charset="0"/>
                <a:ea typeface="Roboto" panose="02000000000000000000" pitchFamily="2" charset="0"/>
                <a:cs typeface="+mn-cs"/>
              </a:rPr>
              <a:t>Mobile Apps</a:t>
            </a:r>
          </a:p>
        </p:txBody>
      </p:sp>
      <p:sp>
        <p:nvSpPr>
          <p:cNvPr id="25" name="TextBox 24">
            <a:extLst>
              <a:ext uri="{FF2B5EF4-FFF2-40B4-BE49-F238E27FC236}">
                <a16:creationId xmlns:a16="http://schemas.microsoft.com/office/drawing/2014/main" id="{578EB2BE-EE19-4652-5D1E-139D829EA231}"/>
              </a:ext>
            </a:extLst>
          </p:cNvPr>
          <p:cNvSpPr txBox="1"/>
          <p:nvPr/>
        </p:nvSpPr>
        <p:spPr>
          <a:xfrm>
            <a:off x="2365030" y="3891244"/>
            <a:ext cx="1584510" cy="1883208"/>
          </a:xfrm>
          <a:prstGeom prst="rect">
            <a:avLst/>
          </a:prstGeom>
          <a:noFill/>
        </p:spPr>
        <p:txBody>
          <a:bodyPr wrap="square" lIns="0" rIns="0">
            <a:spAutoFit/>
          </a:bodyPr>
          <a:lstStyle/>
          <a:p>
            <a:pPr marL="171450" marR="0" lvl="0" indent="-108000" fontAlgn="base">
              <a:lnSpc>
                <a:spcPct val="120000"/>
              </a:lnSpc>
              <a:spcBef>
                <a:spcPts val="0"/>
              </a:spcBef>
              <a:spcAft>
                <a:spcPts val="600"/>
              </a:spcAft>
              <a:buClr>
                <a:srgbClr val="ED3D96"/>
              </a:buClr>
              <a:buSzTx/>
              <a:buFont typeface="Arial" pitchFamily="34" charset="0"/>
              <a:buChar char="•"/>
              <a:tabLst/>
              <a:defRPr/>
            </a:pPr>
            <a:r>
              <a:rPr kumimoji="0" lang="en-US" sz="900" b="0" i="0" u="none" strike="noStrike" kern="1200" cap="none" spc="0" normalizeH="0" baseline="0" noProof="0">
                <a:ln>
                  <a:noFill/>
                </a:ln>
                <a:effectLst/>
                <a:uLnTx/>
                <a:uFillTx/>
                <a:latin typeface="Roboto Light" pitchFamily="2" charset="0"/>
                <a:ea typeface="Roboto Light" pitchFamily="2" charset="0"/>
                <a:cs typeface="+mn-cs"/>
              </a:rPr>
              <a:t>Learner preferences clearly </a:t>
            </a:r>
            <a:r>
              <a:rPr lang="en-US" sz="900">
                <a:latin typeface="Roboto Light" pitchFamily="2" charset="0"/>
                <a:ea typeface="Roboto Light" pitchFamily="2" charset="0"/>
              </a:rPr>
              <a:t>toward “on-the-go” videos </a:t>
            </a:r>
          </a:p>
          <a:p>
            <a:pPr marL="171450" marR="0" lvl="0" indent="-108000" fontAlgn="base">
              <a:lnSpc>
                <a:spcPct val="120000"/>
              </a:lnSpc>
              <a:spcBef>
                <a:spcPts val="0"/>
              </a:spcBef>
              <a:spcAft>
                <a:spcPts val="600"/>
              </a:spcAft>
              <a:buClr>
                <a:srgbClr val="ED3D96"/>
              </a:buClr>
              <a:buSzTx/>
              <a:buFont typeface="Arial" pitchFamily="34" charset="0"/>
              <a:buChar char="•"/>
              <a:tabLst/>
              <a:defRPr/>
            </a:pPr>
            <a:r>
              <a:rPr lang="en-US" sz="900">
                <a:latin typeface="Roboto Light" pitchFamily="2" charset="0"/>
                <a:ea typeface="Roboto Light" pitchFamily="2" charset="0"/>
              </a:rPr>
              <a:t>Cost-effective and time-saving</a:t>
            </a:r>
          </a:p>
          <a:p>
            <a:pPr marL="171450" marR="0" lvl="0" indent="-108000" fontAlgn="base">
              <a:lnSpc>
                <a:spcPct val="120000"/>
              </a:lnSpc>
              <a:spcBef>
                <a:spcPts val="0"/>
              </a:spcBef>
              <a:spcAft>
                <a:spcPts val="600"/>
              </a:spcAft>
              <a:buClr>
                <a:srgbClr val="ED3D96"/>
              </a:buClr>
              <a:buSzTx/>
              <a:buFont typeface="Arial" pitchFamily="34" charset="0"/>
              <a:buChar char="•"/>
              <a:tabLst/>
              <a:defRPr/>
            </a:pPr>
            <a:r>
              <a:rPr lang="en-US" sz="900">
                <a:latin typeface="Roboto Light" pitchFamily="2" charset="0"/>
                <a:ea typeface="Roboto Light" pitchFamily="2" charset="0"/>
              </a:rPr>
              <a:t>Effective and efficient</a:t>
            </a:r>
          </a:p>
          <a:p>
            <a:pPr marL="171450" marR="0" lvl="0" indent="-108000" fontAlgn="base">
              <a:lnSpc>
                <a:spcPct val="120000"/>
              </a:lnSpc>
              <a:spcBef>
                <a:spcPts val="0"/>
              </a:spcBef>
              <a:spcAft>
                <a:spcPts val="600"/>
              </a:spcAft>
              <a:buClr>
                <a:srgbClr val="ED3D96"/>
              </a:buClr>
              <a:buSzTx/>
              <a:buFont typeface="Arial" pitchFamily="34" charset="0"/>
              <a:buChar char="•"/>
              <a:tabLst/>
              <a:defRPr/>
            </a:pPr>
            <a:r>
              <a:rPr lang="en-US" sz="900">
                <a:latin typeface="Roboto Light" pitchFamily="2" charset="0"/>
                <a:ea typeface="Roboto Light" pitchFamily="2" charset="0"/>
              </a:rPr>
              <a:t>Accommodates different learning styles</a:t>
            </a:r>
          </a:p>
          <a:p>
            <a:pPr marL="171450" marR="0" lvl="0" indent="-108000" fontAlgn="base">
              <a:lnSpc>
                <a:spcPct val="120000"/>
              </a:lnSpc>
              <a:spcBef>
                <a:spcPts val="0"/>
              </a:spcBef>
              <a:spcAft>
                <a:spcPts val="600"/>
              </a:spcAft>
              <a:buClr>
                <a:srgbClr val="ED3D96"/>
              </a:buClr>
              <a:buSzTx/>
              <a:buFont typeface="Arial" pitchFamily="34" charset="0"/>
              <a:buChar char="•"/>
              <a:tabLst/>
              <a:defRPr/>
            </a:pPr>
            <a:r>
              <a:rPr lang="en-US" sz="900">
                <a:latin typeface="Roboto Light" pitchFamily="2" charset="0"/>
                <a:ea typeface="Roboto Light" pitchFamily="2" charset="0"/>
              </a:rPr>
              <a:t>High learner attention and engagement</a:t>
            </a:r>
          </a:p>
        </p:txBody>
      </p:sp>
      <p:sp>
        <p:nvSpPr>
          <p:cNvPr id="26" name="TextBox 25">
            <a:extLst>
              <a:ext uri="{FF2B5EF4-FFF2-40B4-BE49-F238E27FC236}">
                <a16:creationId xmlns:a16="http://schemas.microsoft.com/office/drawing/2014/main" id="{D3990DC7-B147-AFC9-3A67-033F8ADDA755}"/>
              </a:ext>
            </a:extLst>
          </p:cNvPr>
          <p:cNvSpPr txBox="1"/>
          <p:nvPr/>
        </p:nvSpPr>
        <p:spPr>
          <a:xfrm>
            <a:off x="2365028" y="3559168"/>
            <a:ext cx="1930887" cy="261610"/>
          </a:xfrm>
          <a:prstGeom prst="rect">
            <a:avLst/>
          </a:prstGeom>
          <a:noFill/>
        </p:spPr>
        <p:txBody>
          <a:bodyPr wrap="square" rtlCol="0">
            <a:spAutoFit/>
          </a:bodyPr>
          <a:lstStyle>
            <a:defPPr>
              <a:defRPr lang="en-US"/>
            </a:defPPr>
            <a:lvl1pPr>
              <a:defRPr sz="1100">
                <a:solidFill>
                  <a:srgbClr val="0085BE"/>
                </a:solidFill>
                <a:latin typeface="Roboto" panose="02000000000000000000" pitchFamily="2" charset="0"/>
                <a:ea typeface="Roboto" panose="020000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100" b="1" i="0" u="none" strike="noStrike" kern="1200" cap="none" spc="0" normalizeH="0" baseline="0" noProof="0">
                <a:ln>
                  <a:noFill/>
                </a:ln>
                <a:solidFill>
                  <a:schemeClr val="tx1"/>
                </a:solidFill>
                <a:effectLst/>
                <a:uLnTx/>
                <a:uFillTx/>
                <a:latin typeface="Roboto" panose="02000000000000000000" pitchFamily="2" charset="0"/>
                <a:ea typeface="Roboto" panose="02000000000000000000" pitchFamily="2" charset="0"/>
                <a:cs typeface="+mn-cs"/>
              </a:rPr>
              <a:t>Video-Based Learning</a:t>
            </a:r>
          </a:p>
        </p:txBody>
      </p:sp>
      <p:sp>
        <p:nvSpPr>
          <p:cNvPr id="27" name="TextBox 26">
            <a:extLst>
              <a:ext uri="{FF2B5EF4-FFF2-40B4-BE49-F238E27FC236}">
                <a16:creationId xmlns:a16="http://schemas.microsoft.com/office/drawing/2014/main" id="{9F390053-3D43-1EE6-E97B-7167807EBF82}"/>
              </a:ext>
            </a:extLst>
          </p:cNvPr>
          <p:cNvSpPr txBox="1"/>
          <p:nvPr/>
        </p:nvSpPr>
        <p:spPr>
          <a:xfrm>
            <a:off x="4213988" y="3891244"/>
            <a:ext cx="1742471" cy="2467983"/>
          </a:xfrm>
          <a:prstGeom prst="rect">
            <a:avLst/>
          </a:prstGeom>
          <a:noFill/>
        </p:spPr>
        <p:txBody>
          <a:bodyPr wrap="square" lIns="0" rIns="0">
            <a:spAutoFit/>
          </a:bodyPr>
          <a:lstStyle/>
          <a:p>
            <a:pPr marL="171450" indent="-108000" fontAlgn="base">
              <a:lnSpc>
                <a:spcPct val="120000"/>
              </a:lnSpc>
              <a:spcAft>
                <a:spcPts val="600"/>
              </a:spcAft>
              <a:buClr>
                <a:srgbClr val="ED3D96"/>
              </a:buClr>
              <a:buFont typeface="Arial" pitchFamily="34" charset="0"/>
              <a:buChar char="•"/>
              <a:defRPr/>
            </a:pPr>
            <a:r>
              <a:rPr kumimoji="0" lang="en-US" sz="900" b="0" i="0" u="none" strike="noStrike" kern="1200" cap="none" spc="0" normalizeH="0" baseline="0" noProof="0">
                <a:ln>
                  <a:noFill/>
                </a:ln>
                <a:effectLst/>
                <a:uLnTx/>
                <a:uFillTx/>
                <a:latin typeface="Roboto Light" pitchFamily="2" charset="0"/>
                <a:ea typeface="Roboto Light" pitchFamily="2" charset="0"/>
                <a:cs typeface="+mn-cs"/>
              </a:rPr>
              <a:t>Traditional ILT remains </a:t>
            </a:r>
            <a:r>
              <a:rPr lang="en-US" sz="900">
                <a:latin typeface="Roboto Light" pitchFamily="2" charset="0"/>
                <a:ea typeface="Roboto Light" pitchFamily="2" charset="0"/>
              </a:rPr>
              <a:t>indispensable in learning kinesthetic skills</a:t>
            </a:r>
          </a:p>
          <a:p>
            <a:pPr marL="171450" indent="-108000" fontAlgn="base">
              <a:lnSpc>
                <a:spcPct val="120000"/>
              </a:lnSpc>
              <a:spcAft>
                <a:spcPts val="600"/>
              </a:spcAft>
              <a:buClr>
                <a:srgbClr val="ED3D96"/>
              </a:buClr>
              <a:buFont typeface="Arial" pitchFamily="34" charset="0"/>
              <a:buChar char="•"/>
              <a:defRPr/>
            </a:pPr>
            <a:r>
              <a:rPr lang="en-US" sz="900" err="1">
                <a:latin typeface="Roboto Light" pitchFamily="2" charset="0"/>
                <a:ea typeface="Roboto Light" pitchFamily="2" charset="0"/>
              </a:rPr>
              <a:t>vILT</a:t>
            </a:r>
            <a:r>
              <a:rPr lang="en-US" sz="900">
                <a:latin typeface="Roboto Light" pitchFamily="2" charset="0"/>
                <a:ea typeface="Roboto Light" pitchFamily="2" charset="0"/>
              </a:rPr>
              <a:t> is one of the fastest growing synchronous learning delivery mode that:</a:t>
            </a:r>
          </a:p>
          <a:p>
            <a:pPr marL="344488" lvl="1" indent="-119063" fontAlgn="base">
              <a:lnSpc>
                <a:spcPct val="120000"/>
              </a:lnSpc>
              <a:spcAft>
                <a:spcPts val="600"/>
              </a:spcAft>
              <a:buClr>
                <a:srgbClr val="ED3D96"/>
              </a:buClr>
              <a:buFont typeface="Arial" pitchFamily="34" charset="0"/>
              <a:buChar char="•"/>
              <a:defRPr/>
            </a:pPr>
            <a:r>
              <a:rPr lang="en-US" sz="900">
                <a:latin typeface="Roboto Light" pitchFamily="2" charset="0"/>
                <a:ea typeface="Roboto Light" pitchFamily="2" charset="0"/>
              </a:rPr>
              <a:t>Saves training cost</a:t>
            </a:r>
          </a:p>
          <a:p>
            <a:pPr marL="344488" lvl="1" indent="-119063" fontAlgn="base">
              <a:lnSpc>
                <a:spcPct val="120000"/>
              </a:lnSpc>
              <a:spcAft>
                <a:spcPts val="600"/>
              </a:spcAft>
              <a:buClr>
                <a:srgbClr val="ED3D96"/>
              </a:buClr>
              <a:buFont typeface="Arial" pitchFamily="34" charset="0"/>
              <a:buChar char="•"/>
              <a:defRPr/>
            </a:pPr>
            <a:r>
              <a:rPr lang="en-US" sz="900">
                <a:latin typeface="Roboto Light" pitchFamily="2" charset="0"/>
                <a:ea typeface="Roboto Light" pitchFamily="2" charset="0"/>
              </a:rPr>
              <a:t>Removes location barrier</a:t>
            </a:r>
          </a:p>
          <a:p>
            <a:pPr marL="344488" lvl="1" indent="-119063" fontAlgn="base">
              <a:lnSpc>
                <a:spcPct val="120000"/>
              </a:lnSpc>
              <a:spcAft>
                <a:spcPts val="600"/>
              </a:spcAft>
              <a:buClr>
                <a:srgbClr val="ED3D96"/>
              </a:buClr>
              <a:buFont typeface="Arial" pitchFamily="34" charset="0"/>
              <a:buChar char="•"/>
              <a:defRPr/>
            </a:pPr>
            <a:r>
              <a:rPr lang="en-US" sz="900">
                <a:latin typeface="Roboto Light" pitchFamily="2" charset="0"/>
                <a:ea typeface="Roboto Light" pitchFamily="2" charset="0"/>
              </a:rPr>
              <a:t>Increases training capacity and scalability </a:t>
            </a:r>
          </a:p>
          <a:p>
            <a:pPr marL="344488" lvl="1" indent="-119063" fontAlgn="base">
              <a:lnSpc>
                <a:spcPct val="120000"/>
              </a:lnSpc>
              <a:spcAft>
                <a:spcPts val="600"/>
              </a:spcAft>
              <a:buClr>
                <a:srgbClr val="ED3D96"/>
              </a:buClr>
              <a:buFont typeface="Arial" pitchFamily="34" charset="0"/>
              <a:buChar char="•"/>
              <a:defRPr/>
            </a:pPr>
            <a:r>
              <a:rPr lang="en-US" sz="900">
                <a:latin typeface="Roboto Light" pitchFamily="2" charset="0"/>
                <a:ea typeface="Roboto Light" pitchFamily="2" charset="0"/>
              </a:rPr>
              <a:t>Brings learner diversity and collaboration</a:t>
            </a:r>
          </a:p>
        </p:txBody>
      </p:sp>
      <p:sp>
        <p:nvSpPr>
          <p:cNvPr id="28" name="TextBox 27">
            <a:extLst>
              <a:ext uri="{FF2B5EF4-FFF2-40B4-BE49-F238E27FC236}">
                <a16:creationId xmlns:a16="http://schemas.microsoft.com/office/drawing/2014/main" id="{14F185C5-4CEC-1A98-8619-D132DBD08CC6}"/>
              </a:ext>
            </a:extLst>
          </p:cNvPr>
          <p:cNvSpPr txBox="1"/>
          <p:nvPr/>
        </p:nvSpPr>
        <p:spPr>
          <a:xfrm>
            <a:off x="4213988" y="3559168"/>
            <a:ext cx="1185004" cy="261610"/>
          </a:xfrm>
          <a:prstGeom prst="rect">
            <a:avLst/>
          </a:prstGeom>
          <a:noFill/>
        </p:spPr>
        <p:txBody>
          <a:bodyPr wrap="square" rtlCol="0">
            <a:spAutoFit/>
          </a:bodyPr>
          <a:lstStyle>
            <a:defPPr>
              <a:defRPr lang="en-US"/>
            </a:defPPr>
            <a:lvl1pPr>
              <a:defRPr sz="1100">
                <a:solidFill>
                  <a:srgbClr val="0085BE"/>
                </a:solidFill>
                <a:latin typeface="Roboto" panose="02000000000000000000" pitchFamily="2" charset="0"/>
                <a:ea typeface="Roboto" panose="020000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100" b="1" i="0" u="none" strike="noStrike" kern="1200" cap="none" spc="0" normalizeH="0" baseline="0" noProof="0">
                <a:ln>
                  <a:noFill/>
                </a:ln>
                <a:solidFill>
                  <a:schemeClr val="tx1"/>
                </a:solidFill>
                <a:effectLst/>
                <a:uLnTx/>
                <a:uFillTx/>
                <a:latin typeface="Roboto" panose="02000000000000000000" pitchFamily="2" charset="0"/>
                <a:ea typeface="Roboto" panose="02000000000000000000" pitchFamily="2" charset="0"/>
                <a:cs typeface="+mn-cs"/>
              </a:rPr>
              <a:t>ILT and </a:t>
            </a:r>
            <a:r>
              <a:rPr kumimoji="0" lang="en-IN" sz="1100" b="1" i="0" u="none" strike="noStrike" kern="1200" cap="none" spc="0" normalizeH="0" baseline="0" noProof="0" err="1">
                <a:ln>
                  <a:noFill/>
                </a:ln>
                <a:solidFill>
                  <a:schemeClr val="tx1"/>
                </a:solidFill>
                <a:effectLst/>
                <a:uLnTx/>
                <a:uFillTx/>
                <a:latin typeface="Roboto" panose="02000000000000000000" pitchFamily="2" charset="0"/>
                <a:ea typeface="Roboto" panose="02000000000000000000" pitchFamily="2" charset="0"/>
                <a:cs typeface="+mn-cs"/>
              </a:rPr>
              <a:t>vILT</a:t>
            </a:r>
            <a:endParaRPr kumimoji="0" lang="en-IN" sz="1100" b="1" i="0" u="none" strike="noStrike" kern="1200" cap="none" spc="0" normalizeH="0" baseline="0" noProof="0">
              <a:ln>
                <a:noFill/>
              </a:ln>
              <a:solidFill>
                <a:schemeClr val="tx1"/>
              </a:solidFill>
              <a:effectLst/>
              <a:uLnTx/>
              <a:uFillTx/>
              <a:latin typeface="Roboto" panose="02000000000000000000" pitchFamily="2" charset="0"/>
              <a:ea typeface="Roboto" panose="02000000000000000000" pitchFamily="2" charset="0"/>
              <a:cs typeface="+mn-cs"/>
            </a:endParaRPr>
          </a:p>
        </p:txBody>
      </p:sp>
      <p:sp>
        <p:nvSpPr>
          <p:cNvPr id="29" name="TextBox 28">
            <a:extLst>
              <a:ext uri="{FF2B5EF4-FFF2-40B4-BE49-F238E27FC236}">
                <a16:creationId xmlns:a16="http://schemas.microsoft.com/office/drawing/2014/main" id="{1A3B6491-81A3-F188-F063-2E0C572AEE47}"/>
              </a:ext>
            </a:extLst>
          </p:cNvPr>
          <p:cNvSpPr txBox="1"/>
          <p:nvPr/>
        </p:nvSpPr>
        <p:spPr>
          <a:xfrm>
            <a:off x="6184900" y="3891244"/>
            <a:ext cx="1742471" cy="1818575"/>
          </a:xfrm>
          <a:prstGeom prst="rect">
            <a:avLst/>
          </a:prstGeom>
          <a:noFill/>
        </p:spPr>
        <p:txBody>
          <a:bodyPr wrap="square" lIns="0" rIns="0">
            <a:spAutoFit/>
          </a:bodyPr>
          <a:lstStyle/>
          <a:p>
            <a:pPr marL="171450" marR="0" lvl="0" indent="-108000" fontAlgn="base">
              <a:lnSpc>
                <a:spcPct val="120000"/>
              </a:lnSpc>
              <a:spcBef>
                <a:spcPts val="0"/>
              </a:spcBef>
              <a:spcAft>
                <a:spcPts val="600"/>
              </a:spcAft>
              <a:buClr>
                <a:srgbClr val="ED3D96"/>
              </a:buClr>
              <a:buSzTx/>
              <a:buFont typeface="Arial" pitchFamily="34" charset="0"/>
              <a:buChar char="•"/>
              <a:tabLst/>
              <a:defRPr/>
            </a:pPr>
            <a:r>
              <a:rPr lang="en-GB" sz="900" err="1">
                <a:latin typeface="Roboto Light" pitchFamily="2" charset="0"/>
                <a:ea typeface="Roboto Light" pitchFamily="2" charset="0"/>
              </a:rPr>
              <a:t>eMigration</a:t>
            </a:r>
            <a:r>
              <a:rPr lang="en-US" sz="900">
                <a:latin typeface="Roboto Light" pitchFamily="2" charset="0"/>
                <a:ea typeface="Roboto Light" pitchFamily="2" charset="0"/>
              </a:rPr>
              <a:t> is the transformation of learning content from classroom and paper-based formats to online, interactive, globally accessible, and highly reusable media</a:t>
            </a:r>
          </a:p>
          <a:p>
            <a:pPr marL="171450" marR="0" lvl="0" indent="-108000" fontAlgn="base">
              <a:lnSpc>
                <a:spcPct val="120000"/>
              </a:lnSpc>
              <a:spcBef>
                <a:spcPts val="0"/>
              </a:spcBef>
              <a:spcAft>
                <a:spcPts val="600"/>
              </a:spcAft>
              <a:buClr>
                <a:srgbClr val="ED3D96"/>
              </a:buClr>
              <a:buSzTx/>
              <a:buFont typeface="Arial" pitchFamily="34" charset="0"/>
              <a:buChar char="•"/>
              <a:tabLst/>
              <a:defRPr/>
            </a:pPr>
            <a:r>
              <a:rPr lang="en-US" sz="900">
                <a:latin typeface="Roboto Light" pitchFamily="2" charset="0"/>
                <a:ea typeface="Roboto Light" pitchFamily="2" charset="0"/>
              </a:rPr>
              <a:t>It typically involves redeveloping course material for optimum effectiveness in the new delivery channels</a:t>
            </a:r>
          </a:p>
        </p:txBody>
      </p:sp>
      <p:sp>
        <p:nvSpPr>
          <p:cNvPr id="30" name="TextBox 29">
            <a:extLst>
              <a:ext uri="{FF2B5EF4-FFF2-40B4-BE49-F238E27FC236}">
                <a16:creationId xmlns:a16="http://schemas.microsoft.com/office/drawing/2014/main" id="{F30BDEF3-2546-1C3A-35CB-95649F432813}"/>
              </a:ext>
            </a:extLst>
          </p:cNvPr>
          <p:cNvSpPr txBox="1"/>
          <p:nvPr/>
        </p:nvSpPr>
        <p:spPr>
          <a:xfrm>
            <a:off x="6095999" y="3559168"/>
            <a:ext cx="1930887" cy="261610"/>
          </a:xfrm>
          <a:prstGeom prst="rect">
            <a:avLst/>
          </a:prstGeom>
          <a:noFill/>
        </p:spPr>
        <p:txBody>
          <a:bodyPr wrap="square" rtlCol="0">
            <a:spAutoFit/>
          </a:bodyPr>
          <a:lstStyle>
            <a:defPPr>
              <a:defRPr lang="en-US"/>
            </a:defPPr>
            <a:lvl1pPr>
              <a:defRPr sz="1100">
                <a:solidFill>
                  <a:srgbClr val="0085BE"/>
                </a:solidFill>
                <a:latin typeface="Roboto" panose="02000000000000000000" pitchFamily="2" charset="0"/>
                <a:ea typeface="Roboto" panose="020000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100" b="1" i="0" u="none" strike="noStrike" kern="1200" cap="none" spc="0" normalizeH="0" baseline="0" noProof="0">
                <a:ln>
                  <a:noFill/>
                </a:ln>
                <a:solidFill>
                  <a:schemeClr val="tx1"/>
                </a:solidFill>
                <a:effectLst/>
                <a:uLnTx/>
                <a:uFillTx/>
                <a:latin typeface="Roboto" panose="02000000000000000000" pitchFamily="2" charset="0"/>
                <a:ea typeface="Roboto" panose="02000000000000000000" pitchFamily="2" charset="0"/>
                <a:cs typeface="+mn-cs"/>
              </a:rPr>
              <a:t>Content Migration</a:t>
            </a:r>
          </a:p>
        </p:txBody>
      </p:sp>
      <p:sp>
        <p:nvSpPr>
          <p:cNvPr id="31" name="TextBox 30">
            <a:extLst>
              <a:ext uri="{FF2B5EF4-FFF2-40B4-BE49-F238E27FC236}">
                <a16:creationId xmlns:a16="http://schemas.microsoft.com/office/drawing/2014/main" id="{6CA4EA19-BD5F-90BE-5184-739286EA8D60}"/>
              </a:ext>
            </a:extLst>
          </p:cNvPr>
          <p:cNvSpPr txBox="1"/>
          <p:nvPr/>
        </p:nvSpPr>
        <p:spPr>
          <a:xfrm>
            <a:off x="8146751" y="3891244"/>
            <a:ext cx="1742471" cy="2304862"/>
          </a:xfrm>
          <a:prstGeom prst="rect">
            <a:avLst/>
          </a:prstGeom>
          <a:noFill/>
        </p:spPr>
        <p:txBody>
          <a:bodyPr wrap="square" lIns="0" rIns="0">
            <a:spAutoFit/>
          </a:bodyPr>
          <a:lstStyle/>
          <a:p>
            <a:pPr marL="171450" indent="-108000" fontAlgn="base">
              <a:lnSpc>
                <a:spcPct val="120000"/>
              </a:lnSpc>
              <a:spcAft>
                <a:spcPts val="600"/>
              </a:spcAft>
              <a:buClr>
                <a:srgbClr val="ED3D96"/>
              </a:buClr>
              <a:buFont typeface="Arial" pitchFamily="34" charset="0"/>
              <a:buChar char="•"/>
              <a:defRPr/>
            </a:pPr>
            <a:r>
              <a:rPr lang="en-US" sz="900">
                <a:latin typeface="Roboto Light" pitchFamily="2" charset="0"/>
                <a:ea typeface="Roboto Light" pitchFamily="2" charset="0"/>
              </a:rPr>
              <a:t>Localization expands audience reach and improves knowledge retention</a:t>
            </a:r>
          </a:p>
          <a:p>
            <a:pPr marL="171450" indent="-108000" fontAlgn="base">
              <a:lnSpc>
                <a:spcPct val="120000"/>
              </a:lnSpc>
              <a:spcAft>
                <a:spcPts val="600"/>
              </a:spcAft>
              <a:buClr>
                <a:srgbClr val="ED3D96"/>
              </a:buClr>
              <a:buFont typeface="Arial" pitchFamily="34" charset="0"/>
              <a:buChar char="•"/>
              <a:defRPr/>
            </a:pPr>
            <a:r>
              <a:rPr lang="en-US" sz="900">
                <a:latin typeface="Roboto Light" pitchFamily="2" charset="0"/>
                <a:ea typeface="Roboto Light" pitchFamily="2" charset="0"/>
              </a:rPr>
              <a:t>Effective learning requires audience understanding</a:t>
            </a:r>
          </a:p>
          <a:p>
            <a:pPr marL="171450" indent="-108000" fontAlgn="base">
              <a:lnSpc>
                <a:spcPct val="120000"/>
              </a:lnSpc>
              <a:spcAft>
                <a:spcPts val="600"/>
              </a:spcAft>
              <a:buClr>
                <a:srgbClr val="ED3D96"/>
              </a:buClr>
              <a:buFont typeface="Arial" pitchFamily="34" charset="0"/>
              <a:buChar char="•"/>
              <a:defRPr/>
            </a:pPr>
            <a:r>
              <a:rPr lang="en-US" sz="900">
                <a:latin typeface="Roboto Light" pitchFamily="2" charset="0"/>
                <a:ea typeface="Roboto Light" pitchFamily="2" charset="0"/>
              </a:rPr>
              <a:t>For multilingual audiences, eLearning localization is essential</a:t>
            </a:r>
          </a:p>
          <a:p>
            <a:pPr marL="171450" indent="-108000" fontAlgn="base">
              <a:lnSpc>
                <a:spcPct val="120000"/>
              </a:lnSpc>
              <a:spcAft>
                <a:spcPts val="600"/>
              </a:spcAft>
              <a:buClr>
                <a:srgbClr val="ED3D96"/>
              </a:buClr>
              <a:buFont typeface="Arial" pitchFamily="34" charset="0"/>
              <a:buChar char="•"/>
              <a:defRPr/>
            </a:pPr>
            <a:r>
              <a:rPr lang="en-US" sz="900">
                <a:latin typeface="Roboto Light" pitchFamily="2" charset="0"/>
                <a:ea typeface="Roboto Light" pitchFamily="2" charset="0"/>
              </a:rPr>
              <a:t>Accurate and culturally appropriate translation is crucial for comprehension and retention</a:t>
            </a:r>
          </a:p>
        </p:txBody>
      </p:sp>
      <p:sp>
        <p:nvSpPr>
          <p:cNvPr id="32" name="TextBox 31">
            <a:extLst>
              <a:ext uri="{FF2B5EF4-FFF2-40B4-BE49-F238E27FC236}">
                <a16:creationId xmlns:a16="http://schemas.microsoft.com/office/drawing/2014/main" id="{A310BA88-6614-3BD8-EC6F-CC36FCADBFEB}"/>
              </a:ext>
            </a:extLst>
          </p:cNvPr>
          <p:cNvSpPr txBox="1"/>
          <p:nvPr/>
        </p:nvSpPr>
        <p:spPr>
          <a:xfrm>
            <a:off x="8146750" y="3559168"/>
            <a:ext cx="1930887" cy="261610"/>
          </a:xfrm>
          <a:prstGeom prst="rect">
            <a:avLst/>
          </a:prstGeom>
          <a:noFill/>
        </p:spPr>
        <p:txBody>
          <a:bodyPr wrap="square" rtlCol="0">
            <a:spAutoFit/>
          </a:bodyPr>
          <a:lstStyle>
            <a:defPPr>
              <a:defRPr lang="en-US"/>
            </a:defPPr>
            <a:lvl1pPr>
              <a:defRPr sz="1100">
                <a:solidFill>
                  <a:srgbClr val="0085BE"/>
                </a:solidFill>
                <a:latin typeface="Roboto" panose="02000000000000000000" pitchFamily="2" charset="0"/>
                <a:ea typeface="Roboto" panose="020000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100" b="1" i="0" u="none" strike="noStrike" kern="1200" cap="none" spc="0" normalizeH="0" baseline="0" noProof="0">
                <a:ln>
                  <a:noFill/>
                </a:ln>
                <a:solidFill>
                  <a:schemeClr val="tx1"/>
                </a:solidFill>
                <a:effectLst/>
                <a:uLnTx/>
                <a:uFillTx/>
                <a:latin typeface="Roboto" panose="02000000000000000000" pitchFamily="2" charset="0"/>
                <a:ea typeface="Roboto" panose="02000000000000000000" pitchFamily="2" charset="0"/>
                <a:cs typeface="+mn-cs"/>
              </a:rPr>
              <a:t>Content Localization</a:t>
            </a:r>
          </a:p>
        </p:txBody>
      </p:sp>
      <p:sp>
        <p:nvSpPr>
          <p:cNvPr id="33" name="TextBox 32">
            <a:extLst>
              <a:ext uri="{FF2B5EF4-FFF2-40B4-BE49-F238E27FC236}">
                <a16:creationId xmlns:a16="http://schemas.microsoft.com/office/drawing/2014/main" id="{BCE6E66C-1BD7-BA2F-355A-3D985587BC5D}"/>
              </a:ext>
            </a:extLst>
          </p:cNvPr>
          <p:cNvSpPr txBox="1"/>
          <p:nvPr/>
        </p:nvSpPr>
        <p:spPr>
          <a:xfrm>
            <a:off x="10141844" y="3891244"/>
            <a:ext cx="1742471" cy="1883208"/>
          </a:xfrm>
          <a:prstGeom prst="rect">
            <a:avLst/>
          </a:prstGeom>
          <a:noFill/>
        </p:spPr>
        <p:txBody>
          <a:bodyPr wrap="square" lIns="0" rIns="0">
            <a:spAutoFit/>
          </a:bodyPr>
          <a:lstStyle/>
          <a:p>
            <a:pPr marL="171450" marR="0" lvl="0" indent="-108000" fontAlgn="base">
              <a:lnSpc>
                <a:spcPct val="120000"/>
              </a:lnSpc>
              <a:spcBef>
                <a:spcPts val="0"/>
              </a:spcBef>
              <a:spcAft>
                <a:spcPts val="600"/>
              </a:spcAft>
              <a:buClr>
                <a:srgbClr val="ED3D96"/>
              </a:buClr>
              <a:buSzTx/>
              <a:buFont typeface="Arial" pitchFamily="34" charset="0"/>
              <a:buChar char="•"/>
              <a:tabLst/>
              <a:defRPr/>
            </a:pPr>
            <a:r>
              <a:rPr lang="en-US" sz="900">
                <a:latin typeface="Roboto Light" pitchFamily="2" charset="0"/>
                <a:ea typeface="Roboto Light" pitchFamily="2" charset="0"/>
              </a:rPr>
              <a:t>Watch-Try-Do simulations help practice and gain hands-on experience</a:t>
            </a:r>
          </a:p>
          <a:p>
            <a:pPr marL="171450" marR="0" lvl="0" indent="-108000" fontAlgn="base">
              <a:lnSpc>
                <a:spcPct val="120000"/>
              </a:lnSpc>
              <a:spcBef>
                <a:spcPts val="0"/>
              </a:spcBef>
              <a:spcAft>
                <a:spcPts val="600"/>
              </a:spcAft>
              <a:buClr>
                <a:srgbClr val="ED3D96"/>
              </a:buClr>
              <a:buSzTx/>
              <a:buFont typeface="Arial" pitchFamily="34" charset="0"/>
              <a:buChar char="•"/>
              <a:tabLst/>
              <a:defRPr/>
            </a:pPr>
            <a:r>
              <a:rPr lang="en-US" sz="900">
                <a:latin typeface="Roboto Light" pitchFamily="2" charset="0"/>
                <a:ea typeface="Roboto Light" pitchFamily="2" charset="0"/>
              </a:rPr>
              <a:t>Faster skill gain through experiential learning</a:t>
            </a:r>
          </a:p>
          <a:p>
            <a:pPr marL="171450" marR="0" lvl="0" indent="-108000" fontAlgn="base">
              <a:lnSpc>
                <a:spcPct val="120000"/>
              </a:lnSpc>
              <a:spcBef>
                <a:spcPts val="0"/>
              </a:spcBef>
              <a:spcAft>
                <a:spcPts val="600"/>
              </a:spcAft>
              <a:buClr>
                <a:srgbClr val="ED3D96"/>
              </a:buClr>
              <a:buSzTx/>
              <a:buFont typeface="Arial" pitchFamily="34" charset="0"/>
              <a:buChar char="•"/>
              <a:tabLst/>
              <a:defRPr/>
            </a:pPr>
            <a:r>
              <a:rPr lang="en-IN" sz="900">
                <a:latin typeface="Roboto Light" pitchFamily="2" charset="0"/>
                <a:ea typeface="Roboto Light" pitchFamily="2" charset="0"/>
              </a:rPr>
              <a:t>Increased work efficiency</a:t>
            </a:r>
          </a:p>
          <a:p>
            <a:pPr marL="171450" marR="0" lvl="0" indent="-108000" fontAlgn="base">
              <a:lnSpc>
                <a:spcPct val="120000"/>
              </a:lnSpc>
              <a:spcBef>
                <a:spcPts val="0"/>
              </a:spcBef>
              <a:spcAft>
                <a:spcPts val="600"/>
              </a:spcAft>
              <a:buClr>
                <a:srgbClr val="ED3D96"/>
              </a:buClr>
              <a:buSzTx/>
              <a:buFont typeface="Arial" pitchFamily="34" charset="0"/>
              <a:buChar char="•"/>
              <a:tabLst/>
              <a:defRPr/>
            </a:pPr>
            <a:r>
              <a:rPr lang="en-IN" sz="900">
                <a:latin typeface="Roboto Light" pitchFamily="2" charset="0"/>
                <a:ea typeface="Roboto Light" pitchFamily="2" charset="0"/>
              </a:rPr>
              <a:t>Improved processes</a:t>
            </a:r>
          </a:p>
          <a:p>
            <a:pPr marL="171450" marR="0" lvl="0" indent="-108000" fontAlgn="base">
              <a:lnSpc>
                <a:spcPct val="120000"/>
              </a:lnSpc>
              <a:spcBef>
                <a:spcPts val="0"/>
              </a:spcBef>
              <a:spcAft>
                <a:spcPts val="600"/>
              </a:spcAft>
              <a:buClr>
                <a:srgbClr val="ED3D96"/>
              </a:buClr>
              <a:buSzTx/>
              <a:buFont typeface="Arial" pitchFamily="34" charset="0"/>
              <a:buChar char="•"/>
              <a:tabLst/>
              <a:defRPr/>
            </a:pPr>
            <a:r>
              <a:rPr lang="en-US" sz="900">
                <a:latin typeface="Roboto Light" pitchFamily="2" charset="0"/>
                <a:ea typeface="Roboto Light" pitchFamily="2" charset="0"/>
              </a:rPr>
              <a:t>Reduced training cost and duration</a:t>
            </a:r>
          </a:p>
        </p:txBody>
      </p:sp>
      <p:sp>
        <p:nvSpPr>
          <p:cNvPr id="34" name="TextBox 33">
            <a:extLst>
              <a:ext uri="{FF2B5EF4-FFF2-40B4-BE49-F238E27FC236}">
                <a16:creationId xmlns:a16="http://schemas.microsoft.com/office/drawing/2014/main" id="{02180296-6AE5-F5CD-4041-FADFA323F57D}"/>
              </a:ext>
            </a:extLst>
          </p:cNvPr>
          <p:cNvSpPr txBox="1"/>
          <p:nvPr/>
        </p:nvSpPr>
        <p:spPr>
          <a:xfrm>
            <a:off x="10141843" y="3559168"/>
            <a:ext cx="1930887" cy="261610"/>
          </a:xfrm>
          <a:prstGeom prst="rect">
            <a:avLst/>
          </a:prstGeom>
          <a:noFill/>
        </p:spPr>
        <p:txBody>
          <a:bodyPr wrap="square" rtlCol="0">
            <a:spAutoFit/>
          </a:bodyPr>
          <a:lstStyle>
            <a:defPPr>
              <a:defRPr lang="en-US"/>
            </a:defPPr>
            <a:lvl1pPr>
              <a:defRPr sz="1100">
                <a:solidFill>
                  <a:srgbClr val="0085BE"/>
                </a:solidFill>
                <a:latin typeface="Roboto" panose="02000000000000000000" pitchFamily="2" charset="0"/>
                <a:ea typeface="Roboto" panose="020000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100" b="1" i="0" u="none" strike="noStrike" kern="1200" cap="none" spc="0" normalizeH="0" baseline="0" noProof="0">
                <a:ln>
                  <a:noFill/>
                </a:ln>
                <a:solidFill>
                  <a:schemeClr val="tx1"/>
                </a:solidFill>
                <a:effectLst/>
                <a:uLnTx/>
                <a:uFillTx/>
                <a:latin typeface="Roboto" panose="02000000000000000000" pitchFamily="2" charset="0"/>
                <a:ea typeface="Roboto" panose="02000000000000000000" pitchFamily="2" charset="0"/>
                <a:cs typeface="+mn-cs"/>
              </a:rPr>
              <a:t>Application Simulations</a:t>
            </a:r>
          </a:p>
        </p:txBody>
      </p:sp>
      <p:cxnSp>
        <p:nvCxnSpPr>
          <p:cNvPr id="35" name="Straight Connector 34">
            <a:extLst>
              <a:ext uri="{FF2B5EF4-FFF2-40B4-BE49-F238E27FC236}">
                <a16:creationId xmlns:a16="http://schemas.microsoft.com/office/drawing/2014/main" id="{5DF61F25-AB86-1BCA-8F34-E64D983A5F8B}"/>
              </a:ext>
            </a:extLst>
          </p:cNvPr>
          <p:cNvCxnSpPr>
            <a:cxnSpLocks/>
          </p:cNvCxnSpPr>
          <p:nvPr/>
        </p:nvCxnSpPr>
        <p:spPr>
          <a:xfrm>
            <a:off x="2209862" y="3089560"/>
            <a:ext cx="0" cy="3240000"/>
          </a:xfrm>
          <a:prstGeom prst="line">
            <a:avLst/>
          </a:prstGeom>
          <a:ln w="9525">
            <a:solidFill>
              <a:schemeClr val="bg1">
                <a:lumMod val="6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9BECF9D2-21E2-BBEA-0380-6058DAB30954}"/>
              </a:ext>
            </a:extLst>
          </p:cNvPr>
          <p:cNvCxnSpPr>
            <a:cxnSpLocks/>
          </p:cNvCxnSpPr>
          <p:nvPr/>
        </p:nvCxnSpPr>
        <p:spPr>
          <a:xfrm>
            <a:off x="4079302" y="3089560"/>
            <a:ext cx="0" cy="3240000"/>
          </a:xfrm>
          <a:prstGeom prst="line">
            <a:avLst/>
          </a:prstGeom>
          <a:ln w="9525">
            <a:solidFill>
              <a:schemeClr val="bg1">
                <a:lumMod val="6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2F7C7E9F-7C2F-6FE0-B589-CBCF28BAC267}"/>
              </a:ext>
            </a:extLst>
          </p:cNvPr>
          <p:cNvCxnSpPr>
            <a:cxnSpLocks/>
          </p:cNvCxnSpPr>
          <p:nvPr/>
        </p:nvCxnSpPr>
        <p:spPr>
          <a:xfrm>
            <a:off x="6040182" y="3089560"/>
            <a:ext cx="0" cy="3240000"/>
          </a:xfrm>
          <a:prstGeom prst="line">
            <a:avLst/>
          </a:prstGeom>
          <a:ln w="9525">
            <a:solidFill>
              <a:schemeClr val="bg1">
                <a:lumMod val="6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4D606124-4D77-A20C-B2DE-D108158710F1}"/>
              </a:ext>
            </a:extLst>
          </p:cNvPr>
          <p:cNvCxnSpPr>
            <a:cxnSpLocks/>
          </p:cNvCxnSpPr>
          <p:nvPr/>
        </p:nvCxnSpPr>
        <p:spPr>
          <a:xfrm>
            <a:off x="8001062" y="3089560"/>
            <a:ext cx="0" cy="3240000"/>
          </a:xfrm>
          <a:prstGeom prst="line">
            <a:avLst/>
          </a:prstGeom>
          <a:ln w="9525">
            <a:solidFill>
              <a:schemeClr val="bg1">
                <a:lumMod val="6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3B8A2973-8034-5E8A-F17C-C3EE5186D660}"/>
              </a:ext>
            </a:extLst>
          </p:cNvPr>
          <p:cNvCxnSpPr>
            <a:cxnSpLocks/>
          </p:cNvCxnSpPr>
          <p:nvPr/>
        </p:nvCxnSpPr>
        <p:spPr>
          <a:xfrm>
            <a:off x="10002582" y="3089560"/>
            <a:ext cx="0" cy="3240000"/>
          </a:xfrm>
          <a:prstGeom prst="line">
            <a:avLst/>
          </a:prstGeom>
          <a:ln>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sp>
        <p:nvSpPr>
          <p:cNvPr id="4" name="Content Placeholder 2">
            <a:extLst>
              <a:ext uri="{FF2B5EF4-FFF2-40B4-BE49-F238E27FC236}">
                <a16:creationId xmlns:a16="http://schemas.microsoft.com/office/drawing/2014/main" id="{C6EDCA5A-07DF-913E-4D9B-2A469FC27876}"/>
              </a:ext>
            </a:extLst>
          </p:cNvPr>
          <p:cNvSpPr txBox="1">
            <a:spLocks/>
          </p:cNvSpPr>
          <p:nvPr/>
        </p:nvSpPr>
        <p:spPr>
          <a:xfrm>
            <a:off x="415122" y="1097861"/>
            <a:ext cx="6965761" cy="1291441"/>
          </a:xfrm>
          <a:prstGeom prst="rect">
            <a:avLst/>
          </a:prstGeom>
          <a:ln>
            <a:noFill/>
          </a:ln>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a:t>At Aptara, we specialize in end-to-end Custom Content Services across a wide range of industry domains and topic areas. Our strength lies in creating tailor-made training solutions that precisely meet the unique needs and objectives of our clients.</a:t>
            </a:r>
          </a:p>
          <a:p>
            <a:r>
              <a:rPr lang="en-US" sz="1200"/>
              <a:t>Our team of experienced instructional designers, subject matter experts, and multimedia specialists collaborate closely with our clients to develop highly engaging and effective training programs from scratch. These programs are designed to meet your various learning needs. </a:t>
            </a:r>
          </a:p>
        </p:txBody>
      </p:sp>
      <p:sp>
        <p:nvSpPr>
          <p:cNvPr id="5" name="Rectangle: Top Corners Rounded 4">
            <a:extLst>
              <a:ext uri="{FF2B5EF4-FFF2-40B4-BE49-F238E27FC236}">
                <a16:creationId xmlns:a16="http://schemas.microsoft.com/office/drawing/2014/main" id="{86630B19-58C7-DBFD-E67C-32E1B4A63014}"/>
              </a:ext>
            </a:extLst>
          </p:cNvPr>
          <p:cNvSpPr/>
          <p:nvPr/>
        </p:nvSpPr>
        <p:spPr>
          <a:xfrm>
            <a:off x="495484" y="2520956"/>
            <a:ext cx="2457262" cy="430888"/>
          </a:xfrm>
          <a:prstGeom prst="round2SameRect">
            <a:avLst/>
          </a:prstGeom>
          <a:solidFill>
            <a:srgbClr val="FCFCFC"/>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TextBox 5">
            <a:extLst>
              <a:ext uri="{FF2B5EF4-FFF2-40B4-BE49-F238E27FC236}">
                <a16:creationId xmlns:a16="http://schemas.microsoft.com/office/drawing/2014/main" id="{2CD6DCAC-C918-F137-D290-15424BBFAACB}"/>
              </a:ext>
            </a:extLst>
          </p:cNvPr>
          <p:cNvSpPr txBox="1"/>
          <p:nvPr/>
        </p:nvSpPr>
        <p:spPr>
          <a:xfrm>
            <a:off x="558889" y="2623301"/>
            <a:ext cx="2268000" cy="28800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Our training offerings include:</a:t>
            </a:r>
          </a:p>
        </p:txBody>
      </p:sp>
      <p:pic>
        <p:nvPicPr>
          <p:cNvPr id="2" name="Graphic 1">
            <a:extLst>
              <a:ext uri="{FF2B5EF4-FFF2-40B4-BE49-F238E27FC236}">
                <a16:creationId xmlns:a16="http://schemas.microsoft.com/office/drawing/2014/main" id="{8EB4F2E7-4728-90B7-2CA2-ECA5E3923815}"/>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1229975" y="512764"/>
            <a:ext cx="488337" cy="446295"/>
          </a:xfrm>
          <a:prstGeom prst="rect">
            <a:avLst/>
          </a:prstGeom>
        </p:spPr>
      </p:pic>
    </p:spTree>
    <p:custDataLst>
      <p:tags r:id="rId1"/>
    </p:custDataLst>
    <p:extLst>
      <p:ext uri="{BB962C8B-B14F-4D97-AF65-F5344CB8AC3E}">
        <p14:creationId xmlns:p14="http://schemas.microsoft.com/office/powerpoint/2010/main" val="117503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6E0DC04-2A87-7910-9103-090836C76C03}"/>
              </a:ext>
            </a:extLst>
          </p:cNvPr>
          <p:cNvSpPr>
            <a:spLocks noGrp="1"/>
          </p:cNvSpPr>
          <p:nvPr>
            <p:ph type="body" sz="quarter" idx="10"/>
          </p:nvPr>
        </p:nvSpPr>
        <p:spPr>
          <a:xfrm>
            <a:off x="415122" y="378000"/>
            <a:ext cx="9686925" cy="576262"/>
          </a:xfrm>
        </p:spPr>
        <p:txBody>
          <a:bodyPr/>
          <a:lstStyle/>
          <a:p>
            <a:r>
              <a:rPr lang="en-IN" err="1"/>
              <a:t>Aptara’s</a:t>
            </a:r>
            <a:r>
              <a:rPr lang="en-IN"/>
              <a:t> Content Solutions</a:t>
            </a:r>
          </a:p>
        </p:txBody>
      </p:sp>
      <p:cxnSp>
        <p:nvCxnSpPr>
          <p:cNvPr id="35" name="Straight Connector 34">
            <a:extLst>
              <a:ext uri="{FF2B5EF4-FFF2-40B4-BE49-F238E27FC236}">
                <a16:creationId xmlns:a16="http://schemas.microsoft.com/office/drawing/2014/main" id="{5DF61F25-AB86-1BCA-8F34-E64D983A5F8B}"/>
              </a:ext>
            </a:extLst>
          </p:cNvPr>
          <p:cNvCxnSpPr>
            <a:cxnSpLocks/>
          </p:cNvCxnSpPr>
          <p:nvPr/>
        </p:nvCxnSpPr>
        <p:spPr>
          <a:xfrm>
            <a:off x="2209862" y="3089560"/>
            <a:ext cx="0" cy="3240000"/>
          </a:xfrm>
          <a:prstGeom prst="line">
            <a:avLst/>
          </a:prstGeom>
          <a:ln w="9525">
            <a:solidFill>
              <a:schemeClr val="bg1">
                <a:lumMod val="6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9BECF9D2-21E2-BBEA-0380-6058DAB30954}"/>
              </a:ext>
            </a:extLst>
          </p:cNvPr>
          <p:cNvCxnSpPr>
            <a:cxnSpLocks/>
          </p:cNvCxnSpPr>
          <p:nvPr/>
        </p:nvCxnSpPr>
        <p:spPr>
          <a:xfrm>
            <a:off x="4079302" y="3089560"/>
            <a:ext cx="0" cy="3240000"/>
          </a:xfrm>
          <a:prstGeom prst="line">
            <a:avLst/>
          </a:prstGeom>
          <a:ln w="9525">
            <a:solidFill>
              <a:schemeClr val="bg1">
                <a:lumMod val="6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2F7C7E9F-7C2F-6FE0-B589-CBCF28BAC267}"/>
              </a:ext>
            </a:extLst>
          </p:cNvPr>
          <p:cNvCxnSpPr>
            <a:cxnSpLocks/>
          </p:cNvCxnSpPr>
          <p:nvPr/>
        </p:nvCxnSpPr>
        <p:spPr>
          <a:xfrm>
            <a:off x="6040182" y="3089560"/>
            <a:ext cx="0" cy="3240000"/>
          </a:xfrm>
          <a:prstGeom prst="line">
            <a:avLst/>
          </a:prstGeom>
          <a:ln w="9525">
            <a:solidFill>
              <a:schemeClr val="bg1">
                <a:lumMod val="6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4D606124-4D77-A20C-B2DE-D108158710F1}"/>
              </a:ext>
            </a:extLst>
          </p:cNvPr>
          <p:cNvCxnSpPr>
            <a:cxnSpLocks/>
          </p:cNvCxnSpPr>
          <p:nvPr/>
        </p:nvCxnSpPr>
        <p:spPr>
          <a:xfrm>
            <a:off x="8001062" y="3089560"/>
            <a:ext cx="0" cy="3240000"/>
          </a:xfrm>
          <a:prstGeom prst="line">
            <a:avLst/>
          </a:prstGeom>
          <a:ln w="9525">
            <a:solidFill>
              <a:schemeClr val="bg1">
                <a:lumMod val="6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3B8A2973-8034-5E8A-F17C-C3EE5186D660}"/>
              </a:ext>
            </a:extLst>
          </p:cNvPr>
          <p:cNvCxnSpPr>
            <a:cxnSpLocks/>
          </p:cNvCxnSpPr>
          <p:nvPr/>
        </p:nvCxnSpPr>
        <p:spPr>
          <a:xfrm>
            <a:off x="10002582" y="3089560"/>
            <a:ext cx="0" cy="3240000"/>
          </a:xfrm>
          <a:prstGeom prst="line">
            <a:avLst/>
          </a:prstGeom>
          <a:ln>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0F1D66ED-9C43-7954-A5CC-83A428379620}"/>
              </a:ext>
            </a:extLst>
          </p:cNvPr>
          <p:cNvSpPr txBox="1"/>
          <p:nvPr/>
        </p:nvSpPr>
        <p:spPr>
          <a:xfrm>
            <a:off x="10136754" y="3882198"/>
            <a:ext cx="1800000" cy="1793953"/>
          </a:xfrm>
          <a:prstGeom prst="rect">
            <a:avLst/>
          </a:prstGeom>
          <a:noFill/>
        </p:spPr>
        <p:txBody>
          <a:bodyPr wrap="square">
            <a:spAutoFit/>
          </a:bodyPr>
          <a:lstStyle/>
          <a:p>
            <a:pPr marL="171450" marR="0" lvl="0" indent="-108000" algn="l" defTabSz="914400" rtl="0" eaLnBrk="1" fontAlgn="base" latinLnBrk="0" hangingPunct="1">
              <a:lnSpc>
                <a:spcPct val="120000"/>
              </a:lnSpc>
              <a:spcBef>
                <a:spcPts val="0"/>
              </a:spcBef>
              <a:spcAft>
                <a:spcPts val="600"/>
              </a:spcAft>
              <a:buClr>
                <a:srgbClr val="ED3D96"/>
              </a:buClr>
              <a:buSzTx/>
              <a:buFont typeface="Arial" pitchFamily="34" charset="0"/>
              <a:buChar char="•"/>
              <a:tabLst/>
              <a:defRPr/>
            </a:pPr>
            <a:r>
              <a:rPr kumimoji="0" lang="en-US" sz="900" b="0" i="0" u="none" strike="noStrike" kern="1200" cap="none" spc="0" normalizeH="0" baseline="0" noProof="0">
                <a:ln>
                  <a:noFill/>
                </a:ln>
                <a:effectLst/>
                <a:uLnTx/>
                <a:uFillTx/>
                <a:latin typeface="Roboto Light" pitchFamily="2" charset="0"/>
                <a:ea typeface="Roboto Light" pitchFamily="2" charset="0"/>
                <a:cs typeface="+mn-cs"/>
              </a:rPr>
              <a:t>Higher learner engagement </a:t>
            </a:r>
          </a:p>
          <a:p>
            <a:pPr marL="171450" marR="0" lvl="0" indent="-108000" algn="l" defTabSz="914400" rtl="0" eaLnBrk="1" fontAlgn="base" latinLnBrk="0" hangingPunct="1">
              <a:lnSpc>
                <a:spcPct val="120000"/>
              </a:lnSpc>
              <a:spcBef>
                <a:spcPts val="0"/>
              </a:spcBef>
              <a:spcAft>
                <a:spcPts val="600"/>
              </a:spcAft>
              <a:buClr>
                <a:srgbClr val="ED3D96"/>
              </a:buClr>
              <a:buSzTx/>
              <a:buFont typeface="Arial" pitchFamily="34" charset="0"/>
              <a:buChar char="•"/>
              <a:tabLst/>
              <a:defRPr/>
            </a:pPr>
            <a:r>
              <a:rPr kumimoji="0" lang="en-US" sz="900" b="0" i="0" u="none" strike="noStrike" kern="1200" cap="none" spc="0" normalizeH="0" baseline="0" noProof="0">
                <a:ln>
                  <a:noFill/>
                </a:ln>
                <a:effectLst/>
                <a:uLnTx/>
                <a:uFillTx/>
                <a:latin typeface="Roboto Light" pitchFamily="2" charset="0"/>
                <a:ea typeface="Roboto Light" pitchFamily="2" charset="0"/>
                <a:cs typeface="+mn-cs"/>
              </a:rPr>
              <a:t>Real-world application</a:t>
            </a:r>
          </a:p>
          <a:p>
            <a:pPr marL="171450" marR="0" lvl="0" indent="-108000" algn="l" defTabSz="914400" rtl="0" eaLnBrk="1" fontAlgn="base" latinLnBrk="0" hangingPunct="1">
              <a:lnSpc>
                <a:spcPct val="120000"/>
              </a:lnSpc>
              <a:spcBef>
                <a:spcPts val="0"/>
              </a:spcBef>
              <a:spcAft>
                <a:spcPts val="600"/>
              </a:spcAft>
              <a:buClr>
                <a:srgbClr val="ED3D96"/>
              </a:buClr>
              <a:buSzTx/>
              <a:buFont typeface="Arial" pitchFamily="34" charset="0"/>
              <a:buChar char="•"/>
              <a:tabLst/>
              <a:defRPr/>
            </a:pPr>
            <a:r>
              <a:rPr kumimoji="0" lang="en-US" sz="900" b="0" i="0" u="none" strike="noStrike" kern="1200" cap="none" spc="0" normalizeH="0" baseline="0" noProof="0">
                <a:ln>
                  <a:noFill/>
                </a:ln>
                <a:effectLst/>
                <a:uLnTx/>
                <a:uFillTx/>
                <a:latin typeface="Roboto Light" pitchFamily="2" charset="0"/>
                <a:ea typeface="Roboto Light" pitchFamily="2" charset="0"/>
                <a:cs typeface="+mn-cs"/>
              </a:rPr>
              <a:t>Adaptive learning</a:t>
            </a:r>
          </a:p>
          <a:p>
            <a:pPr marL="171450" marR="0" lvl="0" indent="-108000" algn="l" defTabSz="914400" rtl="0" eaLnBrk="1" fontAlgn="base" latinLnBrk="0" hangingPunct="1">
              <a:lnSpc>
                <a:spcPct val="120000"/>
              </a:lnSpc>
              <a:spcBef>
                <a:spcPts val="0"/>
              </a:spcBef>
              <a:spcAft>
                <a:spcPts val="600"/>
              </a:spcAft>
              <a:buClr>
                <a:srgbClr val="ED3D96"/>
              </a:buClr>
              <a:buSzTx/>
              <a:buFont typeface="Arial" pitchFamily="34" charset="0"/>
              <a:buChar char="•"/>
              <a:tabLst/>
              <a:defRPr/>
            </a:pPr>
            <a:r>
              <a:rPr kumimoji="0" lang="en-US" sz="900" b="0" i="0" u="none" strike="noStrike" kern="1200" cap="none" spc="0" normalizeH="0" baseline="0" noProof="0">
                <a:ln>
                  <a:noFill/>
                </a:ln>
                <a:effectLst/>
                <a:uLnTx/>
                <a:uFillTx/>
                <a:latin typeface="Roboto Light" pitchFamily="2" charset="0"/>
                <a:ea typeface="Roboto Light" pitchFamily="2" charset="0"/>
                <a:cs typeface="+mn-cs"/>
              </a:rPr>
              <a:t>Analytics and performance tracking</a:t>
            </a:r>
          </a:p>
          <a:p>
            <a:pPr marL="171450" marR="0" lvl="0" indent="-108000" algn="l" defTabSz="914400" rtl="0" eaLnBrk="1" fontAlgn="base" latinLnBrk="0" hangingPunct="1">
              <a:lnSpc>
                <a:spcPct val="120000"/>
              </a:lnSpc>
              <a:spcBef>
                <a:spcPts val="0"/>
              </a:spcBef>
              <a:spcAft>
                <a:spcPts val="600"/>
              </a:spcAft>
              <a:buClr>
                <a:srgbClr val="ED3D96"/>
              </a:buClr>
              <a:buSzTx/>
              <a:buFont typeface="Arial" pitchFamily="34" charset="0"/>
              <a:buChar char="•"/>
              <a:tabLst/>
              <a:defRPr/>
            </a:pPr>
            <a:r>
              <a:rPr kumimoji="0" lang="en-US" sz="900" b="0" i="0" u="none" strike="noStrike" kern="1200" cap="none" spc="0" normalizeH="0" baseline="0" noProof="0">
                <a:ln>
                  <a:noFill/>
                </a:ln>
                <a:effectLst/>
                <a:uLnTx/>
                <a:uFillTx/>
                <a:latin typeface="Roboto Light" pitchFamily="2" charset="0"/>
                <a:ea typeface="Roboto Light" pitchFamily="2" charset="0"/>
                <a:cs typeface="+mn-cs"/>
              </a:rPr>
              <a:t>Encourages collaboration and teamwork</a:t>
            </a:r>
          </a:p>
          <a:p>
            <a:pPr marL="171450" marR="0" lvl="0" indent="-108000" algn="l" defTabSz="914400" rtl="0" eaLnBrk="1" fontAlgn="base" latinLnBrk="0" hangingPunct="1">
              <a:lnSpc>
                <a:spcPct val="120000"/>
              </a:lnSpc>
              <a:spcBef>
                <a:spcPts val="0"/>
              </a:spcBef>
              <a:spcAft>
                <a:spcPts val="600"/>
              </a:spcAft>
              <a:buClr>
                <a:srgbClr val="ED3D96"/>
              </a:buClr>
              <a:buSzTx/>
              <a:buFont typeface="Arial" pitchFamily="34" charset="0"/>
              <a:buChar char="•"/>
              <a:tabLst/>
              <a:defRPr/>
            </a:pPr>
            <a:r>
              <a:rPr kumimoji="0" lang="en-US" sz="900" b="0" i="0" u="none" strike="noStrike" kern="1200" cap="none" spc="0" normalizeH="0" baseline="0" noProof="0">
                <a:ln>
                  <a:noFill/>
                </a:ln>
                <a:effectLst/>
                <a:uLnTx/>
                <a:uFillTx/>
                <a:latin typeface="Roboto Light" pitchFamily="2" charset="0"/>
                <a:ea typeface="Roboto Light" pitchFamily="2" charset="0"/>
                <a:cs typeface="+mn-cs"/>
              </a:rPr>
              <a:t>Accessibility and inclusivity</a:t>
            </a:r>
          </a:p>
        </p:txBody>
      </p:sp>
      <p:sp>
        <p:nvSpPr>
          <p:cNvPr id="62" name="TextBox 61">
            <a:extLst>
              <a:ext uri="{FF2B5EF4-FFF2-40B4-BE49-F238E27FC236}">
                <a16:creationId xmlns:a16="http://schemas.microsoft.com/office/drawing/2014/main" id="{1E97A4F3-C56E-8A58-3008-8B78D33E7A4F}"/>
              </a:ext>
            </a:extLst>
          </p:cNvPr>
          <p:cNvSpPr txBox="1"/>
          <p:nvPr/>
        </p:nvSpPr>
        <p:spPr>
          <a:xfrm>
            <a:off x="10163305" y="3566090"/>
            <a:ext cx="1361379" cy="261610"/>
          </a:xfrm>
          <a:prstGeom prst="rect">
            <a:avLst/>
          </a:prstGeom>
          <a:noFill/>
        </p:spPr>
        <p:txBody>
          <a:bodyPr wrap="square" rtlCol="0">
            <a:spAutoFit/>
          </a:bodyPr>
          <a:lstStyle>
            <a:defPPr>
              <a:defRPr lang="en-US"/>
            </a:defPPr>
            <a:lvl1pPr>
              <a:defRPr sz="1100">
                <a:solidFill>
                  <a:srgbClr val="0085BE"/>
                </a:solidFill>
                <a:latin typeface="Roboto" panose="02000000000000000000" pitchFamily="2" charset="0"/>
                <a:ea typeface="Roboto" panose="020000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100" b="1" i="0" u="none" strike="noStrike" kern="1200" cap="none" spc="0" normalizeH="0" baseline="0" noProof="0">
                <a:ln>
                  <a:noFill/>
                </a:ln>
                <a:solidFill>
                  <a:schemeClr val="tx1"/>
                </a:solidFill>
                <a:effectLst/>
                <a:uLnTx/>
                <a:uFillTx/>
                <a:latin typeface="Roboto" panose="02000000000000000000" pitchFamily="2" charset="0"/>
                <a:ea typeface="Roboto" panose="02000000000000000000" pitchFamily="2" charset="0"/>
                <a:cs typeface="+mn-cs"/>
              </a:rPr>
              <a:t>AR/</a:t>
            </a:r>
            <a:r>
              <a:rPr kumimoji="0" lang="en-IN" sz="1100" b="1" i="0" u="none" strike="noStrike" kern="1200" cap="none" spc="0" normalizeH="0" baseline="0" noProof="0" err="1">
                <a:ln>
                  <a:noFill/>
                </a:ln>
                <a:solidFill>
                  <a:schemeClr val="tx1"/>
                </a:solidFill>
                <a:effectLst/>
                <a:uLnTx/>
                <a:uFillTx/>
                <a:latin typeface="Roboto" panose="02000000000000000000" pitchFamily="2" charset="0"/>
                <a:ea typeface="Roboto" panose="02000000000000000000" pitchFamily="2" charset="0"/>
                <a:cs typeface="+mn-cs"/>
              </a:rPr>
              <a:t>VaR</a:t>
            </a:r>
            <a:endParaRPr kumimoji="0" lang="en-IN" sz="1100" b="1" i="0" u="none" strike="noStrike" kern="1200" cap="none" spc="0" normalizeH="0" baseline="0" noProof="0">
              <a:ln>
                <a:noFill/>
              </a:ln>
              <a:solidFill>
                <a:schemeClr val="tx1"/>
              </a:solidFill>
              <a:effectLst/>
              <a:uLnTx/>
              <a:uFillTx/>
              <a:latin typeface="Roboto" panose="02000000000000000000" pitchFamily="2" charset="0"/>
              <a:ea typeface="Roboto" panose="02000000000000000000" pitchFamily="2" charset="0"/>
              <a:cs typeface="+mn-cs"/>
            </a:endParaRPr>
          </a:p>
        </p:txBody>
      </p:sp>
      <p:sp>
        <p:nvSpPr>
          <p:cNvPr id="63" name="TextBox 62">
            <a:extLst>
              <a:ext uri="{FF2B5EF4-FFF2-40B4-BE49-F238E27FC236}">
                <a16:creationId xmlns:a16="http://schemas.microsoft.com/office/drawing/2014/main" id="{0C3EF2EF-0A5C-D832-C137-328D5E3D807B}"/>
              </a:ext>
            </a:extLst>
          </p:cNvPr>
          <p:cNvSpPr txBox="1"/>
          <p:nvPr/>
        </p:nvSpPr>
        <p:spPr>
          <a:xfrm>
            <a:off x="8139571" y="3882198"/>
            <a:ext cx="1800000" cy="2560701"/>
          </a:xfrm>
          <a:prstGeom prst="rect">
            <a:avLst/>
          </a:prstGeom>
          <a:noFill/>
        </p:spPr>
        <p:txBody>
          <a:bodyPr wrap="square">
            <a:spAutoFit/>
          </a:bodyPr>
          <a:lstStyle/>
          <a:p>
            <a:pPr marL="171450" indent="-108000" fontAlgn="base">
              <a:lnSpc>
                <a:spcPct val="120000"/>
              </a:lnSpc>
              <a:spcAft>
                <a:spcPts val="600"/>
              </a:spcAft>
              <a:buClr>
                <a:srgbClr val="ED3D96"/>
              </a:buClr>
              <a:buFont typeface="Arial" pitchFamily="34" charset="0"/>
              <a:buChar char="•"/>
              <a:defRPr/>
            </a:pPr>
            <a:r>
              <a:rPr lang="en-US" sz="900">
                <a:latin typeface="Roboto Light" pitchFamily="2" charset="0"/>
                <a:ea typeface="Roboto Light" pitchFamily="2" charset="0"/>
              </a:rPr>
              <a:t>Needs analysis and Gen AI readiness consulting</a:t>
            </a:r>
          </a:p>
          <a:p>
            <a:pPr marL="171450" indent="-108000" fontAlgn="base">
              <a:lnSpc>
                <a:spcPct val="120000"/>
              </a:lnSpc>
              <a:spcAft>
                <a:spcPts val="600"/>
              </a:spcAft>
              <a:buClr>
                <a:srgbClr val="ED3D96"/>
              </a:buClr>
              <a:buFont typeface="Arial" pitchFamily="34" charset="0"/>
              <a:buChar char="•"/>
              <a:defRPr/>
            </a:pPr>
            <a:r>
              <a:rPr lang="en-US" sz="900">
                <a:latin typeface="Roboto Light" pitchFamily="2" charset="0"/>
                <a:ea typeface="Roboto Light" pitchFamily="2" charset="0"/>
              </a:rPr>
              <a:t>AI-based learning transformation</a:t>
            </a:r>
          </a:p>
          <a:p>
            <a:pPr marL="171450" indent="-108000" fontAlgn="base">
              <a:lnSpc>
                <a:spcPct val="120000"/>
              </a:lnSpc>
              <a:spcAft>
                <a:spcPts val="600"/>
              </a:spcAft>
              <a:buClr>
                <a:srgbClr val="ED3D96"/>
              </a:buClr>
              <a:buFont typeface="Arial" pitchFamily="34" charset="0"/>
              <a:buChar char="•"/>
              <a:defRPr/>
            </a:pPr>
            <a:r>
              <a:rPr lang="en-US" sz="900">
                <a:latin typeface="Roboto Light" pitchFamily="2" charset="0"/>
                <a:ea typeface="Roboto Light" pitchFamily="2" charset="0"/>
              </a:rPr>
              <a:t>AI in development and efficiencies</a:t>
            </a:r>
          </a:p>
          <a:p>
            <a:pPr marL="171450" indent="-108000" fontAlgn="base">
              <a:lnSpc>
                <a:spcPct val="120000"/>
              </a:lnSpc>
              <a:spcAft>
                <a:spcPts val="600"/>
              </a:spcAft>
              <a:buClr>
                <a:srgbClr val="ED3D96"/>
              </a:buClr>
              <a:buFont typeface="Arial" pitchFamily="34" charset="0"/>
              <a:buChar char="•"/>
              <a:defRPr/>
            </a:pPr>
            <a:r>
              <a:rPr lang="en-US" sz="900">
                <a:latin typeface="Roboto Light" pitchFamily="2" charset="0"/>
                <a:ea typeface="Roboto Light" pitchFamily="2" charset="0"/>
              </a:rPr>
              <a:t>Use of AI-generated media and AI-based chatbot for higher learner engagement</a:t>
            </a:r>
          </a:p>
          <a:p>
            <a:pPr marL="171450" indent="-108000" fontAlgn="base">
              <a:lnSpc>
                <a:spcPct val="120000"/>
              </a:lnSpc>
              <a:spcAft>
                <a:spcPts val="600"/>
              </a:spcAft>
              <a:buClr>
                <a:srgbClr val="ED3D96"/>
              </a:buClr>
              <a:buFont typeface="Arial" pitchFamily="34" charset="0"/>
              <a:buChar char="•"/>
              <a:defRPr/>
            </a:pPr>
            <a:r>
              <a:rPr lang="en-US" sz="900">
                <a:latin typeface="Roboto Light" pitchFamily="2" charset="0"/>
                <a:ea typeface="Roboto Light" pitchFamily="2" charset="0"/>
              </a:rPr>
              <a:t>Content summarization, quiz generation, and translation support for rapid development</a:t>
            </a:r>
          </a:p>
        </p:txBody>
      </p:sp>
      <p:sp>
        <p:nvSpPr>
          <p:cNvPr id="64" name="TextBox 63">
            <a:extLst>
              <a:ext uri="{FF2B5EF4-FFF2-40B4-BE49-F238E27FC236}">
                <a16:creationId xmlns:a16="http://schemas.microsoft.com/office/drawing/2014/main" id="{77954E13-CA12-FF75-DC73-430A9D1CC0C2}"/>
              </a:ext>
            </a:extLst>
          </p:cNvPr>
          <p:cNvSpPr txBox="1"/>
          <p:nvPr/>
        </p:nvSpPr>
        <p:spPr>
          <a:xfrm>
            <a:off x="8168755" y="3566088"/>
            <a:ext cx="1774207" cy="261610"/>
          </a:xfrm>
          <a:prstGeom prst="rect">
            <a:avLst/>
          </a:prstGeom>
          <a:noFill/>
        </p:spPr>
        <p:txBody>
          <a:bodyPr wrap="square" rtlCol="0">
            <a:spAutoFit/>
          </a:bodyPr>
          <a:lstStyle>
            <a:defPPr>
              <a:defRPr lang="en-US"/>
            </a:defPPr>
            <a:lvl1pPr>
              <a:defRPr sz="1100">
                <a:solidFill>
                  <a:srgbClr val="0085BE"/>
                </a:solidFill>
                <a:latin typeface="Roboto" panose="02000000000000000000" pitchFamily="2" charset="0"/>
                <a:ea typeface="Roboto" panose="020000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100" b="1" i="0" u="none" strike="noStrike" kern="1200" cap="none" spc="0" normalizeH="0" baseline="0" noProof="0">
                <a:ln>
                  <a:noFill/>
                </a:ln>
                <a:solidFill>
                  <a:schemeClr val="tx1"/>
                </a:solidFill>
                <a:effectLst/>
                <a:uLnTx/>
                <a:uFillTx/>
                <a:latin typeface="Roboto" panose="02000000000000000000" pitchFamily="2" charset="0"/>
                <a:ea typeface="Roboto" panose="02000000000000000000" pitchFamily="2" charset="0"/>
                <a:cs typeface="+mn-cs"/>
              </a:rPr>
              <a:t>Artificial Intelligence</a:t>
            </a:r>
          </a:p>
        </p:txBody>
      </p:sp>
      <p:sp>
        <p:nvSpPr>
          <p:cNvPr id="65" name="TextBox 64">
            <a:extLst>
              <a:ext uri="{FF2B5EF4-FFF2-40B4-BE49-F238E27FC236}">
                <a16:creationId xmlns:a16="http://schemas.microsoft.com/office/drawing/2014/main" id="{28CF0A41-2B0E-A8D7-0F65-2E57E728FC33}"/>
              </a:ext>
            </a:extLst>
          </p:cNvPr>
          <p:cNvSpPr txBox="1"/>
          <p:nvPr/>
        </p:nvSpPr>
        <p:spPr>
          <a:xfrm>
            <a:off x="6175171" y="3882198"/>
            <a:ext cx="1800000" cy="1729320"/>
          </a:xfrm>
          <a:prstGeom prst="rect">
            <a:avLst/>
          </a:prstGeom>
          <a:noFill/>
        </p:spPr>
        <p:txBody>
          <a:bodyPr wrap="square">
            <a:spAutoFit/>
          </a:bodyPr>
          <a:lstStyle/>
          <a:p>
            <a:pPr marL="171450" marR="0" lvl="0" indent="-108000" fontAlgn="base">
              <a:lnSpc>
                <a:spcPct val="120000"/>
              </a:lnSpc>
              <a:spcBef>
                <a:spcPts val="0"/>
              </a:spcBef>
              <a:spcAft>
                <a:spcPts val="600"/>
              </a:spcAft>
              <a:buClr>
                <a:srgbClr val="ED3D96"/>
              </a:buClr>
              <a:buSzTx/>
              <a:buFont typeface="Arial" pitchFamily="34" charset="0"/>
              <a:buChar char="•"/>
              <a:tabLst/>
              <a:defRPr/>
            </a:pPr>
            <a:r>
              <a:rPr lang="en-US" sz="900">
                <a:latin typeface="Roboto Light" pitchFamily="2" charset="0"/>
                <a:ea typeface="Roboto Light" pitchFamily="2" charset="0"/>
              </a:rPr>
              <a:t>One-size-fits-all never works with learning</a:t>
            </a:r>
          </a:p>
          <a:p>
            <a:pPr marL="171450" marR="0" lvl="0" indent="-108000" fontAlgn="base">
              <a:lnSpc>
                <a:spcPct val="120000"/>
              </a:lnSpc>
              <a:spcBef>
                <a:spcPts val="0"/>
              </a:spcBef>
              <a:spcAft>
                <a:spcPts val="600"/>
              </a:spcAft>
              <a:buClr>
                <a:srgbClr val="ED3D96"/>
              </a:buClr>
              <a:buSzTx/>
              <a:buFont typeface="Arial" pitchFamily="34" charset="0"/>
              <a:buChar char="•"/>
              <a:tabLst/>
              <a:defRPr/>
            </a:pPr>
            <a:r>
              <a:rPr lang="en-US" sz="900">
                <a:latin typeface="Roboto Light" pitchFamily="2" charset="0"/>
                <a:ea typeface="Roboto Light" pitchFamily="2" charset="0"/>
              </a:rPr>
              <a:t>Mandatory certification and refresher trainings have become a great burden for many organizations</a:t>
            </a:r>
          </a:p>
          <a:p>
            <a:pPr marL="171450" marR="0" lvl="0" indent="-108000" fontAlgn="base">
              <a:lnSpc>
                <a:spcPct val="120000"/>
              </a:lnSpc>
              <a:spcBef>
                <a:spcPts val="0"/>
              </a:spcBef>
              <a:spcAft>
                <a:spcPts val="600"/>
              </a:spcAft>
              <a:buClr>
                <a:srgbClr val="ED3D96"/>
              </a:buClr>
              <a:buSzTx/>
              <a:buFont typeface="Arial" pitchFamily="34" charset="0"/>
              <a:buChar char="•"/>
              <a:tabLst/>
              <a:defRPr/>
            </a:pPr>
            <a:r>
              <a:rPr lang="en-US" sz="900">
                <a:latin typeface="Roboto Light" pitchFamily="2" charset="0"/>
                <a:ea typeface="Roboto Light" pitchFamily="2" charset="0"/>
              </a:rPr>
              <a:t>Leveraging on adaptive learning can dynamically personalize training </a:t>
            </a:r>
          </a:p>
        </p:txBody>
      </p:sp>
      <p:sp>
        <p:nvSpPr>
          <p:cNvPr id="66" name="TextBox 65">
            <a:extLst>
              <a:ext uri="{FF2B5EF4-FFF2-40B4-BE49-F238E27FC236}">
                <a16:creationId xmlns:a16="http://schemas.microsoft.com/office/drawing/2014/main" id="{CF9C2F65-6D46-9B4D-C423-151279F1A49C}"/>
              </a:ext>
            </a:extLst>
          </p:cNvPr>
          <p:cNvSpPr txBox="1"/>
          <p:nvPr/>
        </p:nvSpPr>
        <p:spPr>
          <a:xfrm>
            <a:off x="4218944" y="3882198"/>
            <a:ext cx="1800000" cy="1793953"/>
          </a:xfrm>
          <a:prstGeom prst="rect">
            <a:avLst/>
          </a:prstGeom>
          <a:noFill/>
        </p:spPr>
        <p:txBody>
          <a:bodyPr wrap="square">
            <a:spAutoFit/>
          </a:bodyPr>
          <a:lstStyle/>
          <a:p>
            <a:pPr marL="63450" marR="0" lvl="0" indent="0" algn="l" defTabSz="914400" rtl="0" eaLnBrk="1" fontAlgn="base" latinLnBrk="0" hangingPunct="1">
              <a:lnSpc>
                <a:spcPct val="120000"/>
              </a:lnSpc>
              <a:spcBef>
                <a:spcPts val="0"/>
              </a:spcBef>
              <a:spcAft>
                <a:spcPts val="600"/>
              </a:spcAft>
              <a:buClr>
                <a:srgbClr val="0072AE"/>
              </a:buClr>
              <a:buSzTx/>
              <a:buFontTx/>
              <a:buNone/>
              <a:tabLst/>
              <a:defRPr/>
            </a:pPr>
            <a:r>
              <a:rPr kumimoji="0" lang="en-US" sz="900" b="0" i="0" u="none" strike="noStrike" kern="1200" cap="none" spc="0" normalizeH="0" baseline="0" noProof="0">
                <a:ln>
                  <a:noFill/>
                </a:ln>
                <a:effectLst/>
                <a:uLnTx/>
                <a:uFillTx/>
                <a:latin typeface="Roboto Light" pitchFamily="2" charset="0"/>
                <a:ea typeface="Roboto Light" pitchFamily="2" charset="0"/>
                <a:cs typeface="+mn-cs"/>
              </a:rPr>
              <a:t>Learning using self-contained, small chunks or bits of learning assets can cater to:</a:t>
            </a:r>
          </a:p>
          <a:p>
            <a:pPr marL="171450" indent="-108000" fontAlgn="base">
              <a:lnSpc>
                <a:spcPct val="120000"/>
              </a:lnSpc>
              <a:spcAft>
                <a:spcPts val="600"/>
              </a:spcAft>
              <a:buClr>
                <a:srgbClr val="ED3D96"/>
              </a:buClr>
              <a:buFont typeface="Arial" pitchFamily="34" charset="0"/>
              <a:buChar char="•"/>
              <a:defRPr/>
            </a:pPr>
            <a:r>
              <a:rPr lang="en-US" sz="900">
                <a:latin typeface="Roboto Light" pitchFamily="2" charset="0"/>
                <a:ea typeface="Roboto Light" pitchFamily="2" charset="0"/>
              </a:rPr>
              <a:t>Just-in-Time Learning</a:t>
            </a:r>
          </a:p>
          <a:p>
            <a:pPr marL="171450" indent="-108000" fontAlgn="base">
              <a:lnSpc>
                <a:spcPct val="120000"/>
              </a:lnSpc>
              <a:spcAft>
                <a:spcPts val="600"/>
              </a:spcAft>
              <a:buClr>
                <a:srgbClr val="ED3D96"/>
              </a:buClr>
              <a:buFont typeface="Arial" pitchFamily="34" charset="0"/>
              <a:buChar char="•"/>
              <a:defRPr/>
            </a:pPr>
            <a:r>
              <a:rPr lang="en-US" sz="900">
                <a:latin typeface="Roboto Light" pitchFamily="2" charset="0"/>
                <a:ea typeface="Roboto Light" pitchFamily="2" charset="0"/>
              </a:rPr>
              <a:t>Contextual Learning</a:t>
            </a:r>
          </a:p>
          <a:p>
            <a:pPr marL="171450" indent="-108000" fontAlgn="base">
              <a:lnSpc>
                <a:spcPct val="120000"/>
              </a:lnSpc>
              <a:spcAft>
                <a:spcPts val="600"/>
              </a:spcAft>
              <a:buClr>
                <a:srgbClr val="ED3D96"/>
              </a:buClr>
              <a:buFont typeface="Arial" pitchFamily="34" charset="0"/>
              <a:buChar char="•"/>
              <a:defRPr/>
            </a:pPr>
            <a:r>
              <a:rPr lang="en-US" sz="900">
                <a:latin typeface="Roboto Light" pitchFamily="2" charset="0"/>
                <a:ea typeface="Roboto Light" pitchFamily="2" charset="0"/>
              </a:rPr>
              <a:t>Adaptive Learning</a:t>
            </a:r>
          </a:p>
          <a:p>
            <a:pPr marL="171450" indent="-108000" fontAlgn="base">
              <a:lnSpc>
                <a:spcPct val="120000"/>
              </a:lnSpc>
              <a:spcAft>
                <a:spcPts val="600"/>
              </a:spcAft>
              <a:buClr>
                <a:srgbClr val="ED3D96"/>
              </a:buClr>
              <a:buFont typeface="Arial" pitchFamily="34" charset="0"/>
              <a:buChar char="•"/>
              <a:defRPr/>
            </a:pPr>
            <a:r>
              <a:rPr lang="en-US" sz="900">
                <a:latin typeface="Roboto Light" pitchFamily="2" charset="0"/>
                <a:ea typeface="Roboto Light" pitchFamily="2" charset="0"/>
              </a:rPr>
              <a:t>Social Learning</a:t>
            </a:r>
          </a:p>
          <a:p>
            <a:pPr marL="171450" indent="-108000" fontAlgn="base">
              <a:lnSpc>
                <a:spcPct val="120000"/>
              </a:lnSpc>
              <a:spcAft>
                <a:spcPts val="600"/>
              </a:spcAft>
              <a:buClr>
                <a:srgbClr val="ED3D96"/>
              </a:buClr>
              <a:buFont typeface="Arial" pitchFamily="34" charset="0"/>
              <a:buChar char="•"/>
              <a:defRPr/>
            </a:pPr>
            <a:r>
              <a:rPr lang="en-US" sz="900">
                <a:latin typeface="Roboto Light" pitchFamily="2" charset="0"/>
                <a:ea typeface="Roboto Light" pitchFamily="2" charset="0"/>
              </a:rPr>
              <a:t>Organic Learning</a:t>
            </a:r>
          </a:p>
        </p:txBody>
      </p:sp>
      <p:sp>
        <p:nvSpPr>
          <p:cNvPr id="67" name="TextBox 66">
            <a:extLst>
              <a:ext uri="{FF2B5EF4-FFF2-40B4-BE49-F238E27FC236}">
                <a16:creationId xmlns:a16="http://schemas.microsoft.com/office/drawing/2014/main" id="{F0562A46-DC4B-9180-C454-1D8C05F0F431}"/>
              </a:ext>
            </a:extLst>
          </p:cNvPr>
          <p:cNvSpPr txBox="1"/>
          <p:nvPr/>
        </p:nvSpPr>
        <p:spPr>
          <a:xfrm>
            <a:off x="2347325" y="3882198"/>
            <a:ext cx="1727717" cy="2381806"/>
          </a:xfrm>
          <a:prstGeom prst="rect">
            <a:avLst/>
          </a:prstGeom>
          <a:noFill/>
        </p:spPr>
        <p:txBody>
          <a:bodyPr wrap="square">
            <a:spAutoFit/>
          </a:bodyPr>
          <a:lstStyle/>
          <a:p>
            <a:pPr marL="63450" marR="0" lvl="0" indent="0" algn="l" defTabSz="914400" rtl="0" eaLnBrk="1" fontAlgn="base" latinLnBrk="0" hangingPunct="1">
              <a:lnSpc>
                <a:spcPct val="120000"/>
              </a:lnSpc>
              <a:spcBef>
                <a:spcPts val="0"/>
              </a:spcBef>
              <a:spcAft>
                <a:spcPts val="600"/>
              </a:spcAft>
              <a:buClr>
                <a:srgbClr val="0072AE"/>
              </a:buClr>
              <a:buSzTx/>
              <a:buFontTx/>
              <a:buNone/>
              <a:tabLst/>
              <a:defRPr/>
            </a:pPr>
            <a:r>
              <a:rPr kumimoji="0" lang="en-US" sz="900" b="0" i="0" u="none" strike="noStrike" kern="1200" cap="none" spc="0" normalizeH="0" baseline="0" noProof="0">
                <a:ln>
                  <a:noFill/>
                </a:ln>
                <a:effectLst/>
                <a:uLnTx/>
                <a:uFillTx/>
                <a:latin typeface="Roboto Light" pitchFamily="2" charset="0"/>
                <a:ea typeface="Roboto Light" pitchFamily="2" charset="0"/>
                <a:cs typeface="+mn-cs"/>
              </a:rPr>
              <a:t>Learning games are based on constructivism. The power of play brings in:</a:t>
            </a:r>
          </a:p>
          <a:p>
            <a:pPr marL="285750" marR="0" lvl="1" indent="-119063" fontAlgn="base">
              <a:lnSpc>
                <a:spcPct val="120000"/>
              </a:lnSpc>
              <a:spcBef>
                <a:spcPts val="0"/>
              </a:spcBef>
              <a:spcAft>
                <a:spcPts val="600"/>
              </a:spcAft>
              <a:buClr>
                <a:srgbClr val="ED3D96"/>
              </a:buClr>
              <a:buSzTx/>
              <a:buFont typeface="Arial" pitchFamily="34" charset="0"/>
              <a:buChar char="•"/>
              <a:tabLst/>
              <a:defRPr/>
            </a:pPr>
            <a:r>
              <a:rPr lang="en-US" sz="900">
                <a:latin typeface="Roboto Light" pitchFamily="2" charset="0"/>
                <a:ea typeface="Roboto Light" pitchFamily="2" charset="0"/>
              </a:rPr>
              <a:t>Immersive and autonomous learning experience</a:t>
            </a:r>
          </a:p>
          <a:p>
            <a:pPr marL="285750" marR="0" lvl="1" indent="-119063" fontAlgn="base">
              <a:lnSpc>
                <a:spcPct val="120000"/>
              </a:lnSpc>
              <a:spcBef>
                <a:spcPts val="0"/>
              </a:spcBef>
              <a:spcAft>
                <a:spcPts val="600"/>
              </a:spcAft>
              <a:buClr>
                <a:srgbClr val="ED3D96"/>
              </a:buClr>
              <a:buSzTx/>
              <a:buFont typeface="Arial" pitchFamily="34" charset="0"/>
              <a:buChar char="•"/>
              <a:tabLst/>
              <a:defRPr/>
            </a:pPr>
            <a:r>
              <a:rPr lang="en-US" sz="900">
                <a:latin typeface="Roboto Light" pitchFamily="2" charset="0"/>
                <a:ea typeface="Roboto Light" pitchFamily="2" charset="0"/>
              </a:rPr>
              <a:t>Learning from failures</a:t>
            </a:r>
          </a:p>
          <a:p>
            <a:pPr marL="285750" marR="0" lvl="1" indent="-119063" fontAlgn="base">
              <a:lnSpc>
                <a:spcPct val="120000"/>
              </a:lnSpc>
              <a:spcBef>
                <a:spcPts val="0"/>
              </a:spcBef>
              <a:spcAft>
                <a:spcPts val="600"/>
              </a:spcAft>
              <a:buClr>
                <a:srgbClr val="ED3D96"/>
              </a:buClr>
              <a:buSzTx/>
              <a:buFont typeface="Arial" pitchFamily="34" charset="0"/>
              <a:buChar char="•"/>
              <a:tabLst/>
              <a:defRPr/>
            </a:pPr>
            <a:r>
              <a:rPr lang="en-US" sz="900">
                <a:latin typeface="Roboto Light" pitchFamily="2" charset="0"/>
                <a:ea typeface="Roboto Light" pitchFamily="2" charset="0"/>
              </a:rPr>
              <a:t>Higher learner motivation and engagement </a:t>
            </a:r>
          </a:p>
          <a:p>
            <a:pPr marL="285750" marR="0" lvl="1" indent="-119063" fontAlgn="base">
              <a:lnSpc>
                <a:spcPct val="120000"/>
              </a:lnSpc>
              <a:spcBef>
                <a:spcPts val="0"/>
              </a:spcBef>
              <a:spcAft>
                <a:spcPts val="600"/>
              </a:spcAft>
              <a:buClr>
                <a:srgbClr val="ED3D96"/>
              </a:buClr>
              <a:buSzTx/>
              <a:buFont typeface="Arial" pitchFamily="34" charset="0"/>
              <a:buChar char="•"/>
              <a:tabLst/>
              <a:defRPr/>
            </a:pPr>
            <a:r>
              <a:rPr lang="en-US" sz="900">
                <a:latin typeface="Roboto Light" pitchFamily="2" charset="0"/>
                <a:ea typeface="Roboto Light" pitchFamily="2" charset="0"/>
              </a:rPr>
              <a:t>More confidence on the abilities gained</a:t>
            </a:r>
          </a:p>
        </p:txBody>
      </p:sp>
      <p:sp>
        <p:nvSpPr>
          <p:cNvPr id="68" name="TextBox 67">
            <a:extLst>
              <a:ext uri="{FF2B5EF4-FFF2-40B4-BE49-F238E27FC236}">
                <a16:creationId xmlns:a16="http://schemas.microsoft.com/office/drawing/2014/main" id="{D29BC57F-EEDF-4D35-D334-A0F487699B96}"/>
              </a:ext>
            </a:extLst>
          </p:cNvPr>
          <p:cNvSpPr txBox="1"/>
          <p:nvPr/>
        </p:nvSpPr>
        <p:spPr>
          <a:xfrm>
            <a:off x="358629" y="3882198"/>
            <a:ext cx="1851233" cy="2381806"/>
          </a:xfrm>
          <a:prstGeom prst="rect">
            <a:avLst/>
          </a:prstGeom>
          <a:noFill/>
        </p:spPr>
        <p:txBody>
          <a:bodyPr wrap="square">
            <a:spAutoFit/>
          </a:bodyPr>
          <a:lstStyle/>
          <a:p>
            <a:pPr marL="171450" lvl="1" indent="-108000" fontAlgn="base">
              <a:lnSpc>
                <a:spcPct val="120000"/>
              </a:lnSpc>
              <a:spcAft>
                <a:spcPts val="600"/>
              </a:spcAft>
              <a:buClr>
                <a:srgbClr val="ED3D96"/>
              </a:buClr>
              <a:buFont typeface="Arial" pitchFamily="34" charset="0"/>
              <a:buChar char="•"/>
              <a:defRPr/>
            </a:pPr>
            <a:r>
              <a:rPr lang="en-US" sz="900">
                <a:latin typeface="Roboto Light" pitchFamily="2" charset="0"/>
                <a:ea typeface="Roboto Light" pitchFamily="2" charset="0"/>
              </a:rPr>
              <a:t>Mirrors the dynamic real-world settings</a:t>
            </a:r>
          </a:p>
          <a:p>
            <a:pPr marL="171450" lvl="1" indent="-108000" fontAlgn="base">
              <a:lnSpc>
                <a:spcPct val="120000"/>
              </a:lnSpc>
              <a:spcAft>
                <a:spcPts val="600"/>
              </a:spcAft>
              <a:buClr>
                <a:srgbClr val="ED3D96"/>
              </a:buClr>
              <a:buFont typeface="Arial" pitchFamily="34" charset="0"/>
              <a:buChar char="•"/>
              <a:defRPr/>
            </a:pPr>
            <a:r>
              <a:rPr lang="en-US" sz="900">
                <a:latin typeface="Roboto Light" pitchFamily="2" charset="0"/>
                <a:ea typeface="Roboto Light" pitchFamily="2" charset="0"/>
              </a:rPr>
              <a:t>Experiential learning without any risk</a:t>
            </a:r>
          </a:p>
          <a:p>
            <a:pPr marL="171450" lvl="1" indent="-108000" fontAlgn="base">
              <a:lnSpc>
                <a:spcPct val="120000"/>
              </a:lnSpc>
              <a:spcAft>
                <a:spcPts val="600"/>
              </a:spcAft>
              <a:buClr>
                <a:srgbClr val="ED3D96"/>
              </a:buClr>
              <a:buFont typeface="Arial" pitchFamily="34" charset="0"/>
              <a:buChar char="•"/>
              <a:defRPr/>
            </a:pPr>
            <a:r>
              <a:rPr lang="en-US" sz="900">
                <a:latin typeface="Roboto Light" pitchFamily="2" charset="0"/>
                <a:ea typeface="Roboto Light" pitchFamily="2" charset="0"/>
              </a:rPr>
              <a:t>Effective in strategic thinking, decision-making, problem-solving, financial or market analysis, operations, teamwork, and leadership</a:t>
            </a:r>
          </a:p>
          <a:p>
            <a:pPr marL="171450" lvl="1" indent="-108000" fontAlgn="base">
              <a:lnSpc>
                <a:spcPct val="120000"/>
              </a:lnSpc>
              <a:spcAft>
                <a:spcPts val="600"/>
              </a:spcAft>
              <a:buClr>
                <a:srgbClr val="ED3D96"/>
              </a:buClr>
              <a:buFont typeface="Arial" pitchFamily="34" charset="0"/>
              <a:buChar char="•"/>
              <a:defRPr/>
            </a:pPr>
            <a:r>
              <a:rPr lang="en-US" sz="900">
                <a:latin typeface="Roboto Light" pitchFamily="2" charset="0"/>
                <a:ea typeface="Roboto Light" pitchFamily="2" charset="0"/>
              </a:rPr>
              <a:t>More engaging and challenging interactivities</a:t>
            </a:r>
          </a:p>
          <a:p>
            <a:pPr marL="171450" lvl="1" indent="-108000" fontAlgn="base">
              <a:lnSpc>
                <a:spcPct val="120000"/>
              </a:lnSpc>
              <a:spcAft>
                <a:spcPts val="600"/>
              </a:spcAft>
              <a:buClr>
                <a:srgbClr val="ED3D96"/>
              </a:buClr>
              <a:buFont typeface="Arial" pitchFamily="34" charset="0"/>
              <a:buChar char="•"/>
              <a:defRPr/>
            </a:pPr>
            <a:r>
              <a:rPr lang="en-US" sz="900">
                <a:latin typeface="Roboto Light" pitchFamily="2" charset="0"/>
                <a:ea typeface="Roboto Light" pitchFamily="2" charset="0"/>
              </a:rPr>
              <a:t>Increased learner motivation</a:t>
            </a:r>
          </a:p>
        </p:txBody>
      </p:sp>
      <p:sp>
        <p:nvSpPr>
          <p:cNvPr id="69" name="TextBox 68">
            <a:extLst>
              <a:ext uri="{FF2B5EF4-FFF2-40B4-BE49-F238E27FC236}">
                <a16:creationId xmlns:a16="http://schemas.microsoft.com/office/drawing/2014/main" id="{C16D2AA2-8709-7A86-9732-682B8B872EF9}"/>
              </a:ext>
            </a:extLst>
          </p:cNvPr>
          <p:cNvSpPr txBox="1"/>
          <p:nvPr/>
        </p:nvSpPr>
        <p:spPr>
          <a:xfrm>
            <a:off x="437287" y="3566088"/>
            <a:ext cx="1936665" cy="261610"/>
          </a:xfrm>
          <a:prstGeom prst="rect">
            <a:avLst/>
          </a:prstGeom>
          <a:noFill/>
        </p:spPr>
        <p:txBody>
          <a:bodyPr wrap="square" rtlCol="0">
            <a:spAutoFit/>
          </a:bodyPr>
          <a:lstStyle>
            <a:defPPr>
              <a:defRPr lang="en-US"/>
            </a:defPPr>
            <a:lvl1pPr>
              <a:defRPr sz="1100">
                <a:solidFill>
                  <a:srgbClr val="0085BE"/>
                </a:solidFill>
                <a:latin typeface="Roboto" panose="02000000000000000000" pitchFamily="2" charset="0"/>
                <a:ea typeface="Roboto" panose="020000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100" b="1" i="0" u="none" strike="noStrike" kern="1200" cap="none" spc="0" normalizeH="0" baseline="0" noProof="0">
                <a:ln>
                  <a:noFill/>
                </a:ln>
                <a:solidFill>
                  <a:schemeClr val="tx1"/>
                </a:solidFill>
                <a:effectLst/>
                <a:uLnTx/>
                <a:uFillTx/>
                <a:latin typeface="Roboto" panose="02000000000000000000" pitchFamily="2" charset="0"/>
                <a:ea typeface="Roboto" panose="02000000000000000000" pitchFamily="2" charset="0"/>
                <a:cs typeface="+mn-cs"/>
              </a:rPr>
              <a:t>Business Simulations</a:t>
            </a:r>
          </a:p>
        </p:txBody>
      </p:sp>
      <p:sp>
        <p:nvSpPr>
          <p:cNvPr id="70" name="TextBox 69">
            <a:extLst>
              <a:ext uri="{FF2B5EF4-FFF2-40B4-BE49-F238E27FC236}">
                <a16:creationId xmlns:a16="http://schemas.microsoft.com/office/drawing/2014/main" id="{10943A68-0957-E418-46D9-AE96553BB694}"/>
              </a:ext>
            </a:extLst>
          </p:cNvPr>
          <p:cNvSpPr txBox="1"/>
          <p:nvPr/>
        </p:nvSpPr>
        <p:spPr>
          <a:xfrm>
            <a:off x="2413204" y="3566090"/>
            <a:ext cx="1361379" cy="261610"/>
          </a:xfrm>
          <a:prstGeom prst="rect">
            <a:avLst/>
          </a:prstGeom>
          <a:noFill/>
        </p:spPr>
        <p:txBody>
          <a:bodyPr wrap="square" rtlCol="0">
            <a:spAutoFit/>
          </a:bodyPr>
          <a:lstStyle>
            <a:defPPr>
              <a:defRPr lang="en-US"/>
            </a:defPPr>
            <a:lvl1pPr>
              <a:defRPr sz="1100">
                <a:solidFill>
                  <a:srgbClr val="0085BE"/>
                </a:solidFill>
                <a:latin typeface="Roboto" panose="02000000000000000000" pitchFamily="2" charset="0"/>
                <a:ea typeface="Roboto" panose="02000000000000000000" pitchFamily="2" charset="0"/>
              </a:defRPr>
            </a:lvl1pPr>
          </a:lstStyle>
          <a:p>
            <a:pPr marL="0" marR="0" lvl="0" indent="0" algn="l" defTabSz="914400" rtl="0" eaLnBrk="1" fontAlgn="base" latinLnBrk="0" hangingPunct="1">
              <a:lnSpc>
                <a:spcPct val="100000"/>
              </a:lnSpc>
              <a:spcBef>
                <a:spcPts val="100"/>
              </a:spcBef>
              <a:spcAft>
                <a:spcPct val="0"/>
              </a:spcAft>
              <a:buClrTx/>
              <a:buSzTx/>
              <a:buFontTx/>
              <a:buNone/>
              <a:tabLst/>
              <a:defRPr/>
            </a:pPr>
            <a:r>
              <a:rPr kumimoji="0" lang="en-IN" sz="1100" b="1" i="0" u="none" strike="noStrike" kern="1200" cap="none" spc="0" normalizeH="0" baseline="0" noProof="0">
                <a:ln>
                  <a:noFill/>
                </a:ln>
                <a:solidFill>
                  <a:schemeClr val="tx1"/>
                </a:solidFill>
                <a:effectLst/>
                <a:uLnTx/>
                <a:uFillTx/>
                <a:latin typeface="Roboto" panose="02000000000000000000" pitchFamily="2" charset="0"/>
                <a:ea typeface="Roboto" panose="02000000000000000000" pitchFamily="2" charset="0"/>
                <a:cs typeface="Roboto" panose="02000000000000000000" pitchFamily="2" charset="0"/>
              </a:rPr>
              <a:t>Gamification</a:t>
            </a:r>
          </a:p>
        </p:txBody>
      </p:sp>
      <p:sp>
        <p:nvSpPr>
          <p:cNvPr id="71" name="TextBox 70">
            <a:extLst>
              <a:ext uri="{FF2B5EF4-FFF2-40B4-BE49-F238E27FC236}">
                <a16:creationId xmlns:a16="http://schemas.microsoft.com/office/drawing/2014/main" id="{8A72DCD7-07C6-81C9-0ADD-762DC5975381}"/>
              </a:ext>
            </a:extLst>
          </p:cNvPr>
          <p:cNvSpPr txBox="1"/>
          <p:nvPr/>
        </p:nvSpPr>
        <p:spPr>
          <a:xfrm>
            <a:off x="4288433" y="3566090"/>
            <a:ext cx="1361379" cy="261610"/>
          </a:xfrm>
          <a:prstGeom prst="rect">
            <a:avLst/>
          </a:prstGeom>
          <a:noFill/>
        </p:spPr>
        <p:txBody>
          <a:bodyPr wrap="square" rtlCol="0">
            <a:spAutoFit/>
          </a:bodyPr>
          <a:lstStyle>
            <a:defPPr>
              <a:defRPr lang="en-US"/>
            </a:defPPr>
            <a:lvl1pPr>
              <a:defRPr sz="1100">
                <a:solidFill>
                  <a:srgbClr val="0085BE"/>
                </a:solidFill>
                <a:latin typeface="Roboto" panose="02000000000000000000" pitchFamily="2" charset="0"/>
                <a:ea typeface="Roboto" panose="020000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100" b="1" i="0" u="none" strike="noStrike" kern="1200" cap="none" spc="0" normalizeH="0" baseline="0" noProof="0">
                <a:ln>
                  <a:noFill/>
                </a:ln>
                <a:solidFill>
                  <a:schemeClr val="tx1"/>
                </a:solidFill>
                <a:effectLst/>
                <a:uLnTx/>
                <a:uFillTx/>
                <a:latin typeface="Roboto" panose="02000000000000000000" pitchFamily="2" charset="0"/>
                <a:ea typeface="Roboto" panose="02000000000000000000" pitchFamily="2" charset="0"/>
                <a:cs typeface="+mn-cs"/>
              </a:rPr>
              <a:t>Microlearning</a:t>
            </a:r>
          </a:p>
        </p:txBody>
      </p:sp>
      <p:sp>
        <p:nvSpPr>
          <p:cNvPr id="72" name="TextBox 71">
            <a:extLst>
              <a:ext uri="{FF2B5EF4-FFF2-40B4-BE49-F238E27FC236}">
                <a16:creationId xmlns:a16="http://schemas.microsoft.com/office/drawing/2014/main" id="{F780CC23-E667-FF92-6762-2305EB543F3F}"/>
              </a:ext>
            </a:extLst>
          </p:cNvPr>
          <p:cNvSpPr txBox="1"/>
          <p:nvPr/>
        </p:nvSpPr>
        <p:spPr>
          <a:xfrm>
            <a:off x="6236450" y="3566090"/>
            <a:ext cx="1536296" cy="261610"/>
          </a:xfrm>
          <a:prstGeom prst="rect">
            <a:avLst/>
          </a:prstGeom>
          <a:noFill/>
        </p:spPr>
        <p:txBody>
          <a:bodyPr wrap="square" rtlCol="0">
            <a:spAutoFit/>
          </a:bodyPr>
          <a:lstStyle>
            <a:defPPr>
              <a:defRPr lang="en-US"/>
            </a:defPPr>
            <a:lvl1pPr>
              <a:defRPr sz="1100">
                <a:solidFill>
                  <a:srgbClr val="0085BE"/>
                </a:solidFill>
                <a:latin typeface="Roboto" panose="02000000000000000000" pitchFamily="2" charset="0"/>
                <a:ea typeface="Roboto" panose="020000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100" b="1" i="0" u="none" strike="noStrike" kern="1200" cap="none" spc="0" normalizeH="0" baseline="0" noProof="0">
                <a:ln>
                  <a:noFill/>
                </a:ln>
                <a:solidFill>
                  <a:schemeClr val="tx1"/>
                </a:solidFill>
                <a:effectLst/>
                <a:uLnTx/>
                <a:uFillTx/>
                <a:latin typeface="Roboto" panose="02000000000000000000" pitchFamily="2" charset="0"/>
                <a:ea typeface="Roboto" panose="02000000000000000000" pitchFamily="2" charset="0"/>
                <a:cs typeface="+mn-cs"/>
              </a:rPr>
              <a:t>Adaptive Learning</a:t>
            </a:r>
          </a:p>
        </p:txBody>
      </p:sp>
      <p:pic>
        <p:nvPicPr>
          <p:cNvPr id="78" name="Graphic 77" descr="Virtual Reality headset outline">
            <a:extLst>
              <a:ext uri="{FF2B5EF4-FFF2-40B4-BE49-F238E27FC236}">
                <a16:creationId xmlns:a16="http://schemas.microsoft.com/office/drawing/2014/main" id="{4FDC2008-27B9-495D-24F7-16A982D4B980}"/>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211999" y="3071599"/>
            <a:ext cx="407286" cy="407286"/>
          </a:xfrm>
          <a:prstGeom prst="rect">
            <a:avLst/>
          </a:prstGeom>
        </p:spPr>
      </p:pic>
      <p:pic>
        <p:nvPicPr>
          <p:cNvPr id="79" name="Graphic 78">
            <a:extLst>
              <a:ext uri="{FF2B5EF4-FFF2-40B4-BE49-F238E27FC236}">
                <a16:creationId xmlns:a16="http://schemas.microsoft.com/office/drawing/2014/main" id="{350522B2-E42B-71E5-1EEA-4AB8F947D048}"/>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355235" y="3112811"/>
            <a:ext cx="324862" cy="324862"/>
          </a:xfrm>
          <a:prstGeom prst="rect">
            <a:avLst/>
          </a:prstGeom>
        </p:spPr>
      </p:pic>
      <p:pic>
        <p:nvPicPr>
          <p:cNvPr id="80" name="Graphic 79">
            <a:extLst>
              <a:ext uri="{FF2B5EF4-FFF2-40B4-BE49-F238E27FC236}">
                <a16:creationId xmlns:a16="http://schemas.microsoft.com/office/drawing/2014/main" id="{CE3D1AAD-C11D-9E88-B669-083D19A86D23}"/>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511040" y="3109441"/>
            <a:ext cx="316529" cy="331602"/>
          </a:xfrm>
          <a:prstGeom prst="rect">
            <a:avLst/>
          </a:prstGeom>
        </p:spPr>
      </p:pic>
      <p:pic>
        <p:nvPicPr>
          <p:cNvPr id="81" name="Graphic 80">
            <a:extLst>
              <a:ext uri="{FF2B5EF4-FFF2-40B4-BE49-F238E27FC236}">
                <a16:creationId xmlns:a16="http://schemas.microsoft.com/office/drawing/2014/main" id="{480050B4-1595-9446-898C-3416B613B0D8}"/>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2493128" y="3092415"/>
            <a:ext cx="365655" cy="365655"/>
          </a:xfrm>
          <a:prstGeom prst="rect">
            <a:avLst/>
          </a:prstGeom>
        </p:spPr>
      </p:pic>
      <p:pic>
        <p:nvPicPr>
          <p:cNvPr id="82" name="Graphic 81" descr="Settings outline">
            <a:extLst>
              <a:ext uri="{FF2B5EF4-FFF2-40B4-BE49-F238E27FC236}">
                <a16:creationId xmlns:a16="http://schemas.microsoft.com/office/drawing/2014/main" id="{4B8D5521-8DA4-48D0-5C48-09683E4644D6}"/>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6276903" y="3090112"/>
            <a:ext cx="370261" cy="370261"/>
          </a:xfrm>
          <a:prstGeom prst="rect">
            <a:avLst/>
          </a:prstGeom>
        </p:spPr>
      </p:pic>
      <p:pic>
        <p:nvPicPr>
          <p:cNvPr id="83" name="Graphic 82" descr="Artificial Intelligence outline">
            <a:extLst>
              <a:ext uri="{FF2B5EF4-FFF2-40B4-BE49-F238E27FC236}">
                <a16:creationId xmlns:a16="http://schemas.microsoft.com/office/drawing/2014/main" id="{A4E57BF0-B153-38ED-5A6A-A0C3E1106001}"/>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8190457" y="3074132"/>
            <a:ext cx="402221" cy="402221"/>
          </a:xfrm>
          <a:prstGeom prst="rect">
            <a:avLst/>
          </a:prstGeom>
        </p:spPr>
      </p:pic>
      <p:sp>
        <p:nvSpPr>
          <p:cNvPr id="14" name="Content Placeholder 2">
            <a:extLst>
              <a:ext uri="{FF2B5EF4-FFF2-40B4-BE49-F238E27FC236}">
                <a16:creationId xmlns:a16="http://schemas.microsoft.com/office/drawing/2014/main" id="{D9ECF292-C351-823A-08FD-5A5076037F30}"/>
              </a:ext>
            </a:extLst>
          </p:cNvPr>
          <p:cNvSpPr txBox="1">
            <a:spLocks/>
          </p:cNvSpPr>
          <p:nvPr/>
        </p:nvSpPr>
        <p:spPr>
          <a:xfrm>
            <a:off x="413999" y="1098000"/>
            <a:ext cx="6844039" cy="1568342"/>
          </a:xfrm>
          <a:prstGeom prst="rect">
            <a:avLst/>
          </a:prstGeom>
          <a:ln>
            <a:noFill/>
          </a:ln>
        </p:spPr>
        <p:txBody>
          <a:bodyPr vert="horz" lIns="91440" tIns="45720" rIns="91440" bIns="45720" rtlCol="0" anchor="t">
            <a:normAutofit/>
          </a:bodyPr>
          <a:lstStyle>
            <a:lvl1pPr marL="228600" indent="-228600" algn="l" defTabSz="914400" rtl="0" eaLnBrk="1" latinLnBrk="0" hangingPunct="1">
              <a:lnSpc>
                <a:spcPct val="90000"/>
              </a:lnSpc>
              <a:spcBef>
                <a:spcPts val="1000"/>
              </a:spcBef>
              <a:buClr>
                <a:srgbClr val="C51C15"/>
              </a:buClr>
              <a:buFont typeface="Arial" panose="020B0604020202020204" pitchFamily="34" charset="0"/>
              <a:buChar char="•"/>
              <a:defRPr sz="120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marL="685800" indent="-228600" algn="l" defTabSz="914400" rtl="0" eaLnBrk="1" latinLnBrk="0" hangingPunct="1">
              <a:lnSpc>
                <a:spcPct val="90000"/>
              </a:lnSpc>
              <a:spcBef>
                <a:spcPts val="500"/>
              </a:spcBef>
              <a:buClr>
                <a:srgbClr val="C51C15"/>
              </a:buClr>
              <a:buFont typeface="Arial" panose="020B0604020202020204" pitchFamily="34" charset="0"/>
              <a:buChar char="•"/>
              <a:defRPr sz="120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2pPr>
            <a:lvl3pPr marL="1143000" indent="-228600" algn="l" defTabSz="914400" rtl="0" eaLnBrk="1" latinLnBrk="0" hangingPunct="1">
              <a:lnSpc>
                <a:spcPct val="90000"/>
              </a:lnSpc>
              <a:spcBef>
                <a:spcPts val="500"/>
              </a:spcBef>
              <a:buClr>
                <a:srgbClr val="C51C15"/>
              </a:buClr>
              <a:buFont typeface="Arial" panose="020B0604020202020204" pitchFamily="34" charset="0"/>
              <a:buChar char="•"/>
              <a:defRPr sz="120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3pPr>
            <a:lvl4pPr marL="1600200" indent="-228600" algn="l" defTabSz="914400" rtl="0" eaLnBrk="1" latinLnBrk="0" hangingPunct="1">
              <a:lnSpc>
                <a:spcPct val="90000"/>
              </a:lnSpc>
              <a:spcBef>
                <a:spcPts val="500"/>
              </a:spcBef>
              <a:buClr>
                <a:srgbClr val="C51C15"/>
              </a:buClr>
              <a:buFont typeface="Arial" panose="020B0604020202020204" pitchFamily="34" charset="0"/>
              <a:buChar char="•"/>
              <a:defRPr sz="120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4pPr>
            <a:lvl5pPr marL="2057400" indent="-228600" algn="l" defTabSz="914400" rtl="0" eaLnBrk="1" latinLnBrk="0" hangingPunct="1">
              <a:lnSpc>
                <a:spcPct val="90000"/>
              </a:lnSpc>
              <a:spcBef>
                <a:spcPts val="500"/>
              </a:spcBef>
              <a:buClr>
                <a:srgbClr val="C51C15"/>
              </a:buClr>
              <a:buFont typeface="Arial" panose="020B0604020202020204" pitchFamily="34" charset="0"/>
              <a:buChar char="•"/>
              <a:defRPr sz="120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spcBef>
                <a:spcPts val="600"/>
              </a:spcBef>
              <a:buNone/>
              <a:defRPr/>
            </a:pPr>
            <a:r>
              <a:rPr lang="en-US" sz="1200">
                <a:latin typeface="Roboto" panose="02000000000000000000" pitchFamily="2" charset="0"/>
                <a:ea typeface="Roboto" panose="02000000000000000000" pitchFamily="2" charset="0"/>
                <a:cs typeface="Roboto" panose="02000000000000000000" pitchFamily="2" charset="0"/>
              </a:rPr>
              <a:t>Our training capabilities aim at providing enhanced learner experiences and flexibility. Our training solutions enable organizations to provide continuous learning opportunities, track learner progress, and maintain consistency in training initiatives while offering cost efficiency and scalability.</a:t>
            </a:r>
          </a:p>
          <a:p>
            <a:pPr marL="0" indent="0" fontAlgn="base">
              <a:spcBef>
                <a:spcPts val="600"/>
              </a:spcBef>
              <a:buNone/>
              <a:defRPr/>
            </a:pPr>
            <a:r>
              <a:rPr lang="en-US" sz="1200">
                <a:latin typeface="Roboto" panose="02000000000000000000" pitchFamily="2" charset="0"/>
                <a:ea typeface="Roboto" panose="02000000000000000000" pitchFamily="2" charset="0"/>
                <a:cs typeface="Roboto" panose="02000000000000000000" pitchFamily="2" charset="0"/>
              </a:rPr>
              <a:t>Our training solutions prioritize the use of current and emerging learning technologies to effectively respond to the evolving demands of our industry, ensuring an enhanced and engaging learning experience.</a:t>
            </a:r>
          </a:p>
        </p:txBody>
      </p:sp>
      <p:sp>
        <p:nvSpPr>
          <p:cNvPr id="5" name="Rectangle: Top Corners Rounded 4">
            <a:extLst>
              <a:ext uri="{FF2B5EF4-FFF2-40B4-BE49-F238E27FC236}">
                <a16:creationId xmlns:a16="http://schemas.microsoft.com/office/drawing/2014/main" id="{DB2E76CF-94F9-764F-34C1-5E74543EC4FF}"/>
              </a:ext>
            </a:extLst>
          </p:cNvPr>
          <p:cNvSpPr/>
          <p:nvPr/>
        </p:nvSpPr>
        <p:spPr>
          <a:xfrm>
            <a:off x="495484" y="2520956"/>
            <a:ext cx="2457262" cy="430888"/>
          </a:xfrm>
          <a:prstGeom prst="round2SameRect">
            <a:avLst/>
          </a:prstGeom>
          <a:solidFill>
            <a:srgbClr val="FCFCFC"/>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 name="TextBox 6">
            <a:extLst>
              <a:ext uri="{FF2B5EF4-FFF2-40B4-BE49-F238E27FC236}">
                <a16:creationId xmlns:a16="http://schemas.microsoft.com/office/drawing/2014/main" id="{F3003744-685F-BA80-0BBF-7364766353FE}"/>
              </a:ext>
            </a:extLst>
          </p:cNvPr>
          <p:cNvSpPr txBox="1"/>
          <p:nvPr/>
        </p:nvSpPr>
        <p:spPr>
          <a:xfrm>
            <a:off x="558889" y="2623301"/>
            <a:ext cx="2268000" cy="28800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Our training offerings include:</a:t>
            </a:r>
          </a:p>
        </p:txBody>
      </p:sp>
      <p:pic>
        <p:nvPicPr>
          <p:cNvPr id="2" name="Graphic 1">
            <a:extLst>
              <a:ext uri="{FF2B5EF4-FFF2-40B4-BE49-F238E27FC236}">
                <a16:creationId xmlns:a16="http://schemas.microsoft.com/office/drawing/2014/main" id="{4742000C-8536-82BB-4B09-FBB37008C7BB}"/>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1229975" y="512764"/>
            <a:ext cx="488337" cy="446295"/>
          </a:xfrm>
          <a:prstGeom prst="rect">
            <a:avLst/>
          </a:prstGeom>
        </p:spPr>
      </p:pic>
    </p:spTree>
    <p:custDataLst>
      <p:tags r:id="rId1"/>
    </p:custDataLst>
    <p:extLst>
      <p:ext uri="{BB962C8B-B14F-4D97-AF65-F5344CB8AC3E}">
        <p14:creationId xmlns:p14="http://schemas.microsoft.com/office/powerpoint/2010/main" val="108366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6DAB9D-244D-B959-E3DA-DA4B3A78EC02}"/>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DB056DA7-E670-EDAA-1750-755C6A87BFF7}"/>
              </a:ext>
            </a:extLst>
          </p:cNvPr>
          <p:cNvSpPr>
            <a:spLocks noGrp="1"/>
          </p:cNvSpPr>
          <p:nvPr>
            <p:ph type="body" sz="quarter" idx="10"/>
          </p:nvPr>
        </p:nvSpPr>
        <p:spPr/>
        <p:txBody>
          <a:bodyPr/>
          <a:lstStyle/>
          <a:p>
            <a:r>
              <a:rPr lang="en-IN"/>
              <a:t>Rate Card</a:t>
            </a:r>
          </a:p>
        </p:txBody>
      </p:sp>
      <p:sp>
        <p:nvSpPr>
          <p:cNvPr id="3" name="Slide Number Placeholder 2">
            <a:extLst>
              <a:ext uri="{FF2B5EF4-FFF2-40B4-BE49-F238E27FC236}">
                <a16:creationId xmlns:a16="http://schemas.microsoft.com/office/drawing/2014/main" id="{446CFFCF-B44B-1D05-E6A0-A874F069D73B}"/>
              </a:ext>
            </a:extLst>
          </p:cNvPr>
          <p:cNvSpPr>
            <a:spLocks noGrp="1"/>
          </p:cNvSpPr>
          <p:nvPr>
            <p:ph type="sldNum" sz="quarter" idx="4294967295"/>
          </p:nvPr>
        </p:nvSpPr>
        <p:spPr>
          <a:xfrm>
            <a:off x="9144000" y="6464300"/>
            <a:ext cx="3048000" cy="365125"/>
          </a:xfrm>
        </p:spPr>
        <p:txBody>
          <a:bodyPr/>
          <a:lstStyle/>
          <a:p>
            <a:fld id="{56401666-4A6E-4ACE-A673-0C447E42B71F}" type="slidenum">
              <a:rPr lang="en-US" smtClean="0"/>
              <a:pPr/>
              <a:t>27</a:t>
            </a:fld>
            <a:endParaRPr lang="en-US"/>
          </a:p>
        </p:txBody>
      </p:sp>
      <p:graphicFrame>
        <p:nvGraphicFramePr>
          <p:cNvPr id="9" name="Table 8">
            <a:extLst>
              <a:ext uri="{FF2B5EF4-FFF2-40B4-BE49-F238E27FC236}">
                <a16:creationId xmlns:a16="http://schemas.microsoft.com/office/drawing/2014/main" id="{68A0939E-006E-3D0E-0552-CE9E14CFDACD}"/>
              </a:ext>
            </a:extLst>
          </p:cNvPr>
          <p:cNvGraphicFramePr>
            <a:graphicFrameLocks noGrp="1"/>
          </p:cNvGraphicFramePr>
          <p:nvPr/>
        </p:nvGraphicFramePr>
        <p:xfrm>
          <a:off x="508035" y="4782525"/>
          <a:ext cx="11175929" cy="1224000"/>
        </p:xfrm>
        <a:graphic>
          <a:graphicData uri="http://schemas.openxmlformats.org/drawingml/2006/table">
            <a:tbl>
              <a:tblPr firstRow="1" firstCol="1" bandRow="1"/>
              <a:tblGrid>
                <a:gridCol w="2583380">
                  <a:extLst>
                    <a:ext uri="{9D8B030D-6E8A-4147-A177-3AD203B41FA5}">
                      <a16:colId xmlns:a16="http://schemas.microsoft.com/office/drawing/2014/main" val="3241011960"/>
                    </a:ext>
                  </a:extLst>
                </a:gridCol>
                <a:gridCol w="3313806">
                  <a:extLst>
                    <a:ext uri="{9D8B030D-6E8A-4147-A177-3AD203B41FA5}">
                      <a16:colId xmlns:a16="http://schemas.microsoft.com/office/drawing/2014/main" val="3277390862"/>
                    </a:ext>
                  </a:extLst>
                </a:gridCol>
                <a:gridCol w="1759581">
                  <a:extLst>
                    <a:ext uri="{9D8B030D-6E8A-4147-A177-3AD203B41FA5}">
                      <a16:colId xmlns:a16="http://schemas.microsoft.com/office/drawing/2014/main" val="943954666"/>
                    </a:ext>
                  </a:extLst>
                </a:gridCol>
                <a:gridCol w="1759581">
                  <a:extLst>
                    <a:ext uri="{9D8B030D-6E8A-4147-A177-3AD203B41FA5}">
                      <a16:colId xmlns:a16="http://schemas.microsoft.com/office/drawing/2014/main" val="2649181968"/>
                    </a:ext>
                  </a:extLst>
                </a:gridCol>
                <a:gridCol w="1759581">
                  <a:extLst>
                    <a:ext uri="{9D8B030D-6E8A-4147-A177-3AD203B41FA5}">
                      <a16:colId xmlns:a16="http://schemas.microsoft.com/office/drawing/2014/main" val="2530491968"/>
                    </a:ext>
                  </a:extLst>
                </a:gridCol>
              </a:tblGrid>
              <a:tr h="331901">
                <a:tc rowSpan="2">
                  <a:txBody>
                    <a:bodyPr/>
                    <a:lstStyle/>
                    <a:p>
                      <a:pPr marL="0" marR="0" algn="ctr">
                        <a:spcBef>
                          <a:spcPts val="0"/>
                        </a:spcBef>
                        <a:spcAft>
                          <a:spcPts val="0"/>
                        </a:spcAft>
                      </a:pPr>
                      <a:r>
                        <a:rPr lang="en-IN" sz="900" b="1">
                          <a:solidFill>
                            <a:srgbClr val="FFFFFF"/>
                          </a:solidFill>
                          <a:effectLst/>
                          <a:latin typeface="Roboto" panose="02000000000000000000" pitchFamily="2" charset="0"/>
                          <a:ea typeface="Roboto" panose="02000000000000000000" pitchFamily="2" charset="0"/>
                          <a:cs typeface="Roboto" panose="02000000000000000000" pitchFamily="2" charset="0"/>
                        </a:rPr>
                        <a:t>Scenario</a:t>
                      </a:r>
                      <a:endParaRPr lang="en-US" sz="900">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5767B4"/>
                    </a:solidFill>
                  </a:tcPr>
                </a:tc>
                <a:tc rowSpan="2">
                  <a:txBody>
                    <a:bodyPr/>
                    <a:lstStyle/>
                    <a:p>
                      <a:pPr marL="0" marR="0" algn="ctr">
                        <a:spcBef>
                          <a:spcPts val="0"/>
                        </a:spcBef>
                        <a:spcAft>
                          <a:spcPts val="0"/>
                        </a:spcAft>
                      </a:pPr>
                      <a:r>
                        <a:rPr lang="en-IN" sz="900" b="1">
                          <a:solidFill>
                            <a:srgbClr val="FFFFFF"/>
                          </a:solidFill>
                          <a:effectLst/>
                          <a:latin typeface="Roboto" panose="02000000000000000000" pitchFamily="2" charset="0"/>
                          <a:ea typeface="Roboto" panose="02000000000000000000" pitchFamily="2" charset="0"/>
                          <a:cs typeface="Roboto" panose="02000000000000000000" pitchFamily="2" charset="0"/>
                        </a:rPr>
                        <a:t>Tasks</a:t>
                      </a:r>
                      <a:endParaRPr lang="en-US" sz="900">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5767B4"/>
                    </a:solidFill>
                  </a:tcPr>
                </a:tc>
                <a:tc gridSpan="3">
                  <a:txBody>
                    <a:bodyPr/>
                    <a:lstStyle/>
                    <a:p>
                      <a:pPr marL="0" marR="0" algn="ctr">
                        <a:spcBef>
                          <a:spcPts val="0"/>
                        </a:spcBef>
                        <a:spcAft>
                          <a:spcPts val="0"/>
                        </a:spcAft>
                      </a:pPr>
                      <a:r>
                        <a:rPr lang="en-IN" sz="900" b="1">
                          <a:solidFill>
                            <a:srgbClr val="FFFFFF"/>
                          </a:solidFill>
                          <a:effectLst/>
                          <a:latin typeface="Roboto" panose="02000000000000000000" pitchFamily="2" charset="0"/>
                          <a:ea typeface="Roboto" panose="02000000000000000000" pitchFamily="2" charset="0"/>
                          <a:cs typeface="Roboto" panose="02000000000000000000" pitchFamily="2" charset="0"/>
                        </a:rPr>
                        <a:t>Cost (USD)</a:t>
                      </a:r>
                      <a:endParaRPr lang="en-US" sz="900">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9050" cap="flat" cmpd="sng" algn="ctr">
                      <a:solidFill>
                        <a:srgbClr val="FFFFFF"/>
                      </a:solidFill>
                      <a:prstDash val="solid"/>
                      <a:round/>
                      <a:headEnd type="none" w="med" len="med"/>
                      <a:tailEnd type="none" w="med" len="med"/>
                    </a:lnL>
                    <a:lnR>
                      <a:noFill/>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5767B4"/>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519606771"/>
                  </a:ext>
                </a:extLst>
              </a:tr>
              <a:tr h="239360">
                <a:tc vMerge="1">
                  <a:txBody>
                    <a:bodyPr/>
                    <a:lstStyle/>
                    <a:p>
                      <a:endParaRPr lang="en-US"/>
                    </a:p>
                  </a:txBody>
                  <a:tcPr/>
                </a:tc>
                <a:tc vMerge="1">
                  <a:txBody>
                    <a:bodyPr/>
                    <a:lstStyle/>
                    <a:p>
                      <a:endParaRPr lang="en-US"/>
                    </a:p>
                  </a:txBody>
                  <a:tcPr/>
                </a:tc>
                <a:tc>
                  <a:txBody>
                    <a:bodyPr/>
                    <a:lstStyle/>
                    <a:p>
                      <a:pPr marL="0" marR="0" algn="ctr">
                        <a:spcBef>
                          <a:spcPts val="0"/>
                        </a:spcBef>
                        <a:spcAft>
                          <a:spcPts val="0"/>
                        </a:spcAft>
                      </a:pPr>
                      <a:r>
                        <a:rPr lang="en-IN" sz="900" b="1">
                          <a:solidFill>
                            <a:srgbClr val="FFFFFF"/>
                          </a:solidFill>
                          <a:effectLst/>
                          <a:latin typeface="Roboto" panose="02000000000000000000" pitchFamily="2" charset="0"/>
                          <a:ea typeface="Roboto" panose="02000000000000000000" pitchFamily="2" charset="0"/>
                          <a:cs typeface="Roboto" panose="02000000000000000000" pitchFamily="2" charset="0"/>
                        </a:rPr>
                        <a:t>Level 1</a:t>
                      </a:r>
                      <a:endParaRPr lang="en-US" sz="900">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5767B4"/>
                    </a:solidFill>
                  </a:tcPr>
                </a:tc>
                <a:tc>
                  <a:txBody>
                    <a:bodyPr/>
                    <a:lstStyle/>
                    <a:p>
                      <a:pPr marL="0" marR="0" algn="ctr">
                        <a:spcBef>
                          <a:spcPts val="0"/>
                        </a:spcBef>
                        <a:spcAft>
                          <a:spcPts val="0"/>
                        </a:spcAft>
                      </a:pPr>
                      <a:r>
                        <a:rPr lang="en-IN" sz="900" b="1">
                          <a:solidFill>
                            <a:srgbClr val="FFFFFF"/>
                          </a:solidFill>
                          <a:effectLst/>
                          <a:latin typeface="Roboto" panose="02000000000000000000" pitchFamily="2" charset="0"/>
                          <a:ea typeface="Roboto" panose="02000000000000000000" pitchFamily="2" charset="0"/>
                          <a:cs typeface="Roboto" panose="02000000000000000000" pitchFamily="2" charset="0"/>
                        </a:rPr>
                        <a:t>Level 2</a:t>
                      </a:r>
                      <a:endParaRPr lang="en-US" sz="900">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5767B4"/>
                    </a:solidFill>
                  </a:tcPr>
                </a:tc>
                <a:tc>
                  <a:txBody>
                    <a:bodyPr/>
                    <a:lstStyle/>
                    <a:p>
                      <a:pPr marL="0" marR="0" algn="ctr">
                        <a:spcBef>
                          <a:spcPts val="0"/>
                        </a:spcBef>
                        <a:spcAft>
                          <a:spcPts val="0"/>
                        </a:spcAft>
                      </a:pPr>
                      <a:r>
                        <a:rPr lang="en-IN" sz="900" b="1">
                          <a:solidFill>
                            <a:srgbClr val="FFFFFF"/>
                          </a:solidFill>
                          <a:effectLst/>
                          <a:latin typeface="Roboto" panose="02000000000000000000" pitchFamily="2" charset="0"/>
                          <a:ea typeface="Roboto" panose="02000000000000000000" pitchFamily="2" charset="0"/>
                          <a:cs typeface="Roboto" panose="02000000000000000000" pitchFamily="2" charset="0"/>
                        </a:rPr>
                        <a:t>Level 3</a:t>
                      </a:r>
                      <a:endParaRPr lang="en-US" sz="900">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9050" cap="flat" cmpd="sng" algn="ctr">
                      <a:solidFill>
                        <a:srgbClr val="FFFFFF"/>
                      </a:solidFill>
                      <a:prstDash val="solid"/>
                      <a:round/>
                      <a:headEnd type="none" w="med" len="med"/>
                      <a:tailEnd type="none" w="med" len="med"/>
                    </a:lnL>
                    <a:lnR>
                      <a:noFill/>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5767B4"/>
                    </a:solidFill>
                  </a:tcPr>
                </a:tc>
                <a:extLst>
                  <a:ext uri="{0D108BD9-81ED-4DB2-BD59-A6C34878D82A}">
                    <a16:rowId xmlns:a16="http://schemas.microsoft.com/office/drawing/2014/main" val="3500065119"/>
                  </a:ext>
                </a:extLst>
              </a:tr>
              <a:tr h="210205">
                <a:tc>
                  <a:txBody>
                    <a:bodyPr/>
                    <a:lstStyle/>
                    <a:p>
                      <a:pPr marL="0" marR="0" algn="l">
                        <a:spcBef>
                          <a:spcPts val="0"/>
                        </a:spcBef>
                        <a:spcAft>
                          <a:spcPts val="0"/>
                        </a:spcAft>
                      </a:pPr>
                      <a:r>
                        <a:rPr lang="en-US" sz="900">
                          <a:solidFill>
                            <a:srgbClr val="4D4D4D"/>
                          </a:solidFill>
                          <a:effectLst/>
                          <a:latin typeface="Roboto" panose="02000000000000000000" pitchFamily="2" charset="0"/>
                          <a:ea typeface="Roboto" panose="02000000000000000000" pitchFamily="2" charset="0"/>
                          <a:cs typeface="Roboto" panose="02000000000000000000" pitchFamily="2" charset="0"/>
                        </a:rPr>
                        <a:t>Content Translation</a:t>
                      </a:r>
                      <a:endParaRPr lang="en-US" sz="900">
                        <a:effectLst/>
                        <a:latin typeface="Roboto" panose="02000000000000000000" pitchFamily="2" charset="0"/>
                        <a:ea typeface="Roboto" panose="02000000000000000000" pitchFamily="2" charset="0"/>
                        <a:cs typeface="Roboto" panose="02000000000000000000" pitchFamily="2" charset="0"/>
                      </a:endParaRPr>
                    </a:p>
                  </a:txBody>
                  <a:tcPr marL="108000" marR="68580"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D9D9D9"/>
                    </a:solidFill>
                  </a:tcPr>
                </a:tc>
                <a:tc>
                  <a:txBody>
                    <a:bodyPr/>
                    <a:lstStyle/>
                    <a:p>
                      <a:pPr marL="0" marR="0">
                        <a:spcBef>
                          <a:spcPts val="0"/>
                        </a:spcBef>
                        <a:spcAft>
                          <a:spcPts val="0"/>
                        </a:spcAft>
                      </a:pPr>
                      <a:r>
                        <a:rPr lang="en-US" sz="900">
                          <a:solidFill>
                            <a:srgbClr val="4D4D4D"/>
                          </a:solidFill>
                          <a:effectLst/>
                          <a:latin typeface="Roboto" panose="02000000000000000000" pitchFamily="2" charset="0"/>
                          <a:ea typeface="Roboto" panose="02000000000000000000" pitchFamily="2" charset="0"/>
                          <a:cs typeface="Roboto" panose="02000000000000000000" pitchFamily="2" charset="0"/>
                        </a:rPr>
                        <a:t>Translation of content of 1 WBT Module (1 hour)</a:t>
                      </a:r>
                      <a:endParaRPr lang="en-US" sz="900">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9D9D9"/>
                    </a:solidFill>
                  </a:tcPr>
                </a:tc>
                <a:tc gridSpan="3">
                  <a:txBody>
                    <a:bodyPr/>
                    <a:lstStyle/>
                    <a:p>
                      <a:pPr marL="0" marR="0" algn="ctr">
                        <a:spcBef>
                          <a:spcPts val="0"/>
                        </a:spcBef>
                        <a:spcAft>
                          <a:spcPts val="0"/>
                        </a:spcAft>
                      </a:pPr>
                      <a:r>
                        <a:rPr lang="en-US" sz="900">
                          <a:solidFill>
                            <a:srgbClr val="4D4D4D"/>
                          </a:solidFill>
                          <a:effectLst/>
                          <a:latin typeface="Roboto" panose="02000000000000000000" pitchFamily="2" charset="0"/>
                          <a:ea typeface="Roboto" panose="02000000000000000000" pitchFamily="2" charset="0"/>
                          <a:cs typeface="Roboto" panose="02000000000000000000" pitchFamily="2" charset="0"/>
                        </a:rPr>
                        <a:t>$2,500 - $4,000</a:t>
                      </a:r>
                      <a:endParaRPr lang="en-US" sz="900">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9D9D9"/>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70207561"/>
                  </a:ext>
                </a:extLst>
              </a:tr>
              <a:tr h="221267">
                <a:tc>
                  <a:txBody>
                    <a:bodyPr/>
                    <a:lstStyle/>
                    <a:p>
                      <a:pPr marL="0" marR="0" algn="l">
                        <a:spcBef>
                          <a:spcPts val="0"/>
                        </a:spcBef>
                        <a:spcAft>
                          <a:spcPts val="0"/>
                        </a:spcAft>
                      </a:pPr>
                      <a:r>
                        <a:rPr lang="en-US" sz="900">
                          <a:solidFill>
                            <a:srgbClr val="4D4D4D"/>
                          </a:solidFill>
                          <a:effectLst/>
                          <a:latin typeface="Roboto" panose="02000000000000000000" pitchFamily="2" charset="0"/>
                          <a:ea typeface="Roboto" panose="02000000000000000000" pitchFamily="2" charset="0"/>
                          <a:cs typeface="Roboto" panose="02000000000000000000" pitchFamily="2" charset="0"/>
                        </a:rPr>
                        <a:t>Audio Translation</a:t>
                      </a:r>
                      <a:endParaRPr lang="en-US" sz="900">
                        <a:effectLst/>
                        <a:latin typeface="Roboto" panose="02000000000000000000" pitchFamily="2" charset="0"/>
                        <a:ea typeface="Roboto" panose="02000000000000000000" pitchFamily="2" charset="0"/>
                        <a:cs typeface="Roboto" panose="02000000000000000000" pitchFamily="2" charset="0"/>
                      </a:endParaRPr>
                    </a:p>
                  </a:txBody>
                  <a:tcPr marL="108000" marR="68580"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9D9D9"/>
                    </a:solidFill>
                  </a:tcPr>
                </a:tc>
                <a:tc>
                  <a:txBody>
                    <a:bodyPr/>
                    <a:lstStyle/>
                    <a:p>
                      <a:pPr marL="0" marR="0">
                        <a:spcBef>
                          <a:spcPts val="0"/>
                        </a:spcBef>
                        <a:spcAft>
                          <a:spcPts val="0"/>
                        </a:spcAft>
                      </a:pPr>
                      <a:r>
                        <a:rPr lang="en-US" sz="900">
                          <a:solidFill>
                            <a:srgbClr val="4D4D4D"/>
                          </a:solidFill>
                          <a:effectLst/>
                          <a:latin typeface="Roboto" panose="02000000000000000000" pitchFamily="2" charset="0"/>
                          <a:ea typeface="Roboto" panose="02000000000000000000" pitchFamily="2" charset="0"/>
                          <a:cs typeface="Roboto" panose="02000000000000000000" pitchFamily="2" charset="0"/>
                        </a:rPr>
                        <a:t>Audio recording of 1 WBT Module (1 hour)</a:t>
                      </a:r>
                      <a:endParaRPr lang="en-US" sz="900">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9D9D9"/>
                    </a:solidFill>
                  </a:tcPr>
                </a:tc>
                <a:tc gridSpan="3">
                  <a:txBody>
                    <a:bodyPr/>
                    <a:lstStyle/>
                    <a:p>
                      <a:pPr marL="0" marR="0" algn="ctr">
                        <a:spcBef>
                          <a:spcPts val="0"/>
                        </a:spcBef>
                        <a:spcAft>
                          <a:spcPts val="0"/>
                        </a:spcAft>
                      </a:pPr>
                      <a:r>
                        <a:rPr lang="en-US" sz="900">
                          <a:solidFill>
                            <a:srgbClr val="4D4D4D"/>
                          </a:solidFill>
                          <a:effectLst/>
                          <a:latin typeface="Roboto" panose="02000000000000000000" pitchFamily="2" charset="0"/>
                          <a:ea typeface="Roboto" panose="02000000000000000000" pitchFamily="2" charset="0"/>
                          <a:cs typeface="Roboto" panose="02000000000000000000" pitchFamily="2" charset="0"/>
                        </a:rPr>
                        <a:t>$1,700 - $2,500</a:t>
                      </a:r>
                      <a:endParaRPr lang="en-US" sz="900">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9D9D9"/>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385334640"/>
                  </a:ext>
                </a:extLst>
              </a:tr>
              <a:tr h="221267">
                <a:tc>
                  <a:txBody>
                    <a:bodyPr/>
                    <a:lstStyle/>
                    <a:p>
                      <a:pPr marL="0" marR="0" algn="l">
                        <a:spcBef>
                          <a:spcPts val="0"/>
                        </a:spcBef>
                        <a:spcAft>
                          <a:spcPts val="0"/>
                        </a:spcAft>
                      </a:pPr>
                      <a:r>
                        <a:rPr lang="en-US" sz="900">
                          <a:solidFill>
                            <a:srgbClr val="4D4D4D"/>
                          </a:solidFill>
                          <a:effectLst/>
                          <a:latin typeface="Roboto" panose="02000000000000000000" pitchFamily="2" charset="0"/>
                          <a:ea typeface="Roboto" panose="02000000000000000000" pitchFamily="2" charset="0"/>
                          <a:cs typeface="Roboto" panose="02000000000000000000" pitchFamily="2" charset="0"/>
                        </a:rPr>
                        <a:t>Content and Audio Integration (HTML5)</a:t>
                      </a:r>
                      <a:endParaRPr lang="en-US" sz="900">
                        <a:effectLst/>
                        <a:latin typeface="Roboto" panose="02000000000000000000" pitchFamily="2" charset="0"/>
                        <a:ea typeface="Roboto" panose="02000000000000000000" pitchFamily="2" charset="0"/>
                        <a:cs typeface="Roboto" panose="02000000000000000000" pitchFamily="2" charset="0"/>
                      </a:endParaRPr>
                    </a:p>
                  </a:txBody>
                  <a:tcPr marL="108000" marR="68580"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9D9D9"/>
                    </a:solidFill>
                  </a:tcPr>
                </a:tc>
                <a:tc>
                  <a:txBody>
                    <a:bodyPr/>
                    <a:lstStyle/>
                    <a:p>
                      <a:pPr marL="0" marR="0">
                        <a:spcBef>
                          <a:spcPts val="0"/>
                        </a:spcBef>
                        <a:spcAft>
                          <a:spcPts val="0"/>
                        </a:spcAft>
                      </a:pPr>
                      <a:r>
                        <a:rPr lang="en-US" sz="900">
                          <a:solidFill>
                            <a:srgbClr val="4D4D4D"/>
                          </a:solidFill>
                          <a:effectLst/>
                          <a:latin typeface="Roboto" panose="02000000000000000000" pitchFamily="2" charset="0"/>
                          <a:ea typeface="Roboto" panose="02000000000000000000" pitchFamily="2" charset="0"/>
                          <a:cs typeface="Roboto" panose="02000000000000000000" pitchFamily="2" charset="0"/>
                        </a:rPr>
                        <a:t>Integration of content for 1 WBT Module (1 hour)</a:t>
                      </a:r>
                      <a:endParaRPr lang="en-US" sz="900">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9D9D9"/>
                    </a:solidFill>
                  </a:tcPr>
                </a:tc>
                <a:tc>
                  <a:txBody>
                    <a:bodyPr/>
                    <a:lstStyle/>
                    <a:p>
                      <a:pPr marL="0" marR="0" algn="ctr">
                        <a:spcBef>
                          <a:spcPts val="0"/>
                        </a:spcBef>
                        <a:spcAft>
                          <a:spcPts val="0"/>
                        </a:spcAft>
                      </a:pPr>
                      <a:r>
                        <a:rPr lang="en-US" sz="900">
                          <a:solidFill>
                            <a:srgbClr val="4D4D4D"/>
                          </a:solidFill>
                          <a:effectLst/>
                          <a:latin typeface="Roboto" panose="02000000000000000000" pitchFamily="2" charset="0"/>
                          <a:ea typeface="Roboto" panose="02000000000000000000" pitchFamily="2" charset="0"/>
                          <a:cs typeface="Roboto" panose="02000000000000000000" pitchFamily="2" charset="0"/>
                        </a:rPr>
                        <a:t>$1,000</a:t>
                      </a:r>
                      <a:endParaRPr lang="en-US" sz="900">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9D9D9"/>
                    </a:solidFill>
                  </a:tcPr>
                </a:tc>
                <a:tc>
                  <a:txBody>
                    <a:bodyPr/>
                    <a:lstStyle/>
                    <a:p>
                      <a:pPr marL="0" marR="0" algn="ctr">
                        <a:spcBef>
                          <a:spcPts val="0"/>
                        </a:spcBef>
                        <a:spcAft>
                          <a:spcPts val="0"/>
                        </a:spcAft>
                      </a:pPr>
                      <a:r>
                        <a:rPr lang="en-US" sz="900">
                          <a:solidFill>
                            <a:srgbClr val="4D4D4D"/>
                          </a:solidFill>
                          <a:effectLst/>
                          <a:latin typeface="Roboto" panose="02000000000000000000" pitchFamily="2" charset="0"/>
                          <a:ea typeface="Roboto" panose="02000000000000000000" pitchFamily="2" charset="0"/>
                          <a:cs typeface="Roboto" panose="02000000000000000000" pitchFamily="2" charset="0"/>
                        </a:rPr>
                        <a:t>$1,500</a:t>
                      </a:r>
                      <a:endParaRPr lang="en-US" sz="900">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9D9D9"/>
                    </a:solidFill>
                  </a:tcPr>
                </a:tc>
                <a:tc>
                  <a:txBody>
                    <a:bodyPr/>
                    <a:lstStyle/>
                    <a:p>
                      <a:pPr marL="0" marR="0" algn="ctr">
                        <a:spcBef>
                          <a:spcPts val="0"/>
                        </a:spcBef>
                        <a:spcAft>
                          <a:spcPts val="0"/>
                        </a:spcAft>
                      </a:pPr>
                      <a:r>
                        <a:rPr lang="en-US" sz="900">
                          <a:solidFill>
                            <a:srgbClr val="4D4D4D"/>
                          </a:solidFill>
                          <a:effectLst/>
                          <a:latin typeface="Roboto" panose="02000000000000000000" pitchFamily="2" charset="0"/>
                          <a:ea typeface="Roboto" panose="02000000000000000000" pitchFamily="2" charset="0"/>
                          <a:cs typeface="Roboto" panose="02000000000000000000" pitchFamily="2" charset="0"/>
                        </a:rPr>
                        <a:t>$2,000</a:t>
                      </a:r>
                      <a:endParaRPr lang="en-US" sz="900">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9D9D9"/>
                    </a:solidFill>
                  </a:tcPr>
                </a:tc>
                <a:extLst>
                  <a:ext uri="{0D108BD9-81ED-4DB2-BD59-A6C34878D82A}">
                    <a16:rowId xmlns:a16="http://schemas.microsoft.com/office/drawing/2014/main" val="2283559681"/>
                  </a:ext>
                </a:extLst>
              </a:tr>
            </a:tbl>
          </a:graphicData>
        </a:graphic>
      </p:graphicFrame>
      <p:graphicFrame>
        <p:nvGraphicFramePr>
          <p:cNvPr id="10" name="Table 9">
            <a:extLst>
              <a:ext uri="{FF2B5EF4-FFF2-40B4-BE49-F238E27FC236}">
                <a16:creationId xmlns:a16="http://schemas.microsoft.com/office/drawing/2014/main" id="{A53A6BB7-64B8-481B-B8B5-752E687A29D5}"/>
              </a:ext>
            </a:extLst>
          </p:cNvPr>
          <p:cNvGraphicFramePr>
            <a:graphicFrameLocks noGrp="1"/>
          </p:cNvGraphicFramePr>
          <p:nvPr/>
        </p:nvGraphicFramePr>
        <p:xfrm>
          <a:off x="5360165" y="1168680"/>
          <a:ext cx="6323798" cy="2339998"/>
        </p:xfrm>
        <a:graphic>
          <a:graphicData uri="http://schemas.openxmlformats.org/drawingml/2006/table">
            <a:tbl>
              <a:tblPr firstRow="1" bandRow="1">
                <a:tableStyleId>{5C22544A-7EE6-4342-B048-85BDC9FD1C3A}</a:tableStyleId>
              </a:tblPr>
              <a:tblGrid>
                <a:gridCol w="2690182">
                  <a:extLst>
                    <a:ext uri="{9D8B030D-6E8A-4147-A177-3AD203B41FA5}">
                      <a16:colId xmlns:a16="http://schemas.microsoft.com/office/drawing/2014/main" val="865546815"/>
                    </a:ext>
                  </a:extLst>
                </a:gridCol>
                <a:gridCol w="1580623">
                  <a:extLst>
                    <a:ext uri="{9D8B030D-6E8A-4147-A177-3AD203B41FA5}">
                      <a16:colId xmlns:a16="http://schemas.microsoft.com/office/drawing/2014/main" val="3767016206"/>
                    </a:ext>
                  </a:extLst>
                </a:gridCol>
                <a:gridCol w="2052993">
                  <a:extLst>
                    <a:ext uri="{9D8B030D-6E8A-4147-A177-3AD203B41FA5}">
                      <a16:colId xmlns:a16="http://schemas.microsoft.com/office/drawing/2014/main" val="193488987"/>
                    </a:ext>
                  </a:extLst>
                </a:gridCol>
              </a:tblGrid>
              <a:tr h="292664">
                <a:tc>
                  <a:txBody>
                    <a:bodyPr/>
                    <a:lstStyle/>
                    <a:p>
                      <a:pPr algn="ctr"/>
                      <a:r>
                        <a:rPr lang="en-IN" sz="900" b="1" kern="1200">
                          <a:solidFill>
                            <a:srgbClr val="FFFFFF"/>
                          </a:solidFill>
                          <a:effectLst/>
                          <a:latin typeface="Roboto" panose="02000000000000000000" pitchFamily="2" charset="0"/>
                          <a:ea typeface="Roboto" panose="02000000000000000000" pitchFamily="2" charset="0"/>
                          <a:cs typeface="Roboto" panose="02000000000000000000" pitchFamily="2" charset="0"/>
                        </a:rPr>
                        <a:t>Virtualization Level</a:t>
                      </a: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767B4"/>
                    </a:solidFill>
                  </a:tcPr>
                </a:tc>
                <a:tc>
                  <a:txBody>
                    <a:bodyPr/>
                    <a:lstStyle/>
                    <a:p>
                      <a:pPr algn="ctr"/>
                      <a:r>
                        <a:rPr lang="en-IN" sz="900" b="1" kern="1200">
                          <a:solidFill>
                            <a:srgbClr val="FFFFFF"/>
                          </a:solidFill>
                          <a:effectLst/>
                          <a:latin typeface="Roboto" panose="02000000000000000000" pitchFamily="2" charset="0"/>
                          <a:ea typeface="Roboto" panose="02000000000000000000" pitchFamily="2" charset="0"/>
                          <a:cs typeface="Roboto" panose="02000000000000000000" pitchFamily="2" charset="0"/>
                        </a:rPr>
                        <a:t>Unit (mins)</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767B4"/>
                    </a:solidFill>
                  </a:tcPr>
                </a:tc>
                <a:tc>
                  <a:txBody>
                    <a:bodyPr/>
                    <a:lstStyle/>
                    <a:p>
                      <a:pPr algn="ctr"/>
                      <a:r>
                        <a:rPr lang="en-IN" sz="900" b="1" kern="1200">
                          <a:solidFill>
                            <a:srgbClr val="FFFFFF"/>
                          </a:solidFill>
                          <a:effectLst/>
                          <a:latin typeface="Roboto" panose="02000000000000000000" pitchFamily="2" charset="0"/>
                          <a:ea typeface="Roboto" panose="02000000000000000000" pitchFamily="2" charset="0"/>
                          <a:cs typeface="Roboto" panose="02000000000000000000" pitchFamily="2" charset="0"/>
                        </a:rPr>
                        <a:t>Cost Range (USD)</a:t>
                      </a: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767B4"/>
                    </a:solidFill>
                  </a:tcPr>
                </a:tc>
                <a:extLst>
                  <a:ext uri="{0D108BD9-81ED-4DB2-BD59-A6C34878D82A}">
                    <a16:rowId xmlns:a16="http://schemas.microsoft.com/office/drawing/2014/main" val="724725587"/>
                  </a:ext>
                </a:extLst>
              </a:tr>
              <a:tr h="263470">
                <a:tc>
                  <a:txBody>
                    <a:bodyPr/>
                    <a:lstStyle/>
                    <a:p>
                      <a:pPr marL="0" indent="0" algn="l" defTabSz="914400" rtl="0" eaLnBrk="1" fontAlgn="ctr" latinLnBrk="0" hangingPunct="1">
                        <a:spcAft>
                          <a:spcPts val="600"/>
                        </a:spcAft>
                      </a:pPr>
                      <a:r>
                        <a:rPr lang="en-US" sz="900" b="0" i="0" u="none" strike="noStrike" kern="1200">
                          <a:solidFill>
                            <a:srgbClr val="4D4D4D"/>
                          </a:solidFill>
                          <a:effectLst/>
                          <a:latin typeface="Roboto" panose="02000000000000000000" pitchFamily="2" charset="0"/>
                          <a:ea typeface="Roboto" panose="02000000000000000000" pitchFamily="2" charset="0"/>
                          <a:cs typeface="Roboto" panose="02000000000000000000" pitchFamily="2" charset="0"/>
                        </a:rPr>
                        <a:t>Webinar/Classroom Video to WBL</a:t>
                      </a:r>
                      <a:endParaRPr lang="en-IN" sz="900" b="0" i="0" u="none" strike="noStrike" kern="1200">
                        <a:solidFill>
                          <a:srgbClr val="4D4D4D"/>
                        </a:solidFill>
                        <a:effectLst/>
                        <a:latin typeface="Roboto" panose="02000000000000000000" pitchFamily="2" charset="0"/>
                        <a:ea typeface="Roboto" panose="02000000000000000000" pitchFamily="2" charset="0"/>
                        <a:cs typeface="Roboto" panose="02000000000000000000" pitchFamily="2" charset="0"/>
                      </a:endParaRPr>
                    </a:p>
                  </a:txBody>
                  <a:tcPr marL="14400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indent="0" algn="ctr" defTabSz="914400" rtl="0" eaLnBrk="1" fontAlgn="ctr" latinLnBrk="0" hangingPunct="1">
                        <a:spcAft>
                          <a:spcPts val="600"/>
                        </a:spcAft>
                      </a:pPr>
                      <a:r>
                        <a:rPr lang="en-IN" sz="900" b="0" i="0" u="none" strike="noStrike" kern="1200">
                          <a:solidFill>
                            <a:srgbClr val="4D4D4D"/>
                          </a:solidFill>
                          <a:effectLst/>
                          <a:latin typeface="Roboto" panose="02000000000000000000" pitchFamily="2" charset="0"/>
                          <a:ea typeface="Roboto" panose="02000000000000000000" pitchFamily="2" charset="0"/>
                          <a:cs typeface="Roboto" panose="02000000000000000000" pitchFamily="2" charset="0"/>
                        </a:rPr>
                        <a:t>60</a:t>
                      </a: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ctr" defTabSz="914400" rtl="0" eaLnBrk="1" fontAlgn="ctr" latinLnBrk="0" hangingPunct="1">
                        <a:lnSpc>
                          <a:spcPct val="100000"/>
                        </a:lnSpc>
                        <a:spcBef>
                          <a:spcPts val="0"/>
                        </a:spcBef>
                        <a:spcAft>
                          <a:spcPts val="600"/>
                        </a:spcAft>
                        <a:buClrTx/>
                        <a:buSzTx/>
                        <a:buFontTx/>
                        <a:buNone/>
                        <a:tabLst/>
                        <a:defRPr/>
                      </a:pPr>
                      <a:r>
                        <a:rPr lang="en-IN" sz="900" b="0" i="0" u="none" strike="noStrike" kern="1200">
                          <a:solidFill>
                            <a:srgbClr val="4D4D4D"/>
                          </a:solidFill>
                          <a:effectLst/>
                          <a:latin typeface="Roboto" panose="02000000000000000000" pitchFamily="2" charset="0"/>
                          <a:ea typeface="Roboto" panose="02000000000000000000" pitchFamily="2" charset="0"/>
                          <a:cs typeface="Roboto" panose="02000000000000000000" pitchFamily="2" charset="0"/>
                        </a:rPr>
                        <a:t>$1,785 - $1,945</a:t>
                      </a: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3749186710"/>
                  </a:ext>
                </a:extLst>
              </a:tr>
              <a:tr h="306475">
                <a:tc>
                  <a:txBody>
                    <a:bodyPr/>
                    <a:lstStyle/>
                    <a:p>
                      <a:pPr marL="0" marR="0" lvl="0" indent="0" algn="l" defTabSz="914400" rtl="0" eaLnBrk="1" fontAlgn="ctr" latinLnBrk="0" hangingPunct="1">
                        <a:lnSpc>
                          <a:spcPct val="100000"/>
                        </a:lnSpc>
                        <a:spcBef>
                          <a:spcPts val="0"/>
                        </a:spcBef>
                        <a:spcAft>
                          <a:spcPts val="600"/>
                        </a:spcAft>
                        <a:buClrTx/>
                        <a:buSzTx/>
                        <a:buFontTx/>
                        <a:buNone/>
                        <a:tabLst/>
                        <a:defRPr/>
                      </a:pPr>
                      <a:r>
                        <a:rPr lang="en-IN" sz="900" b="0" i="0" u="none" strike="noStrike" kern="1200">
                          <a:solidFill>
                            <a:srgbClr val="4D4D4D"/>
                          </a:solidFill>
                          <a:effectLst/>
                          <a:latin typeface="Roboto" panose="02000000000000000000" pitchFamily="2" charset="0"/>
                          <a:ea typeface="Roboto" panose="02000000000000000000" pitchFamily="2" charset="0"/>
                          <a:cs typeface="Roboto" panose="02000000000000000000" pitchFamily="2" charset="0"/>
                        </a:rPr>
                        <a:t>ILT to vILT (Existing)</a:t>
                      </a:r>
                    </a:p>
                  </a:txBody>
                  <a:tcPr marL="14400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indent="0" algn="ctr" defTabSz="914400" rtl="0" eaLnBrk="1" fontAlgn="ctr" latinLnBrk="0" hangingPunct="1">
                        <a:spcAft>
                          <a:spcPts val="600"/>
                        </a:spcAft>
                      </a:pPr>
                      <a:r>
                        <a:rPr lang="en-IN" sz="900" b="0" i="0" u="none" strike="noStrike" kern="1200">
                          <a:solidFill>
                            <a:srgbClr val="4D4D4D"/>
                          </a:solidFill>
                          <a:effectLst/>
                          <a:latin typeface="Roboto" panose="02000000000000000000" pitchFamily="2" charset="0"/>
                          <a:ea typeface="Roboto" panose="02000000000000000000" pitchFamily="2" charset="0"/>
                          <a:cs typeface="Roboto" panose="02000000000000000000" pitchFamily="2" charset="0"/>
                        </a:rPr>
                        <a:t>60</a:t>
                      </a: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ctr" defTabSz="914400" rtl="0" eaLnBrk="1" fontAlgn="ctr" latinLnBrk="0" hangingPunct="1">
                        <a:lnSpc>
                          <a:spcPct val="100000"/>
                        </a:lnSpc>
                        <a:spcBef>
                          <a:spcPts val="0"/>
                        </a:spcBef>
                        <a:spcAft>
                          <a:spcPts val="600"/>
                        </a:spcAft>
                        <a:buClrTx/>
                        <a:buSzTx/>
                        <a:buFontTx/>
                        <a:buNone/>
                        <a:tabLst/>
                        <a:defRPr/>
                      </a:pPr>
                      <a:r>
                        <a:rPr lang="en-IN" sz="900" b="0" i="0" u="none" strike="noStrike" kern="1200">
                          <a:solidFill>
                            <a:srgbClr val="4D4D4D"/>
                          </a:solidFill>
                          <a:effectLst/>
                          <a:latin typeface="Roboto" panose="02000000000000000000" pitchFamily="2" charset="0"/>
                          <a:ea typeface="Roboto" panose="02000000000000000000" pitchFamily="2" charset="0"/>
                          <a:cs typeface="Roboto" panose="02000000000000000000" pitchFamily="2" charset="0"/>
                        </a:rPr>
                        <a:t>$2,260 - $2,420</a:t>
                      </a: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526948450"/>
                  </a:ext>
                </a:extLst>
              </a:tr>
              <a:tr h="224016">
                <a:tc>
                  <a:txBody>
                    <a:bodyPr/>
                    <a:lstStyle/>
                    <a:p>
                      <a:pPr marL="0" marR="0" lvl="0" indent="0" algn="l" defTabSz="914400" rtl="0" eaLnBrk="1" fontAlgn="ctr" latinLnBrk="0" hangingPunct="1">
                        <a:lnSpc>
                          <a:spcPct val="100000"/>
                        </a:lnSpc>
                        <a:spcBef>
                          <a:spcPts val="0"/>
                        </a:spcBef>
                        <a:spcAft>
                          <a:spcPts val="600"/>
                        </a:spcAft>
                        <a:buClrTx/>
                        <a:buSzTx/>
                        <a:buFontTx/>
                        <a:buNone/>
                        <a:tabLst/>
                        <a:defRPr/>
                      </a:pPr>
                      <a:r>
                        <a:rPr lang="en-IN" sz="900" b="0" i="0" u="none" strike="noStrike" kern="1200">
                          <a:solidFill>
                            <a:srgbClr val="4D4D4D"/>
                          </a:solidFill>
                          <a:effectLst/>
                          <a:latin typeface="Roboto" panose="02000000000000000000" pitchFamily="2" charset="0"/>
                          <a:ea typeface="Roboto" panose="02000000000000000000" pitchFamily="2" charset="0"/>
                          <a:cs typeface="Roboto" panose="02000000000000000000" pitchFamily="2" charset="0"/>
                        </a:rPr>
                        <a:t>Microlearning</a:t>
                      </a:r>
                    </a:p>
                  </a:txBody>
                  <a:tcPr marL="14400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indent="0" algn="ctr" defTabSz="914400" rtl="0" eaLnBrk="1" fontAlgn="ctr" latinLnBrk="0" hangingPunct="1">
                        <a:spcAft>
                          <a:spcPts val="600"/>
                        </a:spcAft>
                      </a:pPr>
                      <a:r>
                        <a:rPr lang="en-IN" sz="900" b="0" i="0" u="none" strike="noStrike" kern="1200">
                          <a:solidFill>
                            <a:srgbClr val="4D4D4D"/>
                          </a:solidFill>
                          <a:effectLst/>
                          <a:latin typeface="Roboto" panose="02000000000000000000" pitchFamily="2" charset="0"/>
                          <a:ea typeface="Roboto" panose="02000000000000000000" pitchFamily="2" charset="0"/>
                          <a:cs typeface="Roboto" panose="02000000000000000000" pitchFamily="2" charset="0"/>
                        </a:rPr>
                        <a:t>10</a:t>
                      </a: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ctr" defTabSz="914400" rtl="0" eaLnBrk="1" fontAlgn="ctr" latinLnBrk="0" hangingPunct="1">
                        <a:lnSpc>
                          <a:spcPct val="100000"/>
                        </a:lnSpc>
                        <a:spcBef>
                          <a:spcPts val="0"/>
                        </a:spcBef>
                        <a:spcAft>
                          <a:spcPts val="600"/>
                        </a:spcAft>
                        <a:buClrTx/>
                        <a:buSzTx/>
                        <a:buFontTx/>
                        <a:buNone/>
                        <a:tabLst/>
                        <a:defRPr/>
                      </a:pPr>
                      <a:r>
                        <a:rPr lang="en-IN" sz="900" b="0" i="0" u="none" strike="noStrike" kern="1200">
                          <a:solidFill>
                            <a:srgbClr val="4D4D4D"/>
                          </a:solidFill>
                          <a:effectLst/>
                          <a:latin typeface="Roboto" panose="02000000000000000000" pitchFamily="2" charset="0"/>
                          <a:ea typeface="Roboto" panose="02000000000000000000" pitchFamily="2" charset="0"/>
                          <a:cs typeface="Roboto" panose="02000000000000000000" pitchFamily="2" charset="0"/>
                        </a:rPr>
                        <a:t>$7,488 - $8,232</a:t>
                      </a: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265324014"/>
                  </a:ext>
                </a:extLst>
              </a:tr>
              <a:tr h="224016">
                <a:tc>
                  <a:txBody>
                    <a:bodyPr/>
                    <a:lstStyle/>
                    <a:p>
                      <a:pPr marL="0" marR="0" lvl="0" indent="0" algn="l" defTabSz="914400" rtl="0" eaLnBrk="1" fontAlgn="ctr" latinLnBrk="0" hangingPunct="1">
                        <a:lnSpc>
                          <a:spcPct val="100000"/>
                        </a:lnSpc>
                        <a:spcBef>
                          <a:spcPts val="0"/>
                        </a:spcBef>
                        <a:spcAft>
                          <a:spcPts val="600"/>
                        </a:spcAft>
                        <a:buClrTx/>
                        <a:buSzTx/>
                        <a:buFontTx/>
                        <a:buNone/>
                        <a:tabLst/>
                        <a:defRPr/>
                      </a:pPr>
                      <a:r>
                        <a:rPr lang="en-IN" sz="900" b="0" i="0" u="none" strike="noStrike" kern="1200">
                          <a:solidFill>
                            <a:srgbClr val="4D4D4D"/>
                          </a:solidFill>
                          <a:effectLst/>
                          <a:latin typeface="Roboto" panose="02000000000000000000" pitchFamily="2" charset="0"/>
                          <a:ea typeface="Roboto" panose="02000000000000000000" pitchFamily="2" charset="0"/>
                          <a:cs typeface="Roboto" panose="02000000000000000000" pitchFamily="2" charset="0"/>
                        </a:rPr>
                        <a:t>Microsimulation</a:t>
                      </a:r>
                    </a:p>
                  </a:txBody>
                  <a:tcPr marL="14400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indent="0" algn="ctr" defTabSz="914400" rtl="0" eaLnBrk="1" fontAlgn="ctr" latinLnBrk="0" hangingPunct="1">
                        <a:spcAft>
                          <a:spcPts val="600"/>
                        </a:spcAft>
                      </a:pPr>
                      <a:r>
                        <a:rPr lang="en-IN" sz="900" b="0" i="0" u="none" strike="noStrike" kern="1200">
                          <a:solidFill>
                            <a:srgbClr val="4D4D4D"/>
                          </a:solidFill>
                          <a:effectLst/>
                          <a:latin typeface="Roboto" panose="02000000000000000000" pitchFamily="2" charset="0"/>
                          <a:ea typeface="Roboto" panose="02000000000000000000" pitchFamily="2" charset="0"/>
                          <a:cs typeface="Roboto" panose="02000000000000000000" pitchFamily="2" charset="0"/>
                        </a:rPr>
                        <a:t>15</a:t>
                      </a: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ctr" defTabSz="914400" rtl="0" eaLnBrk="1" fontAlgn="ctr" latinLnBrk="0" hangingPunct="1">
                        <a:lnSpc>
                          <a:spcPct val="100000"/>
                        </a:lnSpc>
                        <a:spcBef>
                          <a:spcPts val="0"/>
                        </a:spcBef>
                        <a:spcAft>
                          <a:spcPts val="600"/>
                        </a:spcAft>
                        <a:buClrTx/>
                        <a:buSzTx/>
                        <a:buFontTx/>
                        <a:buNone/>
                        <a:tabLst/>
                        <a:defRPr/>
                      </a:pPr>
                      <a:r>
                        <a:rPr lang="en-IN" sz="900" b="0" i="0" u="none" strike="noStrike" kern="1200">
                          <a:solidFill>
                            <a:srgbClr val="4D4D4D"/>
                          </a:solidFill>
                          <a:effectLst/>
                          <a:latin typeface="Roboto" panose="02000000000000000000" pitchFamily="2" charset="0"/>
                          <a:ea typeface="Roboto" panose="02000000000000000000" pitchFamily="2" charset="0"/>
                          <a:cs typeface="Roboto" panose="02000000000000000000" pitchFamily="2" charset="0"/>
                        </a:rPr>
                        <a:t>$11,042 - $12,131</a:t>
                      </a: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3251144111"/>
                  </a:ext>
                </a:extLst>
              </a:tr>
              <a:tr h="289874">
                <a:tc>
                  <a:txBody>
                    <a:bodyPr/>
                    <a:lstStyle/>
                    <a:p>
                      <a:pPr marL="0" marR="0" lvl="0" indent="0" algn="l" defTabSz="914400" rtl="0" eaLnBrk="1" fontAlgn="ctr" latinLnBrk="0" hangingPunct="1">
                        <a:lnSpc>
                          <a:spcPct val="100000"/>
                        </a:lnSpc>
                        <a:spcBef>
                          <a:spcPts val="0"/>
                        </a:spcBef>
                        <a:spcAft>
                          <a:spcPts val="600"/>
                        </a:spcAft>
                        <a:buClrTx/>
                        <a:buSzTx/>
                        <a:buFontTx/>
                        <a:buNone/>
                        <a:tabLst/>
                        <a:defRPr/>
                      </a:pPr>
                      <a:r>
                        <a:rPr lang="en-IN" sz="900" b="0" i="0" u="none" strike="noStrike" kern="1200">
                          <a:solidFill>
                            <a:srgbClr val="4D4D4D"/>
                          </a:solidFill>
                          <a:effectLst/>
                          <a:latin typeface="Roboto" panose="02000000000000000000" pitchFamily="2" charset="0"/>
                          <a:ea typeface="Roboto" panose="02000000000000000000" pitchFamily="2" charset="0"/>
                          <a:cs typeface="Roboto" panose="02000000000000000000" pitchFamily="2" charset="0"/>
                        </a:rPr>
                        <a:t>Interactive Flipbook (20-25 pages)</a:t>
                      </a:r>
                    </a:p>
                  </a:txBody>
                  <a:tcPr marL="14400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indent="0" algn="ctr" defTabSz="914400" rtl="0" eaLnBrk="1" fontAlgn="ctr" latinLnBrk="0" hangingPunct="1">
                        <a:spcAft>
                          <a:spcPts val="600"/>
                        </a:spcAft>
                      </a:pPr>
                      <a:r>
                        <a:rPr lang="en-IN" sz="900" b="0" i="0" u="none" strike="noStrike" kern="1200">
                          <a:solidFill>
                            <a:srgbClr val="4D4D4D"/>
                          </a:solidFill>
                          <a:effectLst/>
                          <a:latin typeface="Roboto" panose="02000000000000000000" pitchFamily="2" charset="0"/>
                          <a:ea typeface="Roboto" panose="02000000000000000000" pitchFamily="2" charset="0"/>
                          <a:cs typeface="Roboto" panose="02000000000000000000" pitchFamily="2" charset="0"/>
                        </a:rPr>
                        <a:t>30</a:t>
                      </a: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ctr" defTabSz="914400" rtl="0" eaLnBrk="1" fontAlgn="ctr" latinLnBrk="0" hangingPunct="1">
                        <a:lnSpc>
                          <a:spcPct val="100000"/>
                        </a:lnSpc>
                        <a:spcBef>
                          <a:spcPts val="0"/>
                        </a:spcBef>
                        <a:spcAft>
                          <a:spcPts val="600"/>
                        </a:spcAft>
                        <a:buClrTx/>
                        <a:buSzTx/>
                        <a:buFontTx/>
                        <a:buNone/>
                        <a:tabLst/>
                        <a:defRPr/>
                      </a:pPr>
                      <a:r>
                        <a:rPr lang="en-IN" sz="900" b="0" i="0" u="none" strike="noStrike" kern="1200">
                          <a:solidFill>
                            <a:srgbClr val="4D4D4D"/>
                          </a:solidFill>
                          <a:effectLst/>
                          <a:latin typeface="Roboto" panose="02000000000000000000" pitchFamily="2" charset="0"/>
                          <a:ea typeface="Roboto" panose="02000000000000000000" pitchFamily="2" charset="0"/>
                          <a:cs typeface="Roboto" panose="02000000000000000000" pitchFamily="2" charset="0"/>
                        </a:rPr>
                        <a:t>$13,151 - $14,596</a:t>
                      </a: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221824133"/>
                  </a:ext>
                </a:extLst>
              </a:tr>
              <a:tr h="224016">
                <a:tc>
                  <a:txBody>
                    <a:bodyPr/>
                    <a:lstStyle/>
                    <a:p>
                      <a:pPr marL="0" marR="0" lvl="0" indent="0" algn="l" defTabSz="914400" rtl="0" eaLnBrk="1" fontAlgn="ctr" latinLnBrk="0" hangingPunct="1">
                        <a:lnSpc>
                          <a:spcPct val="100000"/>
                        </a:lnSpc>
                        <a:spcBef>
                          <a:spcPts val="0"/>
                        </a:spcBef>
                        <a:spcAft>
                          <a:spcPts val="600"/>
                        </a:spcAft>
                        <a:buClrTx/>
                        <a:buSzTx/>
                        <a:buFontTx/>
                        <a:buNone/>
                        <a:tabLst/>
                        <a:defRPr/>
                      </a:pPr>
                      <a:r>
                        <a:rPr lang="en-IN" sz="900" b="0" i="0" u="none" strike="noStrike" kern="1200">
                          <a:solidFill>
                            <a:srgbClr val="4D4D4D"/>
                          </a:solidFill>
                          <a:effectLst/>
                          <a:latin typeface="Roboto" panose="02000000000000000000" pitchFamily="2" charset="0"/>
                          <a:ea typeface="Roboto" panose="02000000000000000000" pitchFamily="2" charset="0"/>
                          <a:cs typeface="Roboto" panose="02000000000000000000" pitchFamily="2" charset="0"/>
                        </a:rPr>
                        <a:t>Animation Video</a:t>
                      </a:r>
                    </a:p>
                  </a:txBody>
                  <a:tcPr marL="14400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indent="0" algn="ctr" defTabSz="914400" rtl="0" eaLnBrk="1" fontAlgn="ctr" latinLnBrk="0" hangingPunct="1">
                        <a:spcAft>
                          <a:spcPts val="600"/>
                        </a:spcAft>
                      </a:pPr>
                      <a:r>
                        <a:rPr lang="en-IN" sz="900" b="0" i="0" u="none" strike="noStrike" kern="1200">
                          <a:solidFill>
                            <a:srgbClr val="4D4D4D"/>
                          </a:solidFill>
                          <a:effectLst/>
                          <a:latin typeface="Roboto" panose="02000000000000000000" pitchFamily="2" charset="0"/>
                          <a:ea typeface="Roboto" panose="02000000000000000000" pitchFamily="2" charset="0"/>
                          <a:cs typeface="Roboto" panose="02000000000000000000" pitchFamily="2" charset="0"/>
                        </a:rPr>
                        <a:t>5</a:t>
                      </a: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ctr" defTabSz="914400" rtl="0" eaLnBrk="1" fontAlgn="ctr" latinLnBrk="0" hangingPunct="1">
                        <a:lnSpc>
                          <a:spcPct val="100000"/>
                        </a:lnSpc>
                        <a:spcBef>
                          <a:spcPts val="0"/>
                        </a:spcBef>
                        <a:spcAft>
                          <a:spcPts val="600"/>
                        </a:spcAft>
                        <a:buClrTx/>
                        <a:buSzTx/>
                        <a:buFontTx/>
                        <a:buNone/>
                        <a:tabLst/>
                        <a:defRPr/>
                      </a:pPr>
                      <a:r>
                        <a:rPr lang="en-IN" sz="900" b="0" i="0" u="none" strike="noStrike" kern="1200">
                          <a:solidFill>
                            <a:srgbClr val="4D4D4D"/>
                          </a:solidFill>
                          <a:effectLst/>
                          <a:latin typeface="Roboto" panose="02000000000000000000" pitchFamily="2" charset="0"/>
                          <a:ea typeface="Roboto" panose="02000000000000000000" pitchFamily="2" charset="0"/>
                          <a:cs typeface="Roboto" panose="02000000000000000000" pitchFamily="2" charset="0"/>
                        </a:rPr>
                        <a:t>$14,767 - $16,333</a:t>
                      </a: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316903619"/>
                  </a:ext>
                </a:extLst>
              </a:tr>
              <a:tr h="291451">
                <a:tc>
                  <a:txBody>
                    <a:bodyPr/>
                    <a:lstStyle/>
                    <a:p>
                      <a:pPr marL="0" marR="0" lvl="0" indent="0" algn="l" defTabSz="914400" rtl="0" eaLnBrk="1" fontAlgn="ctr" latinLnBrk="0" hangingPunct="1">
                        <a:lnSpc>
                          <a:spcPct val="100000"/>
                        </a:lnSpc>
                        <a:spcBef>
                          <a:spcPts val="0"/>
                        </a:spcBef>
                        <a:spcAft>
                          <a:spcPts val="600"/>
                        </a:spcAft>
                        <a:buClrTx/>
                        <a:buSzTx/>
                        <a:buFontTx/>
                        <a:buNone/>
                        <a:tabLst/>
                        <a:defRPr/>
                      </a:pPr>
                      <a:r>
                        <a:rPr lang="en-IN" sz="900" b="0" i="0" u="none" strike="noStrike" kern="1200">
                          <a:solidFill>
                            <a:srgbClr val="4D4D4D"/>
                          </a:solidFill>
                          <a:effectLst/>
                          <a:latin typeface="Roboto" panose="02000000000000000000" pitchFamily="2" charset="0"/>
                          <a:ea typeface="Roboto" panose="02000000000000000000" pitchFamily="2" charset="0"/>
                          <a:cs typeface="Roboto" panose="02000000000000000000" pitchFamily="2" charset="0"/>
                        </a:rPr>
                        <a:t>Gamification/Gamified Assessment</a:t>
                      </a:r>
                    </a:p>
                  </a:txBody>
                  <a:tcPr marL="14400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indent="0" algn="ctr" defTabSz="914400" rtl="0" eaLnBrk="1" fontAlgn="ctr" latinLnBrk="0" hangingPunct="1">
                        <a:spcAft>
                          <a:spcPts val="600"/>
                        </a:spcAft>
                      </a:pPr>
                      <a:r>
                        <a:rPr lang="en-IN" sz="900" b="0" i="0" u="none" strike="noStrike" kern="1200">
                          <a:solidFill>
                            <a:srgbClr val="4D4D4D"/>
                          </a:solidFill>
                          <a:effectLst/>
                          <a:latin typeface="Roboto" panose="02000000000000000000" pitchFamily="2" charset="0"/>
                          <a:ea typeface="Roboto" panose="02000000000000000000" pitchFamily="2" charset="0"/>
                          <a:cs typeface="Roboto" panose="02000000000000000000" pitchFamily="2" charset="0"/>
                        </a:rPr>
                        <a:t>10</a:t>
                      </a: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ctr" defTabSz="914400" rtl="0" eaLnBrk="1" fontAlgn="ctr" latinLnBrk="0" hangingPunct="1">
                        <a:lnSpc>
                          <a:spcPct val="100000"/>
                        </a:lnSpc>
                        <a:spcBef>
                          <a:spcPts val="0"/>
                        </a:spcBef>
                        <a:spcAft>
                          <a:spcPts val="600"/>
                        </a:spcAft>
                        <a:buClrTx/>
                        <a:buSzTx/>
                        <a:buFontTx/>
                        <a:buNone/>
                        <a:tabLst/>
                        <a:defRPr/>
                      </a:pPr>
                      <a:r>
                        <a:rPr lang="en-IN" sz="900" b="0" i="0" u="none" strike="noStrike" kern="1200">
                          <a:solidFill>
                            <a:srgbClr val="4D4D4D"/>
                          </a:solidFill>
                          <a:effectLst/>
                          <a:latin typeface="Roboto" panose="02000000000000000000" pitchFamily="2" charset="0"/>
                          <a:ea typeface="Roboto" panose="02000000000000000000" pitchFamily="2" charset="0"/>
                          <a:cs typeface="Roboto" panose="02000000000000000000" pitchFamily="2" charset="0"/>
                        </a:rPr>
                        <a:t>$16,400 - $18,200</a:t>
                      </a: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621642390"/>
                  </a:ext>
                </a:extLst>
              </a:tr>
              <a:tr h="224016">
                <a:tc>
                  <a:txBody>
                    <a:bodyPr/>
                    <a:lstStyle/>
                    <a:p>
                      <a:pPr marL="0" marR="0" lvl="0" indent="0" algn="l" defTabSz="914400" rtl="0" eaLnBrk="1" fontAlgn="ctr" latinLnBrk="0" hangingPunct="1">
                        <a:lnSpc>
                          <a:spcPct val="100000"/>
                        </a:lnSpc>
                        <a:spcBef>
                          <a:spcPts val="0"/>
                        </a:spcBef>
                        <a:spcAft>
                          <a:spcPts val="600"/>
                        </a:spcAft>
                        <a:buClrTx/>
                        <a:buSzTx/>
                        <a:buFontTx/>
                        <a:buNone/>
                        <a:tabLst/>
                        <a:defRPr/>
                      </a:pPr>
                      <a:r>
                        <a:rPr lang="en-IN" sz="900" b="0" i="0" u="none" strike="noStrike" kern="1200">
                          <a:solidFill>
                            <a:srgbClr val="4D4D4D"/>
                          </a:solidFill>
                          <a:effectLst/>
                          <a:latin typeface="Roboto" panose="02000000000000000000" pitchFamily="2" charset="0"/>
                          <a:ea typeface="Roboto" panose="02000000000000000000" pitchFamily="2" charset="0"/>
                          <a:cs typeface="Roboto" panose="02000000000000000000" pitchFamily="2" charset="0"/>
                        </a:rPr>
                        <a:t>Infographic</a:t>
                      </a:r>
                    </a:p>
                  </a:txBody>
                  <a:tcPr marL="14400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indent="0" algn="ctr" defTabSz="914400" rtl="0" eaLnBrk="1" fontAlgn="ctr" latinLnBrk="0" hangingPunct="1">
                        <a:spcAft>
                          <a:spcPts val="600"/>
                        </a:spcAft>
                      </a:pPr>
                      <a:r>
                        <a:rPr lang="en-IN" sz="900" b="0" i="0" u="none" strike="noStrike" kern="1200">
                          <a:solidFill>
                            <a:srgbClr val="4D4D4D"/>
                          </a:solidFill>
                          <a:effectLst/>
                          <a:latin typeface="Roboto" panose="02000000000000000000" pitchFamily="2" charset="0"/>
                          <a:ea typeface="Roboto" panose="02000000000000000000" pitchFamily="2" charset="0"/>
                          <a:cs typeface="Roboto" panose="02000000000000000000" pitchFamily="2" charset="0"/>
                        </a:rPr>
                        <a:t>5-10</a:t>
                      </a: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ctr" defTabSz="914400" rtl="0" eaLnBrk="1" fontAlgn="ctr" latinLnBrk="0" hangingPunct="1">
                        <a:lnSpc>
                          <a:spcPct val="100000"/>
                        </a:lnSpc>
                        <a:spcBef>
                          <a:spcPts val="0"/>
                        </a:spcBef>
                        <a:spcAft>
                          <a:spcPts val="600"/>
                        </a:spcAft>
                        <a:buClrTx/>
                        <a:buSzTx/>
                        <a:buFontTx/>
                        <a:buNone/>
                        <a:tabLst/>
                        <a:defRPr/>
                      </a:pPr>
                      <a:r>
                        <a:rPr lang="en-IN" sz="900" b="0" i="0" u="none" strike="noStrike" kern="1200">
                          <a:solidFill>
                            <a:srgbClr val="4D4D4D"/>
                          </a:solidFill>
                          <a:effectLst/>
                          <a:latin typeface="Roboto" panose="02000000000000000000" pitchFamily="2" charset="0"/>
                          <a:ea typeface="Roboto" panose="02000000000000000000" pitchFamily="2" charset="0"/>
                          <a:cs typeface="Roboto" panose="02000000000000000000" pitchFamily="2" charset="0"/>
                        </a:rPr>
                        <a:t>$2,260 - $2,420</a:t>
                      </a: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1282278935"/>
                  </a:ext>
                </a:extLst>
              </a:tr>
            </a:tbl>
          </a:graphicData>
        </a:graphic>
      </p:graphicFrame>
      <p:sp>
        <p:nvSpPr>
          <p:cNvPr id="11" name="TextBox 10">
            <a:extLst>
              <a:ext uri="{FF2B5EF4-FFF2-40B4-BE49-F238E27FC236}">
                <a16:creationId xmlns:a16="http://schemas.microsoft.com/office/drawing/2014/main" id="{FBE3E825-5B85-F26B-C605-05558D8B61EB}"/>
              </a:ext>
            </a:extLst>
          </p:cNvPr>
          <p:cNvSpPr txBox="1"/>
          <p:nvPr/>
        </p:nvSpPr>
        <p:spPr>
          <a:xfrm>
            <a:off x="5279975" y="3563620"/>
            <a:ext cx="6403988" cy="1215717"/>
          </a:xfrm>
          <a:prstGeom prst="rect">
            <a:avLst/>
          </a:prstGeom>
          <a:noFill/>
        </p:spPr>
        <p:txBody>
          <a:bodyPr wrap="square" lIns="91440" tIns="45720" rIns="91440" bIns="45720" anchor="t">
            <a:spAutoFit/>
          </a:bodyPr>
          <a:lstStyle/>
          <a:p>
            <a:pPr>
              <a:spcAft>
                <a:spcPts val="300"/>
              </a:spcAft>
            </a:pPr>
            <a:r>
              <a:rPr lang="en-IN" sz="900" b="1">
                <a:solidFill>
                  <a:srgbClr val="4D4D4D"/>
                </a:solidFill>
                <a:latin typeface="Roboto" panose="02000000000000000000" pitchFamily="2" charset="0"/>
                <a:ea typeface="Roboto" panose="02000000000000000000" pitchFamily="2" charset="0"/>
                <a:cs typeface="Roboto" panose="02000000000000000000" pitchFamily="2" charset="0"/>
              </a:rPr>
              <a:t>Notes: </a:t>
            </a:r>
          </a:p>
          <a:p>
            <a:pPr>
              <a:spcAft>
                <a:spcPts val="300"/>
              </a:spcAft>
            </a:pPr>
            <a:r>
              <a:rPr lang="en-US" sz="900">
                <a:solidFill>
                  <a:srgbClr val="4D4D4D"/>
                </a:solidFill>
                <a:latin typeface="Roboto" panose="02000000000000000000" pitchFamily="2" charset="0"/>
                <a:ea typeface="Roboto" panose="02000000000000000000" pitchFamily="2" charset="0"/>
                <a:cs typeface="Roboto" panose="02000000000000000000" pitchFamily="2" charset="0"/>
              </a:rPr>
              <a:t>*Cost includes the cost of content gap/need analysis, content gathering, and detailed design or content roadmap (CRM) by our onshore US-based Learning Consultant (LC). For </a:t>
            </a:r>
            <a:r>
              <a:rPr lang="en-US" sz="900" err="1">
                <a:solidFill>
                  <a:srgbClr val="4D4D4D"/>
                </a:solidFill>
                <a:latin typeface="Roboto" panose="02000000000000000000" pitchFamily="2" charset="0"/>
                <a:ea typeface="Roboto" panose="02000000000000000000" pitchFamily="2" charset="0"/>
                <a:cs typeface="Roboto" panose="02000000000000000000" pitchFamily="2" charset="0"/>
              </a:rPr>
              <a:t>vILT</a:t>
            </a:r>
            <a:r>
              <a:rPr lang="en-US" sz="900">
                <a:solidFill>
                  <a:srgbClr val="4D4D4D"/>
                </a:solidFill>
                <a:latin typeface="Roboto" panose="02000000000000000000" pitchFamily="2" charset="0"/>
                <a:ea typeface="Roboto" panose="02000000000000000000" pitchFamily="2" charset="0"/>
                <a:cs typeface="Roboto" panose="02000000000000000000" pitchFamily="2" charset="0"/>
              </a:rPr>
              <a:t>, the design cost also includes the cost of creating </a:t>
            </a:r>
            <a:r>
              <a:rPr lang="en-US" sz="900" err="1">
                <a:solidFill>
                  <a:srgbClr val="4D4D4D"/>
                </a:solidFill>
                <a:latin typeface="Roboto" panose="02000000000000000000" pitchFamily="2" charset="0"/>
                <a:ea typeface="Roboto" panose="02000000000000000000" pitchFamily="2" charset="0"/>
                <a:cs typeface="Roboto" panose="02000000000000000000" pitchFamily="2" charset="0"/>
              </a:rPr>
              <a:t>vILT</a:t>
            </a:r>
            <a:r>
              <a:rPr lang="en-US" sz="900">
                <a:solidFill>
                  <a:srgbClr val="4D4D4D"/>
                </a:solidFill>
                <a:latin typeface="Roboto" panose="02000000000000000000" pitchFamily="2" charset="0"/>
                <a:ea typeface="Roboto" panose="02000000000000000000" pitchFamily="2" charset="0"/>
                <a:cs typeface="Roboto" panose="02000000000000000000" pitchFamily="2" charset="0"/>
              </a:rPr>
              <a:t> presentation decks and other deliverables by our LC. </a:t>
            </a:r>
          </a:p>
          <a:p>
            <a:pPr>
              <a:spcAft>
                <a:spcPts val="300"/>
              </a:spcAft>
            </a:pPr>
            <a:r>
              <a:rPr lang="en-US" sz="900">
                <a:solidFill>
                  <a:srgbClr val="4D4D4D"/>
                </a:solidFill>
                <a:latin typeface="Roboto" panose="02000000000000000000" pitchFamily="2" charset="0"/>
                <a:ea typeface="Roboto" panose="02000000000000000000" pitchFamily="2" charset="0"/>
                <a:cs typeface="Roboto" panose="02000000000000000000" pitchFamily="2" charset="0"/>
              </a:rPr>
              <a:t>**Cost includes the cost of storyboarding, development of Alpha, Beta, and Gold versions of learning materials by our offshore development teams along with the narration voice over audio, as applicable. </a:t>
            </a:r>
          </a:p>
          <a:p>
            <a:pPr>
              <a:spcAft>
                <a:spcPts val="600"/>
              </a:spcAft>
            </a:pPr>
            <a:r>
              <a:rPr lang="en-US" sz="900" b="1">
                <a:latin typeface="Roboto" panose="02000000000000000000" pitchFamily="2" charset="0"/>
                <a:ea typeface="Roboto" panose="02000000000000000000" pitchFamily="2" charset="0"/>
                <a:cs typeface="Roboto" panose="02000000000000000000" pitchFamily="2" charset="0"/>
              </a:rPr>
              <a:t>Note: The pricing doesn’t include the cost of recording of audio.</a:t>
            </a:r>
            <a:endParaRPr lang="en-IN" sz="900" b="1">
              <a:solidFill>
                <a:srgbClr val="4D4D4D"/>
              </a:solidFill>
              <a:latin typeface="Roboto" panose="02000000000000000000" pitchFamily="2" charset="0"/>
              <a:ea typeface="Roboto" panose="02000000000000000000" pitchFamily="2" charset="0"/>
              <a:cs typeface="Roboto" panose="02000000000000000000" pitchFamily="2" charset="0"/>
            </a:endParaRPr>
          </a:p>
        </p:txBody>
      </p:sp>
      <p:graphicFrame>
        <p:nvGraphicFramePr>
          <p:cNvPr id="4" name="Table 3">
            <a:extLst>
              <a:ext uri="{FF2B5EF4-FFF2-40B4-BE49-F238E27FC236}">
                <a16:creationId xmlns:a16="http://schemas.microsoft.com/office/drawing/2014/main" id="{32F47573-7152-5E95-3A13-A3381B61D9CD}"/>
              </a:ext>
            </a:extLst>
          </p:cNvPr>
          <p:cNvGraphicFramePr>
            <a:graphicFrameLocks noGrp="1"/>
          </p:cNvGraphicFramePr>
          <p:nvPr/>
        </p:nvGraphicFramePr>
        <p:xfrm>
          <a:off x="508035" y="3570097"/>
          <a:ext cx="4746063" cy="1143000"/>
        </p:xfrm>
        <a:graphic>
          <a:graphicData uri="http://schemas.openxmlformats.org/drawingml/2006/table">
            <a:tbl>
              <a:tblPr firstRow="1" firstCol="1" bandRow="1"/>
              <a:tblGrid>
                <a:gridCol w="1230114">
                  <a:extLst>
                    <a:ext uri="{9D8B030D-6E8A-4147-A177-3AD203B41FA5}">
                      <a16:colId xmlns:a16="http://schemas.microsoft.com/office/drawing/2014/main" val="4062283846"/>
                    </a:ext>
                  </a:extLst>
                </a:gridCol>
                <a:gridCol w="1933928">
                  <a:extLst>
                    <a:ext uri="{9D8B030D-6E8A-4147-A177-3AD203B41FA5}">
                      <a16:colId xmlns:a16="http://schemas.microsoft.com/office/drawing/2014/main" val="405676154"/>
                    </a:ext>
                  </a:extLst>
                </a:gridCol>
                <a:gridCol w="1582021">
                  <a:extLst>
                    <a:ext uri="{9D8B030D-6E8A-4147-A177-3AD203B41FA5}">
                      <a16:colId xmlns:a16="http://schemas.microsoft.com/office/drawing/2014/main" val="4123845000"/>
                    </a:ext>
                  </a:extLst>
                </a:gridCol>
              </a:tblGrid>
              <a:tr h="223200">
                <a:tc rowSpan="2">
                  <a:txBody>
                    <a:bodyPr/>
                    <a:lstStyle/>
                    <a:p>
                      <a:pPr marL="0" marR="0" algn="ctr">
                        <a:spcBef>
                          <a:spcPts val="0"/>
                        </a:spcBef>
                        <a:spcAft>
                          <a:spcPts val="0"/>
                        </a:spcAft>
                      </a:pPr>
                      <a:r>
                        <a:rPr lang="en-US" sz="900" b="1">
                          <a:solidFill>
                            <a:srgbClr val="FFFFFF"/>
                          </a:solidFill>
                          <a:effectLst/>
                          <a:latin typeface="Roboto" panose="02000000000000000000" pitchFamily="2" charset="0"/>
                          <a:ea typeface="Roboto" panose="02000000000000000000" pitchFamily="2" charset="0"/>
                          <a:cs typeface="Roboto" panose="02000000000000000000" pitchFamily="2" charset="0"/>
                        </a:rPr>
                        <a:t>WBT Level</a:t>
                      </a:r>
                      <a:endParaRPr lang="en-US" sz="900">
                        <a:effectLst/>
                        <a:latin typeface="Roboto" panose="02000000000000000000" pitchFamily="2" charset="0"/>
                        <a:ea typeface="Roboto" panose="02000000000000000000" pitchFamily="2" charset="0"/>
                        <a:cs typeface="Roboto" panose="02000000000000000000" pitchFamily="2" charset="0"/>
                      </a:endParaRPr>
                    </a:p>
                  </a:txBody>
                  <a:tcPr marL="45720" marR="4572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767B4"/>
                    </a:solidFill>
                  </a:tcPr>
                </a:tc>
                <a:tc gridSpan="2">
                  <a:txBody>
                    <a:bodyPr/>
                    <a:lstStyle/>
                    <a:p>
                      <a:pPr marL="0" marR="0" algn="ctr">
                        <a:spcBef>
                          <a:spcPts val="0"/>
                        </a:spcBef>
                        <a:spcAft>
                          <a:spcPts val="0"/>
                        </a:spcAft>
                      </a:pPr>
                      <a:r>
                        <a:rPr lang="en-US" sz="900" b="1">
                          <a:solidFill>
                            <a:srgbClr val="FFFFFF"/>
                          </a:solidFill>
                          <a:effectLst/>
                          <a:latin typeface="Roboto" panose="02000000000000000000" pitchFamily="2" charset="0"/>
                          <a:ea typeface="Roboto" panose="02000000000000000000" pitchFamily="2" charset="0"/>
                          <a:cs typeface="Roboto" panose="02000000000000000000" pitchFamily="2" charset="0"/>
                        </a:rPr>
                        <a:t>Cost Range (USD) for 60 Minutes of WBT</a:t>
                      </a:r>
                      <a:endParaRPr lang="en-US" sz="900">
                        <a:effectLst/>
                        <a:latin typeface="Roboto" panose="02000000000000000000" pitchFamily="2" charset="0"/>
                        <a:ea typeface="Roboto" panose="02000000000000000000" pitchFamily="2" charset="0"/>
                        <a:cs typeface="Roboto" panose="02000000000000000000" pitchFamily="2" charset="0"/>
                      </a:endParaRPr>
                    </a:p>
                  </a:txBody>
                  <a:tcPr marL="45720" marR="4572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767B4"/>
                    </a:solidFill>
                  </a:tcPr>
                </a:tc>
                <a:tc hMerge="1">
                  <a:txBody>
                    <a:bodyPr/>
                    <a:lstStyle/>
                    <a:p>
                      <a:pPr marL="0" marR="0" algn="ctr">
                        <a:spcBef>
                          <a:spcPts val="0"/>
                        </a:spcBef>
                        <a:spcAft>
                          <a:spcPts val="0"/>
                        </a:spcAft>
                      </a:pPr>
                      <a:endParaRPr lang="en-US" sz="1000">
                        <a:effectLst/>
                        <a:latin typeface="Verdana" panose="020B0604030504040204" pitchFamily="34" charset="0"/>
                        <a:ea typeface="Times New Roman" panose="02020603050405020304" pitchFamily="18" charset="0"/>
                        <a:cs typeface="Verdana" panose="020B0604030504040204" pitchFamily="34" charset="0"/>
                      </a:endParaRPr>
                    </a:p>
                  </a:txBody>
                  <a:tcPr marL="45720" marR="4572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244061"/>
                    </a:solidFill>
                  </a:tcPr>
                </a:tc>
                <a:extLst>
                  <a:ext uri="{0D108BD9-81ED-4DB2-BD59-A6C34878D82A}">
                    <a16:rowId xmlns:a16="http://schemas.microsoft.com/office/drawing/2014/main" val="2430811029"/>
                  </a:ext>
                </a:extLst>
              </a:tr>
              <a:tr h="223200">
                <a:tc vMerge="1">
                  <a:txBody>
                    <a:bodyPr/>
                    <a:lstStyle/>
                    <a:p>
                      <a:endParaRPr lang="en-US"/>
                    </a:p>
                  </a:txBody>
                  <a:tcPr/>
                </a:tc>
                <a:tc>
                  <a:txBody>
                    <a:bodyPr/>
                    <a:lstStyle/>
                    <a:p>
                      <a:pPr marL="0" marR="0" algn="ctr">
                        <a:spcBef>
                          <a:spcPts val="0"/>
                        </a:spcBef>
                        <a:spcAft>
                          <a:spcPts val="0"/>
                        </a:spcAft>
                      </a:pPr>
                      <a:r>
                        <a:rPr lang="en-US" sz="900" b="1" kern="1200">
                          <a:solidFill>
                            <a:srgbClr val="FFFFFF"/>
                          </a:solidFill>
                          <a:effectLst/>
                          <a:latin typeface="Roboto" panose="02000000000000000000" pitchFamily="2" charset="0"/>
                          <a:ea typeface="Roboto" panose="02000000000000000000" pitchFamily="2" charset="0"/>
                          <a:cs typeface="Roboto" panose="02000000000000000000" pitchFamily="2" charset="0"/>
                        </a:rPr>
                        <a:t>Single Orientation HTML5</a:t>
                      </a:r>
                    </a:p>
                  </a:txBody>
                  <a:tcPr marL="45720" marR="4572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767B4"/>
                    </a:solidFill>
                  </a:tcPr>
                </a:tc>
                <a:tc>
                  <a:txBody>
                    <a:bodyPr/>
                    <a:lstStyle/>
                    <a:p>
                      <a:pPr marL="0" marR="0" algn="ctr">
                        <a:spcBef>
                          <a:spcPts val="0"/>
                        </a:spcBef>
                        <a:spcAft>
                          <a:spcPts val="0"/>
                        </a:spcAft>
                      </a:pPr>
                      <a:r>
                        <a:rPr lang="en-US" sz="900" b="1" kern="1200">
                          <a:solidFill>
                            <a:srgbClr val="FFFFFF"/>
                          </a:solidFill>
                          <a:effectLst/>
                          <a:latin typeface="Roboto" panose="02000000000000000000" pitchFamily="2" charset="0"/>
                          <a:ea typeface="Roboto" panose="02000000000000000000" pitchFamily="2" charset="0"/>
                          <a:cs typeface="Roboto" panose="02000000000000000000" pitchFamily="2" charset="0"/>
                        </a:rPr>
                        <a:t>Rapid Authoring Tool</a:t>
                      </a:r>
                      <a:endParaRPr lang="en-US" sz="900">
                        <a:effectLst/>
                        <a:latin typeface="Roboto" panose="02000000000000000000" pitchFamily="2" charset="0"/>
                        <a:ea typeface="Roboto" panose="02000000000000000000" pitchFamily="2" charset="0"/>
                        <a:cs typeface="Roboto" panose="02000000000000000000" pitchFamily="2" charset="0"/>
                      </a:endParaRPr>
                    </a:p>
                  </a:txBody>
                  <a:tcPr marL="45720" marR="4572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767B4"/>
                    </a:solidFill>
                  </a:tcPr>
                </a:tc>
                <a:extLst>
                  <a:ext uri="{0D108BD9-81ED-4DB2-BD59-A6C34878D82A}">
                    <a16:rowId xmlns:a16="http://schemas.microsoft.com/office/drawing/2014/main" val="905387901"/>
                  </a:ext>
                </a:extLst>
              </a:tr>
              <a:tr h="223200">
                <a:tc>
                  <a:txBody>
                    <a:bodyPr/>
                    <a:lstStyle/>
                    <a:p>
                      <a:pPr marL="0" marR="0">
                        <a:spcBef>
                          <a:spcPts val="0"/>
                        </a:spcBef>
                        <a:spcAft>
                          <a:spcPts val="0"/>
                        </a:spcAft>
                        <a:tabLst>
                          <a:tab pos="1110615" algn="r"/>
                        </a:tabLst>
                      </a:pPr>
                      <a:r>
                        <a:rPr lang="en-US" sz="900">
                          <a:solidFill>
                            <a:srgbClr val="4D4D4D"/>
                          </a:solidFill>
                          <a:effectLst/>
                          <a:latin typeface="Roboto" panose="02000000000000000000" pitchFamily="2" charset="0"/>
                          <a:ea typeface="Roboto" panose="02000000000000000000" pitchFamily="2" charset="0"/>
                          <a:cs typeface="Roboto" panose="02000000000000000000" pitchFamily="2" charset="0"/>
                        </a:rPr>
                        <a:t>Level 1	</a:t>
                      </a:r>
                      <a:endParaRPr lang="en-US" sz="900">
                        <a:effectLst/>
                        <a:latin typeface="Roboto" panose="02000000000000000000" pitchFamily="2" charset="0"/>
                        <a:ea typeface="Roboto" panose="02000000000000000000" pitchFamily="2" charset="0"/>
                        <a:cs typeface="Roboto" panose="02000000000000000000" pitchFamily="2" charset="0"/>
                      </a:endParaRPr>
                    </a:p>
                  </a:txBody>
                  <a:tcPr marL="108000" marR="4572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D9D9D9"/>
                    </a:solidFill>
                  </a:tcPr>
                </a:tc>
                <a:tc>
                  <a:txBody>
                    <a:bodyPr/>
                    <a:lstStyle/>
                    <a:p>
                      <a:pPr marL="0" algn="ctr" defTabSz="914400" rtl="0" eaLnBrk="1" fontAlgn="ctr" latinLnBrk="0" hangingPunct="1"/>
                      <a:r>
                        <a:rPr lang="en-IN" sz="900" b="0" i="0" u="none" strike="noStrike" kern="1200">
                          <a:solidFill>
                            <a:srgbClr val="4D4D4D"/>
                          </a:solidFill>
                          <a:effectLst/>
                          <a:latin typeface="Roboto" panose="02000000000000000000" pitchFamily="2" charset="0"/>
                          <a:ea typeface="Roboto" panose="02000000000000000000" pitchFamily="2" charset="0"/>
                          <a:cs typeface="Roboto" panose="02000000000000000000" pitchFamily="2" charset="0"/>
                        </a:rPr>
                        <a:t>$4,480-$5,120</a:t>
                      </a:r>
                    </a:p>
                  </a:txBody>
                  <a:tcPr marL="9525" marR="9525" marT="9525"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D9D9D9"/>
                    </a:solidFill>
                  </a:tcPr>
                </a:tc>
                <a:tc>
                  <a:txBody>
                    <a:bodyPr/>
                    <a:lstStyle/>
                    <a:p>
                      <a:pPr marL="0" algn="ctr" defTabSz="914400" rtl="0" eaLnBrk="1" fontAlgn="ctr" latinLnBrk="0" hangingPunct="1"/>
                      <a:r>
                        <a:rPr lang="en-IN" sz="900" b="0" i="0" u="none" strike="noStrike" kern="1200">
                          <a:solidFill>
                            <a:srgbClr val="4D4D4D"/>
                          </a:solidFill>
                          <a:effectLst/>
                          <a:latin typeface="Roboto" panose="02000000000000000000" pitchFamily="2" charset="0"/>
                          <a:ea typeface="Roboto" panose="02000000000000000000" pitchFamily="2" charset="0"/>
                          <a:cs typeface="Roboto" panose="02000000000000000000" pitchFamily="2" charset="0"/>
                        </a:rPr>
                        <a:t>$3,500-$4,000</a:t>
                      </a:r>
                    </a:p>
                  </a:txBody>
                  <a:tcPr marL="9525" marR="9525" marT="9525"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D9D9D9"/>
                    </a:solidFill>
                  </a:tcPr>
                </a:tc>
                <a:extLst>
                  <a:ext uri="{0D108BD9-81ED-4DB2-BD59-A6C34878D82A}">
                    <a16:rowId xmlns:a16="http://schemas.microsoft.com/office/drawing/2014/main" val="1489013178"/>
                  </a:ext>
                </a:extLst>
              </a:tr>
              <a:tr h="223200">
                <a:tc>
                  <a:txBody>
                    <a:bodyPr/>
                    <a:lstStyle/>
                    <a:p>
                      <a:pPr marL="0" marR="0">
                        <a:spcBef>
                          <a:spcPts val="0"/>
                        </a:spcBef>
                        <a:spcAft>
                          <a:spcPts val="0"/>
                        </a:spcAft>
                      </a:pPr>
                      <a:r>
                        <a:rPr lang="en-US" sz="900">
                          <a:solidFill>
                            <a:srgbClr val="4D4D4D"/>
                          </a:solidFill>
                          <a:effectLst/>
                          <a:latin typeface="Roboto" panose="02000000000000000000" pitchFamily="2" charset="0"/>
                          <a:ea typeface="Roboto" panose="02000000000000000000" pitchFamily="2" charset="0"/>
                          <a:cs typeface="Roboto" panose="02000000000000000000" pitchFamily="2" charset="0"/>
                        </a:rPr>
                        <a:t>Level 2</a:t>
                      </a:r>
                      <a:endParaRPr lang="en-US" sz="900">
                        <a:effectLst/>
                        <a:latin typeface="Roboto" panose="02000000000000000000" pitchFamily="2" charset="0"/>
                        <a:ea typeface="Roboto" panose="02000000000000000000" pitchFamily="2" charset="0"/>
                        <a:cs typeface="Roboto" panose="02000000000000000000" pitchFamily="2" charset="0"/>
                      </a:endParaRPr>
                    </a:p>
                  </a:txBody>
                  <a:tcPr marL="108000" marR="4572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D9D9D9"/>
                    </a:solidFill>
                  </a:tcPr>
                </a:tc>
                <a:tc>
                  <a:txBody>
                    <a:bodyPr/>
                    <a:lstStyle/>
                    <a:p>
                      <a:pPr marL="0" algn="ctr" defTabSz="914400" rtl="0" eaLnBrk="1" fontAlgn="ctr" latinLnBrk="0" hangingPunct="1"/>
                      <a:r>
                        <a:rPr lang="en-IN" sz="900" b="0" i="0" u="none" strike="noStrike" kern="1200">
                          <a:solidFill>
                            <a:srgbClr val="4D4D4D"/>
                          </a:solidFill>
                          <a:effectLst/>
                          <a:latin typeface="Roboto" panose="02000000000000000000" pitchFamily="2" charset="0"/>
                          <a:ea typeface="Roboto" panose="02000000000000000000" pitchFamily="2" charset="0"/>
                          <a:cs typeface="Roboto" panose="02000000000000000000" pitchFamily="2" charset="0"/>
                        </a:rPr>
                        <a:t>$6,440-$7,360</a:t>
                      </a:r>
                    </a:p>
                  </a:txBody>
                  <a:tcPr marL="9525" marR="9525" marT="9525"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D9D9D9"/>
                    </a:solidFill>
                  </a:tcPr>
                </a:tc>
                <a:tc>
                  <a:txBody>
                    <a:bodyPr/>
                    <a:lstStyle/>
                    <a:p>
                      <a:pPr marL="0" algn="ctr" defTabSz="914400" rtl="0" eaLnBrk="1" fontAlgn="ctr" latinLnBrk="0" hangingPunct="1"/>
                      <a:r>
                        <a:rPr lang="en-IN" sz="900" b="0" i="0" u="none" strike="noStrike" kern="1200">
                          <a:solidFill>
                            <a:srgbClr val="4D4D4D"/>
                          </a:solidFill>
                          <a:effectLst/>
                          <a:latin typeface="Roboto" panose="02000000000000000000" pitchFamily="2" charset="0"/>
                          <a:ea typeface="Roboto" panose="02000000000000000000" pitchFamily="2" charset="0"/>
                          <a:cs typeface="Roboto" panose="02000000000000000000" pitchFamily="2" charset="0"/>
                        </a:rPr>
                        <a:t>$5,460-$6,240</a:t>
                      </a:r>
                    </a:p>
                  </a:txBody>
                  <a:tcPr marL="9525" marR="9525" marT="9525"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D9D9D9"/>
                    </a:solidFill>
                  </a:tcPr>
                </a:tc>
                <a:extLst>
                  <a:ext uri="{0D108BD9-81ED-4DB2-BD59-A6C34878D82A}">
                    <a16:rowId xmlns:a16="http://schemas.microsoft.com/office/drawing/2014/main" val="2084900308"/>
                  </a:ext>
                </a:extLst>
              </a:tr>
              <a:tr h="223200">
                <a:tc>
                  <a:txBody>
                    <a:bodyPr/>
                    <a:lstStyle/>
                    <a:p>
                      <a:pPr marL="0" marR="0">
                        <a:spcBef>
                          <a:spcPts val="0"/>
                        </a:spcBef>
                        <a:spcAft>
                          <a:spcPts val="0"/>
                        </a:spcAft>
                      </a:pPr>
                      <a:r>
                        <a:rPr lang="en-US" sz="900">
                          <a:solidFill>
                            <a:srgbClr val="4D4D4D"/>
                          </a:solidFill>
                          <a:effectLst/>
                          <a:latin typeface="Roboto" panose="02000000000000000000" pitchFamily="2" charset="0"/>
                          <a:ea typeface="Roboto" panose="02000000000000000000" pitchFamily="2" charset="0"/>
                          <a:cs typeface="Roboto" panose="02000000000000000000" pitchFamily="2" charset="0"/>
                        </a:rPr>
                        <a:t>Level 3</a:t>
                      </a:r>
                      <a:endParaRPr lang="en-US" sz="900">
                        <a:effectLst/>
                        <a:latin typeface="Roboto" panose="02000000000000000000" pitchFamily="2" charset="0"/>
                        <a:ea typeface="Roboto" panose="02000000000000000000" pitchFamily="2" charset="0"/>
                        <a:cs typeface="Roboto" panose="02000000000000000000" pitchFamily="2" charset="0"/>
                      </a:endParaRPr>
                    </a:p>
                  </a:txBody>
                  <a:tcPr marL="108000" marR="4572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D9D9D9"/>
                    </a:solidFill>
                  </a:tcPr>
                </a:tc>
                <a:tc>
                  <a:txBody>
                    <a:bodyPr/>
                    <a:lstStyle/>
                    <a:p>
                      <a:pPr marL="0" algn="ctr" defTabSz="914400" rtl="0" eaLnBrk="1" fontAlgn="ctr" latinLnBrk="0" hangingPunct="1"/>
                      <a:r>
                        <a:rPr lang="en-IN" sz="900" b="0" i="0" u="none" strike="noStrike" kern="1200">
                          <a:solidFill>
                            <a:srgbClr val="4D4D4D"/>
                          </a:solidFill>
                          <a:effectLst/>
                          <a:latin typeface="Roboto" panose="02000000000000000000" pitchFamily="2" charset="0"/>
                          <a:ea typeface="Roboto" panose="02000000000000000000" pitchFamily="2" charset="0"/>
                          <a:cs typeface="Roboto" panose="02000000000000000000" pitchFamily="2" charset="0"/>
                        </a:rPr>
                        <a:t>$11,900-$13,600</a:t>
                      </a:r>
                    </a:p>
                  </a:txBody>
                  <a:tcPr marL="9525" marR="9525" marT="9525"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D9D9D9"/>
                    </a:solidFill>
                  </a:tcPr>
                </a:tc>
                <a:tc>
                  <a:txBody>
                    <a:bodyPr/>
                    <a:lstStyle/>
                    <a:p>
                      <a:pPr algn="ctr" rtl="0" fontAlgn="ctr"/>
                      <a:r>
                        <a:rPr lang="en-IN" sz="900" b="0" i="0" u="none" strike="noStrike">
                          <a:solidFill>
                            <a:srgbClr val="4D4D4D"/>
                          </a:solidFill>
                          <a:effectLst/>
                          <a:latin typeface="Roboto" panose="02000000000000000000" pitchFamily="2" charset="0"/>
                          <a:ea typeface="Roboto" panose="02000000000000000000" pitchFamily="2" charset="0"/>
                          <a:cs typeface="Roboto" panose="02000000000000000000" pitchFamily="2" charset="0"/>
                        </a:rPr>
                        <a:t> $7,000 - $8,000</a:t>
                      </a:r>
                    </a:p>
                  </a:txBody>
                  <a:tcPr marL="9525" marR="9525" marT="9525"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D9D9D9"/>
                    </a:solidFill>
                  </a:tcPr>
                </a:tc>
                <a:extLst>
                  <a:ext uri="{0D108BD9-81ED-4DB2-BD59-A6C34878D82A}">
                    <a16:rowId xmlns:a16="http://schemas.microsoft.com/office/drawing/2014/main" val="1911307653"/>
                  </a:ext>
                </a:extLst>
              </a:tr>
            </a:tbl>
          </a:graphicData>
        </a:graphic>
      </p:graphicFrame>
      <p:graphicFrame>
        <p:nvGraphicFramePr>
          <p:cNvPr id="5" name="Table 4">
            <a:extLst>
              <a:ext uri="{FF2B5EF4-FFF2-40B4-BE49-F238E27FC236}">
                <a16:creationId xmlns:a16="http://schemas.microsoft.com/office/drawing/2014/main" id="{E3755D8E-EAC9-93CA-BF81-E5DECEC6D8FD}"/>
              </a:ext>
            </a:extLst>
          </p:cNvPr>
          <p:cNvGraphicFramePr>
            <a:graphicFrameLocks noGrp="1"/>
          </p:cNvGraphicFramePr>
          <p:nvPr/>
        </p:nvGraphicFramePr>
        <p:xfrm>
          <a:off x="508035" y="2371030"/>
          <a:ext cx="4746063" cy="1143000"/>
        </p:xfrm>
        <a:graphic>
          <a:graphicData uri="http://schemas.openxmlformats.org/drawingml/2006/table">
            <a:tbl>
              <a:tblPr firstRow="1" firstCol="1" bandRow="1"/>
              <a:tblGrid>
                <a:gridCol w="1241101">
                  <a:extLst>
                    <a:ext uri="{9D8B030D-6E8A-4147-A177-3AD203B41FA5}">
                      <a16:colId xmlns:a16="http://schemas.microsoft.com/office/drawing/2014/main" val="911411653"/>
                    </a:ext>
                  </a:extLst>
                </a:gridCol>
                <a:gridCol w="1922941">
                  <a:extLst>
                    <a:ext uri="{9D8B030D-6E8A-4147-A177-3AD203B41FA5}">
                      <a16:colId xmlns:a16="http://schemas.microsoft.com/office/drawing/2014/main" val="2343532392"/>
                    </a:ext>
                  </a:extLst>
                </a:gridCol>
                <a:gridCol w="1582021">
                  <a:extLst>
                    <a:ext uri="{9D8B030D-6E8A-4147-A177-3AD203B41FA5}">
                      <a16:colId xmlns:a16="http://schemas.microsoft.com/office/drawing/2014/main" val="3095751374"/>
                    </a:ext>
                  </a:extLst>
                </a:gridCol>
              </a:tblGrid>
              <a:tr h="223200">
                <a:tc rowSpan="2">
                  <a:txBody>
                    <a:bodyPr/>
                    <a:lstStyle/>
                    <a:p>
                      <a:pPr marL="0" marR="0" algn="ctr">
                        <a:spcBef>
                          <a:spcPts val="0"/>
                        </a:spcBef>
                        <a:spcAft>
                          <a:spcPts val="0"/>
                        </a:spcAft>
                      </a:pPr>
                      <a:r>
                        <a:rPr lang="en-US" sz="900" b="1">
                          <a:solidFill>
                            <a:srgbClr val="FFFFFF"/>
                          </a:solidFill>
                          <a:effectLst/>
                          <a:latin typeface="Roboto" panose="02000000000000000000" pitchFamily="2" charset="0"/>
                          <a:ea typeface="Roboto" panose="02000000000000000000" pitchFamily="2" charset="0"/>
                          <a:cs typeface="Roboto" panose="02000000000000000000" pitchFamily="2" charset="0"/>
                        </a:rPr>
                        <a:t>WBT Level</a:t>
                      </a:r>
                      <a:endParaRPr lang="en-US" sz="900">
                        <a:effectLst/>
                        <a:latin typeface="Roboto" panose="02000000000000000000" pitchFamily="2" charset="0"/>
                        <a:ea typeface="Roboto" panose="02000000000000000000" pitchFamily="2" charset="0"/>
                        <a:cs typeface="Roboto" panose="02000000000000000000" pitchFamily="2" charset="0"/>
                      </a:endParaRPr>
                    </a:p>
                  </a:txBody>
                  <a:tcPr marL="45720" marR="4572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767B4"/>
                    </a:solidFill>
                  </a:tcPr>
                </a:tc>
                <a:tc gridSpan="2">
                  <a:txBody>
                    <a:bodyPr/>
                    <a:lstStyle/>
                    <a:p>
                      <a:pPr marL="0" marR="0" algn="ctr">
                        <a:spcBef>
                          <a:spcPts val="0"/>
                        </a:spcBef>
                        <a:spcAft>
                          <a:spcPts val="0"/>
                        </a:spcAft>
                      </a:pPr>
                      <a:r>
                        <a:rPr lang="en-US" sz="900" b="1">
                          <a:solidFill>
                            <a:srgbClr val="FFFFFF"/>
                          </a:solidFill>
                          <a:effectLst/>
                          <a:latin typeface="Roboto" panose="02000000000000000000" pitchFamily="2" charset="0"/>
                          <a:ea typeface="Roboto" panose="02000000000000000000" pitchFamily="2" charset="0"/>
                          <a:cs typeface="Roboto" panose="02000000000000000000" pitchFamily="2" charset="0"/>
                        </a:rPr>
                        <a:t>Cost Range (USD) for 30 Minutes of WBT</a:t>
                      </a:r>
                      <a:endParaRPr lang="en-US" sz="900">
                        <a:effectLst/>
                        <a:latin typeface="Roboto" panose="02000000000000000000" pitchFamily="2" charset="0"/>
                        <a:ea typeface="Roboto" panose="02000000000000000000" pitchFamily="2" charset="0"/>
                        <a:cs typeface="Roboto" panose="02000000000000000000" pitchFamily="2" charset="0"/>
                      </a:endParaRPr>
                    </a:p>
                  </a:txBody>
                  <a:tcPr marL="45720" marR="4572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767B4"/>
                    </a:solidFill>
                  </a:tcPr>
                </a:tc>
                <a:tc hMerge="1">
                  <a:txBody>
                    <a:bodyPr/>
                    <a:lstStyle/>
                    <a:p>
                      <a:pPr marL="0" marR="0" algn="ctr">
                        <a:spcBef>
                          <a:spcPts val="0"/>
                        </a:spcBef>
                        <a:spcAft>
                          <a:spcPts val="0"/>
                        </a:spcAft>
                      </a:pPr>
                      <a:endParaRPr lang="en-US" sz="1000">
                        <a:effectLst/>
                        <a:latin typeface="Verdana" panose="020B0604030504040204" pitchFamily="34" charset="0"/>
                        <a:ea typeface="Times New Roman" panose="02020603050405020304" pitchFamily="18" charset="0"/>
                        <a:cs typeface="Verdana" panose="020B0604030504040204" pitchFamily="34" charset="0"/>
                      </a:endParaRPr>
                    </a:p>
                  </a:txBody>
                  <a:tcPr marL="45720" marR="4572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244061"/>
                    </a:solidFill>
                  </a:tcPr>
                </a:tc>
                <a:extLst>
                  <a:ext uri="{0D108BD9-81ED-4DB2-BD59-A6C34878D82A}">
                    <a16:rowId xmlns:a16="http://schemas.microsoft.com/office/drawing/2014/main" val="408097173"/>
                  </a:ext>
                </a:extLst>
              </a:tr>
              <a:tr h="223200">
                <a:tc vMerge="1">
                  <a:txBody>
                    <a:bodyPr/>
                    <a:lstStyle/>
                    <a:p>
                      <a:endParaRPr lang="en-US"/>
                    </a:p>
                  </a:txBody>
                  <a:tcPr/>
                </a:tc>
                <a:tc>
                  <a:txBody>
                    <a:bodyPr/>
                    <a:lstStyle/>
                    <a:p>
                      <a:pPr marL="0" marR="0" algn="ctr">
                        <a:spcBef>
                          <a:spcPts val="0"/>
                        </a:spcBef>
                        <a:spcAft>
                          <a:spcPts val="0"/>
                        </a:spcAft>
                      </a:pPr>
                      <a:r>
                        <a:rPr lang="en-US" sz="900" b="1" kern="1200">
                          <a:solidFill>
                            <a:srgbClr val="FFFFFF"/>
                          </a:solidFill>
                          <a:effectLst/>
                          <a:latin typeface="Roboto" panose="02000000000000000000" pitchFamily="2" charset="0"/>
                          <a:ea typeface="Roboto" panose="02000000000000000000" pitchFamily="2" charset="0"/>
                          <a:cs typeface="Roboto" panose="02000000000000000000" pitchFamily="2" charset="0"/>
                        </a:rPr>
                        <a:t>Single Orientation HTML5</a:t>
                      </a:r>
                    </a:p>
                  </a:txBody>
                  <a:tcPr marL="45720" marR="4572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767B4"/>
                    </a:solidFill>
                  </a:tcPr>
                </a:tc>
                <a:tc>
                  <a:txBody>
                    <a:bodyPr/>
                    <a:lstStyle/>
                    <a:p>
                      <a:pPr marL="0" marR="0" algn="ctr">
                        <a:spcBef>
                          <a:spcPts val="0"/>
                        </a:spcBef>
                        <a:spcAft>
                          <a:spcPts val="0"/>
                        </a:spcAft>
                      </a:pPr>
                      <a:r>
                        <a:rPr lang="en-US" sz="900" b="1" kern="1200">
                          <a:solidFill>
                            <a:srgbClr val="FFFFFF"/>
                          </a:solidFill>
                          <a:effectLst/>
                          <a:latin typeface="Roboto" panose="02000000000000000000" pitchFamily="2" charset="0"/>
                          <a:ea typeface="Roboto" panose="02000000000000000000" pitchFamily="2" charset="0"/>
                          <a:cs typeface="Roboto" panose="02000000000000000000" pitchFamily="2" charset="0"/>
                        </a:rPr>
                        <a:t>Rapid Authoring Tool</a:t>
                      </a:r>
                      <a:endParaRPr lang="en-US" sz="900">
                        <a:effectLst/>
                        <a:latin typeface="Roboto" panose="02000000000000000000" pitchFamily="2" charset="0"/>
                        <a:ea typeface="Roboto" panose="02000000000000000000" pitchFamily="2" charset="0"/>
                        <a:cs typeface="Roboto" panose="02000000000000000000" pitchFamily="2" charset="0"/>
                      </a:endParaRPr>
                    </a:p>
                  </a:txBody>
                  <a:tcPr marL="45720" marR="4572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767B4"/>
                    </a:solidFill>
                  </a:tcPr>
                </a:tc>
                <a:extLst>
                  <a:ext uri="{0D108BD9-81ED-4DB2-BD59-A6C34878D82A}">
                    <a16:rowId xmlns:a16="http://schemas.microsoft.com/office/drawing/2014/main" val="958344481"/>
                  </a:ext>
                </a:extLst>
              </a:tr>
              <a:tr h="223200">
                <a:tc>
                  <a:txBody>
                    <a:bodyPr/>
                    <a:lstStyle/>
                    <a:p>
                      <a:pPr marL="0" marR="0">
                        <a:spcBef>
                          <a:spcPts val="0"/>
                        </a:spcBef>
                        <a:spcAft>
                          <a:spcPts val="0"/>
                        </a:spcAft>
                      </a:pPr>
                      <a:r>
                        <a:rPr lang="en-US" sz="900">
                          <a:solidFill>
                            <a:srgbClr val="4D4D4D"/>
                          </a:solidFill>
                          <a:effectLst/>
                          <a:latin typeface="Roboto" panose="02000000000000000000" pitchFamily="2" charset="0"/>
                          <a:ea typeface="Roboto" panose="02000000000000000000" pitchFamily="2" charset="0"/>
                          <a:cs typeface="Roboto" panose="02000000000000000000" pitchFamily="2" charset="0"/>
                        </a:rPr>
                        <a:t>Level 1</a:t>
                      </a:r>
                      <a:endParaRPr lang="en-US" sz="900">
                        <a:effectLst/>
                        <a:latin typeface="Roboto" panose="02000000000000000000" pitchFamily="2" charset="0"/>
                        <a:ea typeface="Roboto" panose="02000000000000000000" pitchFamily="2" charset="0"/>
                        <a:cs typeface="Roboto" panose="02000000000000000000" pitchFamily="2" charset="0"/>
                      </a:endParaRPr>
                    </a:p>
                  </a:txBody>
                  <a:tcPr marL="108000" marR="4572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D9D9D9"/>
                    </a:solidFill>
                  </a:tcPr>
                </a:tc>
                <a:tc>
                  <a:txBody>
                    <a:bodyPr/>
                    <a:lstStyle/>
                    <a:p>
                      <a:pPr marL="0" algn="ctr" defTabSz="914400" rtl="0" eaLnBrk="1" fontAlgn="ctr" latinLnBrk="0" hangingPunct="1"/>
                      <a:r>
                        <a:rPr lang="en-IN" sz="900" b="0" i="0" u="none" strike="noStrike" kern="1200">
                          <a:solidFill>
                            <a:srgbClr val="4D4D4D"/>
                          </a:solidFill>
                          <a:effectLst/>
                          <a:latin typeface="Roboto" panose="02000000000000000000" pitchFamily="2" charset="0"/>
                          <a:ea typeface="Roboto" panose="02000000000000000000" pitchFamily="2" charset="0"/>
                          <a:cs typeface="Roboto" panose="02000000000000000000" pitchFamily="2" charset="0"/>
                        </a:rPr>
                        <a:t>$3,080-$3,520</a:t>
                      </a:r>
                    </a:p>
                  </a:txBody>
                  <a:tcPr marL="9525" marR="9525" marT="9525"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D9D9D9"/>
                    </a:solidFill>
                  </a:tcPr>
                </a:tc>
                <a:tc>
                  <a:txBody>
                    <a:bodyPr/>
                    <a:lstStyle/>
                    <a:p>
                      <a:pPr marL="0" algn="ctr" defTabSz="914400" rtl="0" eaLnBrk="1" fontAlgn="ctr" latinLnBrk="0" hangingPunct="1"/>
                      <a:r>
                        <a:rPr lang="en-IN" sz="900" b="0" i="0" u="none" strike="noStrike" kern="1200">
                          <a:solidFill>
                            <a:srgbClr val="4D4D4D"/>
                          </a:solidFill>
                          <a:effectLst/>
                          <a:latin typeface="Roboto" panose="02000000000000000000" pitchFamily="2" charset="0"/>
                          <a:ea typeface="Roboto" panose="02000000000000000000" pitchFamily="2" charset="0"/>
                          <a:cs typeface="Roboto" panose="02000000000000000000" pitchFamily="2" charset="0"/>
                        </a:rPr>
                        <a:t>$2,380-$2,720</a:t>
                      </a:r>
                    </a:p>
                  </a:txBody>
                  <a:tcPr marL="9525" marR="9525" marT="9525"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D9D9D9"/>
                    </a:solidFill>
                  </a:tcPr>
                </a:tc>
                <a:extLst>
                  <a:ext uri="{0D108BD9-81ED-4DB2-BD59-A6C34878D82A}">
                    <a16:rowId xmlns:a16="http://schemas.microsoft.com/office/drawing/2014/main" val="1006083540"/>
                  </a:ext>
                </a:extLst>
              </a:tr>
              <a:tr h="223200">
                <a:tc>
                  <a:txBody>
                    <a:bodyPr/>
                    <a:lstStyle/>
                    <a:p>
                      <a:pPr marL="0" marR="0">
                        <a:spcBef>
                          <a:spcPts val="0"/>
                        </a:spcBef>
                        <a:spcAft>
                          <a:spcPts val="0"/>
                        </a:spcAft>
                      </a:pPr>
                      <a:r>
                        <a:rPr lang="en-US" sz="900">
                          <a:solidFill>
                            <a:srgbClr val="4D4D4D"/>
                          </a:solidFill>
                          <a:effectLst/>
                          <a:latin typeface="Roboto" panose="02000000000000000000" pitchFamily="2" charset="0"/>
                          <a:ea typeface="Roboto" panose="02000000000000000000" pitchFamily="2" charset="0"/>
                          <a:cs typeface="Roboto" panose="02000000000000000000" pitchFamily="2" charset="0"/>
                        </a:rPr>
                        <a:t>Level 2</a:t>
                      </a:r>
                      <a:endParaRPr lang="en-US" sz="900">
                        <a:effectLst/>
                        <a:latin typeface="Roboto" panose="02000000000000000000" pitchFamily="2" charset="0"/>
                        <a:ea typeface="Roboto" panose="02000000000000000000" pitchFamily="2" charset="0"/>
                        <a:cs typeface="Roboto" panose="02000000000000000000" pitchFamily="2" charset="0"/>
                      </a:endParaRPr>
                    </a:p>
                  </a:txBody>
                  <a:tcPr marL="108000" marR="4572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D9D9D9"/>
                    </a:solidFill>
                  </a:tcPr>
                </a:tc>
                <a:tc>
                  <a:txBody>
                    <a:bodyPr/>
                    <a:lstStyle/>
                    <a:p>
                      <a:pPr marL="0" algn="ctr" defTabSz="914400" rtl="0" eaLnBrk="1" fontAlgn="ctr" latinLnBrk="0" hangingPunct="1"/>
                      <a:r>
                        <a:rPr lang="en-IN" sz="900" b="0" i="0" u="none" strike="noStrike" kern="1200">
                          <a:solidFill>
                            <a:srgbClr val="4D4D4D"/>
                          </a:solidFill>
                          <a:effectLst/>
                          <a:latin typeface="Roboto" panose="02000000000000000000" pitchFamily="2" charset="0"/>
                          <a:ea typeface="Roboto" panose="02000000000000000000" pitchFamily="2" charset="0"/>
                          <a:cs typeface="Roboto" panose="02000000000000000000" pitchFamily="2" charset="0"/>
                        </a:rPr>
                        <a:t>$4,200-$4,800</a:t>
                      </a:r>
                    </a:p>
                  </a:txBody>
                  <a:tcPr marL="9525" marR="9525" marT="9525"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D9D9D9"/>
                    </a:solidFill>
                  </a:tcPr>
                </a:tc>
                <a:tc>
                  <a:txBody>
                    <a:bodyPr/>
                    <a:lstStyle/>
                    <a:p>
                      <a:pPr marL="0" algn="ctr" defTabSz="914400" rtl="0" eaLnBrk="1" fontAlgn="ctr" latinLnBrk="0" hangingPunct="1"/>
                      <a:r>
                        <a:rPr lang="en-IN" sz="900" b="0" i="0" u="none" strike="noStrike" kern="1200">
                          <a:solidFill>
                            <a:srgbClr val="4D4D4D"/>
                          </a:solidFill>
                          <a:effectLst/>
                          <a:latin typeface="Roboto" panose="02000000000000000000" pitchFamily="2" charset="0"/>
                          <a:ea typeface="Roboto" panose="02000000000000000000" pitchFamily="2" charset="0"/>
                          <a:cs typeface="Roboto" panose="02000000000000000000" pitchFamily="2" charset="0"/>
                        </a:rPr>
                        <a:t>$3,640-$4,160</a:t>
                      </a:r>
                    </a:p>
                  </a:txBody>
                  <a:tcPr marL="9525" marR="9525" marT="9525"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D9D9D9"/>
                    </a:solidFill>
                  </a:tcPr>
                </a:tc>
                <a:extLst>
                  <a:ext uri="{0D108BD9-81ED-4DB2-BD59-A6C34878D82A}">
                    <a16:rowId xmlns:a16="http://schemas.microsoft.com/office/drawing/2014/main" val="379337588"/>
                  </a:ext>
                </a:extLst>
              </a:tr>
              <a:tr h="223200">
                <a:tc>
                  <a:txBody>
                    <a:bodyPr/>
                    <a:lstStyle/>
                    <a:p>
                      <a:pPr marL="0" marR="0">
                        <a:spcBef>
                          <a:spcPts val="0"/>
                        </a:spcBef>
                        <a:spcAft>
                          <a:spcPts val="0"/>
                        </a:spcAft>
                      </a:pPr>
                      <a:r>
                        <a:rPr lang="en-US" sz="900">
                          <a:solidFill>
                            <a:srgbClr val="4D4D4D"/>
                          </a:solidFill>
                          <a:effectLst/>
                          <a:latin typeface="Roboto" panose="02000000000000000000" pitchFamily="2" charset="0"/>
                          <a:ea typeface="Roboto" panose="02000000000000000000" pitchFamily="2" charset="0"/>
                          <a:cs typeface="Roboto" panose="02000000000000000000" pitchFamily="2" charset="0"/>
                        </a:rPr>
                        <a:t>Level 3</a:t>
                      </a:r>
                      <a:endParaRPr lang="en-US" sz="900">
                        <a:effectLst/>
                        <a:latin typeface="Roboto" panose="02000000000000000000" pitchFamily="2" charset="0"/>
                        <a:ea typeface="Roboto" panose="02000000000000000000" pitchFamily="2" charset="0"/>
                        <a:cs typeface="Roboto" panose="02000000000000000000" pitchFamily="2" charset="0"/>
                      </a:endParaRPr>
                    </a:p>
                  </a:txBody>
                  <a:tcPr marL="108000" marR="4572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D9D9D9"/>
                    </a:solidFill>
                  </a:tcPr>
                </a:tc>
                <a:tc>
                  <a:txBody>
                    <a:bodyPr/>
                    <a:lstStyle/>
                    <a:p>
                      <a:pPr marL="0" algn="ctr" defTabSz="914400" rtl="0" eaLnBrk="1" fontAlgn="ctr" latinLnBrk="0" hangingPunct="1"/>
                      <a:r>
                        <a:rPr lang="en-IN" sz="900" b="0" i="0" u="none" strike="noStrike" kern="1200">
                          <a:solidFill>
                            <a:srgbClr val="4D4D4D"/>
                          </a:solidFill>
                          <a:effectLst/>
                          <a:latin typeface="Roboto" panose="02000000000000000000" pitchFamily="2" charset="0"/>
                          <a:ea typeface="Roboto" panose="02000000000000000000" pitchFamily="2" charset="0"/>
                          <a:cs typeface="Roboto" panose="02000000000000000000" pitchFamily="2" charset="0"/>
                        </a:rPr>
                        <a:t>$7,840-$8,960</a:t>
                      </a:r>
                    </a:p>
                  </a:txBody>
                  <a:tcPr marL="9525" marR="9525" marT="9525"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D9D9D9"/>
                    </a:solidFill>
                  </a:tcPr>
                </a:tc>
                <a:tc>
                  <a:txBody>
                    <a:bodyPr/>
                    <a:lstStyle/>
                    <a:p>
                      <a:pPr algn="ctr" rtl="0" fontAlgn="ctr"/>
                      <a:r>
                        <a:rPr lang="en-IN" sz="900" b="0" i="0" u="none" strike="noStrike">
                          <a:solidFill>
                            <a:srgbClr val="4D4D4D"/>
                          </a:solidFill>
                          <a:effectLst/>
                          <a:latin typeface="Roboto" panose="02000000000000000000" pitchFamily="2" charset="0"/>
                          <a:ea typeface="Roboto" panose="02000000000000000000" pitchFamily="2" charset="0"/>
                          <a:cs typeface="Roboto" panose="02000000000000000000" pitchFamily="2" charset="0"/>
                        </a:rPr>
                        <a:t> $4,760 - $5,440</a:t>
                      </a:r>
                    </a:p>
                  </a:txBody>
                  <a:tcPr marL="9525" marR="9525" marT="9525"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D9D9D9"/>
                    </a:solidFill>
                  </a:tcPr>
                </a:tc>
                <a:extLst>
                  <a:ext uri="{0D108BD9-81ED-4DB2-BD59-A6C34878D82A}">
                    <a16:rowId xmlns:a16="http://schemas.microsoft.com/office/drawing/2014/main" val="688434743"/>
                  </a:ext>
                </a:extLst>
              </a:tr>
            </a:tbl>
          </a:graphicData>
        </a:graphic>
      </p:graphicFrame>
      <p:graphicFrame>
        <p:nvGraphicFramePr>
          <p:cNvPr id="12" name="Table 11">
            <a:extLst>
              <a:ext uri="{FF2B5EF4-FFF2-40B4-BE49-F238E27FC236}">
                <a16:creationId xmlns:a16="http://schemas.microsoft.com/office/drawing/2014/main" id="{AF9D4C27-F970-A73D-905B-8189CE70A3B6}"/>
              </a:ext>
            </a:extLst>
          </p:cNvPr>
          <p:cNvGraphicFramePr>
            <a:graphicFrameLocks noGrp="1"/>
          </p:cNvGraphicFramePr>
          <p:nvPr/>
        </p:nvGraphicFramePr>
        <p:xfrm>
          <a:off x="508037" y="1168680"/>
          <a:ext cx="4746063" cy="1143000"/>
        </p:xfrm>
        <a:graphic>
          <a:graphicData uri="http://schemas.openxmlformats.org/drawingml/2006/table">
            <a:tbl>
              <a:tblPr firstRow="1" firstCol="1" bandRow="1"/>
              <a:tblGrid>
                <a:gridCol w="1252085">
                  <a:extLst>
                    <a:ext uri="{9D8B030D-6E8A-4147-A177-3AD203B41FA5}">
                      <a16:colId xmlns:a16="http://schemas.microsoft.com/office/drawing/2014/main" val="616976937"/>
                    </a:ext>
                  </a:extLst>
                </a:gridCol>
                <a:gridCol w="1911957">
                  <a:extLst>
                    <a:ext uri="{9D8B030D-6E8A-4147-A177-3AD203B41FA5}">
                      <a16:colId xmlns:a16="http://schemas.microsoft.com/office/drawing/2014/main" val="751964638"/>
                    </a:ext>
                  </a:extLst>
                </a:gridCol>
                <a:gridCol w="1582021">
                  <a:extLst>
                    <a:ext uri="{9D8B030D-6E8A-4147-A177-3AD203B41FA5}">
                      <a16:colId xmlns:a16="http://schemas.microsoft.com/office/drawing/2014/main" val="1672585273"/>
                    </a:ext>
                  </a:extLst>
                </a:gridCol>
              </a:tblGrid>
              <a:tr h="223200">
                <a:tc rowSpan="2">
                  <a:txBody>
                    <a:bodyPr/>
                    <a:lstStyle/>
                    <a:p>
                      <a:pPr marL="0" marR="0" algn="ctr">
                        <a:spcBef>
                          <a:spcPts val="0"/>
                        </a:spcBef>
                        <a:spcAft>
                          <a:spcPts val="0"/>
                        </a:spcAft>
                      </a:pPr>
                      <a:r>
                        <a:rPr lang="en-US" sz="900" b="1">
                          <a:solidFill>
                            <a:srgbClr val="FFFFFF"/>
                          </a:solidFill>
                          <a:effectLst/>
                          <a:latin typeface="Roboto" panose="02000000000000000000" pitchFamily="2" charset="0"/>
                          <a:ea typeface="Roboto" panose="02000000000000000000" pitchFamily="2" charset="0"/>
                          <a:cs typeface="Roboto" panose="02000000000000000000" pitchFamily="2" charset="0"/>
                        </a:rPr>
                        <a:t>WBT Level</a:t>
                      </a:r>
                      <a:endParaRPr lang="en-US" sz="900">
                        <a:effectLst/>
                        <a:latin typeface="Roboto" panose="02000000000000000000" pitchFamily="2" charset="0"/>
                        <a:ea typeface="Roboto" panose="02000000000000000000" pitchFamily="2" charset="0"/>
                        <a:cs typeface="Roboto" panose="02000000000000000000" pitchFamily="2" charset="0"/>
                      </a:endParaRPr>
                    </a:p>
                  </a:txBody>
                  <a:tcPr marL="45720" marR="4572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767B4"/>
                    </a:solidFill>
                  </a:tcPr>
                </a:tc>
                <a:tc gridSpan="2">
                  <a:txBody>
                    <a:bodyPr/>
                    <a:lstStyle/>
                    <a:p>
                      <a:pPr marL="0" marR="0" algn="ctr">
                        <a:spcBef>
                          <a:spcPts val="0"/>
                        </a:spcBef>
                        <a:spcAft>
                          <a:spcPts val="0"/>
                        </a:spcAft>
                      </a:pPr>
                      <a:r>
                        <a:rPr lang="en-US" sz="900" b="1">
                          <a:solidFill>
                            <a:srgbClr val="FFFFFF"/>
                          </a:solidFill>
                          <a:effectLst/>
                          <a:latin typeface="Roboto" panose="02000000000000000000" pitchFamily="2" charset="0"/>
                          <a:ea typeface="Roboto" panose="02000000000000000000" pitchFamily="2" charset="0"/>
                          <a:cs typeface="Roboto" panose="02000000000000000000" pitchFamily="2" charset="0"/>
                        </a:rPr>
                        <a:t>Cost Range (USD) for 15 Minutes of WBT</a:t>
                      </a:r>
                      <a:endParaRPr lang="en-US" sz="900">
                        <a:effectLst/>
                        <a:latin typeface="Roboto" panose="02000000000000000000" pitchFamily="2" charset="0"/>
                        <a:ea typeface="Roboto" panose="02000000000000000000" pitchFamily="2" charset="0"/>
                        <a:cs typeface="Roboto" panose="02000000000000000000" pitchFamily="2" charset="0"/>
                      </a:endParaRPr>
                    </a:p>
                  </a:txBody>
                  <a:tcPr marL="45720" marR="4572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767B4"/>
                    </a:solidFill>
                  </a:tcPr>
                </a:tc>
                <a:tc hMerge="1">
                  <a:txBody>
                    <a:bodyPr/>
                    <a:lstStyle/>
                    <a:p>
                      <a:pPr marL="0" marR="0" algn="ctr">
                        <a:spcBef>
                          <a:spcPts val="0"/>
                        </a:spcBef>
                        <a:spcAft>
                          <a:spcPts val="0"/>
                        </a:spcAft>
                      </a:pPr>
                      <a:endParaRPr lang="en-US" sz="1000">
                        <a:effectLst/>
                        <a:latin typeface="Verdana" panose="020B0604030504040204" pitchFamily="34" charset="0"/>
                        <a:ea typeface="Times New Roman" panose="02020603050405020304" pitchFamily="18" charset="0"/>
                        <a:cs typeface="Verdana" panose="020B0604030504040204" pitchFamily="34" charset="0"/>
                      </a:endParaRPr>
                    </a:p>
                  </a:txBody>
                  <a:tcPr marL="45720" marR="4572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244061"/>
                    </a:solidFill>
                  </a:tcPr>
                </a:tc>
                <a:extLst>
                  <a:ext uri="{0D108BD9-81ED-4DB2-BD59-A6C34878D82A}">
                    <a16:rowId xmlns:a16="http://schemas.microsoft.com/office/drawing/2014/main" val="1937922819"/>
                  </a:ext>
                </a:extLst>
              </a:tr>
              <a:tr h="223200">
                <a:tc vMerge="1">
                  <a:txBody>
                    <a:bodyPr/>
                    <a:lstStyle/>
                    <a:p>
                      <a:endParaRPr lang="en-US"/>
                    </a:p>
                  </a:txBody>
                  <a:tcPr/>
                </a:tc>
                <a:tc>
                  <a:txBody>
                    <a:bodyPr/>
                    <a:lstStyle/>
                    <a:p>
                      <a:pPr marL="0" marR="0" algn="ctr">
                        <a:spcBef>
                          <a:spcPts val="0"/>
                        </a:spcBef>
                        <a:spcAft>
                          <a:spcPts val="0"/>
                        </a:spcAft>
                      </a:pPr>
                      <a:r>
                        <a:rPr lang="en-US" sz="900" b="1">
                          <a:solidFill>
                            <a:srgbClr val="FFFFFF"/>
                          </a:solidFill>
                          <a:effectLst/>
                          <a:latin typeface="Roboto" panose="02000000000000000000" pitchFamily="2" charset="0"/>
                          <a:ea typeface="Roboto" panose="02000000000000000000" pitchFamily="2" charset="0"/>
                          <a:cs typeface="Roboto" panose="02000000000000000000" pitchFamily="2" charset="0"/>
                        </a:rPr>
                        <a:t>Single Orientation HTML5</a:t>
                      </a:r>
                      <a:endParaRPr lang="en-US" sz="900">
                        <a:effectLst/>
                        <a:latin typeface="Roboto" panose="02000000000000000000" pitchFamily="2" charset="0"/>
                        <a:ea typeface="Roboto" panose="02000000000000000000" pitchFamily="2" charset="0"/>
                        <a:cs typeface="Roboto" panose="02000000000000000000" pitchFamily="2" charset="0"/>
                      </a:endParaRPr>
                    </a:p>
                  </a:txBody>
                  <a:tcPr marL="45720" marR="4572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767B4"/>
                    </a:solidFill>
                  </a:tcPr>
                </a:tc>
                <a:tc>
                  <a:txBody>
                    <a:bodyPr/>
                    <a:lstStyle/>
                    <a:p>
                      <a:pPr marL="0" marR="0" algn="ctr">
                        <a:spcBef>
                          <a:spcPts val="0"/>
                        </a:spcBef>
                        <a:spcAft>
                          <a:spcPts val="0"/>
                        </a:spcAft>
                      </a:pPr>
                      <a:r>
                        <a:rPr lang="en-US" sz="900" b="1" kern="1200">
                          <a:solidFill>
                            <a:srgbClr val="FFFFFF"/>
                          </a:solidFill>
                          <a:effectLst/>
                          <a:latin typeface="Roboto" panose="02000000000000000000" pitchFamily="2" charset="0"/>
                          <a:ea typeface="Roboto" panose="02000000000000000000" pitchFamily="2" charset="0"/>
                          <a:cs typeface="Roboto" panose="02000000000000000000" pitchFamily="2" charset="0"/>
                        </a:rPr>
                        <a:t>Rapid Authoring Tool</a:t>
                      </a:r>
                    </a:p>
                  </a:txBody>
                  <a:tcPr marL="45720" marR="4572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767B4"/>
                    </a:solidFill>
                  </a:tcPr>
                </a:tc>
                <a:extLst>
                  <a:ext uri="{0D108BD9-81ED-4DB2-BD59-A6C34878D82A}">
                    <a16:rowId xmlns:a16="http://schemas.microsoft.com/office/drawing/2014/main" val="3651997783"/>
                  </a:ext>
                </a:extLst>
              </a:tr>
              <a:tr h="223200">
                <a:tc>
                  <a:txBody>
                    <a:bodyPr/>
                    <a:lstStyle/>
                    <a:p>
                      <a:pPr marL="0" marR="0">
                        <a:spcBef>
                          <a:spcPts val="0"/>
                        </a:spcBef>
                        <a:spcAft>
                          <a:spcPts val="0"/>
                        </a:spcAft>
                      </a:pPr>
                      <a:r>
                        <a:rPr lang="en-US" sz="900">
                          <a:solidFill>
                            <a:srgbClr val="4D4D4D"/>
                          </a:solidFill>
                          <a:effectLst/>
                          <a:latin typeface="Roboto" panose="02000000000000000000" pitchFamily="2" charset="0"/>
                          <a:ea typeface="Roboto" panose="02000000000000000000" pitchFamily="2" charset="0"/>
                          <a:cs typeface="Roboto" panose="02000000000000000000" pitchFamily="2" charset="0"/>
                        </a:rPr>
                        <a:t>Level 1</a:t>
                      </a:r>
                      <a:endParaRPr lang="en-US" sz="900">
                        <a:effectLst/>
                        <a:latin typeface="Roboto" panose="02000000000000000000" pitchFamily="2" charset="0"/>
                        <a:ea typeface="Roboto" panose="02000000000000000000" pitchFamily="2" charset="0"/>
                        <a:cs typeface="Roboto" panose="02000000000000000000" pitchFamily="2" charset="0"/>
                      </a:endParaRPr>
                    </a:p>
                  </a:txBody>
                  <a:tcPr marL="108000" marR="4572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chemeClr val="bg1">
                        <a:lumMod val="85000"/>
                      </a:schemeClr>
                    </a:solidFill>
                  </a:tcPr>
                </a:tc>
                <a:tc>
                  <a:txBody>
                    <a:bodyPr/>
                    <a:lstStyle/>
                    <a:p>
                      <a:pPr marL="0" algn="ctr" defTabSz="914400" rtl="0" eaLnBrk="1" fontAlgn="ctr" latinLnBrk="0" hangingPunct="1"/>
                      <a:r>
                        <a:rPr lang="en-IN" sz="900" b="0" i="0" u="none" strike="noStrike" kern="1200">
                          <a:solidFill>
                            <a:srgbClr val="4D4D4D"/>
                          </a:solidFill>
                          <a:effectLst/>
                          <a:latin typeface="Roboto" panose="02000000000000000000" pitchFamily="2" charset="0"/>
                          <a:ea typeface="Roboto" panose="02000000000000000000" pitchFamily="2" charset="0"/>
                          <a:cs typeface="Roboto" panose="02000000000000000000" pitchFamily="2" charset="0"/>
                        </a:rPr>
                        <a:t>$2,240-$2,560</a:t>
                      </a:r>
                    </a:p>
                  </a:txBody>
                  <a:tcPr marL="9525" marR="9525" marT="9525"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chemeClr val="bg1">
                        <a:lumMod val="85000"/>
                      </a:schemeClr>
                    </a:solidFill>
                  </a:tcPr>
                </a:tc>
                <a:tc>
                  <a:txBody>
                    <a:bodyPr/>
                    <a:lstStyle/>
                    <a:p>
                      <a:pPr marL="0" algn="ctr" defTabSz="914400" rtl="0" eaLnBrk="1" fontAlgn="ctr" latinLnBrk="0" hangingPunct="1"/>
                      <a:r>
                        <a:rPr lang="en-IN" sz="900" b="0" i="0" u="none" strike="noStrike" kern="1200">
                          <a:solidFill>
                            <a:srgbClr val="4D4D4D"/>
                          </a:solidFill>
                          <a:effectLst/>
                          <a:latin typeface="Roboto" panose="02000000000000000000" pitchFamily="2" charset="0"/>
                          <a:ea typeface="Roboto" panose="02000000000000000000" pitchFamily="2" charset="0"/>
                          <a:cs typeface="Roboto" panose="02000000000000000000" pitchFamily="2" charset="0"/>
                        </a:rPr>
                        <a:t>$1,540-$1,760</a:t>
                      </a:r>
                    </a:p>
                  </a:txBody>
                  <a:tcPr marL="9525" marR="9525" marT="9525"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717603707"/>
                  </a:ext>
                </a:extLst>
              </a:tr>
              <a:tr h="223200">
                <a:tc>
                  <a:txBody>
                    <a:bodyPr/>
                    <a:lstStyle/>
                    <a:p>
                      <a:pPr marL="0" marR="0">
                        <a:spcBef>
                          <a:spcPts val="0"/>
                        </a:spcBef>
                        <a:spcAft>
                          <a:spcPts val="0"/>
                        </a:spcAft>
                      </a:pPr>
                      <a:r>
                        <a:rPr lang="en-US" sz="900">
                          <a:solidFill>
                            <a:srgbClr val="4D4D4D"/>
                          </a:solidFill>
                          <a:effectLst/>
                          <a:latin typeface="Roboto" panose="02000000000000000000" pitchFamily="2" charset="0"/>
                          <a:ea typeface="Roboto" panose="02000000000000000000" pitchFamily="2" charset="0"/>
                          <a:cs typeface="Roboto" panose="02000000000000000000" pitchFamily="2" charset="0"/>
                        </a:rPr>
                        <a:t>Level 2</a:t>
                      </a:r>
                      <a:endParaRPr lang="en-US" sz="900">
                        <a:effectLst/>
                        <a:latin typeface="Roboto" panose="02000000000000000000" pitchFamily="2" charset="0"/>
                        <a:ea typeface="Roboto" panose="02000000000000000000" pitchFamily="2" charset="0"/>
                        <a:cs typeface="Roboto" panose="02000000000000000000" pitchFamily="2" charset="0"/>
                      </a:endParaRPr>
                    </a:p>
                  </a:txBody>
                  <a:tcPr marL="108000" marR="4572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chemeClr val="bg1">
                        <a:lumMod val="85000"/>
                      </a:schemeClr>
                    </a:solidFill>
                  </a:tcPr>
                </a:tc>
                <a:tc>
                  <a:txBody>
                    <a:bodyPr/>
                    <a:lstStyle/>
                    <a:p>
                      <a:pPr marL="0" algn="ctr" defTabSz="914400" rtl="0" eaLnBrk="1" fontAlgn="ctr" latinLnBrk="0" hangingPunct="1"/>
                      <a:r>
                        <a:rPr lang="en-IN" sz="900" b="0" i="0" u="none" strike="noStrike" kern="1200">
                          <a:solidFill>
                            <a:srgbClr val="4D4D4D"/>
                          </a:solidFill>
                          <a:effectLst/>
                          <a:latin typeface="Roboto" panose="02000000000000000000" pitchFamily="2" charset="0"/>
                          <a:ea typeface="Roboto" panose="02000000000000000000" pitchFamily="2" charset="0"/>
                          <a:cs typeface="Roboto" panose="02000000000000000000" pitchFamily="2" charset="0"/>
                        </a:rPr>
                        <a:t>$3,080-$3,520</a:t>
                      </a:r>
                    </a:p>
                  </a:txBody>
                  <a:tcPr marL="9525" marR="9525" marT="9525"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chemeClr val="bg1">
                        <a:lumMod val="85000"/>
                      </a:schemeClr>
                    </a:solidFill>
                  </a:tcPr>
                </a:tc>
                <a:tc>
                  <a:txBody>
                    <a:bodyPr/>
                    <a:lstStyle/>
                    <a:p>
                      <a:pPr marL="0" algn="ctr" defTabSz="914400" rtl="0" eaLnBrk="1" fontAlgn="ctr" latinLnBrk="0" hangingPunct="1"/>
                      <a:r>
                        <a:rPr lang="en-IN" sz="900" b="0" i="0" u="none" strike="noStrike" kern="1200">
                          <a:solidFill>
                            <a:srgbClr val="4D4D4D"/>
                          </a:solidFill>
                          <a:effectLst/>
                          <a:latin typeface="Roboto" panose="02000000000000000000" pitchFamily="2" charset="0"/>
                          <a:ea typeface="Roboto" panose="02000000000000000000" pitchFamily="2" charset="0"/>
                          <a:cs typeface="Roboto" panose="02000000000000000000" pitchFamily="2" charset="0"/>
                        </a:rPr>
                        <a:t>$2,380-$2,720</a:t>
                      </a:r>
                    </a:p>
                  </a:txBody>
                  <a:tcPr marL="9525" marR="9525" marT="9525"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575391964"/>
                  </a:ext>
                </a:extLst>
              </a:tr>
              <a:tr h="223200">
                <a:tc>
                  <a:txBody>
                    <a:bodyPr/>
                    <a:lstStyle/>
                    <a:p>
                      <a:pPr marL="0" marR="0">
                        <a:spcBef>
                          <a:spcPts val="0"/>
                        </a:spcBef>
                        <a:spcAft>
                          <a:spcPts val="0"/>
                        </a:spcAft>
                      </a:pPr>
                      <a:r>
                        <a:rPr lang="en-US" sz="900">
                          <a:solidFill>
                            <a:srgbClr val="4D4D4D"/>
                          </a:solidFill>
                          <a:effectLst/>
                          <a:latin typeface="Roboto" panose="02000000000000000000" pitchFamily="2" charset="0"/>
                          <a:ea typeface="Roboto" panose="02000000000000000000" pitchFamily="2" charset="0"/>
                          <a:cs typeface="Roboto" panose="02000000000000000000" pitchFamily="2" charset="0"/>
                        </a:rPr>
                        <a:t>Level 3</a:t>
                      </a:r>
                      <a:endParaRPr lang="en-US" sz="900">
                        <a:effectLst/>
                        <a:latin typeface="Roboto" panose="02000000000000000000" pitchFamily="2" charset="0"/>
                        <a:ea typeface="Roboto" panose="02000000000000000000" pitchFamily="2" charset="0"/>
                        <a:cs typeface="Roboto" panose="02000000000000000000" pitchFamily="2" charset="0"/>
                      </a:endParaRPr>
                    </a:p>
                  </a:txBody>
                  <a:tcPr marL="108000" marR="4572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chemeClr val="bg1">
                        <a:lumMod val="85000"/>
                      </a:schemeClr>
                    </a:solidFill>
                  </a:tcPr>
                </a:tc>
                <a:tc>
                  <a:txBody>
                    <a:bodyPr/>
                    <a:lstStyle/>
                    <a:p>
                      <a:pPr marL="0" algn="ctr" defTabSz="914400" rtl="0" eaLnBrk="1" fontAlgn="ctr" latinLnBrk="0" hangingPunct="1"/>
                      <a:r>
                        <a:rPr lang="en-IN" sz="900" b="0" i="0" u="none" strike="noStrike" kern="1200">
                          <a:solidFill>
                            <a:srgbClr val="4D4D4D"/>
                          </a:solidFill>
                          <a:effectLst/>
                          <a:latin typeface="Roboto" panose="02000000000000000000" pitchFamily="2" charset="0"/>
                          <a:ea typeface="Roboto" panose="02000000000000000000" pitchFamily="2" charset="0"/>
                          <a:cs typeface="Roboto" panose="02000000000000000000" pitchFamily="2" charset="0"/>
                        </a:rPr>
                        <a:t>$5,180-$5,920</a:t>
                      </a:r>
                    </a:p>
                  </a:txBody>
                  <a:tcPr marL="9525" marR="9525" marT="9525"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chemeClr val="bg1">
                        <a:lumMod val="85000"/>
                      </a:schemeClr>
                    </a:solidFill>
                  </a:tcPr>
                </a:tc>
                <a:tc>
                  <a:txBody>
                    <a:bodyPr/>
                    <a:lstStyle/>
                    <a:p>
                      <a:pPr marL="0" algn="ctr" defTabSz="914400" rtl="0" eaLnBrk="1" fontAlgn="ctr" latinLnBrk="0" hangingPunct="1"/>
                      <a:r>
                        <a:rPr lang="en-IN" sz="900" b="0" i="0" u="none" strike="noStrike" kern="1200">
                          <a:solidFill>
                            <a:srgbClr val="4D4D4D"/>
                          </a:solidFill>
                          <a:effectLst/>
                          <a:latin typeface="Roboto" panose="02000000000000000000" pitchFamily="2" charset="0"/>
                          <a:ea typeface="Roboto" panose="02000000000000000000" pitchFamily="2" charset="0"/>
                          <a:cs typeface="Roboto" panose="02000000000000000000" pitchFamily="2" charset="0"/>
                        </a:rPr>
                        <a:t> $3,220 - $3,680</a:t>
                      </a:r>
                    </a:p>
                  </a:txBody>
                  <a:tcPr marL="9525" marR="9525" marT="9525"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764629170"/>
                  </a:ext>
                </a:extLst>
              </a:tr>
            </a:tbl>
          </a:graphicData>
        </a:graphic>
      </p:graphicFrame>
      <p:pic>
        <p:nvPicPr>
          <p:cNvPr id="7" name="Graphic 6">
            <a:extLst>
              <a:ext uri="{FF2B5EF4-FFF2-40B4-BE49-F238E27FC236}">
                <a16:creationId xmlns:a16="http://schemas.microsoft.com/office/drawing/2014/main" id="{7E991E94-B447-1EF3-CC20-DB13AF4CE3E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8902884">
            <a:off x="11520627" y="4059871"/>
            <a:ext cx="453600" cy="457200"/>
          </a:xfrm>
          <a:prstGeom prst="rect">
            <a:avLst/>
          </a:prstGeom>
        </p:spPr>
      </p:pic>
    </p:spTree>
    <p:extLst>
      <p:ext uri="{BB962C8B-B14F-4D97-AF65-F5344CB8AC3E}">
        <p14:creationId xmlns:p14="http://schemas.microsoft.com/office/powerpoint/2010/main" val="2967265848"/>
      </p:ext>
    </p:extLst>
  </p:cSld>
  <p:clrMapOvr>
    <a:masterClrMapping/>
  </p:clrMapOvr>
  <p:transition spd="slow">
    <p:push/>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625292C-56DC-B24F-1D27-D880E5AD8DF6}"/>
              </a:ext>
            </a:extLst>
          </p:cNvPr>
          <p:cNvSpPr>
            <a:spLocks noGrp="1"/>
          </p:cNvSpPr>
          <p:nvPr>
            <p:ph type="body" sz="quarter" idx="10"/>
          </p:nvPr>
        </p:nvSpPr>
        <p:spPr/>
        <p:txBody>
          <a:bodyPr/>
          <a:lstStyle/>
          <a:p>
            <a:r>
              <a:rPr lang="en-US"/>
              <a:t>Professional Services Rates</a:t>
            </a:r>
            <a:endParaRPr lang="en-IN"/>
          </a:p>
        </p:txBody>
      </p:sp>
      <p:graphicFrame>
        <p:nvGraphicFramePr>
          <p:cNvPr id="4" name="Table 3"/>
          <p:cNvGraphicFramePr>
            <a:graphicFrameLocks noGrp="1"/>
          </p:cNvGraphicFramePr>
          <p:nvPr>
            <p:extLst>
              <p:ext uri="{D42A27DB-BD31-4B8C-83A1-F6EECF244321}">
                <p14:modId xmlns:p14="http://schemas.microsoft.com/office/powerpoint/2010/main" val="2200518139"/>
              </p:ext>
            </p:extLst>
          </p:nvPr>
        </p:nvGraphicFramePr>
        <p:xfrm>
          <a:off x="1794000" y="1171384"/>
          <a:ext cx="8604000" cy="4512360"/>
        </p:xfrm>
        <a:graphic>
          <a:graphicData uri="http://schemas.openxmlformats.org/drawingml/2006/table">
            <a:tbl>
              <a:tblPr>
                <a:tableStyleId>{5C22544A-7EE6-4342-B048-85BDC9FD1C3A}</a:tableStyleId>
              </a:tblPr>
              <a:tblGrid>
                <a:gridCol w="3379001">
                  <a:extLst>
                    <a:ext uri="{9D8B030D-6E8A-4147-A177-3AD203B41FA5}">
                      <a16:colId xmlns:a16="http://schemas.microsoft.com/office/drawing/2014/main" val="20000"/>
                    </a:ext>
                  </a:extLst>
                </a:gridCol>
                <a:gridCol w="2630764">
                  <a:extLst>
                    <a:ext uri="{9D8B030D-6E8A-4147-A177-3AD203B41FA5}">
                      <a16:colId xmlns:a16="http://schemas.microsoft.com/office/drawing/2014/main" val="602250280"/>
                    </a:ext>
                  </a:extLst>
                </a:gridCol>
                <a:gridCol w="2594235">
                  <a:extLst>
                    <a:ext uri="{9D8B030D-6E8A-4147-A177-3AD203B41FA5}">
                      <a16:colId xmlns:a16="http://schemas.microsoft.com/office/drawing/2014/main" val="20001"/>
                    </a:ext>
                  </a:extLst>
                </a:gridCol>
              </a:tblGrid>
              <a:tr h="394077">
                <a:tc>
                  <a:txBody>
                    <a:bodyPr/>
                    <a:lstStyle/>
                    <a:p>
                      <a:pPr marL="0" marR="0" algn="ctr">
                        <a:lnSpc>
                          <a:spcPct val="115000"/>
                        </a:lnSpc>
                        <a:spcBef>
                          <a:spcPts val="600"/>
                        </a:spcBef>
                        <a:spcAft>
                          <a:spcPts val="600"/>
                        </a:spcAft>
                      </a:pPr>
                      <a:r>
                        <a:rPr lang="en-US" sz="1200" b="1">
                          <a:solidFill>
                            <a:schemeClr val="bg1"/>
                          </a:solidFill>
                          <a:effectLst/>
                          <a:latin typeface="Roboto"/>
                          <a:ea typeface="Roboto"/>
                          <a:cs typeface="Roboto"/>
                        </a:rPr>
                        <a:t>RESOURCES / EXPERTISE</a:t>
                      </a:r>
                    </a:p>
                  </a:txBody>
                  <a:tcPr marL="73025" marR="73025" marT="0" marB="0" anchor="ctr">
                    <a:solidFill>
                      <a:srgbClr val="5767B4"/>
                    </a:solidFill>
                  </a:tcPr>
                </a:tc>
                <a:tc>
                  <a:txBody>
                    <a:bodyPr/>
                    <a:lstStyle/>
                    <a:p>
                      <a:pPr marL="0" marR="0" algn="ctr">
                        <a:lnSpc>
                          <a:spcPct val="115000"/>
                        </a:lnSpc>
                        <a:spcBef>
                          <a:spcPts val="600"/>
                        </a:spcBef>
                        <a:spcAft>
                          <a:spcPts val="600"/>
                        </a:spcAft>
                      </a:pPr>
                      <a:r>
                        <a:rPr lang="en-US" sz="1200" b="1" kern="1200">
                          <a:solidFill>
                            <a:schemeClr val="bg1"/>
                          </a:solidFill>
                          <a:effectLst/>
                          <a:latin typeface="Roboto"/>
                          <a:ea typeface="Roboto"/>
                          <a:cs typeface="Roboto"/>
                        </a:rPr>
                        <a:t>OFFSHORE </a:t>
                      </a:r>
                      <a:r>
                        <a:rPr lang="en-US" sz="1200" b="1">
                          <a:solidFill>
                            <a:schemeClr val="bg1"/>
                          </a:solidFill>
                          <a:effectLst/>
                          <a:latin typeface="Roboto"/>
                          <a:ea typeface="Roboto"/>
                          <a:cs typeface="Roboto"/>
                        </a:rPr>
                        <a:t>HOURLY BILL </a:t>
                      </a:r>
                      <a:r>
                        <a:rPr lang="en-US" sz="1200" b="1" kern="1200">
                          <a:solidFill>
                            <a:schemeClr val="bg1"/>
                          </a:solidFill>
                          <a:effectLst/>
                          <a:latin typeface="Roboto"/>
                          <a:ea typeface="Roboto"/>
                          <a:cs typeface="Roboto"/>
                        </a:rPr>
                        <a:t>RATE</a:t>
                      </a:r>
                    </a:p>
                  </a:txBody>
                  <a:tcPr marL="73025" marR="73025" marT="0" marB="0" anchor="ctr">
                    <a:solidFill>
                      <a:srgbClr val="5767B4"/>
                    </a:solidFill>
                  </a:tcPr>
                </a:tc>
                <a:tc>
                  <a:txBody>
                    <a:bodyPr/>
                    <a:lstStyle/>
                    <a:p>
                      <a:pPr marL="0" marR="0" algn="ctr">
                        <a:lnSpc>
                          <a:spcPct val="115000"/>
                        </a:lnSpc>
                        <a:spcBef>
                          <a:spcPts val="600"/>
                        </a:spcBef>
                        <a:spcAft>
                          <a:spcPts val="600"/>
                        </a:spcAft>
                      </a:pPr>
                      <a:r>
                        <a:rPr lang="en-US" sz="1200" b="1">
                          <a:solidFill>
                            <a:schemeClr val="bg1"/>
                          </a:solidFill>
                          <a:effectLst/>
                          <a:latin typeface="Roboto"/>
                          <a:ea typeface="Roboto"/>
                          <a:cs typeface="Roboto"/>
                        </a:rPr>
                        <a:t>ONSHORE HOURLY BILL RATE</a:t>
                      </a:r>
                      <a:endParaRPr lang="en-US" sz="1200" b="0">
                        <a:solidFill>
                          <a:schemeClr val="bg1"/>
                        </a:solidFill>
                        <a:effectLst/>
                        <a:latin typeface="Roboto"/>
                        <a:ea typeface="Roboto"/>
                        <a:cs typeface="Roboto"/>
                      </a:endParaRPr>
                    </a:p>
                  </a:txBody>
                  <a:tcPr marL="73025" marR="73025" marT="0" marB="0" anchor="ctr">
                    <a:solidFill>
                      <a:srgbClr val="5767B4"/>
                    </a:solidFill>
                  </a:tcPr>
                </a:tc>
                <a:extLst>
                  <a:ext uri="{0D108BD9-81ED-4DB2-BD59-A6C34878D82A}">
                    <a16:rowId xmlns:a16="http://schemas.microsoft.com/office/drawing/2014/main" val="10000"/>
                  </a:ext>
                </a:extLst>
              </a:tr>
              <a:tr h="255565">
                <a:tc>
                  <a:txBody>
                    <a:bodyPr/>
                    <a:lstStyle/>
                    <a:p>
                      <a:pPr marL="0" marR="0" algn="l">
                        <a:lnSpc>
                          <a:spcPct val="115000"/>
                        </a:lnSpc>
                        <a:spcBef>
                          <a:spcPts val="0"/>
                        </a:spcBef>
                        <a:spcAft>
                          <a:spcPts val="1000"/>
                        </a:spcAft>
                      </a:pPr>
                      <a:r>
                        <a:rPr lang="en-US" sz="1200" b="0" i="0" u="none" strike="noStrike" kern="1200">
                          <a:solidFill>
                            <a:srgbClr val="4D4D4D"/>
                          </a:solidFill>
                          <a:effectLst/>
                          <a:latin typeface="Roboto"/>
                          <a:ea typeface="Roboto"/>
                          <a:cs typeface="Roboto"/>
                        </a:rPr>
                        <a:t>Program / Project Managers</a:t>
                      </a:r>
                    </a:p>
                  </a:txBody>
                  <a:tcPr marL="73025" marR="73025" marT="0" marB="0" anchor="ctr">
                    <a:solidFill>
                      <a:srgbClr val="D9D9D9"/>
                    </a:solidFill>
                  </a:tcPr>
                </a:tc>
                <a:tc>
                  <a:txBody>
                    <a:bodyPr/>
                    <a:lstStyle/>
                    <a:p>
                      <a:pPr marL="0" marR="0" algn="ctr" defTabSz="914400" rtl="0" eaLnBrk="1" latinLnBrk="0" hangingPunct="1">
                        <a:lnSpc>
                          <a:spcPct val="115000"/>
                        </a:lnSpc>
                        <a:spcBef>
                          <a:spcPts val="0"/>
                        </a:spcBef>
                        <a:spcAft>
                          <a:spcPts val="0"/>
                        </a:spcAft>
                      </a:pPr>
                      <a:endParaRPr lang="en-US" sz="1200" b="0" i="0" u="none" strike="noStrike" kern="1200">
                        <a:solidFill>
                          <a:srgbClr val="4D4D4D"/>
                        </a:solidFill>
                        <a:effectLst/>
                        <a:latin typeface="Roboto" panose="02000000000000000000" pitchFamily="2" charset="0"/>
                        <a:ea typeface="Roboto" panose="02000000000000000000" pitchFamily="2" charset="0"/>
                        <a:cs typeface="Roboto" panose="02000000000000000000" pitchFamily="2" charset="0"/>
                      </a:endParaRPr>
                    </a:p>
                  </a:txBody>
                  <a:tcPr marL="73025" marR="73025" marT="0" marB="0" anchor="ctr">
                    <a:solidFill>
                      <a:srgbClr val="D9D9D9"/>
                    </a:solidFill>
                  </a:tcPr>
                </a:tc>
                <a:tc>
                  <a:txBody>
                    <a:bodyPr/>
                    <a:lstStyle/>
                    <a:p>
                      <a:pPr marL="0" marR="0" algn="ctr" defTabSz="914400" rtl="0" eaLnBrk="1" latinLnBrk="0" hangingPunct="1">
                        <a:lnSpc>
                          <a:spcPct val="115000"/>
                        </a:lnSpc>
                        <a:spcBef>
                          <a:spcPts val="0"/>
                        </a:spcBef>
                        <a:spcAft>
                          <a:spcPts val="0"/>
                        </a:spcAft>
                      </a:pPr>
                      <a:r>
                        <a:rPr lang="en-US" sz="1200" b="0" i="0" u="none" strike="noStrike" kern="1200">
                          <a:solidFill>
                            <a:srgbClr val="4D4D4D"/>
                          </a:solidFill>
                          <a:effectLst/>
                          <a:latin typeface="Roboto"/>
                          <a:ea typeface="Roboto"/>
                          <a:cs typeface="Roboto"/>
                        </a:rPr>
                        <a:t>$90 - $150</a:t>
                      </a:r>
                    </a:p>
                  </a:txBody>
                  <a:tcPr marL="73025" marR="73025" marT="0" marB="0" anchor="ctr">
                    <a:solidFill>
                      <a:srgbClr val="D9D9D9"/>
                    </a:solidFill>
                  </a:tcPr>
                </a:tc>
                <a:extLst>
                  <a:ext uri="{0D108BD9-81ED-4DB2-BD59-A6C34878D82A}">
                    <a16:rowId xmlns:a16="http://schemas.microsoft.com/office/drawing/2014/main" val="10001"/>
                  </a:ext>
                </a:extLst>
              </a:tr>
              <a:tr h="255565">
                <a:tc>
                  <a:txBody>
                    <a:bodyPr/>
                    <a:lstStyle/>
                    <a:p>
                      <a:pPr marL="0" marR="0" algn="l">
                        <a:lnSpc>
                          <a:spcPct val="115000"/>
                        </a:lnSpc>
                        <a:spcBef>
                          <a:spcPts val="0"/>
                        </a:spcBef>
                        <a:spcAft>
                          <a:spcPts val="1000"/>
                        </a:spcAft>
                      </a:pPr>
                      <a:r>
                        <a:rPr lang="en-US" sz="1200" b="0" i="0" u="none" strike="noStrike" kern="1200">
                          <a:solidFill>
                            <a:srgbClr val="4D4D4D"/>
                          </a:solidFill>
                          <a:effectLst/>
                          <a:latin typeface="Roboto"/>
                          <a:ea typeface="Roboto"/>
                          <a:cs typeface="Roboto"/>
                        </a:rPr>
                        <a:t>Instructional Designers</a:t>
                      </a:r>
                    </a:p>
                  </a:txBody>
                  <a:tcPr marL="73025" marR="73025" marT="0" marB="0" anchor="ctr">
                    <a:solidFill>
                      <a:srgbClr val="D9D9D9"/>
                    </a:solidFill>
                  </a:tcPr>
                </a:tc>
                <a:tc>
                  <a:txBody>
                    <a:bodyPr/>
                    <a:lstStyle/>
                    <a:p>
                      <a:pPr marL="0" marR="0" lvl="0" algn="ctr" defTabSz="914400">
                        <a:lnSpc>
                          <a:spcPct val="114999"/>
                        </a:lnSpc>
                        <a:spcBef>
                          <a:spcPts val="0"/>
                        </a:spcBef>
                        <a:spcAft>
                          <a:spcPts val="0"/>
                        </a:spcAft>
                        <a:buNone/>
                      </a:pPr>
                      <a:r>
                        <a:rPr lang="en-US" sz="1200" b="0" i="0" u="none" strike="noStrike" kern="1200" noProof="0">
                          <a:solidFill>
                            <a:srgbClr val="4D4D4D"/>
                          </a:solidFill>
                          <a:effectLst/>
                          <a:latin typeface="Roboto"/>
                          <a:ea typeface="Roboto"/>
                          <a:cs typeface="Roboto"/>
                        </a:rPr>
                        <a:t>$27</a:t>
                      </a:r>
                      <a:endParaRPr lang="en-US" sz="1200" b="0" i="0" u="none" strike="noStrike" kern="1200">
                        <a:solidFill>
                          <a:srgbClr val="4D4D4D"/>
                        </a:solidFill>
                        <a:effectLst/>
                        <a:latin typeface="Roboto"/>
                        <a:ea typeface="Roboto"/>
                        <a:cs typeface="Roboto"/>
                      </a:endParaRPr>
                    </a:p>
                  </a:txBody>
                  <a:tcPr marL="73025" marR="73025" marT="0" marB="0" anchor="ctr">
                    <a:solidFill>
                      <a:srgbClr val="D9D9D9"/>
                    </a:solidFill>
                  </a:tcPr>
                </a:tc>
                <a:tc>
                  <a:txBody>
                    <a:bodyPr/>
                    <a:lstStyle/>
                    <a:p>
                      <a:pPr marL="0" marR="0" algn="ctr" defTabSz="914400" rtl="0" eaLnBrk="1" latinLnBrk="0" hangingPunct="1">
                        <a:lnSpc>
                          <a:spcPct val="115000"/>
                        </a:lnSpc>
                        <a:spcBef>
                          <a:spcPts val="0"/>
                        </a:spcBef>
                        <a:spcAft>
                          <a:spcPts val="0"/>
                        </a:spcAft>
                      </a:pPr>
                      <a:r>
                        <a:rPr lang="en-US" sz="1200" b="0" i="0" u="none" strike="noStrike" kern="1200">
                          <a:solidFill>
                            <a:srgbClr val="4D4D4D"/>
                          </a:solidFill>
                          <a:effectLst/>
                          <a:latin typeface="Roboto"/>
                          <a:ea typeface="Roboto"/>
                          <a:cs typeface="Roboto"/>
                        </a:rPr>
                        <a:t>$75- $95</a:t>
                      </a:r>
                    </a:p>
                  </a:txBody>
                  <a:tcPr marL="73025" marR="73025" marT="0" marB="0" anchor="ctr">
                    <a:solidFill>
                      <a:srgbClr val="D9D9D9"/>
                    </a:solidFill>
                  </a:tcPr>
                </a:tc>
                <a:extLst>
                  <a:ext uri="{0D108BD9-81ED-4DB2-BD59-A6C34878D82A}">
                    <a16:rowId xmlns:a16="http://schemas.microsoft.com/office/drawing/2014/main" val="10002"/>
                  </a:ext>
                </a:extLst>
              </a:tr>
              <a:tr h="255565">
                <a:tc>
                  <a:txBody>
                    <a:bodyPr/>
                    <a:lstStyle/>
                    <a:p>
                      <a:pPr marL="0" marR="0" algn="l">
                        <a:lnSpc>
                          <a:spcPct val="115000"/>
                        </a:lnSpc>
                        <a:spcBef>
                          <a:spcPts val="0"/>
                        </a:spcBef>
                        <a:spcAft>
                          <a:spcPts val="1000"/>
                        </a:spcAft>
                      </a:pPr>
                      <a:r>
                        <a:rPr lang="en-US" sz="1200" b="0" i="0" u="none" strike="noStrike" kern="1200">
                          <a:solidFill>
                            <a:srgbClr val="4D4D4D"/>
                          </a:solidFill>
                          <a:effectLst/>
                          <a:latin typeface="Roboto"/>
                          <a:ea typeface="Roboto"/>
                          <a:cs typeface="Roboto"/>
                        </a:rPr>
                        <a:t>Instructional Designer Lead</a:t>
                      </a:r>
                    </a:p>
                  </a:txBody>
                  <a:tcPr marL="73025" marR="73025" marT="0" marB="0" anchor="ctr">
                    <a:solidFill>
                      <a:srgbClr val="D9D9D9"/>
                    </a:solidFill>
                  </a:tcPr>
                </a:tc>
                <a:tc>
                  <a:txBody>
                    <a:bodyPr/>
                    <a:lstStyle/>
                    <a:p>
                      <a:pPr marL="0" marR="0" lvl="0" indent="0" algn="ctr" defTabSz="914400" rtl="0" eaLnBrk="1" fontAlgn="auto" latinLnBrk="0" hangingPunct="1">
                        <a:lnSpc>
                          <a:spcPct val="114999"/>
                        </a:lnSpc>
                        <a:spcBef>
                          <a:spcPts val="0"/>
                        </a:spcBef>
                        <a:spcAft>
                          <a:spcPts val="0"/>
                        </a:spcAft>
                        <a:buClrTx/>
                        <a:buSzTx/>
                        <a:buFontTx/>
                        <a:buNone/>
                        <a:tabLst/>
                        <a:defRPr/>
                      </a:pPr>
                      <a:r>
                        <a:rPr lang="en-US" sz="1200" b="0" i="0" u="none" strike="noStrike" kern="1200" noProof="0">
                          <a:solidFill>
                            <a:srgbClr val="4D4D4D"/>
                          </a:solidFill>
                          <a:effectLst/>
                          <a:latin typeface="Roboto"/>
                          <a:ea typeface="Roboto"/>
                          <a:cs typeface="Roboto"/>
                        </a:rPr>
                        <a:t>$30</a:t>
                      </a:r>
                      <a:endParaRPr lang="en-US" sz="1200" b="0" i="0" u="none" strike="noStrike" kern="1200">
                        <a:solidFill>
                          <a:srgbClr val="4D4D4D"/>
                        </a:solidFill>
                        <a:effectLst/>
                        <a:latin typeface="Roboto"/>
                        <a:ea typeface="Roboto"/>
                        <a:cs typeface="Roboto"/>
                      </a:endParaRPr>
                    </a:p>
                  </a:txBody>
                  <a:tcPr marL="73025" marR="73025" marT="0" marB="0" anchor="ctr">
                    <a:solidFill>
                      <a:srgbClr val="D9D9D9"/>
                    </a:solidFill>
                  </a:tcPr>
                </a:tc>
                <a:tc>
                  <a:txBody>
                    <a:bodyPr/>
                    <a:lstStyle/>
                    <a:p>
                      <a:pPr marL="0" marR="0" algn="ctr" defTabSz="914400" rtl="0" eaLnBrk="1" latinLnBrk="0" hangingPunct="1">
                        <a:lnSpc>
                          <a:spcPct val="115000"/>
                        </a:lnSpc>
                        <a:spcBef>
                          <a:spcPts val="0"/>
                        </a:spcBef>
                        <a:spcAft>
                          <a:spcPts val="0"/>
                        </a:spcAft>
                      </a:pPr>
                      <a:endParaRPr lang="en-US" sz="1200" b="0" i="0" u="none" strike="noStrike" kern="1200">
                        <a:solidFill>
                          <a:srgbClr val="4D4D4D"/>
                        </a:solidFill>
                        <a:effectLst/>
                        <a:latin typeface="Roboto" panose="02000000000000000000" pitchFamily="2" charset="0"/>
                        <a:ea typeface="Roboto" panose="02000000000000000000" pitchFamily="2" charset="0"/>
                        <a:cs typeface="Roboto" panose="02000000000000000000" pitchFamily="2" charset="0"/>
                      </a:endParaRPr>
                    </a:p>
                  </a:txBody>
                  <a:tcPr marL="73025" marR="73025" marT="0" marB="0" anchor="ctr">
                    <a:solidFill>
                      <a:srgbClr val="D9D9D9"/>
                    </a:solidFill>
                  </a:tcPr>
                </a:tc>
                <a:extLst>
                  <a:ext uri="{0D108BD9-81ED-4DB2-BD59-A6C34878D82A}">
                    <a16:rowId xmlns:a16="http://schemas.microsoft.com/office/drawing/2014/main" val="2057715814"/>
                  </a:ext>
                </a:extLst>
              </a:tr>
              <a:tr h="255565">
                <a:tc>
                  <a:txBody>
                    <a:bodyPr/>
                    <a:lstStyle/>
                    <a:p>
                      <a:pPr marL="0" marR="0" algn="l">
                        <a:lnSpc>
                          <a:spcPct val="115000"/>
                        </a:lnSpc>
                        <a:spcBef>
                          <a:spcPts val="0"/>
                        </a:spcBef>
                        <a:spcAft>
                          <a:spcPts val="1000"/>
                        </a:spcAft>
                      </a:pPr>
                      <a:r>
                        <a:rPr lang="en-US" sz="1200" b="0" i="0" u="none" strike="noStrike" kern="1200">
                          <a:solidFill>
                            <a:srgbClr val="4D4D4D"/>
                          </a:solidFill>
                          <a:effectLst/>
                          <a:latin typeface="Roboto"/>
                          <a:ea typeface="Roboto"/>
                          <a:cs typeface="Roboto"/>
                        </a:rPr>
                        <a:t>Graphics Designers</a:t>
                      </a:r>
                    </a:p>
                  </a:txBody>
                  <a:tcPr marL="73025" marR="73025" marT="0" marB="0" anchor="ctr">
                    <a:solidFill>
                      <a:srgbClr val="D9D9D9"/>
                    </a:solidFill>
                  </a:tcPr>
                </a:tc>
                <a:tc>
                  <a:txBody>
                    <a:bodyPr/>
                    <a:lstStyle/>
                    <a:p>
                      <a:pPr marL="0" marR="0" lvl="0" indent="0" algn="ctr" defTabSz="914400" rtl="0" eaLnBrk="1" fontAlgn="auto" latinLnBrk="0" hangingPunct="1">
                        <a:lnSpc>
                          <a:spcPct val="114999"/>
                        </a:lnSpc>
                        <a:spcBef>
                          <a:spcPts val="0"/>
                        </a:spcBef>
                        <a:spcAft>
                          <a:spcPts val="0"/>
                        </a:spcAft>
                        <a:buClrTx/>
                        <a:buSzTx/>
                        <a:buFontTx/>
                        <a:buNone/>
                        <a:tabLst/>
                        <a:defRPr/>
                      </a:pPr>
                      <a:r>
                        <a:rPr lang="en-US" sz="1200" b="0" i="0" u="none" strike="noStrike" kern="1200" noProof="0">
                          <a:solidFill>
                            <a:srgbClr val="4D4D4D"/>
                          </a:solidFill>
                          <a:effectLst/>
                          <a:latin typeface="Roboto"/>
                          <a:ea typeface="Roboto"/>
                          <a:cs typeface="Roboto"/>
                        </a:rPr>
                        <a:t>$30</a:t>
                      </a:r>
                      <a:endParaRPr lang="en-US" sz="1200" b="0" i="0" u="none" strike="noStrike" kern="1200">
                        <a:solidFill>
                          <a:srgbClr val="4D4D4D"/>
                        </a:solidFill>
                        <a:effectLst/>
                        <a:latin typeface="Roboto"/>
                        <a:ea typeface="Roboto"/>
                        <a:cs typeface="Roboto"/>
                      </a:endParaRPr>
                    </a:p>
                  </a:txBody>
                  <a:tcPr marL="73025" marR="73025" marT="0" marB="0" anchor="ctr">
                    <a:solidFill>
                      <a:srgbClr val="D9D9D9"/>
                    </a:solidFill>
                  </a:tcPr>
                </a:tc>
                <a:tc>
                  <a:txBody>
                    <a:bodyPr/>
                    <a:lstStyle/>
                    <a:p>
                      <a:pPr marL="0" marR="0" lvl="0" algn="ctr" defTabSz="914400">
                        <a:lnSpc>
                          <a:spcPct val="114999"/>
                        </a:lnSpc>
                        <a:spcBef>
                          <a:spcPts val="0"/>
                        </a:spcBef>
                        <a:spcAft>
                          <a:spcPts val="0"/>
                        </a:spcAft>
                        <a:buNone/>
                      </a:pPr>
                      <a:r>
                        <a:rPr lang="en-US" sz="1200" b="0" i="0" u="none" strike="noStrike" kern="1200" noProof="0">
                          <a:solidFill>
                            <a:srgbClr val="4D4D4D"/>
                          </a:solidFill>
                          <a:effectLst/>
                          <a:latin typeface="Roboto"/>
                        </a:rPr>
                        <a:t>$70</a:t>
                      </a:r>
                      <a:endParaRPr lang="en-US"/>
                    </a:p>
                  </a:txBody>
                  <a:tcPr marL="73025" marR="73025" marT="0" marB="0" anchor="ctr">
                    <a:solidFill>
                      <a:srgbClr val="D9D9D9"/>
                    </a:solidFill>
                  </a:tcPr>
                </a:tc>
                <a:extLst>
                  <a:ext uri="{0D108BD9-81ED-4DB2-BD59-A6C34878D82A}">
                    <a16:rowId xmlns:a16="http://schemas.microsoft.com/office/drawing/2014/main" val="4095691718"/>
                  </a:ext>
                </a:extLst>
              </a:tr>
              <a:tr h="255565">
                <a:tc>
                  <a:txBody>
                    <a:bodyPr/>
                    <a:lstStyle/>
                    <a:p>
                      <a:pPr marL="0" marR="0" algn="l">
                        <a:lnSpc>
                          <a:spcPct val="115000"/>
                        </a:lnSpc>
                        <a:spcBef>
                          <a:spcPts val="0"/>
                        </a:spcBef>
                        <a:spcAft>
                          <a:spcPts val="1000"/>
                        </a:spcAft>
                      </a:pPr>
                      <a:r>
                        <a:rPr lang="en-US" sz="1200" b="0" i="0" u="none" strike="noStrike" kern="1200">
                          <a:solidFill>
                            <a:srgbClr val="4D4D4D"/>
                          </a:solidFill>
                          <a:effectLst/>
                          <a:latin typeface="Roboto"/>
                          <a:ea typeface="Roboto"/>
                          <a:cs typeface="Roboto"/>
                        </a:rPr>
                        <a:t>Quality Analyst</a:t>
                      </a:r>
                    </a:p>
                  </a:txBody>
                  <a:tcPr marL="73025" marR="73025" marT="0" marB="0" anchor="ctr">
                    <a:solidFill>
                      <a:srgbClr val="D9D9D9"/>
                    </a:solidFill>
                  </a:tcPr>
                </a:tc>
                <a:tc>
                  <a:txBody>
                    <a:bodyPr/>
                    <a:lstStyle/>
                    <a:p>
                      <a:pPr marL="0" marR="0" lvl="0" indent="0" algn="ctr" defTabSz="914400" rtl="0" eaLnBrk="1" fontAlgn="auto" latinLnBrk="0" hangingPunct="1">
                        <a:lnSpc>
                          <a:spcPct val="114999"/>
                        </a:lnSpc>
                        <a:spcBef>
                          <a:spcPts val="0"/>
                        </a:spcBef>
                        <a:spcAft>
                          <a:spcPts val="0"/>
                        </a:spcAft>
                        <a:buClrTx/>
                        <a:buSzTx/>
                        <a:buFontTx/>
                        <a:buNone/>
                        <a:tabLst/>
                        <a:defRPr/>
                      </a:pPr>
                      <a:r>
                        <a:rPr lang="en-US" sz="1200" b="0" i="0" u="none" strike="noStrike" kern="1200" noProof="0">
                          <a:solidFill>
                            <a:srgbClr val="4D4D4D"/>
                          </a:solidFill>
                          <a:effectLst/>
                          <a:latin typeface="Roboto"/>
                          <a:ea typeface="Roboto"/>
                          <a:cs typeface="Roboto"/>
                        </a:rPr>
                        <a:t>$28</a:t>
                      </a:r>
                      <a:endParaRPr lang="en-US" sz="1200" b="0" i="0" u="none" strike="noStrike" kern="1200">
                        <a:solidFill>
                          <a:srgbClr val="4D4D4D"/>
                        </a:solidFill>
                        <a:effectLst/>
                        <a:latin typeface="Roboto"/>
                        <a:ea typeface="Roboto"/>
                        <a:cs typeface="Roboto"/>
                      </a:endParaRPr>
                    </a:p>
                  </a:txBody>
                  <a:tcPr marL="73025" marR="73025" marT="0" marB="0" anchor="ctr">
                    <a:solidFill>
                      <a:srgbClr val="D9D9D9"/>
                    </a:solidFill>
                  </a:tcPr>
                </a:tc>
                <a:tc>
                  <a:txBody>
                    <a:bodyPr/>
                    <a:lstStyle/>
                    <a:p>
                      <a:pPr marL="0" marR="0" algn="ctr" defTabSz="914400" rtl="0" eaLnBrk="1" latinLnBrk="0" hangingPunct="1">
                        <a:lnSpc>
                          <a:spcPct val="115000"/>
                        </a:lnSpc>
                        <a:spcBef>
                          <a:spcPts val="0"/>
                        </a:spcBef>
                        <a:spcAft>
                          <a:spcPts val="0"/>
                        </a:spcAft>
                      </a:pPr>
                      <a:endParaRPr lang="en-US" sz="1200" b="0" i="0" u="none" strike="noStrike" kern="1200">
                        <a:solidFill>
                          <a:srgbClr val="4D4D4D"/>
                        </a:solidFill>
                        <a:effectLst/>
                        <a:latin typeface="Roboto" panose="02000000000000000000" pitchFamily="2" charset="0"/>
                        <a:ea typeface="Roboto" panose="02000000000000000000" pitchFamily="2" charset="0"/>
                        <a:cs typeface="Roboto" panose="02000000000000000000" pitchFamily="2" charset="0"/>
                      </a:endParaRPr>
                    </a:p>
                  </a:txBody>
                  <a:tcPr marL="73025" marR="73025" marT="0" marB="0" anchor="ctr">
                    <a:solidFill>
                      <a:srgbClr val="D9D9D9"/>
                    </a:solidFill>
                  </a:tcPr>
                </a:tc>
                <a:extLst>
                  <a:ext uri="{0D108BD9-81ED-4DB2-BD59-A6C34878D82A}">
                    <a16:rowId xmlns:a16="http://schemas.microsoft.com/office/drawing/2014/main" val="4053800009"/>
                  </a:ext>
                </a:extLst>
              </a:tr>
              <a:tr h="239058">
                <a:tc>
                  <a:txBody>
                    <a:bodyPr/>
                    <a:lstStyle/>
                    <a:p>
                      <a:pPr marL="0" marR="0" algn="l">
                        <a:lnSpc>
                          <a:spcPct val="115000"/>
                        </a:lnSpc>
                        <a:spcBef>
                          <a:spcPts val="0"/>
                        </a:spcBef>
                        <a:spcAft>
                          <a:spcPts val="1000"/>
                        </a:spcAft>
                      </a:pPr>
                      <a:r>
                        <a:rPr lang="en-US" sz="1200" b="0" i="0" u="none" strike="noStrike" kern="1200">
                          <a:solidFill>
                            <a:srgbClr val="4D4D4D"/>
                          </a:solidFill>
                          <a:effectLst/>
                          <a:latin typeface="Roboto"/>
                          <a:ea typeface="Roboto"/>
                          <a:cs typeface="Roboto"/>
                        </a:rPr>
                        <a:t>Engagement Manager</a:t>
                      </a:r>
                    </a:p>
                  </a:txBody>
                  <a:tcPr marL="73025" marR="73025" marT="0" marB="0" anchor="ctr">
                    <a:solidFill>
                      <a:srgbClr val="D9D9D9"/>
                    </a:solidFill>
                  </a:tcPr>
                </a:tc>
                <a:tc>
                  <a:txBody>
                    <a:bodyPr/>
                    <a:lstStyle/>
                    <a:p>
                      <a:pPr marL="0" marR="0" lvl="0" indent="0" algn="ctr" defTabSz="914400" rtl="0" eaLnBrk="1" fontAlgn="auto" latinLnBrk="0" hangingPunct="1">
                        <a:lnSpc>
                          <a:spcPct val="114999"/>
                        </a:lnSpc>
                        <a:spcBef>
                          <a:spcPts val="0"/>
                        </a:spcBef>
                        <a:spcAft>
                          <a:spcPts val="0"/>
                        </a:spcAft>
                        <a:buClrTx/>
                        <a:buSzTx/>
                        <a:buFontTx/>
                        <a:buNone/>
                        <a:tabLst/>
                        <a:defRPr/>
                      </a:pPr>
                      <a:endParaRPr lang="en-US" sz="1200" b="0" i="0" u="none" strike="noStrike" kern="1200" noProof="0">
                        <a:solidFill>
                          <a:srgbClr val="4D4D4D"/>
                        </a:solidFill>
                        <a:effectLst/>
                        <a:latin typeface="Roboto"/>
                        <a:ea typeface="Roboto"/>
                        <a:cs typeface="Roboto"/>
                      </a:endParaRPr>
                    </a:p>
                  </a:txBody>
                  <a:tcPr marL="73025" marR="73025" marT="0" marB="0" anchor="ctr">
                    <a:solidFill>
                      <a:srgbClr val="D9D9D9"/>
                    </a:solidFill>
                  </a:tcPr>
                </a:tc>
                <a:tc>
                  <a:txBody>
                    <a:bodyPr/>
                    <a:lstStyle/>
                    <a:p>
                      <a:pPr marL="0" marR="0" lvl="0" algn="ctr" defTabSz="914400">
                        <a:lnSpc>
                          <a:spcPct val="114999"/>
                        </a:lnSpc>
                        <a:spcBef>
                          <a:spcPts val="0"/>
                        </a:spcBef>
                        <a:spcAft>
                          <a:spcPts val="0"/>
                        </a:spcAft>
                        <a:buNone/>
                      </a:pPr>
                      <a:r>
                        <a:rPr lang="en-US" sz="1200" b="0" i="0" u="none" strike="noStrike" kern="1200" noProof="0">
                          <a:solidFill>
                            <a:srgbClr val="4D4D4D"/>
                          </a:solidFill>
                          <a:effectLst/>
                          <a:latin typeface="Roboto"/>
                        </a:rPr>
                        <a:t>$95</a:t>
                      </a:r>
                      <a:endParaRPr lang="en-US"/>
                    </a:p>
                  </a:txBody>
                  <a:tcPr marL="73025" marR="73025" marT="0" marB="0" anchor="ctr">
                    <a:solidFill>
                      <a:srgbClr val="D9D9D9"/>
                    </a:solidFill>
                  </a:tcPr>
                </a:tc>
                <a:extLst>
                  <a:ext uri="{0D108BD9-81ED-4DB2-BD59-A6C34878D82A}">
                    <a16:rowId xmlns:a16="http://schemas.microsoft.com/office/drawing/2014/main" val="1122536101"/>
                  </a:ext>
                </a:extLst>
              </a:tr>
              <a:tr h="255565">
                <a:tc>
                  <a:txBody>
                    <a:bodyPr/>
                    <a:lstStyle/>
                    <a:p>
                      <a:pPr marL="0" marR="0" algn="l">
                        <a:lnSpc>
                          <a:spcPct val="115000"/>
                        </a:lnSpc>
                        <a:spcBef>
                          <a:spcPts val="0"/>
                        </a:spcBef>
                        <a:spcAft>
                          <a:spcPts val="0"/>
                        </a:spcAft>
                      </a:pPr>
                      <a:r>
                        <a:rPr lang="en-US" sz="1200" b="0" i="0" u="none" strike="noStrike" kern="1200">
                          <a:solidFill>
                            <a:srgbClr val="4D4D4D"/>
                          </a:solidFill>
                          <a:effectLst/>
                          <a:latin typeface="Roboto"/>
                          <a:ea typeface="Roboto"/>
                          <a:cs typeface="Roboto"/>
                        </a:rPr>
                        <a:t>Course Developer</a:t>
                      </a:r>
                    </a:p>
                  </a:txBody>
                  <a:tcPr marL="73025" marR="73025" marT="0" marB="0" anchor="ctr">
                    <a:solidFill>
                      <a:srgbClr val="D9D9D9"/>
                    </a:solidFill>
                  </a:tcPr>
                </a:tc>
                <a:tc>
                  <a:txBody>
                    <a:bodyPr/>
                    <a:lstStyle/>
                    <a:p>
                      <a:pPr marL="0" marR="0" algn="ctr" defTabSz="914400" rtl="0" eaLnBrk="1" latinLnBrk="0" hangingPunct="1">
                        <a:lnSpc>
                          <a:spcPct val="115000"/>
                        </a:lnSpc>
                        <a:spcBef>
                          <a:spcPts val="0"/>
                        </a:spcBef>
                        <a:spcAft>
                          <a:spcPts val="0"/>
                        </a:spcAft>
                      </a:pPr>
                      <a:r>
                        <a:rPr lang="en-US" sz="1200" b="0" i="0" u="none" strike="noStrike" kern="1200">
                          <a:solidFill>
                            <a:srgbClr val="4D4D4D"/>
                          </a:solidFill>
                          <a:effectLst/>
                          <a:latin typeface="Roboto"/>
                          <a:ea typeface="Roboto"/>
                          <a:cs typeface="Roboto"/>
                        </a:rPr>
                        <a:t>$20-$22</a:t>
                      </a:r>
                    </a:p>
                  </a:txBody>
                  <a:tcPr marL="73025" marR="73025" marT="0" marB="0" anchor="ctr">
                    <a:solidFill>
                      <a:srgbClr val="D9D9D9"/>
                    </a:solidFill>
                  </a:tcPr>
                </a:tc>
                <a:tc>
                  <a:txBody>
                    <a:bodyPr/>
                    <a:lstStyle/>
                    <a:p>
                      <a:pPr marL="0" marR="0" algn="ctr" rtl="0" eaLnBrk="1" latinLnBrk="0" hangingPunct="1">
                        <a:lnSpc>
                          <a:spcPct val="115000"/>
                        </a:lnSpc>
                        <a:spcBef>
                          <a:spcPts val="0"/>
                        </a:spcBef>
                        <a:spcAft>
                          <a:spcPts val="0"/>
                        </a:spcAft>
                      </a:pPr>
                      <a:r>
                        <a:rPr lang="en-US" sz="1200" b="0" i="0" u="none" strike="noStrike" kern="1200">
                          <a:solidFill>
                            <a:srgbClr val="4D4D4D"/>
                          </a:solidFill>
                          <a:effectLst/>
                          <a:latin typeface="Roboto"/>
                          <a:ea typeface="Roboto"/>
                          <a:cs typeface="Roboto"/>
                        </a:rPr>
                        <a:t>$65  - $75</a:t>
                      </a:r>
                    </a:p>
                  </a:txBody>
                  <a:tcPr marL="73025" marR="73025" marT="0" marB="0" anchor="ctr">
                    <a:solidFill>
                      <a:srgbClr val="D9D9D9"/>
                    </a:solidFill>
                  </a:tcPr>
                </a:tc>
                <a:extLst>
                  <a:ext uri="{0D108BD9-81ED-4DB2-BD59-A6C34878D82A}">
                    <a16:rowId xmlns:a16="http://schemas.microsoft.com/office/drawing/2014/main" val="10003"/>
                  </a:ext>
                </a:extLst>
              </a:tr>
              <a:tr h="255565">
                <a:tc>
                  <a:txBody>
                    <a:bodyPr/>
                    <a:lstStyle/>
                    <a:p>
                      <a:pPr marL="0" marR="0" algn="l">
                        <a:lnSpc>
                          <a:spcPct val="115000"/>
                        </a:lnSpc>
                        <a:spcBef>
                          <a:spcPts val="0"/>
                        </a:spcBef>
                        <a:spcAft>
                          <a:spcPts val="0"/>
                        </a:spcAft>
                      </a:pPr>
                      <a:r>
                        <a:rPr lang="en-US" sz="1200" b="0" i="0" u="none" strike="noStrike" kern="1200">
                          <a:solidFill>
                            <a:srgbClr val="4D4D4D"/>
                          </a:solidFill>
                          <a:effectLst/>
                          <a:latin typeface="Roboto"/>
                          <a:ea typeface="Roboto"/>
                          <a:cs typeface="Roboto"/>
                        </a:rPr>
                        <a:t>Technical Writers </a:t>
                      </a:r>
                    </a:p>
                  </a:txBody>
                  <a:tcPr marL="73025" marR="73025" marT="0" marB="0" anchor="ctr">
                    <a:solidFill>
                      <a:srgbClr val="D9D9D9"/>
                    </a:solidFill>
                  </a:tcPr>
                </a:tc>
                <a:tc>
                  <a:txBody>
                    <a:bodyPr/>
                    <a:lstStyle/>
                    <a:p>
                      <a:pPr marL="0" marR="0" lvl="0" algn="ctr" defTabSz="914400">
                        <a:lnSpc>
                          <a:spcPct val="114999"/>
                        </a:lnSpc>
                        <a:spcBef>
                          <a:spcPts val="0"/>
                        </a:spcBef>
                        <a:spcAft>
                          <a:spcPts val="0"/>
                        </a:spcAft>
                        <a:buNone/>
                      </a:pPr>
                      <a:r>
                        <a:rPr lang="en-US" sz="1200" b="0" i="0" u="none" strike="noStrike" kern="1200" noProof="0">
                          <a:solidFill>
                            <a:srgbClr val="4D4D4D"/>
                          </a:solidFill>
                          <a:effectLst/>
                          <a:latin typeface="Roboto"/>
                          <a:ea typeface="Roboto"/>
                          <a:cs typeface="Roboto"/>
                        </a:rPr>
                        <a:t>$20-$22</a:t>
                      </a:r>
                      <a:endParaRPr lang="en-US" sz="1200" b="0" i="0" u="none" strike="noStrike" kern="1200">
                        <a:solidFill>
                          <a:srgbClr val="4D4D4D"/>
                        </a:solidFill>
                        <a:effectLst/>
                        <a:latin typeface="Roboto"/>
                        <a:ea typeface="Roboto"/>
                        <a:cs typeface="Roboto"/>
                      </a:endParaRPr>
                    </a:p>
                  </a:txBody>
                  <a:tcPr marL="73025" marR="73025" marT="0" marB="0" anchor="ctr">
                    <a:solidFill>
                      <a:srgbClr val="D9D9D9"/>
                    </a:solidFill>
                  </a:tcPr>
                </a:tc>
                <a:tc>
                  <a:txBody>
                    <a:bodyPr/>
                    <a:lstStyle/>
                    <a:p>
                      <a:pPr marL="0" marR="0" algn="ctr" defTabSz="914400" rtl="0" eaLnBrk="1" latinLnBrk="0" hangingPunct="1">
                        <a:lnSpc>
                          <a:spcPct val="115000"/>
                        </a:lnSpc>
                        <a:spcBef>
                          <a:spcPts val="0"/>
                        </a:spcBef>
                        <a:spcAft>
                          <a:spcPts val="0"/>
                        </a:spcAft>
                      </a:pPr>
                      <a:r>
                        <a:rPr lang="en-US" sz="1200" b="0" i="0" u="none" strike="noStrike" kern="1200">
                          <a:solidFill>
                            <a:srgbClr val="4D4D4D"/>
                          </a:solidFill>
                          <a:effectLst/>
                          <a:latin typeface="Roboto"/>
                          <a:ea typeface="Roboto"/>
                          <a:cs typeface="Roboto"/>
                        </a:rPr>
                        <a:t>$55 - $90</a:t>
                      </a:r>
                    </a:p>
                  </a:txBody>
                  <a:tcPr marL="73025" marR="73025" marT="0" marB="0" anchor="ctr">
                    <a:solidFill>
                      <a:srgbClr val="D9D9D9"/>
                    </a:solidFill>
                  </a:tcPr>
                </a:tc>
                <a:extLst>
                  <a:ext uri="{0D108BD9-81ED-4DB2-BD59-A6C34878D82A}">
                    <a16:rowId xmlns:a16="http://schemas.microsoft.com/office/drawing/2014/main" val="10004"/>
                  </a:ext>
                </a:extLst>
              </a:tr>
              <a:tr h="255565">
                <a:tc>
                  <a:txBody>
                    <a:bodyPr/>
                    <a:lstStyle/>
                    <a:p>
                      <a:pPr marL="0" marR="0" algn="l">
                        <a:lnSpc>
                          <a:spcPct val="115000"/>
                        </a:lnSpc>
                        <a:spcBef>
                          <a:spcPts val="0"/>
                        </a:spcBef>
                        <a:spcAft>
                          <a:spcPts val="0"/>
                        </a:spcAft>
                      </a:pPr>
                      <a:r>
                        <a:rPr lang="en-US" sz="1200" b="0" i="0" u="none" strike="noStrike" kern="1200">
                          <a:solidFill>
                            <a:srgbClr val="4D4D4D"/>
                          </a:solidFill>
                          <a:effectLst/>
                          <a:latin typeface="Roboto"/>
                          <a:ea typeface="Roboto"/>
                          <a:cs typeface="Roboto"/>
                        </a:rPr>
                        <a:t>eLearning Developer</a:t>
                      </a:r>
                    </a:p>
                  </a:txBody>
                  <a:tcPr marL="73025" marR="73025" marT="0" marB="0" anchor="ctr">
                    <a:solidFill>
                      <a:srgbClr val="D9D9D9"/>
                    </a:solidFill>
                  </a:tcPr>
                </a:tc>
                <a:tc>
                  <a:txBody>
                    <a:bodyPr/>
                    <a:lstStyle/>
                    <a:p>
                      <a:pPr marL="0" marR="0" lvl="0" algn="ctr" defTabSz="914400">
                        <a:lnSpc>
                          <a:spcPct val="114999"/>
                        </a:lnSpc>
                        <a:spcBef>
                          <a:spcPts val="0"/>
                        </a:spcBef>
                        <a:spcAft>
                          <a:spcPts val="0"/>
                        </a:spcAft>
                        <a:buNone/>
                      </a:pPr>
                      <a:r>
                        <a:rPr lang="en-US" sz="1200" b="0" i="0" u="none" strike="noStrike" kern="1200" noProof="0">
                          <a:solidFill>
                            <a:srgbClr val="4D4D4D"/>
                          </a:solidFill>
                          <a:effectLst/>
                          <a:latin typeface="Roboto"/>
                          <a:ea typeface="Roboto"/>
                          <a:cs typeface="Roboto"/>
                        </a:rPr>
                        <a:t>$20-$22</a:t>
                      </a:r>
                      <a:endParaRPr lang="en-US" sz="1200" b="0" i="0" u="none" strike="noStrike" kern="1200">
                        <a:solidFill>
                          <a:srgbClr val="4D4D4D"/>
                        </a:solidFill>
                        <a:effectLst/>
                        <a:latin typeface="Roboto"/>
                        <a:ea typeface="Roboto"/>
                        <a:cs typeface="Roboto"/>
                      </a:endParaRPr>
                    </a:p>
                  </a:txBody>
                  <a:tcPr marL="73025" marR="73025" marT="0" marB="0" anchor="ctr">
                    <a:solidFill>
                      <a:srgbClr val="D9D9D9"/>
                    </a:solidFill>
                  </a:tcPr>
                </a:tc>
                <a:tc>
                  <a:txBody>
                    <a:bodyPr/>
                    <a:lstStyle/>
                    <a:p>
                      <a:pPr marL="0" marR="0" algn="ctr" defTabSz="914400" rtl="0" eaLnBrk="1" latinLnBrk="0" hangingPunct="1">
                        <a:lnSpc>
                          <a:spcPct val="115000"/>
                        </a:lnSpc>
                        <a:spcBef>
                          <a:spcPts val="0"/>
                        </a:spcBef>
                        <a:spcAft>
                          <a:spcPts val="0"/>
                        </a:spcAft>
                      </a:pPr>
                      <a:r>
                        <a:rPr lang="en-US" sz="1200" b="0" i="0" u="none" strike="noStrike" kern="1200">
                          <a:solidFill>
                            <a:srgbClr val="4D4D4D"/>
                          </a:solidFill>
                          <a:effectLst/>
                          <a:latin typeface="Roboto"/>
                          <a:ea typeface="Roboto"/>
                          <a:cs typeface="Roboto"/>
                        </a:rPr>
                        <a:t>$65 - $85</a:t>
                      </a:r>
                    </a:p>
                  </a:txBody>
                  <a:tcPr marL="73025" marR="73025" marT="0" marB="0" anchor="ctr">
                    <a:solidFill>
                      <a:srgbClr val="D9D9D9"/>
                    </a:solidFill>
                  </a:tcPr>
                </a:tc>
                <a:extLst>
                  <a:ext uri="{0D108BD9-81ED-4DB2-BD59-A6C34878D82A}">
                    <a16:rowId xmlns:a16="http://schemas.microsoft.com/office/drawing/2014/main" val="10005"/>
                  </a:ext>
                </a:extLst>
              </a:tr>
              <a:tr h="255565">
                <a:tc>
                  <a:txBody>
                    <a:bodyPr/>
                    <a:lstStyle/>
                    <a:p>
                      <a:pPr marL="0" marR="0" algn="l">
                        <a:lnSpc>
                          <a:spcPct val="115000"/>
                        </a:lnSpc>
                        <a:spcBef>
                          <a:spcPts val="0"/>
                        </a:spcBef>
                        <a:spcAft>
                          <a:spcPts val="1000"/>
                        </a:spcAft>
                      </a:pPr>
                      <a:r>
                        <a:rPr lang="en-US" sz="1200" b="0" i="0" u="none" strike="noStrike" kern="1200">
                          <a:solidFill>
                            <a:srgbClr val="4D4D4D"/>
                          </a:solidFill>
                          <a:effectLst/>
                          <a:latin typeface="Roboto"/>
                          <a:ea typeface="Roboto"/>
                          <a:cs typeface="Roboto"/>
                        </a:rPr>
                        <a:t>Learning Coordinators </a:t>
                      </a:r>
                    </a:p>
                  </a:txBody>
                  <a:tcPr marL="73025" marR="73025" marT="0" marB="0" anchor="ctr">
                    <a:solidFill>
                      <a:srgbClr val="D9D9D9"/>
                    </a:solidFill>
                  </a:tcPr>
                </a:tc>
                <a:tc>
                  <a:txBody>
                    <a:bodyPr/>
                    <a:lstStyle/>
                    <a:p>
                      <a:pPr marL="0" marR="0" algn="ctr" defTabSz="914400" rtl="0" eaLnBrk="1" latinLnBrk="0" hangingPunct="1">
                        <a:lnSpc>
                          <a:spcPct val="115000"/>
                        </a:lnSpc>
                        <a:spcBef>
                          <a:spcPts val="0"/>
                        </a:spcBef>
                        <a:spcAft>
                          <a:spcPts val="0"/>
                        </a:spcAft>
                      </a:pPr>
                      <a:r>
                        <a:rPr lang="en-US" sz="1200" b="0" i="0" u="none" strike="noStrike" kern="1200">
                          <a:solidFill>
                            <a:srgbClr val="4D4D4D"/>
                          </a:solidFill>
                          <a:effectLst/>
                          <a:latin typeface="Roboto"/>
                          <a:ea typeface="Roboto"/>
                          <a:cs typeface="Roboto"/>
                        </a:rPr>
                        <a:t>$16-$18</a:t>
                      </a:r>
                    </a:p>
                  </a:txBody>
                  <a:tcPr marL="73025" marR="73025" marT="0" marB="0" anchor="ctr">
                    <a:solidFill>
                      <a:srgbClr val="D9D9D9"/>
                    </a:solidFill>
                  </a:tcPr>
                </a:tc>
                <a:tc>
                  <a:txBody>
                    <a:bodyPr/>
                    <a:lstStyle/>
                    <a:p>
                      <a:pPr marL="0" marR="0" algn="ctr" defTabSz="914400" rtl="0" eaLnBrk="1" latinLnBrk="0" hangingPunct="1">
                        <a:lnSpc>
                          <a:spcPct val="115000"/>
                        </a:lnSpc>
                        <a:spcBef>
                          <a:spcPts val="0"/>
                        </a:spcBef>
                        <a:spcAft>
                          <a:spcPts val="0"/>
                        </a:spcAft>
                      </a:pPr>
                      <a:r>
                        <a:rPr lang="en-US" sz="1200" b="0" i="0" u="none" strike="noStrike" kern="1200">
                          <a:solidFill>
                            <a:srgbClr val="4D4D4D"/>
                          </a:solidFill>
                          <a:effectLst/>
                          <a:latin typeface="Roboto"/>
                          <a:ea typeface="Roboto"/>
                          <a:cs typeface="Roboto"/>
                        </a:rPr>
                        <a:t>$40 - $55</a:t>
                      </a:r>
                    </a:p>
                  </a:txBody>
                  <a:tcPr marL="73025" marR="73025" marT="0" marB="0" anchor="ctr">
                    <a:solidFill>
                      <a:srgbClr val="D9D9D9"/>
                    </a:solidFill>
                  </a:tcPr>
                </a:tc>
                <a:extLst>
                  <a:ext uri="{0D108BD9-81ED-4DB2-BD59-A6C34878D82A}">
                    <a16:rowId xmlns:a16="http://schemas.microsoft.com/office/drawing/2014/main" val="10006"/>
                  </a:ext>
                </a:extLst>
              </a:tr>
              <a:tr h="270815">
                <a:tc>
                  <a:txBody>
                    <a:bodyPr/>
                    <a:lstStyle/>
                    <a:p>
                      <a:pPr marL="0" marR="0" algn="l">
                        <a:lnSpc>
                          <a:spcPct val="115000"/>
                        </a:lnSpc>
                        <a:spcBef>
                          <a:spcPts val="0"/>
                        </a:spcBef>
                        <a:spcAft>
                          <a:spcPts val="1000"/>
                        </a:spcAft>
                      </a:pPr>
                      <a:r>
                        <a:rPr lang="en-US" sz="1200" b="0" i="0" u="none" strike="noStrike" kern="1200">
                          <a:solidFill>
                            <a:srgbClr val="4D4D4D"/>
                          </a:solidFill>
                          <a:effectLst/>
                          <a:latin typeface="Roboto"/>
                          <a:ea typeface="Roboto"/>
                          <a:cs typeface="Roboto"/>
                        </a:rPr>
                        <a:t>Trainers</a:t>
                      </a:r>
                    </a:p>
                  </a:txBody>
                  <a:tcPr marL="73025" marR="73025" marT="0" marB="0" anchor="ctr">
                    <a:solidFill>
                      <a:srgbClr val="D9D9D9"/>
                    </a:solidFill>
                  </a:tcPr>
                </a:tc>
                <a:tc>
                  <a:txBody>
                    <a:bodyPr/>
                    <a:lstStyle/>
                    <a:p>
                      <a:pPr marL="0" marR="0" algn="ctr" defTabSz="914400" rtl="0" eaLnBrk="1" latinLnBrk="0" hangingPunct="1">
                        <a:lnSpc>
                          <a:spcPct val="115000"/>
                        </a:lnSpc>
                        <a:spcBef>
                          <a:spcPts val="0"/>
                        </a:spcBef>
                        <a:spcAft>
                          <a:spcPts val="0"/>
                        </a:spcAft>
                      </a:pPr>
                      <a:r>
                        <a:rPr lang="en-US" sz="1200" b="0" i="0" u="none" strike="noStrike" kern="1200">
                          <a:solidFill>
                            <a:srgbClr val="4D4D4D"/>
                          </a:solidFill>
                          <a:effectLst/>
                          <a:latin typeface="Roboto"/>
                          <a:ea typeface="Roboto"/>
                          <a:cs typeface="Roboto"/>
                        </a:rPr>
                        <a:t>$30-$35</a:t>
                      </a:r>
                    </a:p>
                  </a:txBody>
                  <a:tcPr marL="73025" marR="73025" marT="0" marB="0" anchor="ctr">
                    <a:solidFill>
                      <a:srgbClr val="D9D9D9"/>
                    </a:solidFill>
                  </a:tcPr>
                </a:tc>
                <a:tc>
                  <a:txBody>
                    <a:bodyPr/>
                    <a:lstStyle/>
                    <a:p>
                      <a:pPr marL="0" marR="0" algn="ctr" defTabSz="914400" rtl="0" eaLnBrk="1" latinLnBrk="0" hangingPunct="1">
                        <a:lnSpc>
                          <a:spcPct val="115000"/>
                        </a:lnSpc>
                        <a:spcBef>
                          <a:spcPts val="0"/>
                        </a:spcBef>
                        <a:spcAft>
                          <a:spcPts val="0"/>
                        </a:spcAft>
                      </a:pPr>
                      <a:r>
                        <a:rPr lang="en-US" sz="1200" b="0" i="0" u="none" strike="noStrike" kern="1200">
                          <a:solidFill>
                            <a:srgbClr val="4D4D4D"/>
                          </a:solidFill>
                          <a:effectLst/>
                          <a:latin typeface="Roboto"/>
                          <a:ea typeface="Roboto"/>
                          <a:cs typeface="Roboto"/>
                        </a:rPr>
                        <a:t>$55 - $80 (Plus travel)</a:t>
                      </a:r>
                    </a:p>
                  </a:txBody>
                  <a:tcPr marL="73025" marR="73025" marT="0" marB="0" anchor="ctr">
                    <a:solidFill>
                      <a:srgbClr val="D9D9D9"/>
                    </a:solidFill>
                  </a:tcPr>
                </a:tc>
                <a:extLst>
                  <a:ext uri="{0D108BD9-81ED-4DB2-BD59-A6C34878D82A}">
                    <a16:rowId xmlns:a16="http://schemas.microsoft.com/office/drawing/2014/main" val="10007"/>
                  </a:ext>
                </a:extLst>
              </a:tr>
              <a:tr h="270815">
                <a:tc>
                  <a:txBody>
                    <a:bodyPr/>
                    <a:lstStyle/>
                    <a:p>
                      <a:pPr marL="0" marR="0" algn="l">
                        <a:lnSpc>
                          <a:spcPct val="115000"/>
                        </a:lnSpc>
                        <a:spcBef>
                          <a:spcPts val="0"/>
                        </a:spcBef>
                        <a:spcAft>
                          <a:spcPts val="1000"/>
                        </a:spcAft>
                      </a:pPr>
                      <a:r>
                        <a:rPr lang="en-US" sz="1200" b="0" i="0" u="none" strike="noStrike" kern="1200">
                          <a:solidFill>
                            <a:srgbClr val="4D4D4D"/>
                          </a:solidFill>
                          <a:effectLst/>
                          <a:latin typeface="Roboto"/>
                          <a:ea typeface="Roboto"/>
                          <a:cs typeface="Roboto"/>
                        </a:rPr>
                        <a:t>Specialty Trainer</a:t>
                      </a:r>
                    </a:p>
                  </a:txBody>
                  <a:tcPr marL="73025" marR="73025" marT="0" marB="0" anchor="ctr">
                    <a:solidFill>
                      <a:srgbClr val="D9D9D9"/>
                    </a:solidFill>
                  </a:tcPr>
                </a:tc>
                <a:tc>
                  <a:txBody>
                    <a:bodyPr/>
                    <a:lstStyle/>
                    <a:p>
                      <a:pPr marL="0" marR="0" lvl="0" algn="ctr" defTabSz="914400">
                        <a:lnSpc>
                          <a:spcPct val="114999"/>
                        </a:lnSpc>
                        <a:spcBef>
                          <a:spcPts val="0"/>
                        </a:spcBef>
                        <a:spcAft>
                          <a:spcPts val="0"/>
                        </a:spcAft>
                        <a:buNone/>
                      </a:pPr>
                      <a:r>
                        <a:rPr lang="en-US" sz="1200" b="0" i="0" u="none" strike="noStrike" kern="1200" noProof="0">
                          <a:solidFill>
                            <a:srgbClr val="4D4D4D"/>
                          </a:solidFill>
                          <a:effectLst/>
                          <a:latin typeface="Roboto"/>
                          <a:ea typeface="Roboto"/>
                          <a:cs typeface="Roboto"/>
                        </a:rPr>
                        <a:t>$40-$55</a:t>
                      </a:r>
                      <a:endParaRPr lang="en-US" sz="1200" b="0" i="0" u="none" strike="noStrike" kern="1200">
                        <a:solidFill>
                          <a:srgbClr val="4D4D4D"/>
                        </a:solidFill>
                        <a:effectLst/>
                        <a:latin typeface="Roboto"/>
                        <a:ea typeface="Roboto"/>
                        <a:cs typeface="Roboto"/>
                      </a:endParaRPr>
                    </a:p>
                  </a:txBody>
                  <a:tcPr marL="73025" marR="73025" marT="0" marB="0" anchor="ctr">
                    <a:solidFill>
                      <a:srgbClr val="D9D9D9"/>
                    </a:solidFill>
                  </a:tcPr>
                </a:tc>
                <a:tc>
                  <a:txBody>
                    <a:bodyPr/>
                    <a:lstStyle/>
                    <a:p>
                      <a:pPr marL="0" marR="0" algn="ctr" defTabSz="914400" rtl="0" eaLnBrk="1" latinLnBrk="0" hangingPunct="1">
                        <a:lnSpc>
                          <a:spcPct val="115000"/>
                        </a:lnSpc>
                        <a:spcBef>
                          <a:spcPts val="0"/>
                        </a:spcBef>
                        <a:spcAft>
                          <a:spcPts val="0"/>
                        </a:spcAft>
                      </a:pPr>
                      <a:r>
                        <a:rPr lang="en-US" sz="1200" b="0" i="0" u="none" strike="noStrike" kern="1200">
                          <a:solidFill>
                            <a:srgbClr val="4D4D4D"/>
                          </a:solidFill>
                          <a:effectLst/>
                          <a:latin typeface="Roboto"/>
                          <a:ea typeface="Roboto"/>
                          <a:cs typeface="Roboto"/>
                        </a:rPr>
                        <a:t>$95-$150</a:t>
                      </a:r>
                      <a:r>
                        <a:rPr kumimoji="0" lang="en-US" sz="1200" b="0" i="0" u="none" strike="noStrike" kern="1200" cap="none" spc="0" normalizeH="0" baseline="0" noProof="0">
                          <a:ln>
                            <a:noFill/>
                          </a:ln>
                          <a:solidFill>
                            <a:srgbClr val="4D4D4D"/>
                          </a:solidFill>
                          <a:effectLst/>
                          <a:uLnTx/>
                          <a:uFillTx/>
                          <a:latin typeface="Roboto"/>
                          <a:ea typeface="Roboto"/>
                          <a:cs typeface="Roboto"/>
                        </a:rPr>
                        <a:t> (Plus travel)</a:t>
                      </a:r>
                      <a:endParaRPr lang="en-US" sz="1200" b="0" i="0" u="none" strike="noStrike" kern="1200">
                        <a:solidFill>
                          <a:srgbClr val="4D4D4D"/>
                        </a:solidFill>
                        <a:effectLst/>
                        <a:latin typeface="Roboto"/>
                        <a:ea typeface="Roboto"/>
                        <a:cs typeface="Roboto"/>
                      </a:endParaRPr>
                    </a:p>
                  </a:txBody>
                  <a:tcPr marL="73025" marR="73025" marT="0" marB="0" anchor="ctr">
                    <a:solidFill>
                      <a:srgbClr val="D9D9D9"/>
                    </a:solidFill>
                  </a:tcPr>
                </a:tc>
                <a:extLst>
                  <a:ext uri="{0D108BD9-81ED-4DB2-BD59-A6C34878D82A}">
                    <a16:rowId xmlns:a16="http://schemas.microsoft.com/office/drawing/2014/main" val="10008"/>
                  </a:ext>
                </a:extLst>
              </a:tr>
              <a:tr h="270815">
                <a:tc>
                  <a:txBody>
                    <a:bodyPr/>
                    <a:lstStyle/>
                    <a:p>
                      <a:pPr marL="0" marR="0" algn="l">
                        <a:lnSpc>
                          <a:spcPct val="115000"/>
                        </a:lnSpc>
                        <a:spcBef>
                          <a:spcPts val="0"/>
                        </a:spcBef>
                        <a:spcAft>
                          <a:spcPts val="1200"/>
                        </a:spcAft>
                      </a:pPr>
                      <a:r>
                        <a:rPr lang="en-US" sz="1200" b="0" i="0" u="none" strike="noStrike" kern="1200">
                          <a:solidFill>
                            <a:srgbClr val="4D4D4D"/>
                          </a:solidFill>
                          <a:effectLst/>
                          <a:latin typeface="Roboto"/>
                          <a:ea typeface="Roboto"/>
                          <a:cs typeface="Roboto"/>
                        </a:rPr>
                        <a:t>Facilitators </a:t>
                      </a:r>
                    </a:p>
                  </a:txBody>
                  <a:tcPr marL="73025" marR="73025" marT="0" marB="0" anchor="ctr">
                    <a:solidFill>
                      <a:srgbClr val="D9D9D9"/>
                    </a:solidFill>
                  </a:tcPr>
                </a:tc>
                <a:tc>
                  <a:txBody>
                    <a:bodyPr/>
                    <a:lstStyle/>
                    <a:p>
                      <a:pPr marL="0" marR="0" lvl="0" algn="ctr" defTabSz="914400">
                        <a:lnSpc>
                          <a:spcPct val="114999"/>
                        </a:lnSpc>
                        <a:spcBef>
                          <a:spcPts val="0"/>
                        </a:spcBef>
                        <a:spcAft>
                          <a:spcPts val="0"/>
                        </a:spcAft>
                        <a:buNone/>
                      </a:pPr>
                      <a:r>
                        <a:rPr lang="en-US" sz="1200" b="0" i="0" u="none" strike="noStrike" kern="1200" noProof="0">
                          <a:solidFill>
                            <a:srgbClr val="4D4D4D"/>
                          </a:solidFill>
                          <a:effectLst/>
                          <a:latin typeface="Roboto"/>
                          <a:ea typeface="Roboto"/>
                          <a:cs typeface="Roboto"/>
                        </a:rPr>
                        <a:t>$40-$55</a:t>
                      </a:r>
                      <a:endParaRPr lang="en-US" sz="1200" b="0" i="0" u="none" strike="noStrike" kern="1200">
                        <a:solidFill>
                          <a:srgbClr val="4D4D4D"/>
                        </a:solidFill>
                        <a:effectLst/>
                        <a:latin typeface="Roboto"/>
                        <a:ea typeface="Roboto"/>
                        <a:cs typeface="Roboto"/>
                      </a:endParaRPr>
                    </a:p>
                  </a:txBody>
                  <a:tcPr marL="73025" marR="73025" marT="0" marB="0" anchor="ctr">
                    <a:solidFill>
                      <a:srgbClr val="D9D9D9"/>
                    </a:solidFill>
                  </a:tcPr>
                </a:tc>
                <a:tc>
                  <a:txBody>
                    <a:bodyPr/>
                    <a:lstStyle/>
                    <a:p>
                      <a:pPr marL="0" marR="0" algn="ctr" defTabSz="914400" rtl="0" eaLnBrk="1" latinLnBrk="0" hangingPunct="1">
                        <a:lnSpc>
                          <a:spcPct val="115000"/>
                        </a:lnSpc>
                        <a:spcBef>
                          <a:spcPts val="0"/>
                        </a:spcBef>
                        <a:spcAft>
                          <a:spcPts val="0"/>
                        </a:spcAft>
                      </a:pPr>
                      <a:r>
                        <a:rPr lang="en-US" sz="1200" b="0" i="0" u="none" strike="noStrike" kern="1200">
                          <a:solidFill>
                            <a:srgbClr val="4D4D4D"/>
                          </a:solidFill>
                          <a:effectLst/>
                          <a:latin typeface="Roboto"/>
                          <a:ea typeface="Roboto"/>
                          <a:cs typeface="Roboto"/>
                        </a:rPr>
                        <a:t>$95-$150</a:t>
                      </a:r>
                      <a:r>
                        <a:rPr kumimoji="0" lang="en-US" sz="1200" b="0" i="0" u="none" strike="noStrike" kern="1200" cap="none" spc="0" normalizeH="0" baseline="0" noProof="0">
                          <a:ln>
                            <a:noFill/>
                          </a:ln>
                          <a:solidFill>
                            <a:srgbClr val="4D4D4D"/>
                          </a:solidFill>
                          <a:effectLst/>
                          <a:uLnTx/>
                          <a:uFillTx/>
                          <a:latin typeface="Roboto"/>
                          <a:ea typeface="Roboto"/>
                          <a:cs typeface="Roboto"/>
                        </a:rPr>
                        <a:t> (Plus travel)</a:t>
                      </a:r>
                      <a:endParaRPr lang="en-US" sz="1200" b="0" i="0" u="none" strike="noStrike" kern="1200">
                        <a:solidFill>
                          <a:srgbClr val="4D4D4D"/>
                        </a:solidFill>
                        <a:effectLst/>
                        <a:latin typeface="Roboto"/>
                        <a:ea typeface="Roboto"/>
                        <a:cs typeface="Roboto"/>
                      </a:endParaRPr>
                    </a:p>
                  </a:txBody>
                  <a:tcPr marL="73025" marR="73025" marT="0" marB="0" anchor="ctr">
                    <a:solidFill>
                      <a:srgbClr val="D9D9D9"/>
                    </a:solidFill>
                  </a:tcPr>
                </a:tc>
                <a:extLst>
                  <a:ext uri="{0D108BD9-81ED-4DB2-BD59-A6C34878D82A}">
                    <a16:rowId xmlns:a16="http://schemas.microsoft.com/office/drawing/2014/main" val="10009"/>
                  </a:ext>
                </a:extLst>
              </a:tr>
              <a:tr h="255565">
                <a:tc>
                  <a:txBody>
                    <a:bodyPr/>
                    <a:lstStyle/>
                    <a:p>
                      <a:pPr marL="0" marR="0" algn="l">
                        <a:lnSpc>
                          <a:spcPct val="115000"/>
                        </a:lnSpc>
                        <a:spcBef>
                          <a:spcPts val="1200"/>
                        </a:spcBef>
                        <a:spcAft>
                          <a:spcPts val="0"/>
                        </a:spcAft>
                      </a:pPr>
                      <a:r>
                        <a:rPr lang="en-US" sz="1200" b="0" i="0" u="none" strike="noStrike" kern="1200">
                          <a:solidFill>
                            <a:srgbClr val="4D4D4D"/>
                          </a:solidFill>
                          <a:effectLst/>
                          <a:latin typeface="Roboto"/>
                          <a:ea typeface="Roboto"/>
                          <a:cs typeface="Roboto"/>
                        </a:rPr>
                        <a:t>Organizational Development Consultants</a:t>
                      </a:r>
                    </a:p>
                  </a:txBody>
                  <a:tcPr marL="73025" marR="73025" marT="0" marB="0" anchor="ctr">
                    <a:solidFill>
                      <a:srgbClr val="D9D9D9"/>
                    </a:solidFill>
                  </a:tcPr>
                </a:tc>
                <a:tc>
                  <a:txBody>
                    <a:bodyPr/>
                    <a:lstStyle/>
                    <a:p>
                      <a:pPr marL="0" marR="0" algn="ctr" defTabSz="914400" rtl="0" eaLnBrk="1" latinLnBrk="0" hangingPunct="1">
                        <a:lnSpc>
                          <a:spcPct val="115000"/>
                        </a:lnSpc>
                        <a:spcBef>
                          <a:spcPts val="0"/>
                        </a:spcBef>
                        <a:spcAft>
                          <a:spcPts val="0"/>
                        </a:spcAft>
                      </a:pPr>
                      <a:r>
                        <a:rPr lang="en-US" sz="1200" b="0" i="0" u="none" strike="noStrike" kern="1200">
                          <a:solidFill>
                            <a:srgbClr val="4D4D4D"/>
                          </a:solidFill>
                          <a:effectLst/>
                          <a:latin typeface="Roboto"/>
                          <a:ea typeface="Roboto"/>
                          <a:cs typeface="Roboto"/>
                        </a:rPr>
                        <a:t>-</a:t>
                      </a:r>
                    </a:p>
                  </a:txBody>
                  <a:tcPr marL="73025" marR="73025" marT="0" marB="0" anchor="ctr">
                    <a:solidFill>
                      <a:srgbClr val="D9D9D9"/>
                    </a:solidFill>
                  </a:tcPr>
                </a:tc>
                <a:tc>
                  <a:txBody>
                    <a:bodyPr/>
                    <a:lstStyle/>
                    <a:p>
                      <a:pPr marL="0" marR="0" algn="ctr" defTabSz="914400" rtl="0" eaLnBrk="1" latinLnBrk="0" hangingPunct="1">
                        <a:lnSpc>
                          <a:spcPct val="115000"/>
                        </a:lnSpc>
                        <a:spcBef>
                          <a:spcPts val="0"/>
                        </a:spcBef>
                        <a:spcAft>
                          <a:spcPts val="0"/>
                        </a:spcAft>
                      </a:pPr>
                      <a:r>
                        <a:rPr lang="en-US" sz="1200" b="0" i="0" u="none" strike="noStrike" kern="1200">
                          <a:solidFill>
                            <a:srgbClr val="4D4D4D"/>
                          </a:solidFill>
                          <a:effectLst/>
                          <a:latin typeface="Roboto"/>
                          <a:ea typeface="Roboto"/>
                          <a:cs typeface="Roboto"/>
                        </a:rPr>
                        <a:t>$90 - $150</a:t>
                      </a:r>
                    </a:p>
                  </a:txBody>
                  <a:tcPr marL="73025" marR="73025" marT="0" marB="0" anchor="ctr">
                    <a:solidFill>
                      <a:srgbClr val="D9D9D9"/>
                    </a:solidFill>
                  </a:tcPr>
                </a:tc>
                <a:extLst>
                  <a:ext uri="{0D108BD9-81ED-4DB2-BD59-A6C34878D82A}">
                    <a16:rowId xmlns:a16="http://schemas.microsoft.com/office/drawing/2014/main" val="10010"/>
                  </a:ext>
                </a:extLst>
              </a:tr>
              <a:tr h="255565">
                <a:tc>
                  <a:txBody>
                    <a:bodyPr/>
                    <a:lstStyle/>
                    <a:p>
                      <a:pPr marL="0" marR="0" algn="l">
                        <a:lnSpc>
                          <a:spcPct val="115000"/>
                        </a:lnSpc>
                        <a:spcBef>
                          <a:spcPts val="600"/>
                        </a:spcBef>
                        <a:spcAft>
                          <a:spcPts val="600"/>
                        </a:spcAft>
                      </a:pPr>
                      <a:r>
                        <a:rPr lang="en-US" sz="1200" b="0" i="0" u="none" strike="noStrike" kern="1200">
                          <a:solidFill>
                            <a:srgbClr val="4D4D4D"/>
                          </a:solidFill>
                          <a:effectLst/>
                          <a:latin typeface="Roboto"/>
                          <a:ea typeface="Roboto"/>
                          <a:cs typeface="Roboto"/>
                        </a:rPr>
                        <a:t>LMS Support </a:t>
                      </a:r>
                    </a:p>
                  </a:txBody>
                  <a:tcPr marL="73025" marR="73025" marT="0" marB="0" anchor="ctr">
                    <a:solidFill>
                      <a:srgbClr val="D9D9D9"/>
                    </a:solidFill>
                  </a:tcPr>
                </a:tc>
                <a:tc>
                  <a:txBody>
                    <a:bodyPr/>
                    <a:lstStyle/>
                    <a:p>
                      <a:pPr marL="0" marR="0" algn="ctr" defTabSz="914400" rtl="0" eaLnBrk="1" latinLnBrk="0" hangingPunct="1">
                        <a:lnSpc>
                          <a:spcPct val="115000"/>
                        </a:lnSpc>
                        <a:spcBef>
                          <a:spcPts val="0"/>
                        </a:spcBef>
                        <a:spcAft>
                          <a:spcPts val="0"/>
                        </a:spcAft>
                      </a:pPr>
                      <a:r>
                        <a:rPr lang="en-US" sz="1200" b="0" i="0" u="none" strike="noStrike" kern="1200">
                          <a:solidFill>
                            <a:srgbClr val="4D4D4D"/>
                          </a:solidFill>
                          <a:effectLst/>
                          <a:latin typeface="Roboto"/>
                          <a:ea typeface="Roboto"/>
                          <a:cs typeface="Roboto"/>
                        </a:rPr>
                        <a:t>$14-$25</a:t>
                      </a:r>
                    </a:p>
                  </a:txBody>
                  <a:tcPr marL="73025" marR="73025" marT="0" marB="0" anchor="ctr">
                    <a:solidFill>
                      <a:srgbClr val="D9D9D9"/>
                    </a:solidFill>
                  </a:tcPr>
                </a:tc>
                <a:tc>
                  <a:txBody>
                    <a:bodyPr/>
                    <a:lstStyle/>
                    <a:p>
                      <a:pPr marL="0" marR="0" algn="ctr" defTabSz="914400" rtl="0" eaLnBrk="1" latinLnBrk="0" hangingPunct="1">
                        <a:lnSpc>
                          <a:spcPct val="115000"/>
                        </a:lnSpc>
                        <a:spcBef>
                          <a:spcPts val="0"/>
                        </a:spcBef>
                        <a:spcAft>
                          <a:spcPts val="0"/>
                        </a:spcAft>
                      </a:pPr>
                      <a:r>
                        <a:rPr lang="en-US" sz="1200" b="0" i="0" u="none" strike="noStrike" kern="1200">
                          <a:solidFill>
                            <a:srgbClr val="4D4D4D"/>
                          </a:solidFill>
                          <a:effectLst/>
                          <a:latin typeface="Roboto"/>
                          <a:ea typeface="Roboto"/>
                          <a:cs typeface="Roboto"/>
                        </a:rPr>
                        <a:t>$35- $50</a:t>
                      </a:r>
                    </a:p>
                  </a:txBody>
                  <a:tcPr marL="73025" marR="73025" marT="0" marB="0" anchor="ctr">
                    <a:solidFill>
                      <a:srgbClr val="D9D9D9"/>
                    </a:solidFill>
                  </a:tcPr>
                </a:tc>
                <a:extLst>
                  <a:ext uri="{0D108BD9-81ED-4DB2-BD59-A6C34878D82A}">
                    <a16:rowId xmlns:a16="http://schemas.microsoft.com/office/drawing/2014/main" val="10011"/>
                  </a:ext>
                </a:extLst>
              </a:tr>
              <a:tr h="255565">
                <a:tc>
                  <a:txBody>
                    <a:bodyPr/>
                    <a:lstStyle/>
                    <a:p>
                      <a:pPr marL="0" marR="0" algn="l">
                        <a:lnSpc>
                          <a:spcPct val="115000"/>
                        </a:lnSpc>
                        <a:spcBef>
                          <a:spcPts val="0"/>
                        </a:spcBef>
                        <a:spcAft>
                          <a:spcPts val="0"/>
                        </a:spcAft>
                      </a:pPr>
                      <a:r>
                        <a:rPr lang="en-US" sz="1200" b="0" i="0" u="none" strike="noStrike" kern="1200">
                          <a:solidFill>
                            <a:srgbClr val="4D4D4D"/>
                          </a:solidFill>
                          <a:effectLst/>
                          <a:latin typeface="Roboto"/>
                          <a:ea typeface="Roboto"/>
                          <a:cs typeface="Roboto"/>
                        </a:rPr>
                        <a:t>Subject Matter Experts </a:t>
                      </a:r>
                    </a:p>
                  </a:txBody>
                  <a:tcPr marL="73025" marR="73025" marT="0" marB="0" anchor="ctr">
                    <a:solidFill>
                      <a:srgbClr val="D9D9D9"/>
                    </a:solidFill>
                  </a:tcPr>
                </a:tc>
                <a:tc>
                  <a:txBody>
                    <a:bodyPr/>
                    <a:lstStyle/>
                    <a:p>
                      <a:pPr marL="0" marR="0" algn="ctr" defTabSz="914400" rtl="0" eaLnBrk="1" latinLnBrk="0" hangingPunct="1">
                        <a:lnSpc>
                          <a:spcPct val="115000"/>
                        </a:lnSpc>
                        <a:spcBef>
                          <a:spcPts val="0"/>
                        </a:spcBef>
                        <a:spcAft>
                          <a:spcPts val="0"/>
                        </a:spcAft>
                      </a:pPr>
                      <a:r>
                        <a:rPr lang="en-US" sz="1200" b="0" i="0" u="none" strike="noStrike" kern="1200">
                          <a:solidFill>
                            <a:srgbClr val="4D4D4D"/>
                          </a:solidFill>
                          <a:effectLst/>
                          <a:latin typeface="Roboto"/>
                          <a:ea typeface="Roboto"/>
                          <a:cs typeface="Roboto"/>
                        </a:rPr>
                        <a:t>$35-$65</a:t>
                      </a:r>
                    </a:p>
                  </a:txBody>
                  <a:tcPr marL="73025" marR="73025" marT="0" marB="0" anchor="ctr">
                    <a:solidFill>
                      <a:srgbClr val="D9D9D9"/>
                    </a:solidFill>
                  </a:tcPr>
                </a:tc>
                <a:tc>
                  <a:txBody>
                    <a:bodyPr/>
                    <a:lstStyle/>
                    <a:p>
                      <a:pPr marL="0" marR="0" algn="ctr" defTabSz="914400" rtl="0" eaLnBrk="1" latinLnBrk="0" hangingPunct="1">
                        <a:lnSpc>
                          <a:spcPct val="115000"/>
                        </a:lnSpc>
                        <a:spcBef>
                          <a:spcPts val="0"/>
                        </a:spcBef>
                        <a:spcAft>
                          <a:spcPts val="0"/>
                        </a:spcAft>
                      </a:pPr>
                      <a:r>
                        <a:rPr lang="en-US" sz="1200" b="0" i="0" u="none" strike="noStrike" kern="1200">
                          <a:solidFill>
                            <a:srgbClr val="4D4D4D"/>
                          </a:solidFill>
                          <a:effectLst/>
                          <a:latin typeface="Roboto"/>
                          <a:ea typeface="Roboto"/>
                          <a:cs typeface="Roboto"/>
                        </a:rPr>
                        <a:t>$95-$150</a:t>
                      </a:r>
                    </a:p>
                  </a:txBody>
                  <a:tcPr marL="73025" marR="73025" marT="0" marB="0" anchor="ctr">
                    <a:solidFill>
                      <a:srgbClr val="D9D9D9"/>
                    </a:solidFill>
                  </a:tcPr>
                </a:tc>
                <a:extLst>
                  <a:ext uri="{0D108BD9-81ED-4DB2-BD59-A6C34878D82A}">
                    <a16:rowId xmlns:a16="http://schemas.microsoft.com/office/drawing/2014/main" val="10012"/>
                  </a:ext>
                </a:extLst>
              </a:tr>
            </a:tbl>
          </a:graphicData>
        </a:graphic>
      </p:graphicFrame>
      <p:pic>
        <p:nvPicPr>
          <p:cNvPr id="2" name="Graphic 1">
            <a:extLst>
              <a:ext uri="{FF2B5EF4-FFF2-40B4-BE49-F238E27FC236}">
                <a16:creationId xmlns:a16="http://schemas.microsoft.com/office/drawing/2014/main" id="{0265A689-1291-895F-9529-E30B7E47F58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58846" y="6172460"/>
            <a:ext cx="610251" cy="615094"/>
          </a:xfrm>
          <a:prstGeom prst="rect">
            <a:avLst/>
          </a:prstGeom>
        </p:spPr>
      </p:pic>
      <p:pic>
        <p:nvPicPr>
          <p:cNvPr id="3" name="Graphic 2">
            <a:extLst>
              <a:ext uri="{FF2B5EF4-FFF2-40B4-BE49-F238E27FC236}">
                <a16:creationId xmlns:a16="http://schemas.microsoft.com/office/drawing/2014/main" id="{B7502D95-7271-3D77-46B5-ADC626DFB75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81615" y="3397641"/>
            <a:ext cx="587482" cy="587482"/>
          </a:xfrm>
          <a:prstGeom prst="rect">
            <a:avLst/>
          </a:prstGeom>
        </p:spPr>
      </p:pic>
      <p:pic>
        <p:nvPicPr>
          <p:cNvPr id="6" name="Graphic 5">
            <a:extLst>
              <a:ext uri="{FF2B5EF4-FFF2-40B4-BE49-F238E27FC236}">
                <a16:creationId xmlns:a16="http://schemas.microsoft.com/office/drawing/2014/main" id="{EAFBE4A6-DC3F-7449-A340-6842752E95E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522903" y="1261338"/>
            <a:ext cx="467360" cy="467360"/>
          </a:xfrm>
          <a:prstGeom prst="rect">
            <a:avLst/>
          </a:prstGeom>
        </p:spPr>
      </p:pic>
    </p:spTree>
    <p:extLst>
      <p:ext uri="{BB962C8B-B14F-4D97-AF65-F5344CB8AC3E}">
        <p14:creationId xmlns:p14="http://schemas.microsoft.com/office/powerpoint/2010/main" val="225747440"/>
      </p:ext>
    </p:extLst>
  </p:cSld>
  <p:clrMapOvr>
    <a:masterClrMapping/>
  </p:clrMapOvr>
  <p:transition spd="slow">
    <p:push/>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DAEF4A-1BBF-DC07-B3BD-1AFF854F7DFC}"/>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082F5902-5FC1-4D84-1164-8705B54A023D}"/>
              </a:ext>
            </a:extLst>
          </p:cNvPr>
          <p:cNvSpPr>
            <a:spLocks noGrp="1"/>
          </p:cNvSpPr>
          <p:nvPr>
            <p:ph type="body" sz="quarter" idx="10"/>
          </p:nvPr>
        </p:nvSpPr>
        <p:spPr/>
        <p:txBody>
          <a:bodyPr/>
          <a:lstStyle/>
          <a:p>
            <a:r>
              <a:rPr lang="en-IN"/>
              <a:t>Tools and Technology</a:t>
            </a:r>
          </a:p>
        </p:txBody>
      </p:sp>
      <p:pic>
        <p:nvPicPr>
          <p:cNvPr id="15" name="Graphic 14">
            <a:extLst>
              <a:ext uri="{FF2B5EF4-FFF2-40B4-BE49-F238E27FC236}">
                <a16:creationId xmlns:a16="http://schemas.microsoft.com/office/drawing/2014/main" id="{6D3892BB-3219-1D2D-9B16-11986731740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674886" y="5232149"/>
            <a:ext cx="414397" cy="403875"/>
          </a:xfrm>
          <a:prstGeom prst="rect">
            <a:avLst/>
          </a:prstGeom>
        </p:spPr>
      </p:pic>
      <p:pic>
        <p:nvPicPr>
          <p:cNvPr id="19" name="Graphic 18">
            <a:extLst>
              <a:ext uri="{FF2B5EF4-FFF2-40B4-BE49-F238E27FC236}">
                <a16:creationId xmlns:a16="http://schemas.microsoft.com/office/drawing/2014/main" id="{56726CBB-FA9D-0742-0A27-6CFA89E1822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302552" y="5310587"/>
            <a:ext cx="1531390" cy="246998"/>
          </a:xfrm>
          <a:prstGeom prst="rect">
            <a:avLst/>
          </a:prstGeom>
        </p:spPr>
      </p:pic>
      <p:pic>
        <p:nvPicPr>
          <p:cNvPr id="21" name="Graphic 20">
            <a:extLst>
              <a:ext uri="{FF2B5EF4-FFF2-40B4-BE49-F238E27FC236}">
                <a16:creationId xmlns:a16="http://schemas.microsoft.com/office/drawing/2014/main" id="{8BC9EAC6-DD35-7A87-2566-854FE76E4AC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037624" y="5290397"/>
            <a:ext cx="903191" cy="287379"/>
          </a:xfrm>
          <a:prstGeom prst="rect">
            <a:avLst/>
          </a:prstGeom>
        </p:spPr>
      </p:pic>
      <p:pic>
        <p:nvPicPr>
          <p:cNvPr id="16" name="Picture 15" descr="A close-up of a logo&#10;&#10;AI-generated content may be incorrect.">
            <a:extLst>
              <a:ext uri="{FF2B5EF4-FFF2-40B4-BE49-F238E27FC236}">
                <a16:creationId xmlns:a16="http://schemas.microsoft.com/office/drawing/2014/main" id="{4BD93285-5D0B-AB53-53CA-FB3BCC7D4493}"/>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0233106" y="5134651"/>
            <a:ext cx="598870" cy="598870"/>
          </a:xfrm>
          <a:prstGeom prst="rect">
            <a:avLst/>
          </a:prstGeom>
        </p:spPr>
      </p:pic>
      <p:pic>
        <p:nvPicPr>
          <p:cNvPr id="22" name="Picture 21" descr="A blue and black logo&#10;&#10;AI-generated content may be incorrect.">
            <a:extLst>
              <a:ext uri="{FF2B5EF4-FFF2-40B4-BE49-F238E27FC236}">
                <a16:creationId xmlns:a16="http://schemas.microsoft.com/office/drawing/2014/main" id="{72ED63BF-A1DC-6FA1-B48C-BD27DC930B54}"/>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1152460" y="5173207"/>
            <a:ext cx="523603" cy="521759"/>
          </a:xfrm>
          <a:prstGeom prst="rect">
            <a:avLst/>
          </a:prstGeom>
        </p:spPr>
      </p:pic>
      <p:pic>
        <p:nvPicPr>
          <p:cNvPr id="24" name="Picture 23" descr="A blue background with black text&#10;&#10;AI-generated content may be incorrect.">
            <a:extLst>
              <a:ext uri="{FF2B5EF4-FFF2-40B4-BE49-F238E27FC236}">
                <a16:creationId xmlns:a16="http://schemas.microsoft.com/office/drawing/2014/main" id="{DBCD2D88-2728-C690-CBAF-ED7AA0E94104}"/>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510545" y="5208261"/>
            <a:ext cx="843855" cy="451651"/>
          </a:xfrm>
          <a:prstGeom prst="rect">
            <a:avLst/>
          </a:prstGeom>
        </p:spPr>
      </p:pic>
      <p:pic>
        <p:nvPicPr>
          <p:cNvPr id="26" name="Picture 25" descr="A blue and white logo&#10;&#10;AI-generated content may be incorrect.">
            <a:extLst>
              <a:ext uri="{FF2B5EF4-FFF2-40B4-BE49-F238E27FC236}">
                <a16:creationId xmlns:a16="http://schemas.microsoft.com/office/drawing/2014/main" id="{4C25A25E-6A97-DF03-EC58-9FA8AA3DC004}"/>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7154428" y="5190433"/>
            <a:ext cx="562710" cy="487307"/>
          </a:xfrm>
          <a:prstGeom prst="rect">
            <a:avLst/>
          </a:prstGeom>
        </p:spPr>
      </p:pic>
      <p:sp>
        <p:nvSpPr>
          <p:cNvPr id="39" name="Rectangle: Top Corners Rounded 38">
            <a:extLst>
              <a:ext uri="{FF2B5EF4-FFF2-40B4-BE49-F238E27FC236}">
                <a16:creationId xmlns:a16="http://schemas.microsoft.com/office/drawing/2014/main" id="{505178F1-E754-805D-E094-BDBE3FB0E9DF}"/>
              </a:ext>
            </a:extLst>
          </p:cNvPr>
          <p:cNvSpPr/>
          <p:nvPr/>
        </p:nvSpPr>
        <p:spPr>
          <a:xfrm flipV="1">
            <a:off x="8940063" y="1717202"/>
            <a:ext cx="2736000" cy="3045107"/>
          </a:xfrm>
          <a:prstGeom prst="round2SameRect">
            <a:avLst>
              <a:gd name="adj1" fmla="val 4784"/>
              <a:gd name="adj2" fmla="val 0"/>
            </a:avLst>
          </a:prstGeom>
          <a:solidFill>
            <a:schemeClr val="bg1"/>
          </a:solidFill>
          <a:ln>
            <a:solidFill>
              <a:srgbClr val="4F17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0" name="Rectangle: Top Corners Rounded 39">
            <a:extLst>
              <a:ext uri="{FF2B5EF4-FFF2-40B4-BE49-F238E27FC236}">
                <a16:creationId xmlns:a16="http://schemas.microsoft.com/office/drawing/2014/main" id="{5F4CA6E7-0E72-89E3-08F5-5521E9521556}"/>
              </a:ext>
            </a:extLst>
          </p:cNvPr>
          <p:cNvSpPr/>
          <p:nvPr/>
        </p:nvSpPr>
        <p:spPr>
          <a:xfrm>
            <a:off x="8940063" y="1177200"/>
            <a:ext cx="2736000" cy="540000"/>
          </a:xfrm>
          <a:prstGeom prst="round2SameRect">
            <a:avLst/>
          </a:prstGeom>
          <a:solidFill>
            <a:srgbClr val="4F17A8"/>
          </a:solidFill>
          <a:ln>
            <a:solidFill>
              <a:srgbClr val="4F17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1" name="Rectangle: Top Corners Rounded 30">
            <a:extLst>
              <a:ext uri="{FF2B5EF4-FFF2-40B4-BE49-F238E27FC236}">
                <a16:creationId xmlns:a16="http://schemas.microsoft.com/office/drawing/2014/main" id="{46728375-1EED-6CAF-398F-0B467E7A536F}"/>
              </a:ext>
            </a:extLst>
          </p:cNvPr>
          <p:cNvSpPr/>
          <p:nvPr/>
        </p:nvSpPr>
        <p:spPr>
          <a:xfrm flipV="1">
            <a:off x="510545" y="1717202"/>
            <a:ext cx="2736000" cy="3045107"/>
          </a:xfrm>
          <a:prstGeom prst="round2SameRect">
            <a:avLst>
              <a:gd name="adj1" fmla="val 4784"/>
              <a:gd name="adj2" fmla="val 0"/>
            </a:avLst>
          </a:prstGeom>
          <a:solidFill>
            <a:schemeClr val="bg1"/>
          </a:solidFill>
          <a:ln>
            <a:solidFill>
              <a:srgbClr val="FF610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2" name="Rectangle: Top Corners Rounded 31">
            <a:extLst>
              <a:ext uri="{FF2B5EF4-FFF2-40B4-BE49-F238E27FC236}">
                <a16:creationId xmlns:a16="http://schemas.microsoft.com/office/drawing/2014/main" id="{DDD8FC8E-A3A4-364E-CAA5-7436D9B0790C}"/>
              </a:ext>
            </a:extLst>
          </p:cNvPr>
          <p:cNvSpPr/>
          <p:nvPr/>
        </p:nvSpPr>
        <p:spPr>
          <a:xfrm>
            <a:off x="510545" y="1177200"/>
            <a:ext cx="2736000" cy="540000"/>
          </a:xfrm>
          <a:prstGeom prst="round2SameRect">
            <a:avLst/>
          </a:prstGeom>
          <a:solidFill>
            <a:srgbClr val="FF610F"/>
          </a:solidFill>
          <a:ln>
            <a:solidFill>
              <a:srgbClr val="FF610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8" name="Rectangle: Top Corners Rounded 27">
            <a:extLst>
              <a:ext uri="{FF2B5EF4-FFF2-40B4-BE49-F238E27FC236}">
                <a16:creationId xmlns:a16="http://schemas.microsoft.com/office/drawing/2014/main" id="{09B6AC3D-DC35-5FE6-3D94-9B0DDA728D9E}"/>
              </a:ext>
            </a:extLst>
          </p:cNvPr>
          <p:cNvSpPr/>
          <p:nvPr/>
        </p:nvSpPr>
        <p:spPr>
          <a:xfrm flipV="1">
            <a:off x="3312585" y="1717202"/>
            <a:ext cx="2736000" cy="3045107"/>
          </a:xfrm>
          <a:prstGeom prst="round2SameRect">
            <a:avLst>
              <a:gd name="adj1" fmla="val 4784"/>
              <a:gd name="adj2" fmla="val 0"/>
            </a:avLst>
          </a:prstGeom>
          <a:solidFill>
            <a:schemeClr val="bg1"/>
          </a:solidFill>
          <a:ln>
            <a:solidFill>
              <a:srgbClr val="0080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9" name="Rectangle: Top Corners Rounded 28">
            <a:extLst>
              <a:ext uri="{FF2B5EF4-FFF2-40B4-BE49-F238E27FC236}">
                <a16:creationId xmlns:a16="http://schemas.microsoft.com/office/drawing/2014/main" id="{78B71225-C0C1-06DF-FD00-43F07135B1A8}"/>
              </a:ext>
            </a:extLst>
          </p:cNvPr>
          <p:cNvSpPr/>
          <p:nvPr/>
        </p:nvSpPr>
        <p:spPr>
          <a:xfrm>
            <a:off x="3312585" y="1177200"/>
            <a:ext cx="2736000" cy="540000"/>
          </a:xfrm>
          <a:prstGeom prst="round2SameRect">
            <a:avLst/>
          </a:prstGeom>
          <a:solidFill>
            <a:srgbClr val="0080A8"/>
          </a:solidFill>
          <a:ln>
            <a:solidFill>
              <a:srgbClr val="0080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 name="Rectangle: Top Corners Rounded 12">
            <a:extLst>
              <a:ext uri="{FF2B5EF4-FFF2-40B4-BE49-F238E27FC236}">
                <a16:creationId xmlns:a16="http://schemas.microsoft.com/office/drawing/2014/main" id="{E38E717B-9CB3-B1E9-5DE3-FA4DD3B52C4A}"/>
              </a:ext>
            </a:extLst>
          </p:cNvPr>
          <p:cNvSpPr/>
          <p:nvPr/>
        </p:nvSpPr>
        <p:spPr>
          <a:xfrm flipV="1">
            <a:off x="6132513" y="1717200"/>
            <a:ext cx="2736000" cy="3045107"/>
          </a:xfrm>
          <a:prstGeom prst="round2SameRect">
            <a:avLst>
              <a:gd name="adj1" fmla="val 4784"/>
              <a:gd name="adj2" fmla="val 0"/>
            </a:avLst>
          </a:prstGeom>
          <a:solidFill>
            <a:schemeClr val="bg1"/>
          </a:solidFill>
          <a:ln>
            <a:solidFill>
              <a:srgbClr val="8A66C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Rectangle: Top Corners Rounded 5">
            <a:extLst>
              <a:ext uri="{FF2B5EF4-FFF2-40B4-BE49-F238E27FC236}">
                <a16:creationId xmlns:a16="http://schemas.microsoft.com/office/drawing/2014/main" id="{DCB223B7-1730-D364-A8E3-5D012C3EC952}"/>
              </a:ext>
            </a:extLst>
          </p:cNvPr>
          <p:cNvSpPr/>
          <p:nvPr/>
        </p:nvSpPr>
        <p:spPr>
          <a:xfrm>
            <a:off x="6132513" y="1177200"/>
            <a:ext cx="2736000" cy="540000"/>
          </a:xfrm>
          <a:prstGeom prst="round2SameRect">
            <a:avLst/>
          </a:prstGeom>
          <a:solidFill>
            <a:srgbClr val="8A66C4"/>
          </a:solidFill>
          <a:ln>
            <a:solidFill>
              <a:srgbClr val="8A66C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TextBox 7">
            <a:extLst>
              <a:ext uri="{FF2B5EF4-FFF2-40B4-BE49-F238E27FC236}">
                <a16:creationId xmlns:a16="http://schemas.microsoft.com/office/drawing/2014/main" id="{48C4700E-49AC-B810-B3EA-BC82D410147C}"/>
              </a:ext>
            </a:extLst>
          </p:cNvPr>
          <p:cNvSpPr txBox="1"/>
          <p:nvPr/>
        </p:nvSpPr>
        <p:spPr>
          <a:xfrm>
            <a:off x="6979327" y="1279398"/>
            <a:ext cx="1042373" cy="335605"/>
          </a:xfrm>
          <a:prstGeom prst="rect">
            <a:avLst/>
          </a:prstGeom>
          <a:noFill/>
        </p:spPr>
        <p:txBody>
          <a:bodyPr wrap="square" rtlCol="0">
            <a:spAutoFit/>
          </a:bodyPr>
          <a:lstStyle/>
          <a:p>
            <a:pPr algn="ctr">
              <a:lnSpc>
                <a:spcPct val="150000"/>
              </a:lnSpc>
            </a:pPr>
            <a:r>
              <a:rPr lang="en-US" sz="1200" b="1">
                <a:solidFill>
                  <a:schemeClr val="bg1"/>
                </a:solidFill>
                <a:latin typeface="Roboto" panose="02000000000000000000" pitchFamily="2" charset="0"/>
                <a:ea typeface="Roboto" panose="02000000000000000000" pitchFamily="2" charset="0"/>
                <a:cs typeface="Roboto" panose="02000000000000000000" pitchFamily="2" charset="0"/>
              </a:rPr>
              <a:t>PMI-RMP</a:t>
            </a:r>
            <a:endParaRPr lang="en-US" sz="120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9" name="TextBox 8">
            <a:extLst>
              <a:ext uri="{FF2B5EF4-FFF2-40B4-BE49-F238E27FC236}">
                <a16:creationId xmlns:a16="http://schemas.microsoft.com/office/drawing/2014/main" id="{B29B98AC-89F5-FE29-D9ED-36C3D3A082AB}"/>
              </a:ext>
            </a:extLst>
          </p:cNvPr>
          <p:cNvSpPr txBox="1"/>
          <p:nvPr/>
        </p:nvSpPr>
        <p:spPr>
          <a:xfrm>
            <a:off x="715031" y="1279398"/>
            <a:ext cx="2327029" cy="335605"/>
          </a:xfrm>
          <a:prstGeom prst="rect">
            <a:avLst/>
          </a:prstGeom>
          <a:noFill/>
        </p:spPr>
        <p:txBody>
          <a:bodyPr wrap="square" rtlCol="0">
            <a:spAutoFit/>
          </a:bodyPr>
          <a:lstStyle/>
          <a:p>
            <a:pPr algn="ctr">
              <a:lnSpc>
                <a:spcPct val="150000"/>
              </a:lnSpc>
            </a:pPr>
            <a:r>
              <a:rPr lang="en-US" sz="1200" b="1">
                <a:solidFill>
                  <a:schemeClr val="bg1"/>
                </a:solidFill>
                <a:latin typeface="Roboto" panose="02000000000000000000" pitchFamily="2" charset="0"/>
                <a:ea typeface="Roboto" panose="02000000000000000000" pitchFamily="2" charset="0"/>
                <a:cs typeface="Roboto" panose="02000000000000000000" pitchFamily="2" charset="0"/>
              </a:rPr>
              <a:t>CAPM</a:t>
            </a:r>
            <a:endParaRPr lang="en-US" sz="120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10" name="TextBox 9">
            <a:extLst>
              <a:ext uri="{FF2B5EF4-FFF2-40B4-BE49-F238E27FC236}">
                <a16:creationId xmlns:a16="http://schemas.microsoft.com/office/drawing/2014/main" id="{85599F12-ED22-CE46-4571-5FF374A9A809}"/>
              </a:ext>
            </a:extLst>
          </p:cNvPr>
          <p:cNvSpPr txBox="1"/>
          <p:nvPr/>
        </p:nvSpPr>
        <p:spPr>
          <a:xfrm>
            <a:off x="3418626" y="1883952"/>
            <a:ext cx="2439567" cy="2031325"/>
          </a:xfrm>
          <a:prstGeom prst="rect">
            <a:avLst/>
          </a:prstGeom>
          <a:noFill/>
        </p:spPr>
        <p:txBody>
          <a:bodyPr wrap="square" rtlCol="0">
            <a:spAutoFit/>
          </a:bodyPr>
          <a:lstStyle/>
          <a:p>
            <a:pPr>
              <a:spcAft>
                <a:spcPts val="600"/>
              </a:spcAft>
            </a:pPr>
            <a:r>
              <a:rPr lang="en-US" sz="1200" b="1">
                <a:latin typeface="Roboto" panose="02000000000000000000" pitchFamily="2" charset="0"/>
                <a:ea typeface="Roboto" panose="02000000000000000000" pitchFamily="2" charset="0"/>
                <a:cs typeface="Roboto" panose="02000000000000000000" pitchFamily="2" charset="0"/>
              </a:rPr>
              <a:t>ILT deck: </a:t>
            </a:r>
            <a:r>
              <a:rPr lang="en-US" sz="1200">
                <a:latin typeface="Roboto" panose="02000000000000000000" pitchFamily="2" charset="0"/>
                <a:ea typeface="Roboto" panose="02000000000000000000" pitchFamily="2" charset="0"/>
                <a:cs typeface="Roboto" panose="02000000000000000000" pitchFamily="2" charset="0"/>
              </a:rPr>
              <a:t>MS PowerPoint</a:t>
            </a:r>
          </a:p>
          <a:p>
            <a:pPr>
              <a:spcAft>
                <a:spcPts val="600"/>
              </a:spcAft>
            </a:pPr>
            <a:r>
              <a:rPr lang="en-US" sz="1200" b="1">
                <a:latin typeface="Roboto" panose="02000000000000000000" pitchFamily="2" charset="0"/>
                <a:ea typeface="Roboto" panose="02000000000000000000" pitchFamily="2" charset="0"/>
                <a:cs typeface="Roboto" panose="02000000000000000000" pitchFamily="2" charset="0"/>
              </a:rPr>
              <a:t>Scripts/storyboards: </a:t>
            </a:r>
            <a:r>
              <a:rPr lang="en-US" sz="1200">
                <a:latin typeface="Roboto" panose="02000000000000000000" pitchFamily="2" charset="0"/>
                <a:ea typeface="Roboto" panose="02000000000000000000" pitchFamily="2" charset="0"/>
                <a:cs typeface="Roboto" panose="02000000000000000000" pitchFamily="2" charset="0"/>
              </a:rPr>
              <a:t>MS Word</a:t>
            </a:r>
          </a:p>
          <a:p>
            <a:pPr>
              <a:spcAft>
                <a:spcPts val="600"/>
              </a:spcAft>
            </a:pPr>
            <a:r>
              <a:rPr lang="en-US" sz="1200" b="1">
                <a:latin typeface="Roboto" panose="02000000000000000000" pitchFamily="2" charset="0"/>
                <a:ea typeface="Roboto" panose="02000000000000000000" pitchFamily="2" charset="0"/>
                <a:cs typeface="Roboto" panose="02000000000000000000" pitchFamily="2" charset="0"/>
              </a:rPr>
              <a:t>Video: </a:t>
            </a:r>
            <a:r>
              <a:rPr lang="en-US" sz="1200">
                <a:latin typeface="Roboto" panose="02000000000000000000" pitchFamily="2" charset="0"/>
                <a:ea typeface="Roboto" panose="02000000000000000000" pitchFamily="2" charset="0"/>
                <a:cs typeface="Roboto" panose="02000000000000000000" pitchFamily="2" charset="0"/>
              </a:rPr>
              <a:t>Adobe </a:t>
            </a:r>
            <a:r>
              <a:rPr lang="en-US" sz="1200" err="1">
                <a:latin typeface="Roboto" panose="02000000000000000000" pitchFamily="2" charset="0"/>
                <a:ea typeface="Roboto" panose="02000000000000000000" pitchFamily="2" charset="0"/>
                <a:cs typeface="Roboto" panose="02000000000000000000" pitchFamily="2" charset="0"/>
              </a:rPr>
              <a:t>AfterEffects</a:t>
            </a:r>
            <a:endParaRPr lang="en-US" sz="1200">
              <a:latin typeface="Roboto" panose="02000000000000000000" pitchFamily="2" charset="0"/>
              <a:ea typeface="Roboto" panose="02000000000000000000" pitchFamily="2" charset="0"/>
              <a:cs typeface="Roboto" panose="02000000000000000000" pitchFamily="2" charset="0"/>
            </a:endParaRPr>
          </a:p>
          <a:p>
            <a:pPr>
              <a:spcAft>
                <a:spcPts val="600"/>
              </a:spcAft>
            </a:pPr>
            <a:r>
              <a:rPr lang="en-US" sz="1200" b="1">
                <a:latin typeface="Roboto" panose="02000000000000000000" pitchFamily="2" charset="0"/>
                <a:ea typeface="Roboto" panose="02000000000000000000" pitchFamily="2" charset="0"/>
                <a:cs typeface="Roboto" panose="02000000000000000000" pitchFamily="2" charset="0"/>
              </a:rPr>
              <a:t>eLearning development: </a:t>
            </a:r>
            <a:r>
              <a:rPr lang="en-US" sz="1200">
                <a:latin typeface="Roboto" panose="02000000000000000000" pitchFamily="2" charset="0"/>
                <a:ea typeface="Roboto" panose="02000000000000000000" pitchFamily="2" charset="0"/>
                <a:cs typeface="Roboto" panose="02000000000000000000" pitchFamily="2" charset="0"/>
              </a:rPr>
              <a:t>Storyline</a:t>
            </a:r>
          </a:p>
          <a:p>
            <a:pPr>
              <a:spcAft>
                <a:spcPts val="600"/>
              </a:spcAft>
            </a:pPr>
            <a:r>
              <a:rPr lang="en-US" sz="1200" b="1">
                <a:latin typeface="Roboto" panose="02000000000000000000" pitchFamily="2" charset="0"/>
                <a:ea typeface="Roboto" panose="02000000000000000000" pitchFamily="2" charset="0"/>
                <a:cs typeface="Roboto" panose="02000000000000000000" pitchFamily="2" charset="0"/>
              </a:rPr>
              <a:t>Audio: </a:t>
            </a:r>
            <a:r>
              <a:rPr lang="en-US" sz="1200" err="1">
                <a:latin typeface="Roboto" panose="02000000000000000000" pitchFamily="2" charset="0"/>
                <a:ea typeface="Roboto" panose="02000000000000000000" pitchFamily="2" charset="0"/>
                <a:cs typeface="Roboto" panose="02000000000000000000" pitchFamily="2" charset="0"/>
              </a:rPr>
              <a:t>WellSaid</a:t>
            </a:r>
            <a:r>
              <a:rPr lang="en-US" sz="1200">
                <a:latin typeface="Roboto" panose="02000000000000000000" pitchFamily="2" charset="0"/>
                <a:ea typeface="Roboto" panose="02000000000000000000" pitchFamily="2" charset="0"/>
                <a:cs typeface="Roboto" panose="02000000000000000000" pitchFamily="2" charset="0"/>
              </a:rPr>
              <a:t> Labs</a:t>
            </a:r>
          </a:p>
          <a:p>
            <a:pPr>
              <a:spcAft>
                <a:spcPts val="600"/>
              </a:spcAft>
            </a:pPr>
            <a:r>
              <a:rPr lang="en-US" sz="1200" b="1">
                <a:latin typeface="Roboto" panose="02000000000000000000" pitchFamily="2" charset="0"/>
                <a:ea typeface="Roboto" panose="02000000000000000000" pitchFamily="2" charset="0"/>
                <a:cs typeface="Roboto" panose="02000000000000000000" pitchFamily="2" charset="0"/>
              </a:rPr>
              <a:t>Video uploads: </a:t>
            </a:r>
            <a:r>
              <a:rPr lang="en-US" sz="1200">
                <a:latin typeface="Roboto" panose="02000000000000000000" pitchFamily="2" charset="0"/>
                <a:ea typeface="Roboto" panose="02000000000000000000" pitchFamily="2" charset="0"/>
                <a:cs typeface="Roboto" panose="02000000000000000000" pitchFamily="2" charset="0"/>
              </a:rPr>
              <a:t>Vimeo</a:t>
            </a:r>
          </a:p>
          <a:p>
            <a:pPr>
              <a:spcAft>
                <a:spcPts val="600"/>
              </a:spcAft>
            </a:pPr>
            <a:r>
              <a:rPr lang="en-US" sz="1200" b="1">
                <a:latin typeface="Roboto" panose="02000000000000000000" pitchFamily="2" charset="0"/>
                <a:ea typeface="Roboto" panose="02000000000000000000" pitchFamily="2" charset="0"/>
                <a:cs typeface="Roboto" panose="02000000000000000000" pitchFamily="2" charset="0"/>
              </a:rPr>
              <a:t>Project management: </a:t>
            </a:r>
            <a:r>
              <a:rPr lang="en-US" sz="1200">
                <a:latin typeface="Roboto" panose="02000000000000000000" pitchFamily="2" charset="0"/>
                <a:ea typeface="Roboto" panose="02000000000000000000" pitchFamily="2" charset="0"/>
                <a:cs typeface="Roboto" panose="02000000000000000000" pitchFamily="2" charset="0"/>
              </a:rPr>
              <a:t>Miro</a:t>
            </a:r>
          </a:p>
        </p:txBody>
      </p:sp>
      <p:sp>
        <p:nvSpPr>
          <p:cNvPr id="11" name="TextBox 10">
            <a:extLst>
              <a:ext uri="{FF2B5EF4-FFF2-40B4-BE49-F238E27FC236}">
                <a16:creationId xmlns:a16="http://schemas.microsoft.com/office/drawing/2014/main" id="{DFFC46CA-638F-D5A1-CA91-3EE9EDE93836}"/>
              </a:ext>
            </a:extLst>
          </p:cNvPr>
          <p:cNvSpPr txBox="1"/>
          <p:nvPr/>
        </p:nvSpPr>
        <p:spPr>
          <a:xfrm>
            <a:off x="9057235" y="1883952"/>
            <a:ext cx="2414343" cy="2693045"/>
          </a:xfrm>
          <a:prstGeom prst="rect">
            <a:avLst/>
          </a:prstGeom>
          <a:noFill/>
        </p:spPr>
        <p:txBody>
          <a:bodyPr wrap="square" rtlCol="0">
            <a:spAutoFit/>
          </a:bodyPr>
          <a:lstStyle/>
          <a:p>
            <a:pPr>
              <a:spcAft>
                <a:spcPts val="600"/>
              </a:spcAft>
            </a:pPr>
            <a:r>
              <a:rPr lang="en-US" sz="1200" b="1">
                <a:latin typeface="Roboto" panose="02000000000000000000" pitchFamily="2" charset="0"/>
                <a:ea typeface="Roboto" panose="02000000000000000000" pitchFamily="2" charset="0"/>
                <a:cs typeface="Roboto" panose="02000000000000000000" pitchFamily="2" charset="0"/>
              </a:rPr>
              <a:t>ILT deck, visual storyboards: </a:t>
            </a:r>
            <a:r>
              <a:rPr lang="en-US" sz="1200">
                <a:latin typeface="Roboto" panose="02000000000000000000" pitchFamily="2" charset="0"/>
                <a:ea typeface="Roboto" panose="02000000000000000000" pitchFamily="2" charset="0"/>
                <a:cs typeface="Roboto" panose="02000000000000000000" pitchFamily="2" charset="0"/>
              </a:rPr>
              <a:t>MS PowerPoint</a:t>
            </a:r>
          </a:p>
          <a:p>
            <a:pPr>
              <a:spcAft>
                <a:spcPts val="600"/>
              </a:spcAft>
            </a:pPr>
            <a:r>
              <a:rPr lang="en-US" sz="1200" b="1">
                <a:latin typeface="Roboto" panose="02000000000000000000" pitchFamily="2" charset="0"/>
                <a:ea typeface="Roboto" panose="02000000000000000000" pitchFamily="2" charset="0"/>
                <a:cs typeface="Roboto" panose="02000000000000000000" pitchFamily="2" charset="0"/>
              </a:rPr>
              <a:t>Scripts, participant guide: </a:t>
            </a:r>
            <a:r>
              <a:rPr lang="en-US" sz="1200">
                <a:latin typeface="Roboto" panose="02000000000000000000" pitchFamily="2" charset="0"/>
                <a:ea typeface="Roboto" panose="02000000000000000000" pitchFamily="2" charset="0"/>
                <a:cs typeface="Roboto" panose="02000000000000000000" pitchFamily="2" charset="0"/>
              </a:rPr>
              <a:t>MS Word </a:t>
            </a:r>
          </a:p>
          <a:p>
            <a:pPr>
              <a:spcAft>
                <a:spcPts val="600"/>
              </a:spcAft>
            </a:pPr>
            <a:r>
              <a:rPr lang="en-US" sz="1200" b="1">
                <a:latin typeface="Roboto" panose="02000000000000000000" pitchFamily="2" charset="0"/>
                <a:ea typeface="Roboto" panose="02000000000000000000" pitchFamily="2" charset="0"/>
                <a:cs typeface="Roboto" panose="02000000000000000000" pitchFamily="2" charset="0"/>
              </a:rPr>
              <a:t>eLearning development: </a:t>
            </a:r>
            <a:r>
              <a:rPr lang="en-US" sz="1200">
                <a:latin typeface="Roboto" panose="02000000000000000000" pitchFamily="2" charset="0"/>
                <a:ea typeface="Roboto" panose="02000000000000000000" pitchFamily="2" charset="0"/>
                <a:cs typeface="Roboto" panose="02000000000000000000" pitchFamily="2" charset="0"/>
              </a:rPr>
              <a:t>Storyline</a:t>
            </a:r>
          </a:p>
          <a:p>
            <a:pPr>
              <a:spcAft>
                <a:spcPts val="600"/>
              </a:spcAft>
            </a:pPr>
            <a:r>
              <a:rPr lang="en-US" sz="1200" b="1">
                <a:latin typeface="Roboto" panose="02000000000000000000" pitchFamily="2" charset="0"/>
                <a:ea typeface="Roboto" panose="02000000000000000000" pitchFamily="2" charset="0"/>
                <a:cs typeface="Roboto" panose="02000000000000000000" pitchFamily="2" charset="0"/>
              </a:rPr>
              <a:t>Video: </a:t>
            </a:r>
            <a:r>
              <a:rPr lang="en-US" sz="1200">
                <a:latin typeface="Roboto" panose="02000000000000000000" pitchFamily="2" charset="0"/>
                <a:ea typeface="Roboto" panose="02000000000000000000" pitchFamily="2" charset="0"/>
                <a:cs typeface="Roboto" panose="02000000000000000000" pitchFamily="2" charset="0"/>
              </a:rPr>
              <a:t>Adobe </a:t>
            </a:r>
            <a:r>
              <a:rPr lang="en-US" sz="1200" err="1">
                <a:latin typeface="Roboto" panose="02000000000000000000" pitchFamily="2" charset="0"/>
                <a:ea typeface="Roboto" panose="02000000000000000000" pitchFamily="2" charset="0"/>
                <a:cs typeface="Roboto" panose="02000000000000000000" pitchFamily="2" charset="0"/>
              </a:rPr>
              <a:t>AfterEffects</a:t>
            </a:r>
            <a:r>
              <a:rPr lang="en-US" sz="1200">
                <a:latin typeface="Roboto" panose="02000000000000000000" pitchFamily="2" charset="0"/>
                <a:ea typeface="Roboto" panose="02000000000000000000" pitchFamily="2" charset="0"/>
                <a:cs typeface="Roboto" panose="02000000000000000000" pitchFamily="2" charset="0"/>
              </a:rPr>
              <a:t>, Final Cut Pro</a:t>
            </a:r>
          </a:p>
          <a:p>
            <a:pPr>
              <a:spcAft>
                <a:spcPts val="600"/>
              </a:spcAft>
            </a:pPr>
            <a:r>
              <a:rPr lang="en-US" sz="1200" b="1">
                <a:latin typeface="Roboto" panose="02000000000000000000" pitchFamily="2" charset="0"/>
                <a:ea typeface="Roboto" panose="02000000000000000000" pitchFamily="2" charset="0"/>
                <a:cs typeface="Roboto" panose="02000000000000000000" pitchFamily="2" charset="0"/>
              </a:rPr>
              <a:t>Audio: </a:t>
            </a:r>
            <a:r>
              <a:rPr lang="en-US" sz="1200" err="1">
                <a:latin typeface="Roboto" panose="02000000000000000000" pitchFamily="2" charset="0"/>
                <a:ea typeface="Roboto" panose="02000000000000000000" pitchFamily="2" charset="0"/>
                <a:cs typeface="Roboto" panose="02000000000000000000" pitchFamily="2" charset="0"/>
              </a:rPr>
              <a:t>WellSaid</a:t>
            </a:r>
            <a:r>
              <a:rPr lang="en-US" sz="1200">
                <a:latin typeface="Roboto" panose="02000000000000000000" pitchFamily="2" charset="0"/>
                <a:ea typeface="Roboto" panose="02000000000000000000" pitchFamily="2" charset="0"/>
                <a:cs typeface="Roboto" panose="02000000000000000000" pitchFamily="2" charset="0"/>
              </a:rPr>
              <a:t> Labs, </a:t>
            </a:r>
            <a:r>
              <a:rPr lang="en-US" sz="1200" err="1">
                <a:latin typeface="Roboto" panose="02000000000000000000" pitchFamily="2" charset="0"/>
                <a:ea typeface="Roboto" panose="02000000000000000000" pitchFamily="2" charset="0"/>
                <a:cs typeface="Roboto" panose="02000000000000000000" pitchFamily="2" charset="0"/>
              </a:rPr>
              <a:t>Elevenlabs</a:t>
            </a:r>
            <a:r>
              <a:rPr lang="en-US" sz="1200">
                <a:latin typeface="Roboto" panose="02000000000000000000" pitchFamily="2" charset="0"/>
                <a:ea typeface="Roboto" panose="02000000000000000000" pitchFamily="2" charset="0"/>
                <a:cs typeface="Roboto" panose="02000000000000000000" pitchFamily="2" charset="0"/>
              </a:rPr>
              <a:t> </a:t>
            </a:r>
          </a:p>
          <a:p>
            <a:pPr>
              <a:spcAft>
                <a:spcPts val="600"/>
              </a:spcAft>
            </a:pPr>
            <a:r>
              <a:rPr lang="en-US" sz="1200" b="1">
                <a:latin typeface="Roboto" panose="02000000000000000000" pitchFamily="2" charset="0"/>
                <a:ea typeface="Roboto" panose="02000000000000000000" pitchFamily="2" charset="0"/>
                <a:cs typeface="Roboto" panose="02000000000000000000" pitchFamily="2" charset="0"/>
              </a:rPr>
              <a:t>Project management: </a:t>
            </a:r>
            <a:r>
              <a:rPr lang="en-US" sz="1200">
                <a:latin typeface="Roboto" panose="02000000000000000000" pitchFamily="2" charset="0"/>
                <a:ea typeface="Roboto" panose="02000000000000000000" pitchFamily="2" charset="0"/>
                <a:cs typeface="Roboto" panose="02000000000000000000" pitchFamily="2" charset="0"/>
              </a:rPr>
              <a:t>Trello, Miro</a:t>
            </a:r>
          </a:p>
        </p:txBody>
      </p:sp>
      <p:sp>
        <p:nvSpPr>
          <p:cNvPr id="12" name="TextBox 11">
            <a:extLst>
              <a:ext uri="{FF2B5EF4-FFF2-40B4-BE49-F238E27FC236}">
                <a16:creationId xmlns:a16="http://schemas.microsoft.com/office/drawing/2014/main" id="{DB1AF932-74B1-FB56-1C73-57F676579BB7}"/>
              </a:ext>
            </a:extLst>
          </p:cNvPr>
          <p:cNvSpPr txBox="1"/>
          <p:nvPr/>
        </p:nvSpPr>
        <p:spPr>
          <a:xfrm>
            <a:off x="6299200" y="1883951"/>
            <a:ext cx="2367279" cy="2846933"/>
          </a:xfrm>
          <a:prstGeom prst="rect">
            <a:avLst/>
          </a:prstGeom>
          <a:noFill/>
        </p:spPr>
        <p:txBody>
          <a:bodyPr wrap="square" rtlCol="0">
            <a:spAutoFit/>
          </a:bodyPr>
          <a:lstStyle/>
          <a:p>
            <a:pPr>
              <a:spcAft>
                <a:spcPts val="600"/>
              </a:spcAft>
            </a:pPr>
            <a:r>
              <a:rPr lang="en-US" sz="1200" b="1">
                <a:latin typeface="Roboto" panose="02000000000000000000" pitchFamily="2" charset="0"/>
                <a:ea typeface="Roboto" panose="02000000000000000000" pitchFamily="2" charset="0"/>
                <a:cs typeface="Roboto" panose="02000000000000000000" pitchFamily="2" charset="0"/>
              </a:rPr>
              <a:t>ILT deck: </a:t>
            </a:r>
            <a:r>
              <a:rPr lang="en-US" sz="1200">
                <a:latin typeface="Roboto" panose="02000000000000000000" pitchFamily="2" charset="0"/>
                <a:ea typeface="Roboto" panose="02000000000000000000" pitchFamily="2" charset="0"/>
                <a:cs typeface="Roboto" panose="02000000000000000000" pitchFamily="2" charset="0"/>
              </a:rPr>
              <a:t>MS PowerPoint</a:t>
            </a:r>
          </a:p>
          <a:p>
            <a:pPr>
              <a:spcAft>
                <a:spcPts val="600"/>
              </a:spcAft>
            </a:pPr>
            <a:r>
              <a:rPr lang="en-US" sz="1200" b="1">
                <a:latin typeface="Roboto" panose="02000000000000000000" pitchFamily="2" charset="0"/>
                <a:ea typeface="Roboto" panose="02000000000000000000" pitchFamily="2" charset="0"/>
                <a:cs typeface="Roboto" panose="02000000000000000000" pitchFamily="2" charset="0"/>
              </a:rPr>
              <a:t>Scripts, workbook: </a:t>
            </a:r>
            <a:r>
              <a:rPr lang="en-US" sz="1200">
                <a:latin typeface="Roboto" panose="02000000000000000000" pitchFamily="2" charset="0"/>
                <a:ea typeface="Roboto" panose="02000000000000000000" pitchFamily="2" charset="0"/>
                <a:cs typeface="Roboto" panose="02000000000000000000" pitchFamily="2" charset="0"/>
              </a:rPr>
              <a:t>MS Word</a:t>
            </a:r>
          </a:p>
          <a:p>
            <a:pPr>
              <a:spcAft>
                <a:spcPts val="600"/>
              </a:spcAft>
            </a:pPr>
            <a:r>
              <a:rPr lang="en-US" sz="1200" b="1">
                <a:latin typeface="Roboto" panose="02000000000000000000" pitchFamily="2" charset="0"/>
                <a:ea typeface="Roboto" panose="02000000000000000000" pitchFamily="2" charset="0"/>
                <a:cs typeface="Roboto" panose="02000000000000000000" pitchFamily="2" charset="0"/>
              </a:rPr>
              <a:t>Real-person AI generated audio and video: </a:t>
            </a:r>
            <a:r>
              <a:rPr lang="en-US" sz="1200" err="1">
                <a:latin typeface="Roboto" panose="02000000000000000000" pitchFamily="2" charset="0"/>
                <a:ea typeface="Roboto" panose="02000000000000000000" pitchFamily="2" charset="0"/>
                <a:cs typeface="Roboto" panose="02000000000000000000" pitchFamily="2" charset="0"/>
              </a:rPr>
              <a:t>Synthesia</a:t>
            </a:r>
            <a:endParaRPr lang="en-US" sz="1200">
              <a:latin typeface="Roboto" panose="02000000000000000000" pitchFamily="2" charset="0"/>
              <a:ea typeface="Roboto" panose="02000000000000000000" pitchFamily="2" charset="0"/>
              <a:cs typeface="Roboto" panose="02000000000000000000" pitchFamily="2" charset="0"/>
            </a:endParaRPr>
          </a:p>
          <a:p>
            <a:pPr>
              <a:spcAft>
                <a:spcPts val="600"/>
              </a:spcAft>
            </a:pPr>
            <a:r>
              <a:rPr lang="en-US" sz="1200" b="1">
                <a:latin typeface="Roboto" panose="02000000000000000000" pitchFamily="2" charset="0"/>
                <a:ea typeface="Roboto" panose="02000000000000000000" pitchFamily="2" charset="0"/>
                <a:cs typeface="Roboto" panose="02000000000000000000" pitchFamily="2" charset="0"/>
              </a:rPr>
              <a:t>eLearning development: </a:t>
            </a:r>
            <a:r>
              <a:rPr lang="en-US" sz="1200">
                <a:latin typeface="Roboto" panose="02000000000000000000" pitchFamily="2" charset="0"/>
                <a:ea typeface="Roboto" panose="02000000000000000000" pitchFamily="2" charset="0"/>
                <a:cs typeface="Roboto" panose="02000000000000000000" pitchFamily="2" charset="0"/>
              </a:rPr>
              <a:t>Storyline </a:t>
            </a:r>
          </a:p>
          <a:p>
            <a:pPr>
              <a:spcAft>
                <a:spcPts val="600"/>
              </a:spcAft>
            </a:pPr>
            <a:r>
              <a:rPr lang="en-US" sz="1200" b="1">
                <a:latin typeface="Roboto" panose="02000000000000000000" pitchFamily="2" charset="0"/>
                <a:ea typeface="Roboto" panose="02000000000000000000" pitchFamily="2" charset="0"/>
                <a:cs typeface="Roboto" panose="02000000000000000000" pitchFamily="2" charset="0"/>
              </a:rPr>
              <a:t>Video uploads: </a:t>
            </a:r>
            <a:r>
              <a:rPr lang="en-US" sz="1200">
                <a:latin typeface="Roboto" panose="02000000000000000000" pitchFamily="2" charset="0"/>
                <a:ea typeface="Roboto" panose="02000000000000000000" pitchFamily="2" charset="0"/>
                <a:cs typeface="Roboto" panose="02000000000000000000" pitchFamily="2" charset="0"/>
              </a:rPr>
              <a:t>Vimeo</a:t>
            </a:r>
          </a:p>
          <a:p>
            <a:pPr>
              <a:spcAft>
                <a:spcPts val="600"/>
              </a:spcAft>
            </a:pPr>
            <a:r>
              <a:rPr lang="en-US" sz="1200" b="1">
                <a:latin typeface="Roboto" panose="02000000000000000000" pitchFamily="2" charset="0"/>
                <a:ea typeface="Roboto" panose="02000000000000000000" pitchFamily="2" charset="0"/>
                <a:cs typeface="Roboto" panose="02000000000000000000" pitchFamily="2" charset="0"/>
              </a:rPr>
              <a:t>Project management: </a:t>
            </a:r>
            <a:r>
              <a:rPr lang="en-US" sz="1200">
                <a:latin typeface="Roboto" panose="02000000000000000000" pitchFamily="2" charset="0"/>
                <a:ea typeface="Roboto" panose="02000000000000000000" pitchFamily="2" charset="0"/>
                <a:cs typeface="Roboto" panose="02000000000000000000" pitchFamily="2" charset="0"/>
              </a:rPr>
              <a:t>Smartsheet </a:t>
            </a:r>
          </a:p>
          <a:p>
            <a:pPr>
              <a:spcAft>
                <a:spcPts val="600"/>
              </a:spcAft>
            </a:pPr>
            <a:r>
              <a:rPr lang="en-US" sz="1200" b="1">
                <a:latin typeface="Roboto" panose="02000000000000000000" pitchFamily="2" charset="0"/>
                <a:ea typeface="Roboto" panose="02000000000000000000" pitchFamily="2" charset="0"/>
                <a:cs typeface="Roboto" panose="02000000000000000000" pitchFamily="2" charset="0"/>
              </a:rPr>
              <a:t>Content support, assessments: </a:t>
            </a:r>
            <a:r>
              <a:rPr lang="en-US" sz="1200">
                <a:latin typeface="Roboto" panose="02000000000000000000" pitchFamily="2" charset="0"/>
                <a:ea typeface="Roboto" panose="02000000000000000000" pitchFamily="2" charset="0"/>
                <a:cs typeface="Roboto" panose="02000000000000000000" pitchFamily="2" charset="0"/>
              </a:rPr>
              <a:t>PMI Infinity</a:t>
            </a:r>
          </a:p>
          <a:p>
            <a:pPr>
              <a:spcAft>
                <a:spcPts val="600"/>
              </a:spcAft>
            </a:pPr>
            <a:r>
              <a:rPr lang="en-US" sz="1200" b="1">
                <a:latin typeface="Roboto" panose="02000000000000000000" pitchFamily="2" charset="0"/>
                <a:ea typeface="Roboto" panose="02000000000000000000" pitchFamily="2" charset="0"/>
                <a:cs typeface="Roboto" panose="02000000000000000000" pitchFamily="2" charset="0"/>
              </a:rPr>
              <a:t>Content editing: </a:t>
            </a:r>
            <a:r>
              <a:rPr lang="en-US" sz="1200">
                <a:latin typeface="Roboto" panose="02000000000000000000" pitchFamily="2" charset="0"/>
                <a:ea typeface="Roboto" panose="02000000000000000000" pitchFamily="2" charset="0"/>
                <a:cs typeface="Roboto" panose="02000000000000000000" pitchFamily="2" charset="0"/>
              </a:rPr>
              <a:t>Writer</a:t>
            </a:r>
          </a:p>
        </p:txBody>
      </p:sp>
      <p:sp>
        <p:nvSpPr>
          <p:cNvPr id="30" name="TextBox 29">
            <a:extLst>
              <a:ext uri="{FF2B5EF4-FFF2-40B4-BE49-F238E27FC236}">
                <a16:creationId xmlns:a16="http://schemas.microsoft.com/office/drawing/2014/main" id="{C31ADBAA-8789-4B15-3DD7-F0D6634328BA}"/>
              </a:ext>
            </a:extLst>
          </p:cNvPr>
          <p:cNvSpPr txBox="1"/>
          <p:nvPr/>
        </p:nvSpPr>
        <p:spPr>
          <a:xfrm>
            <a:off x="3517071" y="1276833"/>
            <a:ext cx="2327029" cy="340734"/>
          </a:xfrm>
          <a:prstGeom prst="rect">
            <a:avLst/>
          </a:prstGeom>
          <a:noFill/>
        </p:spPr>
        <p:txBody>
          <a:bodyPr wrap="square" rtlCol="0">
            <a:spAutoFit/>
          </a:bodyPr>
          <a:lstStyle/>
          <a:p>
            <a:pPr algn="ctr">
              <a:lnSpc>
                <a:spcPct val="150000"/>
              </a:lnSpc>
            </a:pPr>
            <a:r>
              <a:rPr lang="en-US" sz="1200" b="1">
                <a:solidFill>
                  <a:schemeClr val="bg1"/>
                </a:solidFill>
                <a:latin typeface="Roboto" panose="02000000000000000000" pitchFamily="2" charset="0"/>
                <a:ea typeface="Roboto" panose="02000000000000000000" pitchFamily="2" charset="0"/>
                <a:cs typeface="Roboto" panose="02000000000000000000" pitchFamily="2" charset="0"/>
              </a:rPr>
              <a:t>ACP</a:t>
            </a:r>
            <a:endParaRPr lang="en-US" sz="120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33" name="TextBox 32">
            <a:extLst>
              <a:ext uri="{FF2B5EF4-FFF2-40B4-BE49-F238E27FC236}">
                <a16:creationId xmlns:a16="http://schemas.microsoft.com/office/drawing/2014/main" id="{51DBA4DD-9792-50C3-4C6E-9529E7C1834E}"/>
              </a:ext>
            </a:extLst>
          </p:cNvPr>
          <p:cNvSpPr txBox="1"/>
          <p:nvPr/>
        </p:nvSpPr>
        <p:spPr>
          <a:xfrm>
            <a:off x="656611" y="1883952"/>
            <a:ext cx="2327029" cy="1492716"/>
          </a:xfrm>
          <a:prstGeom prst="rect">
            <a:avLst/>
          </a:prstGeom>
          <a:noFill/>
        </p:spPr>
        <p:txBody>
          <a:bodyPr wrap="square" rtlCol="0">
            <a:spAutoFit/>
          </a:bodyPr>
          <a:lstStyle/>
          <a:p>
            <a:pPr>
              <a:lnSpc>
                <a:spcPct val="150000"/>
              </a:lnSpc>
              <a:spcAft>
                <a:spcPts val="600"/>
              </a:spcAft>
            </a:pPr>
            <a:r>
              <a:rPr lang="en-US" sz="1200" b="1">
                <a:latin typeface="Roboto" panose="02000000000000000000" pitchFamily="2" charset="0"/>
                <a:ea typeface="Roboto" panose="02000000000000000000" pitchFamily="2" charset="0"/>
                <a:cs typeface="Roboto" panose="02000000000000000000" pitchFamily="2" charset="0"/>
              </a:rPr>
              <a:t>Storyboards: </a:t>
            </a:r>
            <a:r>
              <a:rPr lang="en-US" sz="1200">
                <a:latin typeface="Roboto" panose="02000000000000000000" pitchFamily="2" charset="0"/>
                <a:ea typeface="Roboto" panose="02000000000000000000" pitchFamily="2" charset="0"/>
                <a:cs typeface="Roboto" panose="02000000000000000000" pitchFamily="2" charset="0"/>
              </a:rPr>
              <a:t>MS Word </a:t>
            </a:r>
          </a:p>
          <a:p>
            <a:pPr>
              <a:spcAft>
                <a:spcPts val="600"/>
              </a:spcAft>
            </a:pPr>
            <a:r>
              <a:rPr lang="en-US" sz="1200" b="1">
                <a:latin typeface="Roboto" panose="02000000000000000000" pitchFamily="2" charset="0"/>
                <a:ea typeface="Roboto" panose="02000000000000000000" pitchFamily="2" charset="0"/>
                <a:cs typeface="Roboto" panose="02000000000000000000" pitchFamily="2" charset="0"/>
              </a:rPr>
              <a:t>eLearning development: </a:t>
            </a:r>
            <a:r>
              <a:rPr lang="en-US" sz="1200">
                <a:latin typeface="Roboto" panose="02000000000000000000" pitchFamily="2" charset="0"/>
                <a:ea typeface="Roboto" panose="02000000000000000000" pitchFamily="2" charset="0"/>
                <a:cs typeface="Roboto" panose="02000000000000000000" pitchFamily="2" charset="0"/>
              </a:rPr>
              <a:t>Storyline </a:t>
            </a:r>
          </a:p>
          <a:p>
            <a:pPr>
              <a:lnSpc>
                <a:spcPct val="150000"/>
              </a:lnSpc>
              <a:spcAft>
                <a:spcPts val="600"/>
              </a:spcAft>
            </a:pPr>
            <a:r>
              <a:rPr lang="en-US" sz="1200" b="1">
                <a:latin typeface="Roboto" panose="02000000000000000000" pitchFamily="2" charset="0"/>
                <a:ea typeface="Roboto" panose="02000000000000000000" pitchFamily="2" charset="0"/>
                <a:cs typeface="Roboto" panose="02000000000000000000" pitchFamily="2" charset="0"/>
              </a:rPr>
              <a:t>Audio: </a:t>
            </a:r>
            <a:r>
              <a:rPr lang="en-US" sz="1200" err="1">
                <a:latin typeface="Roboto" panose="02000000000000000000" pitchFamily="2" charset="0"/>
                <a:ea typeface="Roboto" panose="02000000000000000000" pitchFamily="2" charset="0"/>
                <a:cs typeface="Roboto" panose="02000000000000000000" pitchFamily="2" charset="0"/>
              </a:rPr>
              <a:t>WellSaid</a:t>
            </a:r>
            <a:r>
              <a:rPr lang="en-US" sz="1200">
                <a:latin typeface="Roboto" panose="02000000000000000000" pitchFamily="2" charset="0"/>
                <a:ea typeface="Roboto" panose="02000000000000000000" pitchFamily="2" charset="0"/>
                <a:cs typeface="Roboto" panose="02000000000000000000" pitchFamily="2" charset="0"/>
              </a:rPr>
              <a:t> Labs</a:t>
            </a:r>
          </a:p>
          <a:p>
            <a:pPr>
              <a:lnSpc>
                <a:spcPct val="150000"/>
              </a:lnSpc>
              <a:spcAft>
                <a:spcPts val="600"/>
              </a:spcAft>
            </a:pPr>
            <a:r>
              <a:rPr lang="en-US" sz="1200" b="1">
                <a:latin typeface="Roboto" panose="02000000000000000000" pitchFamily="2" charset="0"/>
                <a:ea typeface="Roboto" panose="02000000000000000000" pitchFamily="2" charset="0"/>
                <a:cs typeface="Roboto" panose="02000000000000000000" pitchFamily="2" charset="0"/>
              </a:rPr>
              <a:t>Video: </a:t>
            </a:r>
            <a:r>
              <a:rPr lang="en-US" sz="1200" err="1">
                <a:latin typeface="Roboto" panose="02000000000000000000" pitchFamily="2" charset="0"/>
                <a:ea typeface="Roboto" panose="02000000000000000000" pitchFamily="2" charset="0"/>
                <a:cs typeface="Roboto" panose="02000000000000000000" pitchFamily="2" charset="0"/>
              </a:rPr>
              <a:t>RenderForest</a:t>
            </a:r>
            <a:endParaRPr lang="en-US" sz="1200">
              <a:latin typeface="Roboto" panose="02000000000000000000" pitchFamily="2" charset="0"/>
              <a:ea typeface="Roboto" panose="02000000000000000000" pitchFamily="2" charset="0"/>
              <a:cs typeface="Roboto" panose="02000000000000000000" pitchFamily="2" charset="0"/>
            </a:endParaRPr>
          </a:p>
        </p:txBody>
      </p:sp>
      <p:sp>
        <p:nvSpPr>
          <p:cNvPr id="34" name="TextBox 33">
            <a:extLst>
              <a:ext uri="{FF2B5EF4-FFF2-40B4-BE49-F238E27FC236}">
                <a16:creationId xmlns:a16="http://schemas.microsoft.com/office/drawing/2014/main" id="{3B6FE577-8093-1C10-D106-2E414DCB2D3B}"/>
              </a:ext>
            </a:extLst>
          </p:cNvPr>
          <p:cNvSpPr txBox="1"/>
          <p:nvPr/>
        </p:nvSpPr>
        <p:spPr>
          <a:xfrm>
            <a:off x="9144549" y="1279398"/>
            <a:ext cx="2327029" cy="335605"/>
          </a:xfrm>
          <a:prstGeom prst="rect">
            <a:avLst/>
          </a:prstGeom>
          <a:noFill/>
        </p:spPr>
        <p:txBody>
          <a:bodyPr wrap="square" rtlCol="0">
            <a:spAutoFit/>
          </a:bodyPr>
          <a:lstStyle/>
          <a:p>
            <a:pPr algn="ctr">
              <a:lnSpc>
                <a:spcPct val="150000"/>
              </a:lnSpc>
            </a:pPr>
            <a:r>
              <a:rPr lang="en-US" sz="1200" b="1">
                <a:solidFill>
                  <a:schemeClr val="bg1"/>
                </a:solidFill>
                <a:latin typeface="Roboto" panose="02000000000000000000" pitchFamily="2" charset="0"/>
                <a:ea typeface="Roboto" panose="02000000000000000000" pitchFamily="2" charset="0"/>
                <a:cs typeface="Roboto" panose="02000000000000000000" pitchFamily="2" charset="0"/>
              </a:rPr>
              <a:t>PMO-CP</a:t>
            </a:r>
            <a:endParaRPr lang="en-US" sz="1200">
              <a:solidFill>
                <a:schemeClr val="bg1"/>
              </a:solidFill>
              <a:latin typeface="Roboto" panose="02000000000000000000" pitchFamily="2" charset="0"/>
              <a:ea typeface="Roboto" panose="02000000000000000000" pitchFamily="2" charset="0"/>
              <a:cs typeface="Roboto" panose="02000000000000000000" pitchFamily="2" charset="0"/>
            </a:endParaRPr>
          </a:p>
        </p:txBody>
      </p:sp>
      <p:pic>
        <p:nvPicPr>
          <p:cNvPr id="42" name="Picture 41" descr="A green logo with white text&#10;&#10;AI-generated content may be incorrect.">
            <a:extLst>
              <a:ext uri="{FF2B5EF4-FFF2-40B4-BE49-F238E27FC236}">
                <a16:creationId xmlns:a16="http://schemas.microsoft.com/office/drawing/2014/main" id="{22A0D03A-4556-D435-FDCA-2148A4AE3D5E}"/>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4510786" y="5190433"/>
            <a:ext cx="526787" cy="526787"/>
          </a:xfrm>
          <a:prstGeom prst="rect">
            <a:avLst/>
          </a:prstGeom>
        </p:spPr>
      </p:pic>
      <p:pic>
        <p:nvPicPr>
          <p:cNvPr id="46" name="Picture 45" descr="A close up of a logo&#10;&#10;AI-generated content may be incorrect.">
            <a:extLst>
              <a:ext uri="{FF2B5EF4-FFF2-40B4-BE49-F238E27FC236}">
                <a16:creationId xmlns:a16="http://schemas.microsoft.com/office/drawing/2014/main" id="{9D27818B-9049-356B-1BCA-04530C180FAF}"/>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2459783" y="5223378"/>
            <a:ext cx="1725024" cy="394341"/>
          </a:xfrm>
          <a:prstGeom prst="rect">
            <a:avLst/>
          </a:prstGeom>
        </p:spPr>
      </p:pic>
      <p:pic>
        <p:nvPicPr>
          <p:cNvPr id="2" name="Picture 1" descr="Icon&#10;&#10;Description automatically generated">
            <a:extLst>
              <a:ext uri="{FF2B5EF4-FFF2-40B4-BE49-F238E27FC236}">
                <a16:creationId xmlns:a16="http://schemas.microsoft.com/office/drawing/2014/main" id="{445EDF51-3E9B-E0BB-2002-844EE75EE4C8}"/>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9282685" y="5134652"/>
            <a:ext cx="582568" cy="582568"/>
          </a:xfrm>
          <a:prstGeom prst="rect">
            <a:avLst/>
          </a:prstGeom>
        </p:spPr>
      </p:pic>
    </p:spTree>
    <p:extLst>
      <p:ext uri="{BB962C8B-B14F-4D97-AF65-F5344CB8AC3E}">
        <p14:creationId xmlns:p14="http://schemas.microsoft.com/office/powerpoint/2010/main" val="1911029466"/>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6BD3AC6-0BAD-DAE2-5842-38AF8F83FEF8}"/>
              </a:ext>
            </a:extLst>
          </p:cNvPr>
          <p:cNvSpPr txBox="1">
            <a:spLocks/>
          </p:cNvSpPr>
          <p:nvPr/>
        </p:nvSpPr>
        <p:spPr>
          <a:xfrm>
            <a:off x="518040" y="1163233"/>
            <a:ext cx="5578598" cy="326458"/>
          </a:xfrm>
          <a:prstGeom prst="rect">
            <a:avLst/>
          </a:prstGeom>
        </p:spPr>
        <p:txBody>
          <a:bodyPr lIns="0" tIns="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1200" b="1">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LEARNER-CENTRED   |   INNOVATION-DRIVEN   |   TECHNOLOGY-POWERED   </a:t>
            </a:r>
          </a:p>
        </p:txBody>
      </p:sp>
      <p:sp>
        <p:nvSpPr>
          <p:cNvPr id="4" name="Footer Text">
            <a:extLst>
              <a:ext uri="{FF2B5EF4-FFF2-40B4-BE49-F238E27FC236}">
                <a16:creationId xmlns:a16="http://schemas.microsoft.com/office/drawing/2014/main" id="{1AFEB6DB-B72B-90B5-D60E-D6CC7396A1F9}"/>
              </a:ext>
            </a:extLst>
          </p:cNvPr>
          <p:cNvSpPr txBox="1"/>
          <p:nvPr/>
        </p:nvSpPr>
        <p:spPr>
          <a:xfrm>
            <a:off x="530821" y="3869040"/>
            <a:ext cx="3372924" cy="1227644"/>
          </a:xfrm>
          <a:prstGeom prst="rect">
            <a:avLst/>
          </a:prstGeom>
          <a:noFill/>
        </p:spPr>
        <p:txBody>
          <a:bodyPr wrap="square" lIns="0" tIns="0" rIns="0" bIns="0" rtlCol="0" anchor="t">
            <a:spAutoFit/>
          </a:bodyPr>
          <a:lstStyle/>
          <a:p>
            <a:pPr marL="171450" indent="-107950">
              <a:lnSpc>
                <a:spcPct val="120000"/>
              </a:lnSpc>
              <a:spcBef>
                <a:spcPts val="100"/>
              </a:spcBef>
              <a:buClr>
                <a:srgbClr val="0072AE"/>
              </a:buClr>
              <a:buFont typeface="Arial" pitchFamily="34" charset="0"/>
              <a:buChar char="•"/>
            </a:pPr>
            <a:r>
              <a:rPr lang="en-US" sz="900">
                <a:latin typeface="Roboto Light"/>
                <a:ea typeface="Roboto Light"/>
                <a:cs typeface="Roboto light"/>
              </a:rPr>
              <a:t>UX/UI Design</a:t>
            </a:r>
          </a:p>
          <a:p>
            <a:pPr marL="171450" indent="-107950">
              <a:lnSpc>
                <a:spcPct val="120000"/>
              </a:lnSpc>
              <a:spcBef>
                <a:spcPts val="100"/>
              </a:spcBef>
              <a:buClr>
                <a:srgbClr val="0072AE"/>
              </a:buClr>
              <a:buFont typeface="Arial" pitchFamily="34" charset="0"/>
              <a:buChar char="•"/>
            </a:pPr>
            <a:r>
              <a:rPr lang="en-US" sz="900">
                <a:latin typeface="Roboto Light"/>
                <a:ea typeface="Roboto Light"/>
                <a:cs typeface="Roboto light"/>
              </a:rPr>
              <a:t>Outcome-Driven Learning</a:t>
            </a:r>
          </a:p>
          <a:p>
            <a:pPr marL="171450" indent="-107950">
              <a:lnSpc>
                <a:spcPct val="120000"/>
              </a:lnSpc>
              <a:spcBef>
                <a:spcPts val="100"/>
              </a:spcBef>
              <a:buClr>
                <a:srgbClr val="0072AE"/>
              </a:buClr>
              <a:buFont typeface="Arial" pitchFamily="34" charset="0"/>
              <a:buChar char="•"/>
            </a:pPr>
            <a:r>
              <a:rPr lang="en-US" sz="900">
                <a:latin typeface="Roboto Light"/>
                <a:ea typeface="Roboto Light"/>
                <a:cs typeface="Roboto light"/>
              </a:rPr>
              <a:t>Prescriptive and Adaptive Learning Strategies</a:t>
            </a:r>
          </a:p>
          <a:p>
            <a:pPr marL="171450" indent="-107950">
              <a:lnSpc>
                <a:spcPct val="120000"/>
              </a:lnSpc>
              <a:spcBef>
                <a:spcPts val="100"/>
              </a:spcBef>
              <a:buClr>
                <a:srgbClr val="0072AE"/>
              </a:buClr>
              <a:buFont typeface="Arial" pitchFamily="34" charset="0"/>
              <a:buChar char="•"/>
            </a:pPr>
            <a:r>
              <a:rPr lang="en-US" sz="900">
                <a:latin typeface="Roboto Light"/>
                <a:ea typeface="Roboto Light"/>
                <a:cs typeface="Roboto light"/>
              </a:rPr>
              <a:t>User-Generated and Community-Based Learning</a:t>
            </a:r>
          </a:p>
          <a:p>
            <a:pPr marL="171450" indent="-107950">
              <a:lnSpc>
                <a:spcPct val="120000"/>
              </a:lnSpc>
              <a:spcBef>
                <a:spcPts val="100"/>
              </a:spcBef>
              <a:buClr>
                <a:srgbClr val="0072AE"/>
              </a:buClr>
              <a:buFont typeface="Arial" pitchFamily="34" charset="0"/>
              <a:buChar char="•"/>
            </a:pPr>
            <a:r>
              <a:rPr lang="en-US" sz="900">
                <a:latin typeface="Roboto Light"/>
                <a:ea typeface="Roboto Light"/>
                <a:cs typeface="Roboto light"/>
              </a:rPr>
              <a:t>Gamification and Business Simulations</a:t>
            </a:r>
          </a:p>
          <a:p>
            <a:pPr marL="171450" indent="-107950">
              <a:lnSpc>
                <a:spcPct val="120000"/>
              </a:lnSpc>
              <a:spcBef>
                <a:spcPts val="100"/>
              </a:spcBef>
              <a:buClr>
                <a:srgbClr val="0072AE"/>
              </a:buClr>
              <a:buFont typeface="Arial" pitchFamily="34" charset="0"/>
              <a:buChar char="•"/>
            </a:pPr>
            <a:r>
              <a:rPr lang="en-US" sz="900">
                <a:latin typeface="Roboto Light"/>
                <a:ea typeface="Roboto Light"/>
                <a:cs typeface="Roboto light"/>
              </a:rPr>
              <a:t>Hands-on Application, Focused Reskilling and Upskilling</a:t>
            </a:r>
          </a:p>
          <a:p>
            <a:pPr marL="171450" indent="-107950">
              <a:lnSpc>
                <a:spcPct val="120000"/>
              </a:lnSpc>
              <a:spcBef>
                <a:spcPts val="100"/>
              </a:spcBef>
              <a:buClr>
                <a:srgbClr val="0072AE"/>
              </a:buClr>
              <a:buFont typeface="Arial" pitchFamily="34" charset="0"/>
              <a:buChar char="•"/>
            </a:pPr>
            <a:r>
              <a:rPr lang="en-US" sz="900">
                <a:latin typeface="Roboto Light"/>
                <a:ea typeface="Roboto Light"/>
                <a:cs typeface="Roboto light"/>
              </a:rPr>
              <a:t>AI-Powered Learning Development</a:t>
            </a:r>
          </a:p>
        </p:txBody>
      </p:sp>
      <p:sp>
        <p:nvSpPr>
          <p:cNvPr id="5" name="TextBox 4">
            <a:extLst>
              <a:ext uri="{FF2B5EF4-FFF2-40B4-BE49-F238E27FC236}">
                <a16:creationId xmlns:a16="http://schemas.microsoft.com/office/drawing/2014/main" id="{DF63354C-E9C7-BC83-51AC-0405B55B0AAB}"/>
              </a:ext>
            </a:extLst>
          </p:cNvPr>
          <p:cNvSpPr txBox="1"/>
          <p:nvPr/>
        </p:nvSpPr>
        <p:spPr>
          <a:xfrm>
            <a:off x="520760" y="3472803"/>
            <a:ext cx="2481262" cy="184666"/>
          </a:xfrm>
          <a:prstGeom prst="rect">
            <a:avLst/>
          </a:prstGeom>
          <a:noFill/>
        </p:spPr>
        <p:txBody>
          <a:bodyPr wrap="square" lIns="0" tIns="0" rIns="0" bIns="0" rtlCol="0" anchor="ctr">
            <a:spAutoFit/>
          </a:bodyPr>
          <a:lstStyle/>
          <a:p>
            <a:r>
              <a:rPr lang="en-US" sz="1200" b="1">
                <a:solidFill>
                  <a:srgbClr val="0C60C4"/>
                </a:solidFill>
                <a:latin typeface="Roboto" panose="02000000000000000000" pitchFamily="2" charset="0"/>
                <a:ea typeface="Roboto" panose="02000000000000000000" pitchFamily="2" charset="0"/>
                <a:cs typeface="Roboto" panose="02000000000000000000" pitchFamily="2" charset="0"/>
              </a:rPr>
              <a:t>Learning Experiences Design</a:t>
            </a:r>
          </a:p>
        </p:txBody>
      </p:sp>
      <p:cxnSp>
        <p:nvCxnSpPr>
          <p:cNvPr id="6" name="Straight Connector 5">
            <a:extLst>
              <a:ext uri="{FF2B5EF4-FFF2-40B4-BE49-F238E27FC236}">
                <a16:creationId xmlns:a16="http://schemas.microsoft.com/office/drawing/2014/main" id="{5E793541-7EE1-4F7A-A2C1-39DA6ECF829F}"/>
              </a:ext>
            </a:extLst>
          </p:cNvPr>
          <p:cNvCxnSpPr>
            <a:cxnSpLocks/>
          </p:cNvCxnSpPr>
          <p:nvPr/>
        </p:nvCxnSpPr>
        <p:spPr>
          <a:xfrm>
            <a:off x="530820" y="3743677"/>
            <a:ext cx="3144198" cy="0"/>
          </a:xfrm>
          <a:prstGeom prst="line">
            <a:avLst/>
          </a:prstGeom>
          <a:ln w="12700">
            <a:solidFill>
              <a:schemeClr val="bg1">
                <a:lumMod val="75000"/>
              </a:schemeClr>
            </a:solidFill>
            <a:prstDash val="sysDash"/>
            <a:round/>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7" name="Footer Text">
            <a:extLst>
              <a:ext uri="{FF2B5EF4-FFF2-40B4-BE49-F238E27FC236}">
                <a16:creationId xmlns:a16="http://schemas.microsoft.com/office/drawing/2014/main" id="{6042B19C-0EAD-9906-EE74-6AEF76AB93BC}"/>
              </a:ext>
            </a:extLst>
          </p:cNvPr>
          <p:cNvSpPr txBox="1"/>
          <p:nvPr/>
        </p:nvSpPr>
        <p:spPr>
          <a:xfrm>
            <a:off x="3491618" y="5440201"/>
            <a:ext cx="4505787" cy="288561"/>
          </a:xfrm>
          <a:prstGeom prst="rect">
            <a:avLst/>
          </a:prstGeom>
          <a:noFill/>
        </p:spPr>
        <p:txBody>
          <a:bodyPr wrap="square" lIns="0" tIns="0" rIns="0" bIns="0" rtlCol="0" anchor="t">
            <a:spAutoFit/>
          </a:bodyPr>
          <a:lstStyle/>
          <a:p>
            <a:pPr algn="ctr">
              <a:spcBef>
                <a:spcPts val="100"/>
              </a:spcBef>
            </a:pPr>
            <a:r>
              <a:rPr lang="en-US" sz="900">
                <a:latin typeface="Roboto Light" panose="02000000000000000000" pitchFamily="2" charset="0"/>
                <a:ea typeface="Roboto Light" panose="02000000000000000000" pitchFamily="2" charset="0"/>
                <a:cs typeface="Roboto Light" panose="02000000000000000000" pitchFamily="2" charset="0"/>
              </a:rPr>
              <a:t>Global Resources Available on Demand (Temporary, Permanent, Onsite and Remote) </a:t>
            </a:r>
          </a:p>
          <a:p>
            <a:pPr marL="171450" indent="-171450" algn="ctr">
              <a:spcBef>
                <a:spcPts val="100"/>
              </a:spcBef>
              <a:buFont typeface="Arial" panose="020B0604020202020204" pitchFamily="34" charset="0"/>
              <a:buChar char="•"/>
            </a:pPr>
            <a:endParaRPr lang="en-US" sz="900">
              <a:latin typeface="Roboto Light" panose="02000000000000000000" pitchFamily="2" charset="0"/>
              <a:ea typeface="Roboto Light" panose="02000000000000000000" pitchFamily="2" charset="0"/>
              <a:cs typeface="Roboto Light" panose="02000000000000000000" pitchFamily="2" charset="0"/>
            </a:endParaRPr>
          </a:p>
        </p:txBody>
      </p:sp>
      <p:sp>
        <p:nvSpPr>
          <p:cNvPr id="8" name="TextBox 7">
            <a:extLst>
              <a:ext uri="{FF2B5EF4-FFF2-40B4-BE49-F238E27FC236}">
                <a16:creationId xmlns:a16="http://schemas.microsoft.com/office/drawing/2014/main" id="{7DF8B868-BD24-1BA9-73F8-2A58CD3FF73C}"/>
              </a:ext>
            </a:extLst>
          </p:cNvPr>
          <p:cNvSpPr txBox="1"/>
          <p:nvPr/>
        </p:nvSpPr>
        <p:spPr>
          <a:xfrm>
            <a:off x="3939947" y="5055182"/>
            <a:ext cx="3609129" cy="184666"/>
          </a:xfrm>
          <a:prstGeom prst="rect">
            <a:avLst/>
          </a:prstGeom>
          <a:noFill/>
        </p:spPr>
        <p:txBody>
          <a:bodyPr wrap="square" lIns="0" tIns="0" rIns="0" bIns="0" rtlCol="0" anchor="ctr">
            <a:spAutoFit/>
          </a:bodyPr>
          <a:lstStyle/>
          <a:p>
            <a:pPr algn="ctr"/>
            <a:r>
              <a:rPr lang="en-US" sz="1200" b="1">
                <a:solidFill>
                  <a:srgbClr val="2180AA"/>
                </a:solidFill>
                <a:latin typeface="Roboto" panose="02000000000000000000" pitchFamily="2" charset="0"/>
                <a:ea typeface="Roboto" panose="02000000000000000000" pitchFamily="2" charset="0"/>
                <a:cs typeface="Roboto" panose="02000000000000000000" pitchFamily="2" charset="0"/>
              </a:rPr>
              <a:t>Professional Services</a:t>
            </a:r>
          </a:p>
        </p:txBody>
      </p:sp>
      <p:cxnSp>
        <p:nvCxnSpPr>
          <p:cNvPr id="9" name="Straight Connector 8">
            <a:extLst>
              <a:ext uri="{FF2B5EF4-FFF2-40B4-BE49-F238E27FC236}">
                <a16:creationId xmlns:a16="http://schemas.microsoft.com/office/drawing/2014/main" id="{B678A99D-F221-3C5D-9695-A02F7B65EC81}"/>
              </a:ext>
            </a:extLst>
          </p:cNvPr>
          <p:cNvCxnSpPr>
            <a:cxnSpLocks/>
          </p:cNvCxnSpPr>
          <p:nvPr/>
        </p:nvCxnSpPr>
        <p:spPr>
          <a:xfrm>
            <a:off x="3619313" y="5323972"/>
            <a:ext cx="4250397" cy="0"/>
          </a:xfrm>
          <a:prstGeom prst="line">
            <a:avLst/>
          </a:prstGeom>
          <a:ln w="12700">
            <a:solidFill>
              <a:schemeClr val="bg1">
                <a:lumMod val="75000"/>
              </a:schemeClr>
            </a:solidFill>
            <a:prstDash val="sysDash"/>
            <a:round/>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10" name="Footer Text">
            <a:extLst>
              <a:ext uri="{FF2B5EF4-FFF2-40B4-BE49-F238E27FC236}">
                <a16:creationId xmlns:a16="http://schemas.microsoft.com/office/drawing/2014/main" id="{EC87788D-591D-6B69-5814-E6689E67ED85}"/>
              </a:ext>
            </a:extLst>
          </p:cNvPr>
          <p:cNvSpPr txBox="1"/>
          <p:nvPr/>
        </p:nvSpPr>
        <p:spPr>
          <a:xfrm>
            <a:off x="8159795" y="3869040"/>
            <a:ext cx="3345696" cy="1387772"/>
          </a:xfrm>
          <a:prstGeom prst="rect">
            <a:avLst/>
          </a:prstGeom>
          <a:noFill/>
        </p:spPr>
        <p:txBody>
          <a:bodyPr wrap="square" lIns="0" tIns="0" rIns="0" bIns="0" rtlCol="0" anchor="t">
            <a:spAutoFit/>
          </a:bodyPr>
          <a:lstStyle/>
          <a:p>
            <a:pPr marL="171450" indent="-108000">
              <a:lnSpc>
                <a:spcPct val="120000"/>
              </a:lnSpc>
              <a:spcBef>
                <a:spcPts val="100"/>
              </a:spcBef>
              <a:buClr>
                <a:srgbClr val="0072AE"/>
              </a:buClr>
              <a:buFont typeface="Arial" pitchFamily="34" charset="0"/>
              <a:buChar char="•"/>
            </a:pPr>
            <a:r>
              <a:rPr lang="en-US" sz="900">
                <a:latin typeface="Roboto Light" panose="02000000000000000000" pitchFamily="2" charset="0"/>
                <a:ea typeface="Roboto Light" panose="02000000000000000000" pitchFamily="2" charset="0"/>
                <a:cs typeface="Roboto light" panose="02000000000000000000" pitchFamily="2" charset="0"/>
              </a:rPr>
              <a:t>Dedicated Support Team and Short-/Long-Term Staff Augmentation </a:t>
            </a:r>
          </a:p>
          <a:p>
            <a:pPr marL="171450" indent="-108000">
              <a:lnSpc>
                <a:spcPct val="120000"/>
              </a:lnSpc>
              <a:spcBef>
                <a:spcPts val="100"/>
              </a:spcBef>
              <a:buClr>
                <a:srgbClr val="0072AE"/>
              </a:buClr>
              <a:buFont typeface="Arial" pitchFamily="34" charset="0"/>
              <a:buChar char="•"/>
            </a:pPr>
            <a:r>
              <a:rPr lang="en-US" sz="900">
                <a:latin typeface="Roboto Light" panose="02000000000000000000" pitchFamily="2" charset="0"/>
                <a:ea typeface="Roboto Light" panose="02000000000000000000" pitchFamily="2" charset="0"/>
                <a:cs typeface="Roboto light" panose="02000000000000000000" pitchFamily="2" charset="0"/>
              </a:rPr>
              <a:t>Learning Management and Administration </a:t>
            </a:r>
          </a:p>
          <a:p>
            <a:pPr marL="171450" indent="-108000">
              <a:lnSpc>
                <a:spcPct val="120000"/>
              </a:lnSpc>
              <a:spcBef>
                <a:spcPts val="100"/>
              </a:spcBef>
              <a:buClr>
                <a:srgbClr val="0072AE"/>
              </a:buClr>
              <a:buFont typeface="Arial" pitchFamily="34" charset="0"/>
              <a:buChar char="•"/>
            </a:pPr>
            <a:r>
              <a:rPr lang="en-US" sz="900">
                <a:latin typeface="Roboto Light" panose="02000000000000000000" pitchFamily="2" charset="0"/>
                <a:ea typeface="Roboto Light" panose="02000000000000000000" pitchFamily="2" charset="0"/>
                <a:cs typeface="Roboto light" panose="02000000000000000000" pitchFamily="2" charset="0"/>
              </a:rPr>
              <a:t>Custom Application Support Helpdesk</a:t>
            </a:r>
          </a:p>
          <a:p>
            <a:pPr marL="171450" indent="-108000">
              <a:lnSpc>
                <a:spcPct val="120000"/>
              </a:lnSpc>
              <a:spcBef>
                <a:spcPts val="100"/>
              </a:spcBef>
              <a:buClr>
                <a:srgbClr val="0072AE"/>
              </a:buClr>
              <a:buFont typeface="Arial" pitchFamily="34" charset="0"/>
              <a:buChar char="•"/>
            </a:pPr>
            <a:r>
              <a:rPr lang="en-US" sz="900">
                <a:latin typeface="Roboto Light" panose="02000000000000000000" pitchFamily="2" charset="0"/>
                <a:ea typeface="Roboto Light" panose="02000000000000000000" pitchFamily="2" charset="0"/>
                <a:cs typeface="Roboto light" panose="02000000000000000000" pitchFamily="2" charset="0"/>
              </a:rPr>
              <a:t>​ 24/7/365 Global Helpdesk (Email/Chat/Voice)​</a:t>
            </a:r>
          </a:p>
          <a:p>
            <a:pPr marL="171450" indent="-108000">
              <a:lnSpc>
                <a:spcPct val="120000"/>
              </a:lnSpc>
              <a:spcBef>
                <a:spcPts val="100"/>
              </a:spcBef>
              <a:buClr>
                <a:srgbClr val="0072AE"/>
              </a:buClr>
              <a:buFont typeface="Arial" pitchFamily="34" charset="0"/>
              <a:buChar char="•"/>
            </a:pPr>
            <a:r>
              <a:rPr lang="en-US" sz="900">
                <a:latin typeface="Roboto Light" panose="02000000000000000000" pitchFamily="2" charset="0"/>
                <a:ea typeface="Roboto Light" panose="02000000000000000000" pitchFamily="2" charset="0"/>
                <a:cs typeface="Roboto light" panose="02000000000000000000" pitchFamily="2" charset="0"/>
              </a:rPr>
              <a:t>Translation and </a:t>
            </a:r>
            <a:r>
              <a:rPr lang="en-US" sz="900" err="1">
                <a:latin typeface="Roboto Light" panose="02000000000000000000" pitchFamily="2" charset="0"/>
                <a:ea typeface="Roboto Light" panose="02000000000000000000" pitchFamily="2" charset="0"/>
                <a:cs typeface="Roboto light" panose="02000000000000000000" pitchFamily="2" charset="0"/>
              </a:rPr>
              <a:t>Localisation</a:t>
            </a:r>
            <a:r>
              <a:rPr lang="en-US" sz="900">
                <a:latin typeface="Roboto Light" panose="02000000000000000000" pitchFamily="2" charset="0"/>
                <a:ea typeface="Roboto Light" panose="02000000000000000000" pitchFamily="2" charset="0"/>
                <a:cs typeface="Roboto light" panose="02000000000000000000" pitchFamily="2" charset="0"/>
              </a:rPr>
              <a:t> Support</a:t>
            </a:r>
          </a:p>
          <a:p>
            <a:pPr marL="171450" indent="-108000">
              <a:lnSpc>
                <a:spcPct val="120000"/>
              </a:lnSpc>
              <a:spcBef>
                <a:spcPts val="100"/>
              </a:spcBef>
              <a:buClr>
                <a:srgbClr val="0072AE"/>
              </a:buClr>
              <a:buFont typeface="Arial" pitchFamily="34" charset="0"/>
              <a:buChar char="•"/>
            </a:pPr>
            <a:r>
              <a:rPr lang="en-US" sz="900">
                <a:latin typeface="Roboto Light" panose="02000000000000000000" pitchFamily="2" charset="0"/>
                <a:ea typeface="Roboto Light" panose="02000000000000000000" pitchFamily="2" charset="0"/>
                <a:cs typeface="Roboto light" panose="02000000000000000000" pitchFamily="2" charset="0"/>
              </a:rPr>
              <a:t>Application Hosting and Maintenance Support​</a:t>
            </a:r>
          </a:p>
          <a:p>
            <a:pPr marL="171450" indent="-108000">
              <a:lnSpc>
                <a:spcPct val="120000"/>
              </a:lnSpc>
              <a:spcBef>
                <a:spcPts val="100"/>
              </a:spcBef>
              <a:buClr>
                <a:srgbClr val="0072AE"/>
              </a:buClr>
              <a:buFont typeface="Arial" pitchFamily="34" charset="0"/>
              <a:buChar char="•"/>
            </a:pPr>
            <a:r>
              <a:rPr lang="en-US" sz="900">
                <a:latin typeface="Roboto Light" panose="02000000000000000000" pitchFamily="2" charset="0"/>
                <a:ea typeface="Roboto Light" panose="02000000000000000000" pitchFamily="2" charset="0"/>
                <a:cs typeface="Roboto light" panose="02000000000000000000" pitchFamily="2" charset="0"/>
              </a:rPr>
              <a:t>Dedicated Team for Vendor Management</a:t>
            </a:r>
          </a:p>
        </p:txBody>
      </p:sp>
      <p:sp>
        <p:nvSpPr>
          <p:cNvPr id="11" name="TextBox 10">
            <a:extLst>
              <a:ext uri="{FF2B5EF4-FFF2-40B4-BE49-F238E27FC236}">
                <a16:creationId xmlns:a16="http://schemas.microsoft.com/office/drawing/2014/main" id="{661A39C3-52F6-405D-8F1E-43998F6BC935}"/>
              </a:ext>
            </a:extLst>
          </p:cNvPr>
          <p:cNvSpPr txBox="1"/>
          <p:nvPr/>
        </p:nvSpPr>
        <p:spPr>
          <a:xfrm>
            <a:off x="8114102" y="3472803"/>
            <a:ext cx="3028131" cy="184666"/>
          </a:xfrm>
          <a:prstGeom prst="rect">
            <a:avLst/>
          </a:prstGeom>
          <a:noFill/>
        </p:spPr>
        <p:txBody>
          <a:bodyPr wrap="square" lIns="0" tIns="0" rIns="0" bIns="0" rtlCol="0" anchor="ctr">
            <a:spAutoFit/>
          </a:bodyPr>
          <a:lstStyle/>
          <a:p>
            <a:r>
              <a:rPr lang="en-US" sz="1200" b="1">
                <a:solidFill>
                  <a:srgbClr val="3EC194"/>
                </a:solidFill>
                <a:latin typeface="Roboto" panose="02000000000000000000" pitchFamily="2" charset="0"/>
                <a:ea typeface="Roboto" panose="02000000000000000000" pitchFamily="2" charset="0"/>
                <a:cs typeface="Roboto" panose="02000000000000000000" pitchFamily="2" charset="0"/>
              </a:rPr>
              <a:t>Global Support Services</a:t>
            </a:r>
          </a:p>
        </p:txBody>
      </p:sp>
      <p:sp>
        <p:nvSpPr>
          <p:cNvPr id="12" name="Footer Text">
            <a:extLst>
              <a:ext uri="{FF2B5EF4-FFF2-40B4-BE49-F238E27FC236}">
                <a16:creationId xmlns:a16="http://schemas.microsoft.com/office/drawing/2014/main" id="{3D93F28B-9215-6877-6094-A7AA101ABD7F}"/>
              </a:ext>
            </a:extLst>
          </p:cNvPr>
          <p:cNvSpPr txBox="1"/>
          <p:nvPr/>
        </p:nvSpPr>
        <p:spPr>
          <a:xfrm>
            <a:off x="534225" y="1903412"/>
            <a:ext cx="3293917" cy="1048620"/>
          </a:xfrm>
          <a:prstGeom prst="rect">
            <a:avLst/>
          </a:prstGeom>
          <a:noFill/>
        </p:spPr>
        <p:txBody>
          <a:bodyPr wrap="square" lIns="0" tIns="0" rIns="0" bIns="0" rtlCol="0" anchor="t">
            <a:spAutoFit/>
          </a:bodyPr>
          <a:lstStyle/>
          <a:p>
            <a:pPr marL="171450" indent="-107950">
              <a:lnSpc>
                <a:spcPct val="120000"/>
              </a:lnSpc>
              <a:spcBef>
                <a:spcPts val="100"/>
              </a:spcBef>
              <a:buClr>
                <a:srgbClr val="0072AE"/>
              </a:buClr>
              <a:buFont typeface="Arial" pitchFamily="34" charset="0"/>
              <a:buChar char="•"/>
            </a:pPr>
            <a:r>
              <a:rPr lang="en-US" sz="900">
                <a:latin typeface="Roboto Light" panose="02000000000000000000" pitchFamily="2" charset="0"/>
                <a:ea typeface="Roboto Light" panose="02000000000000000000" pitchFamily="2" charset="0"/>
                <a:cs typeface="Roboto" panose="02000000000000000000" pitchFamily="2" charset="0"/>
              </a:rPr>
              <a:t>Learning Content Development and Transformation</a:t>
            </a:r>
          </a:p>
          <a:p>
            <a:pPr marL="171450" indent="-107950">
              <a:lnSpc>
                <a:spcPct val="120000"/>
              </a:lnSpc>
              <a:spcBef>
                <a:spcPts val="100"/>
              </a:spcBef>
              <a:buClr>
                <a:srgbClr val="0072AE"/>
              </a:buClr>
              <a:buFont typeface="Arial" pitchFamily="34" charset="0"/>
              <a:buChar char="•"/>
            </a:pPr>
            <a:r>
              <a:rPr lang="en-US" sz="900">
                <a:latin typeface="Roboto Light" panose="02000000000000000000" pitchFamily="2" charset="0"/>
                <a:ea typeface="Roboto Light" panose="02000000000000000000" pitchFamily="2" charset="0"/>
                <a:cs typeface="Roboto" panose="02000000000000000000" pitchFamily="2" charset="0"/>
              </a:rPr>
              <a:t>Learning Aligned for Business Impact</a:t>
            </a:r>
          </a:p>
          <a:p>
            <a:pPr marL="171450" indent="-107950">
              <a:lnSpc>
                <a:spcPct val="120000"/>
              </a:lnSpc>
              <a:spcBef>
                <a:spcPts val="100"/>
              </a:spcBef>
              <a:buClr>
                <a:srgbClr val="0072AE"/>
              </a:buClr>
              <a:buFont typeface="Arial" pitchFamily="34" charset="0"/>
              <a:buChar char="•"/>
            </a:pPr>
            <a:r>
              <a:rPr lang="en-US" sz="900">
                <a:latin typeface="Roboto Light" panose="02000000000000000000" pitchFamily="2" charset="0"/>
                <a:ea typeface="Roboto Light" panose="02000000000000000000" pitchFamily="2" charset="0"/>
                <a:cs typeface="Roboto" panose="02000000000000000000" pitchFamily="2" charset="0"/>
              </a:rPr>
              <a:t>Workforce Transformation</a:t>
            </a:r>
          </a:p>
          <a:p>
            <a:pPr marL="171450" indent="-107950">
              <a:lnSpc>
                <a:spcPct val="120000"/>
              </a:lnSpc>
              <a:spcBef>
                <a:spcPts val="100"/>
              </a:spcBef>
              <a:buClr>
                <a:srgbClr val="0072AE"/>
              </a:buClr>
              <a:buFont typeface="Arial" pitchFamily="34" charset="0"/>
              <a:buChar char="•"/>
            </a:pPr>
            <a:r>
              <a:rPr lang="en-US" sz="900">
                <a:latin typeface="Roboto Light" panose="02000000000000000000" pitchFamily="2" charset="0"/>
                <a:ea typeface="Roboto Light" panose="02000000000000000000" pitchFamily="2" charset="0"/>
                <a:cs typeface="Roboto" panose="02000000000000000000" pitchFamily="2" charset="0"/>
              </a:rPr>
              <a:t>Change Management, Upskilling and Reskilling</a:t>
            </a:r>
          </a:p>
          <a:p>
            <a:pPr marL="171450" indent="-107950">
              <a:lnSpc>
                <a:spcPct val="120000"/>
              </a:lnSpc>
              <a:spcBef>
                <a:spcPts val="100"/>
              </a:spcBef>
              <a:buClr>
                <a:srgbClr val="0072AE"/>
              </a:buClr>
              <a:buFont typeface="Arial" pitchFamily="34" charset="0"/>
              <a:buChar char="•"/>
            </a:pPr>
            <a:r>
              <a:rPr lang="en-US" sz="900" err="1">
                <a:latin typeface="Roboto Light" panose="02000000000000000000" pitchFamily="2" charset="0"/>
                <a:ea typeface="Roboto Light" panose="02000000000000000000" pitchFamily="2" charset="0"/>
                <a:cs typeface="Roboto" panose="02000000000000000000" pitchFamily="2" charset="0"/>
              </a:rPr>
              <a:t>Organisational</a:t>
            </a:r>
            <a:r>
              <a:rPr lang="en-US" sz="900">
                <a:latin typeface="Roboto Light" panose="02000000000000000000" pitchFamily="2" charset="0"/>
                <a:ea typeface="Roboto Light" panose="02000000000000000000" pitchFamily="2" charset="0"/>
                <a:cs typeface="Roboto" panose="02000000000000000000" pitchFamily="2" charset="0"/>
              </a:rPr>
              <a:t> and Leadership Development</a:t>
            </a:r>
          </a:p>
          <a:p>
            <a:pPr marL="171450" indent="-107950">
              <a:lnSpc>
                <a:spcPct val="120000"/>
              </a:lnSpc>
              <a:spcBef>
                <a:spcPts val="100"/>
              </a:spcBef>
              <a:buClr>
                <a:srgbClr val="0072AE"/>
              </a:buClr>
              <a:buFont typeface="Arial" pitchFamily="34" charset="0"/>
              <a:buChar char="•"/>
            </a:pPr>
            <a:r>
              <a:rPr lang="en-US" sz="900">
                <a:latin typeface="Roboto Light" panose="02000000000000000000" pitchFamily="2" charset="0"/>
                <a:ea typeface="Roboto Light" panose="02000000000000000000" pitchFamily="2" charset="0"/>
                <a:cs typeface="Roboto" panose="02000000000000000000" pitchFamily="2" charset="0"/>
              </a:rPr>
              <a:t>Building training roadmap</a:t>
            </a:r>
          </a:p>
        </p:txBody>
      </p:sp>
      <p:sp>
        <p:nvSpPr>
          <p:cNvPr id="13" name="TextBox 12">
            <a:extLst>
              <a:ext uri="{FF2B5EF4-FFF2-40B4-BE49-F238E27FC236}">
                <a16:creationId xmlns:a16="http://schemas.microsoft.com/office/drawing/2014/main" id="{EFA6DBCA-A296-E214-FD78-362D75FB1626}"/>
              </a:ext>
            </a:extLst>
          </p:cNvPr>
          <p:cNvSpPr txBox="1"/>
          <p:nvPr/>
        </p:nvSpPr>
        <p:spPr>
          <a:xfrm>
            <a:off x="524164" y="1546377"/>
            <a:ext cx="4196776" cy="184666"/>
          </a:xfrm>
          <a:prstGeom prst="rect">
            <a:avLst/>
          </a:prstGeom>
          <a:noFill/>
        </p:spPr>
        <p:txBody>
          <a:bodyPr wrap="square" lIns="0" tIns="0" rIns="0" bIns="0" rtlCol="0" anchor="t">
            <a:spAutoFit/>
          </a:bodyPr>
          <a:lstStyle/>
          <a:p>
            <a:r>
              <a:rPr lang="en-US" sz="1200" b="1">
                <a:solidFill>
                  <a:srgbClr val="272782"/>
                </a:solidFill>
                <a:latin typeface="Roboto" panose="02000000000000000000" pitchFamily="2" charset="0"/>
                <a:ea typeface="Roboto" panose="02000000000000000000" pitchFamily="2" charset="0"/>
                <a:cs typeface="Roboto" panose="02000000000000000000" pitchFamily="2" charset="0"/>
              </a:rPr>
              <a:t>Strategic Analysis and Design</a:t>
            </a:r>
          </a:p>
        </p:txBody>
      </p:sp>
      <p:cxnSp>
        <p:nvCxnSpPr>
          <p:cNvPr id="14" name="Straight Connector 13">
            <a:extLst>
              <a:ext uri="{FF2B5EF4-FFF2-40B4-BE49-F238E27FC236}">
                <a16:creationId xmlns:a16="http://schemas.microsoft.com/office/drawing/2014/main" id="{6BEEE2E2-AF87-8136-91FE-DF6402F01F3D}"/>
              </a:ext>
            </a:extLst>
          </p:cNvPr>
          <p:cNvCxnSpPr>
            <a:cxnSpLocks/>
          </p:cNvCxnSpPr>
          <p:nvPr/>
        </p:nvCxnSpPr>
        <p:spPr>
          <a:xfrm>
            <a:off x="534223" y="1807981"/>
            <a:ext cx="3144198" cy="0"/>
          </a:xfrm>
          <a:prstGeom prst="line">
            <a:avLst/>
          </a:prstGeom>
          <a:ln w="12700">
            <a:solidFill>
              <a:schemeClr val="bg1">
                <a:lumMod val="75000"/>
              </a:schemeClr>
            </a:solidFill>
            <a:prstDash val="sysDash"/>
            <a:round/>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15" name="Footer Text">
            <a:extLst>
              <a:ext uri="{FF2B5EF4-FFF2-40B4-BE49-F238E27FC236}">
                <a16:creationId xmlns:a16="http://schemas.microsoft.com/office/drawing/2014/main" id="{32A5D99A-960F-C223-C6AA-2B1011623B08}"/>
              </a:ext>
            </a:extLst>
          </p:cNvPr>
          <p:cNvSpPr txBox="1"/>
          <p:nvPr/>
        </p:nvSpPr>
        <p:spPr>
          <a:xfrm>
            <a:off x="8159795" y="1903412"/>
            <a:ext cx="3345697" cy="1227644"/>
          </a:xfrm>
          <a:prstGeom prst="rect">
            <a:avLst/>
          </a:prstGeom>
          <a:noFill/>
        </p:spPr>
        <p:txBody>
          <a:bodyPr wrap="square" lIns="0" tIns="0" rIns="0" bIns="0" rtlCol="0">
            <a:spAutoFit/>
          </a:bodyPr>
          <a:lstStyle/>
          <a:p>
            <a:pPr marL="171450" indent="-108000">
              <a:lnSpc>
                <a:spcPct val="120000"/>
              </a:lnSpc>
              <a:spcBef>
                <a:spcPts val="100"/>
              </a:spcBef>
              <a:buClr>
                <a:srgbClr val="0072AE"/>
              </a:buClr>
              <a:buFont typeface="Arial" pitchFamily="34" charset="0"/>
              <a:buChar char="•"/>
            </a:pPr>
            <a:r>
              <a:rPr lang="en-US" sz="900">
                <a:latin typeface="Roboto Light" panose="02000000000000000000" pitchFamily="2" charset="0"/>
                <a:ea typeface="Roboto Light" panose="02000000000000000000" pitchFamily="2" charset="0"/>
                <a:cs typeface="Roboto light" panose="02000000000000000000" pitchFamily="2" charset="0"/>
              </a:rPr>
              <a:t>Learning Delivery Framework and Infrastructure Consulting</a:t>
            </a:r>
          </a:p>
          <a:p>
            <a:pPr marL="171450" indent="-108000">
              <a:lnSpc>
                <a:spcPct val="120000"/>
              </a:lnSpc>
              <a:spcBef>
                <a:spcPts val="100"/>
              </a:spcBef>
              <a:buClr>
                <a:srgbClr val="0072AE"/>
              </a:buClr>
              <a:buFont typeface="Arial" pitchFamily="34" charset="0"/>
              <a:buChar char="•"/>
            </a:pPr>
            <a:r>
              <a:rPr lang="en-US" sz="900">
                <a:latin typeface="Roboto Light" panose="02000000000000000000" pitchFamily="2" charset="0"/>
                <a:ea typeface="Roboto Light" panose="02000000000000000000" pitchFamily="2" charset="0"/>
                <a:cs typeface="Roboto light" panose="02000000000000000000" pitchFamily="2" charset="0"/>
              </a:rPr>
              <a:t>Learning Experience Management Consulting</a:t>
            </a:r>
          </a:p>
          <a:p>
            <a:pPr marL="171450" indent="-108000">
              <a:lnSpc>
                <a:spcPct val="120000"/>
              </a:lnSpc>
              <a:spcBef>
                <a:spcPts val="100"/>
              </a:spcBef>
              <a:buClr>
                <a:srgbClr val="0072AE"/>
              </a:buClr>
              <a:buFont typeface="Arial" pitchFamily="34" charset="0"/>
              <a:buChar char="•"/>
            </a:pPr>
            <a:r>
              <a:rPr lang="en-US" sz="900">
                <a:latin typeface="Roboto Light" panose="02000000000000000000" pitchFamily="2" charset="0"/>
                <a:ea typeface="Roboto Light" panose="02000000000000000000" pitchFamily="2" charset="0"/>
                <a:cs typeface="Roboto light" panose="02000000000000000000" pitchFamily="2" charset="0"/>
              </a:rPr>
              <a:t>LMS Migration, Hosting and Maintenance </a:t>
            </a:r>
          </a:p>
          <a:p>
            <a:pPr marL="171450" indent="-108000">
              <a:lnSpc>
                <a:spcPct val="120000"/>
              </a:lnSpc>
              <a:spcBef>
                <a:spcPts val="100"/>
              </a:spcBef>
              <a:buClr>
                <a:srgbClr val="0072AE"/>
              </a:buClr>
              <a:buFont typeface="Arial" pitchFamily="34" charset="0"/>
              <a:buChar char="•"/>
            </a:pPr>
            <a:r>
              <a:rPr lang="en-US" sz="900">
                <a:latin typeface="Roboto Light" panose="02000000000000000000" pitchFamily="2" charset="0"/>
                <a:ea typeface="Roboto Light" panose="02000000000000000000" pitchFamily="2" charset="0"/>
                <a:cs typeface="Roboto light" panose="02000000000000000000" pitchFamily="2" charset="0"/>
              </a:rPr>
              <a:t>Virtual/Classroom In-Session Technical Support </a:t>
            </a:r>
          </a:p>
          <a:p>
            <a:pPr marL="171450" indent="-108000">
              <a:lnSpc>
                <a:spcPct val="120000"/>
              </a:lnSpc>
              <a:spcBef>
                <a:spcPts val="100"/>
              </a:spcBef>
              <a:buClr>
                <a:srgbClr val="0072AE"/>
              </a:buClr>
              <a:buFont typeface="Arial" pitchFamily="34" charset="0"/>
              <a:buChar char="•"/>
            </a:pPr>
            <a:r>
              <a:rPr lang="en-US" sz="900">
                <a:latin typeface="Roboto Light" panose="02000000000000000000" pitchFamily="2" charset="0"/>
                <a:ea typeface="Roboto Light" panose="02000000000000000000" pitchFamily="2" charset="0"/>
                <a:cs typeface="Roboto light" panose="02000000000000000000" pitchFamily="2" charset="0"/>
              </a:rPr>
              <a:t>Virtual/Classroom Facilitation​</a:t>
            </a:r>
          </a:p>
          <a:p>
            <a:pPr marL="171450" indent="-108000">
              <a:lnSpc>
                <a:spcPct val="120000"/>
              </a:lnSpc>
              <a:spcBef>
                <a:spcPts val="100"/>
              </a:spcBef>
              <a:buClr>
                <a:srgbClr val="0072AE"/>
              </a:buClr>
              <a:buFont typeface="Arial" pitchFamily="34" charset="0"/>
              <a:buChar char="•"/>
            </a:pPr>
            <a:r>
              <a:rPr lang="en-US" sz="900">
                <a:latin typeface="Roboto Light" panose="02000000000000000000" pitchFamily="2" charset="0"/>
                <a:ea typeface="Roboto Light" panose="02000000000000000000" pitchFamily="2" charset="0"/>
                <a:cs typeface="Roboto light" panose="02000000000000000000" pitchFamily="2" charset="0"/>
              </a:rPr>
              <a:t>Custom Reports, Dashboards and Analytics </a:t>
            </a:r>
          </a:p>
          <a:p>
            <a:pPr marL="171450" indent="-108000">
              <a:lnSpc>
                <a:spcPct val="120000"/>
              </a:lnSpc>
              <a:spcBef>
                <a:spcPts val="100"/>
              </a:spcBef>
              <a:buClr>
                <a:srgbClr val="0072AE"/>
              </a:buClr>
              <a:buFont typeface="Arial" pitchFamily="34" charset="0"/>
              <a:buChar char="•"/>
            </a:pPr>
            <a:r>
              <a:rPr lang="en-US" sz="900">
                <a:latin typeface="Roboto Light" panose="02000000000000000000" pitchFamily="2" charset="0"/>
                <a:ea typeface="Roboto Light" panose="02000000000000000000" pitchFamily="2" charset="0"/>
                <a:cs typeface="Roboto light" panose="02000000000000000000" pitchFamily="2" charset="0"/>
              </a:rPr>
              <a:t>Learner and Content Performance Evaluation</a:t>
            </a:r>
          </a:p>
        </p:txBody>
      </p:sp>
      <p:sp>
        <p:nvSpPr>
          <p:cNvPr id="16" name="TextBox 15">
            <a:extLst>
              <a:ext uri="{FF2B5EF4-FFF2-40B4-BE49-F238E27FC236}">
                <a16:creationId xmlns:a16="http://schemas.microsoft.com/office/drawing/2014/main" id="{C1CBDAB4-D736-4458-3E4F-8083FEB144A3}"/>
              </a:ext>
            </a:extLst>
          </p:cNvPr>
          <p:cNvSpPr txBox="1"/>
          <p:nvPr/>
        </p:nvSpPr>
        <p:spPr>
          <a:xfrm>
            <a:off x="8118228" y="1545975"/>
            <a:ext cx="3373448" cy="184666"/>
          </a:xfrm>
          <a:prstGeom prst="rect">
            <a:avLst/>
          </a:prstGeom>
          <a:noFill/>
        </p:spPr>
        <p:txBody>
          <a:bodyPr wrap="square" lIns="0" tIns="0" rIns="0" bIns="0" rtlCol="0" anchor="ctr">
            <a:spAutoFit/>
          </a:bodyPr>
          <a:lstStyle/>
          <a:p>
            <a:r>
              <a:rPr lang="en-US" sz="1200" b="1">
                <a:solidFill>
                  <a:srgbClr val="65930C"/>
                </a:solidFill>
                <a:latin typeface="Roboto" panose="02000000000000000000" pitchFamily="2" charset="0"/>
                <a:ea typeface="Roboto" panose="02000000000000000000" pitchFamily="2" charset="0"/>
                <a:cs typeface="Roboto" panose="02000000000000000000" pitchFamily="2" charset="0"/>
              </a:rPr>
              <a:t>Delivery, Analytics and Technology Consulting</a:t>
            </a:r>
          </a:p>
        </p:txBody>
      </p:sp>
      <p:cxnSp>
        <p:nvCxnSpPr>
          <p:cNvPr id="17" name="Straight Connector 16">
            <a:extLst>
              <a:ext uri="{FF2B5EF4-FFF2-40B4-BE49-F238E27FC236}">
                <a16:creationId xmlns:a16="http://schemas.microsoft.com/office/drawing/2014/main" id="{04711EC1-D4E1-7B4E-E0F3-C1027E8D60BD}"/>
              </a:ext>
            </a:extLst>
          </p:cNvPr>
          <p:cNvCxnSpPr>
            <a:cxnSpLocks/>
          </p:cNvCxnSpPr>
          <p:nvPr/>
        </p:nvCxnSpPr>
        <p:spPr>
          <a:xfrm>
            <a:off x="534223" y="1807981"/>
            <a:ext cx="311843" cy="0"/>
          </a:xfrm>
          <a:prstGeom prst="line">
            <a:avLst/>
          </a:prstGeom>
          <a:ln w="50800" cap="rnd">
            <a:solidFill>
              <a:srgbClr val="4A49AE"/>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C2676F2-7EFF-98C4-2F4F-01608813F697}"/>
              </a:ext>
            </a:extLst>
          </p:cNvPr>
          <p:cNvCxnSpPr>
            <a:cxnSpLocks/>
          </p:cNvCxnSpPr>
          <p:nvPr/>
        </p:nvCxnSpPr>
        <p:spPr>
          <a:xfrm>
            <a:off x="530820" y="3744995"/>
            <a:ext cx="311843" cy="0"/>
          </a:xfrm>
          <a:prstGeom prst="line">
            <a:avLst/>
          </a:prstGeom>
          <a:ln w="50800" cap="rnd">
            <a:solidFill>
              <a:srgbClr val="3C73C4"/>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E02D19C-7084-BF80-1B15-B0F2A26938B9}"/>
              </a:ext>
            </a:extLst>
          </p:cNvPr>
          <p:cNvCxnSpPr>
            <a:cxnSpLocks/>
          </p:cNvCxnSpPr>
          <p:nvPr/>
        </p:nvCxnSpPr>
        <p:spPr>
          <a:xfrm>
            <a:off x="8153535" y="3743677"/>
            <a:ext cx="3156918" cy="0"/>
          </a:xfrm>
          <a:prstGeom prst="line">
            <a:avLst/>
          </a:prstGeom>
          <a:ln w="12700">
            <a:solidFill>
              <a:schemeClr val="bg1">
                <a:lumMod val="75000"/>
              </a:schemeClr>
            </a:solidFill>
            <a:prstDash val="sysDash"/>
            <a:round/>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54DC4CAC-9B4C-6A5E-A435-B07AFC34071A}"/>
              </a:ext>
            </a:extLst>
          </p:cNvPr>
          <p:cNvCxnSpPr>
            <a:cxnSpLocks/>
          </p:cNvCxnSpPr>
          <p:nvPr/>
        </p:nvCxnSpPr>
        <p:spPr>
          <a:xfrm>
            <a:off x="8153535" y="1807981"/>
            <a:ext cx="3156918" cy="0"/>
          </a:xfrm>
          <a:prstGeom prst="line">
            <a:avLst/>
          </a:prstGeom>
          <a:ln w="12700">
            <a:solidFill>
              <a:schemeClr val="bg1">
                <a:lumMod val="75000"/>
              </a:schemeClr>
            </a:solidFill>
            <a:prstDash val="sysDash"/>
            <a:round/>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91BB1111-4627-99A5-FCA1-E6699DB7F78B}"/>
              </a:ext>
            </a:extLst>
          </p:cNvPr>
          <p:cNvCxnSpPr>
            <a:cxnSpLocks/>
          </p:cNvCxnSpPr>
          <p:nvPr/>
        </p:nvCxnSpPr>
        <p:spPr>
          <a:xfrm>
            <a:off x="8153535" y="1807981"/>
            <a:ext cx="311843" cy="0"/>
          </a:xfrm>
          <a:prstGeom prst="line">
            <a:avLst/>
          </a:prstGeom>
          <a:ln w="50800" cap="rnd">
            <a:solidFill>
              <a:srgbClr val="95C74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ABFE3D18-B8CB-613F-A440-B6490D7BDA84}"/>
              </a:ext>
            </a:extLst>
          </p:cNvPr>
          <p:cNvCxnSpPr>
            <a:cxnSpLocks/>
          </p:cNvCxnSpPr>
          <p:nvPr/>
        </p:nvCxnSpPr>
        <p:spPr>
          <a:xfrm>
            <a:off x="8153535" y="3743677"/>
            <a:ext cx="311843" cy="0"/>
          </a:xfrm>
          <a:prstGeom prst="line">
            <a:avLst/>
          </a:prstGeom>
          <a:ln w="50800" cap="rnd">
            <a:solidFill>
              <a:srgbClr val="3EC194"/>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117BFD1-DCEE-C8F7-7C64-61A2AF6FF9F7}"/>
              </a:ext>
            </a:extLst>
          </p:cNvPr>
          <p:cNvCxnSpPr>
            <a:cxnSpLocks/>
          </p:cNvCxnSpPr>
          <p:nvPr/>
        </p:nvCxnSpPr>
        <p:spPr>
          <a:xfrm>
            <a:off x="5588590" y="5336644"/>
            <a:ext cx="311843" cy="0"/>
          </a:xfrm>
          <a:prstGeom prst="line">
            <a:avLst/>
          </a:prstGeom>
          <a:ln w="50800" cap="rnd">
            <a:solidFill>
              <a:srgbClr val="2180AA"/>
            </a:solidFill>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6201BC90-1C81-7B7D-1626-B13024D466EA}"/>
              </a:ext>
            </a:extLst>
          </p:cNvPr>
          <p:cNvSpPr/>
          <p:nvPr/>
        </p:nvSpPr>
        <p:spPr>
          <a:xfrm flipH="1">
            <a:off x="4659097" y="1843277"/>
            <a:ext cx="2218213" cy="2182135"/>
          </a:xfrm>
          <a:prstGeom prst="ellipse">
            <a:avLst/>
          </a:prstGeom>
          <a:ln w="3175">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N">
              <a:latin typeface="Roboto "/>
            </a:endParaRPr>
          </a:p>
        </p:txBody>
      </p:sp>
      <p:pic>
        <p:nvPicPr>
          <p:cNvPr id="25" name="Graphic 24">
            <a:extLst>
              <a:ext uri="{FF2B5EF4-FFF2-40B4-BE49-F238E27FC236}">
                <a16:creationId xmlns:a16="http://schemas.microsoft.com/office/drawing/2014/main" id="{3F2B5568-E92B-4B21-271F-AA6FFA239BE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674126" y="1936227"/>
            <a:ext cx="2188157" cy="1996236"/>
          </a:xfrm>
          <a:prstGeom prst="rect">
            <a:avLst/>
          </a:prstGeom>
        </p:spPr>
      </p:pic>
      <p:sp>
        <p:nvSpPr>
          <p:cNvPr id="26" name="Title 1">
            <a:extLst>
              <a:ext uri="{FF2B5EF4-FFF2-40B4-BE49-F238E27FC236}">
                <a16:creationId xmlns:a16="http://schemas.microsoft.com/office/drawing/2014/main" id="{DA4E78B7-5EBF-F58B-4941-AE13381A7263}"/>
              </a:ext>
            </a:extLst>
          </p:cNvPr>
          <p:cNvSpPr txBox="1">
            <a:spLocks/>
          </p:cNvSpPr>
          <p:nvPr/>
        </p:nvSpPr>
        <p:spPr>
          <a:xfrm>
            <a:off x="5211673" y="2673602"/>
            <a:ext cx="1105415" cy="521484"/>
          </a:xfrm>
          <a:prstGeom prst="rect">
            <a:avLst/>
          </a:prstGeom>
          <a:effectLst/>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IN" sz="140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rPr>
              <a:t>MANAGED</a:t>
            </a:r>
          </a:p>
          <a:p>
            <a:pPr algn="ctr"/>
            <a:r>
              <a:rPr lang="en-IN" sz="140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rPr>
              <a:t>LEARNING SERVICES</a:t>
            </a:r>
            <a:endParaRPr lang="en-IN" sz="110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endParaRPr>
          </a:p>
        </p:txBody>
      </p:sp>
      <p:pic>
        <p:nvPicPr>
          <p:cNvPr id="27" name="Graphic 26">
            <a:extLst>
              <a:ext uri="{FF2B5EF4-FFF2-40B4-BE49-F238E27FC236}">
                <a16:creationId xmlns:a16="http://schemas.microsoft.com/office/drawing/2014/main" id="{C0D1A4E2-DD2A-3BEA-2D78-26661EB94DC5}"/>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973686" y="1812998"/>
            <a:ext cx="376494" cy="370371"/>
          </a:xfrm>
          <a:prstGeom prst="rect">
            <a:avLst/>
          </a:prstGeom>
        </p:spPr>
      </p:pic>
      <p:pic>
        <p:nvPicPr>
          <p:cNvPr id="28" name="Graphic 27">
            <a:extLst>
              <a:ext uri="{FF2B5EF4-FFF2-40B4-BE49-F238E27FC236}">
                <a16:creationId xmlns:a16="http://schemas.microsoft.com/office/drawing/2014/main" id="{9A37DD6A-1B52-1D68-DAAB-FD7EBA0F13D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flipH="1">
            <a:off x="4242394" y="1820956"/>
            <a:ext cx="305956" cy="315312"/>
          </a:xfrm>
          <a:prstGeom prst="rect">
            <a:avLst/>
          </a:prstGeom>
        </p:spPr>
      </p:pic>
      <p:pic>
        <p:nvPicPr>
          <p:cNvPr id="29" name="Graphic 28">
            <a:extLst>
              <a:ext uri="{FF2B5EF4-FFF2-40B4-BE49-F238E27FC236}">
                <a16:creationId xmlns:a16="http://schemas.microsoft.com/office/drawing/2014/main" id="{37620982-5FD2-6E77-DFB8-A6207040BA4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flipH="1">
            <a:off x="4186731" y="3659832"/>
            <a:ext cx="317787" cy="312618"/>
          </a:xfrm>
          <a:prstGeom prst="rect">
            <a:avLst/>
          </a:prstGeom>
        </p:spPr>
      </p:pic>
      <p:pic>
        <p:nvPicPr>
          <p:cNvPr id="30" name="Graphic 29">
            <a:extLst>
              <a:ext uri="{FF2B5EF4-FFF2-40B4-BE49-F238E27FC236}">
                <a16:creationId xmlns:a16="http://schemas.microsoft.com/office/drawing/2014/main" id="{455318B5-C908-AB32-094F-207E818A907C}"/>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003677" y="3671411"/>
            <a:ext cx="288898" cy="284200"/>
          </a:xfrm>
          <a:prstGeom prst="rect">
            <a:avLst/>
          </a:prstGeom>
        </p:spPr>
      </p:pic>
      <p:sp>
        <p:nvSpPr>
          <p:cNvPr id="31" name="Oval 30">
            <a:extLst>
              <a:ext uri="{FF2B5EF4-FFF2-40B4-BE49-F238E27FC236}">
                <a16:creationId xmlns:a16="http://schemas.microsoft.com/office/drawing/2014/main" id="{A2836537-571D-37D0-6149-3FD8220EFD3E}"/>
              </a:ext>
            </a:extLst>
          </p:cNvPr>
          <p:cNvSpPr/>
          <p:nvPr/>
        </p:nvSpPr>
        <p:spPr>
          <a:xfrm flipH="1">
            <a:off x="4095956" y="1688063"/>
            <a:ext cx="631528" cy="621257"/>
          </a:xfrm>
          <a:prstGeom prst="ellipse">
            <a:avLst/>
          </a:prstGeom>
          <a:noFill/>
          <a:ln w="3175">
            <a:solidFill>
              <a:srgbClr val="4A49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latin typeface="Roboto "/>
            </a:endParaRPr>
          </a:p>
        </p:txBody>
      </p:sp>
      <p:sp>
        <p:nvSpPr>
          <p:cNvPr id="32" name="Oval 31">
            <a:extLst>
              <a:ext uri="{FF2B5EF4-FFF2-40B4-BE49-F238E27FC236}">
                <a16:creationId xmlns:a16="http://schemas.microsoft.com/office/drawing/2014/main" id="{CA835307-5300-8969-3D3A-11961B9371A6}"/>
              </a:ext>
            </a:extLst>
          </p:cNvPr>
          <p:cNvSpPr/>
          <p:nvPr/>
        </p:nvSpPr>
        <p:spPr>
          <a:xfrm flipH="1">
            <a:off x="4032720" y="3510472"/>
            <a:ext cx="631528" cy="621257"/>
          </a:xfrm>
          <a:prstGeom prst="ellipse">
            <a:avLst/>
          </a:prstGeom>
          <a:noFill/>
          <a:ln w="3175">
            <a:solidFill>
              <a:srgbClr val="0C60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latin typeface="Roboto "/>
            </a:endParaRPr>
          </a:p>
        </p:txBody>
      </p:sp>
      <p:sp>
        <p:nvSpPr>
          <p:cNvPr id="33" name="Oval 32">
            <a:extLst>
              <a:ext uri="{FF2B5EF4-FFF2-40B4-BE49-F238E27FC236}">
                <a16:creationId xmlns:a16="http://schemas.microsoft.com/office/drawing/2014/main" id="{98DEC29E-FB60-ECCD-28EA-EAE11E9989D9}"/>
              </a:ext>
            </a:extLst>
          </p:cNvPr>
          <p:cNvSpPr/>
          <p:nvPr/>
        </p:nvSpPr>
        <p:spPr>
          <a:xfrm>
            <a:off x="6838032" y="1677289"/>
            <a:ext cx="631528" cy="621257"/>
          </a:xfrm>
          <a:prstGeom prst="ellipse">
            <a:avLst/>
          </a:prstGeom>
          <a:noFill/>
          <a:ln w="3175">
            <a:solidFill>
              <a:srgbClr val="95C7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latin typeface="Roboto "/>
            </a:endParaRPr>
          </a:p>
        </p:txBody>
      </p:sp>
      <p:sp>
        <p:nvSpPr>
          <p:cNvPr id="34" name="Oval 33">
            <a:extLst>
              <a:ext uri="{FF2B5EF4-FFF2-40B4-BE49-F238E27FC236}">
                <a16:creationId xmlns:a16="http://schemas.microsoft.com/office/drawing/2014/main" id="{AF3CE266-ED60-7CA0-E2F9-2F244E31898D}"/>
              </a:ext>
            </a:extLst>
          </p:cNvPr>
          <p:cNvSpPr/>
          <p:nvPr/>
        </p:nvSpPr>
        <p:spPr>
          <a:xfrm>
            <a:off x="6832361" y="3499699"/>
            <a:ext cx="631528" cy="621257"/>
          </a:xfrm>
          <a:prstGeom prst="ellipse">
            <a:avLst/>
          </a:prstGeom>
          <a:noFill/>
          <a:ln w="3175">
            <a:solidFill>
              <a:srgbClr val="3DC1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latin typeface="Roboto "/>
            </a:endParaRPr>
          </a:p>
        </p:txBody>
      </p:sp>
      <p:sp>
        <p:nvSpPr>
          <p:cNvPr id="35" name="Oval 34">
            <a:extLst>
              <a:ext uri="{FF2B5EF4-FFF2-40B4-BE49-F238E27FC236}">
                <a16:creationId xmlns:a16="http://schemas.microsoft.com/office/drawing/2014/main" id="{232ABAB6-9FB6-4E91-E242-E3A5F6A8E5EE}"/>
              </a:ext>
            </a:extLst>
          </p:cNvPr>
          <p:cNvSpPr/>
          <p:nvPr/>
        </p:nvSpPr>
        <p:spPr>
          <a:xfrm flipH="1">
            <a:off x="5428747" y="4205235"/>
            <a:ext cx="631528" cy="621257"/>
          </a:xfrm>
          <a:prstGeom prst="ellipse">
            <a:avLst/>
          </a:prstGeom>
          <a:noFill/>
          <a:ln w="3175">
            <a:solidFill>
              <a:srgbClr val="2180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latin typeface="Roboto "/>
            </a:endParaRPr>
          </a:p>
        </p:txBody>
      </p:sp>
      <p:pic>
        <p:nvPicPr>
          <p:cNvPr id="36" name="Graphic 35">
            <a:extLst>
              <a:ext uri="{FF2B5EF4-FFF2-40B4-BE49-F238E27FC236}">
                <a16:creationId xmlns:a16="http://schemas.microsoft.com/office/drawing/2014/main" id="{370C74A8-63CB-8D66-F593-2864C7A8C206}"/>
              </a:ext>
            </a:extLst>
          </p:cNvPr>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549519" y="4319391"/>
            <a:ext cx="392256" cy="375288"/>
          </a:xfrm>
          <a:prstGeom prst="rect">
            <a:avLst/>
          </a:prstGeom>
        </p:spPr>
      </p:pic>
      <p:sp>
        <p:nvSpPr>
          <p:cNvPr id="37" name="TextBox 36">
            <a:extLst>
              <a:ext uri="{FF2B5EF4-FFF2-40B4-BE49-F238E27FC236}">
                <a16:creationId xmlns:a16="http://schemas.microsoft.com/office/drawing/2014/main" id="{E2843185-C443-2E4A-E49C-AE24F6D22AF3}"/>
              </a:ext>
            </a:extLst>
          </p:cNvPr>
          <p:cNvSpPr txBox="1"/>
          <p:nvPr/>
        </p:nvSpPr>
        <p:spPr>
          <a:xfrm>
            <a:off x="3975492" y="5627858"/>
            <a:ext cx="3538038" cy="613064"/>
          </a:xfrm>
          <a:prstGeom prst="rect">
            <a:avLst/>
          </a:prstGeom>
          <a:noFill/>
        </p:spPr>
        <p:txBody>
          <a:bodyPr wrap="square" numCol="2">
            <a:spAutoFit/>
          </a:bodyPr>
          <a:lstStyle/>
          <a:p>
            <a:pPr marL="171450" indent="-108000">
              <a:lnSpc>
                <a:spcPct val="120000"/>
              </a:lnSpc>
              <a:spcBef>
                <a:spcPts val="100"/>
              </a:spcBef>
              <a:buClr>
                <a:srgbClr val="0072AE"/>
              </a:buClr>
              <a:buFont typeface="Arial" pitchFamily="34" charset="0"/>
              <a:buChar char="•"/>
            </a:pPr>
            <a:r>
              <a:rPr lang="en-US" sz="900">
                <a:latin typeface="Roboto Light" panose="02000000000000000000" pitchFamily="2" charset="0"/>
                <a:ea typeface="Roboto Light" panose="02000000000000000000" pitchFamily="2" charset="0"/>
                <a:cs typeface="Roboto light" panose="02000000000000000000" pitchFamily="2" charset="0"/>
              </a:rPr>
              <a:t>Instructional Designers</a:t>
            </a:r>
          </a:p>
          <a:p>
            <a:pPr marL="171450" indent="-108000">
              <a:lnSpc>
                <a:spcPct val="120000"/>
              </a:lnSpc>
              <a:spcBef>
                <a:spcPts val="100"/>
              </a:spcBef>
              <a:buClr>
                <a:srgbClr val="0072AE"/>
              </a:buClr>
              <a:buFont typeface="Arial" pitchFamily="34" charset="0"/>
              <a:buChar char="•"/>
            </a:pPr>
            <a:r>
              <a:rPr lang="en-US" sz="900">
                <a:latin typeface="Roboto Light" panose="02000000000000000000" pitchFamily="2" charset="0"/>
                <a:ea typeface="Roboto Light" panose="02000000000000000000" pitchFamily="2" charset="0"/>
                <a:cs typeface="Roboto light" panose="02000000000000000000" pitchFamily="2" charset="0"/>
              </a:rPr>
              <a:t>eLearning Developers</a:t>
            </a:r>
          </a:p>
          <a:p>
            <a:pPr marL="171450" indent="-108000">
              <a:lnSpc>
                <a:spcPct val="120000"/>
              </a:lnSpc>
              <a:spcBef>
                <a:spcPts val="100"/>
              </a:spcBef>
              <a:buClr>
                <a:srgbClr val="0072AE"/>
              </a:buClr>
              <a:buFont typeface="Arial" pitchFamily="34" charset="0"/>
              <a:buChar char="•"/>
            </a:pPr>
            <a:r>
              <a:rPr lang="en-US" sz="900">
                <a:latin typeface="Roboto Light" panose="02000000000000000000" pitchFamily="2" charset="0"/>
                <a:ea typeface="Roboto Light" panose="02000000000000000000" pitchFamily="2" charset="0"/>
                <a:cs typeface="Roboto light" panose="02000000000000000000" pitchFamily="2" charset="0"/>
              </a:rPr>
              <a:t>Trainers/Facilitators</a:t>
            </a:r>
          </a:p>
          <a:p>
            <a:pPr marL="171450" indent="-108000">
              <a:lnSpc>
                <a:spcPct val="120000"/>
              </a:lnSpc>
              <a:spcBef>
                <a:spcPts val="100"/>
              </a:spcBef>
              <a:buClr>
                <a:srgbClr val="0072AE"/>
              </a:buClr>
              <a:buFont typeface="Arial" pitchFamily="34" charset="0"/>
              <a:buChar char="•"/>
            </a:pPr>
            <a:r>
              <a:rPr lang="en-US" sz="900">
                <a:latin typeface="Roboto Light" panose="02000000000000000000" pitchFamily="2" charset="0"/>
                <a:ea typeface="Roboto Light" panose="02000000000000000000" pitchFamily="2" charset="0"/>
                <a:cs typeface="Roboto light" panose="02000000000000000000" pitchFamily="2" charset="0"/>
              </a:rPr>
              <a:t>Technical Writers</a:t>
            </a:r>
          </a:p>
          <a:p>
            <a:pPr marL="171450" indent="-108000">
              <a:lnSpc>
                <a:spcPct val="120000"/>
              </a:lnSpc>
              <a:spcBef>
                <a:spcPts val="100"/>
              </a:spcBef>
              <a:buClr>
                <a:srgbClr val="0072AE"/>
              </a:buClr>
              <a:buFont typeface="Arial" pitchFamily="34" charset="0"/>
              <a:buChar char="•"/>
            </a:pPr>
            <a:r>
              <a:rPr lang="en-US" sz="900">
                <a:latin typeface="Roboto Light" panose="02000000000000000000" pitchFamily="2" charset="0"/>
                <a:ea typeface="Roboto Light" panose="02000000000000000000" pitchFamily="2" charset="0"/>
                <a:cs typeface="Roboto light" panose="02000000000000000000" pitchFamily="2" charset="0"/>
              </a:rPr>
              <a:t>Training Coordinators</a:t>
            </a:r>
          </a:p>
          <a:p>
            <a:pPr marL="171450" indent="-108000">
              <a:lnSpc>
                <a:spcPct val="120000"/>
              </a:lnSpc>
              <a:spcBef>
                <a:spcPts val="100"/>
              </a:spcBef>
              <a:buClr>
                <a:srgbClr val="0072AE"/>
              </a:buClr>
              <a:buFont typeface="Arial" pitchFamily="34" charset="0"/>
              <a:buChar char="•"/>
            </a:pPr>
            <a:r>
              <a:rPr lang="en-US" sz="900">
                <a:latin typeface="Roboto Light" panose="02000000000000000000" pitchFamily="2" charset="0"/>
                <a:ea typeface="Roboto Light" panose="02000000000000000000" pitchFamily="2" charset="0"/>
                <a:cs typeface="Roboto light" panose="02000000000000000000" pitchFamily="2" charset="0"/>
              </a:rPr>
              <a:t>LMS Administrators</a:t>
            </a:r>
          </a:p>
        </p:txBody>
      </p:sp>
      <p:sp>
        <p:nvSpPr>
          <p:cNvPr id="2" name="Text Placeholder 1">
            <a:extLst>
              <a:ext uri="{FF2B5EF4-FFF2-40B4-BE49-F238E27FC236}">
                <a16:creationId xmlns:a16="http://schemas.microsoft.com/office/drawing/2014/main" id="{D210EAAB-DC9D-D30F-762D-2C11F0669171}"/>
              </a:ext>
            </a:extLst>
          </p:cNvPr>
          <p:cNvSpPr>
            <a:spLocks noGrp="1"/>
          </p:cNvSpPr>
          <p:nvPr>
            <p:ph type="body" sz="quarter" idx="10"/>
          </p:nvPr>
        </p:nvSpPr>
        <p:spPr/>
        <p:txBody>
          <a:bodyPr/>
          <a:lstStyle/>
          <a:p>
            <a:r>
              <a:rPr lang="en-IN" err="1"/>
              <a:t>Aptara's</a:t>
            </a:r>
            <a:r>
              <a:rPr lang="en-IN"/>
              <a:t> Managed Learning Services</a:t>
            </a:r>
          </a:p>
        </p:txBody>
      </p:sp>
    </p:spTree>
    <p:extLst>
      <p:ext uri="{BB962C8B-B14F-4D97-AF65-F5344CB8AC3E}">
        <p14:creationId xmlns:p14="http://schemas.microsoft.com/office/powerpoint/2010/main" val="1262018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1B9AF66-33FF-AB70-FB34-2A399D9F25C0}"/>
              </a:ext>
            </a:extLst>
          </p:cNvPr>
          <p:cNvSpPr/>
          <p:nvPr/>
        </p:nvSpPr>
        <p:spPr>
          <a:xfrm flipH="1">
            <a:off x="725715" y="2148114"/>
            <a:ext cx="159656" cy="4709886"/>
          </a:xfrm>
          <a:prstGeom prst="rect">
            <a:avLst/>
          </a:prstGeom>
          <a:solidFill>
            <a:srgbClr val="EBF9FF">
              <a:alpha val="2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Rectangle 6">
            <a:extLst>
              <a:ext uri="{FF2B5EF4-FFF2-40B4-BE49-F238E27FC236}">
                <a16:creationId xmlns:a16="http://schemas.microsoft.com/office/drawing/2014/main" id="{C36FEBA7-089F-848A-83FD-841A87946E5C}"/>
              </a:ext>
            </a:extLst>
          </p:cNvPr>
          <p:cNvSpPr/>
          <p:nvPr/>
        </p:nvSpPr>
        <p:spPr>
          <a:xfrm flipH="1">
            <a:off x="725715" y="0"/>
            <a:ext cx="159656" cy="595086"/>
          </a:xfrm>
          <a:prstGeom prst="rect">
            <a:avLst/>
          </a:prstGeom>
          <a:solidFill>
            <a:srgbClr val="EBF9FF">
              <a:alpha val="2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2" name="Graphic 1">
            <a:extLst>
              <a:ext uri="{FF2B5EF4-FFF2-40B4-BE49-F238E27FC236}">
                <a16:creationId xmlns:a16="http://schemas.microsoft.com/office/drawing/2014/main" id="{C703890C-4D98-06B9-DFF5-D22AEFEE1A3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229975" y="512764"/>
            <a:ext cx="488337" cy="446295"/>
          </a:xfrm>
          <a:prstGeom prst="rect">
            <a:avLst/>
          </a:prstGeom>
        </p:spPr>
      </p:pic>
    </p:spTree>
    <p:custDataLst>
      <p:tags r:id="rId1"/>
    </p:custDataLst>
    <p:extLst>
      <p:ext uri="{BB962C8B-B14F-4D97-AF65-F5344CB8AC3E}">
        <p14:creationId xmlns:p14="http://schemas.microsoft.com/office/powerpoint/2010/main" val="3013915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0E6E967-D081-D4B7-D7D9-DC91318FF958}"/>
              </a:ext>
            </a:extLst>
          </p:cNvPr>
          <p:cNvSpPr>
            <a:spLocks noGrp="1"/>
          </p:cNvSpPr>
          <p:nvPr>
            <p:ph type="body" sz="quarter" idx="10"/>
          </p:nvPr>
        </p:nvSpPr>
        <p:spPr/>
        <p:txBody>
          <a:bodyPr/>
          <a:lstStyle/>
          <a:p>
            <a:r>
              <a:rPr lang="en-IN"/>
              <a:t>Shell Learning Portal Redesign</a:t>
            </a:r>
          </a:p>
        </p:txBody>
      </p:sp>
      <p:grpSp>
        <p:nvGrpSpPr>
          <p:cNvPr id="2" name="Group 1">
            <a:extLst>
              <a:ext uri="{FF2B5EF4-FFF2-40B4-BE49-F238E27FC236}">
                <a16:creationId xmlns:a16="http://schemas.microsoft.com/office/drawing/2014/main" id="{F44D1F65-B260-5FD2-E670-B63D5260ED8C}"/>
              </a:ext>
            </a:extLst>
          </p:cNvPr>
          <p:cNvGrpSpPr/>
          <p:nvPr/>
        </p:nvGrpSpPr>
        <p:grpSpPr>
          <a:xfrm>
            <a:off x="1820539" y="1166387"/>
            <a:ext cx="8550923" cy="4891512"/>
            <a:chOff x="1351099" y="1166387"/>
            <a:chExt cx="9089752" cy="5177771"/>
          </a:xfrm>
        </p:grpSpPr>
        <p:pic>
          <p:nvPicPr>
            <p:cNvPr id="3" name="Picture 2" descr="A person and person smiling&#10;&#10;Description automatically generated with medium confidence">
              <a:extLst>
                <a:ext uri="{FF2B5EF4-FFF2-40B4-BE49-F238E27FC236}">
                  <a16:creationId xmlns:a16="http://schemas.microsoft.com/office/drawing/2014/main" id="{4363FACB-C490-C934-3663-0E7A7EBA726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351101" y="1166387"/>
              <a:ext cx="4480002" cy="2520000"/>
            </a:xfrm>
            <a:prstGeom prst="rect">
              <a:avLst/>
            </a:prstGeom>
            <a:ln w="12700">
              <a:solidFill>
                <a:srgbClr val="229ED9"/>
              </a:solidFill>
            </a:ln>
          </p:spPr>
        </p:pic>
        <p:pic>
          <p:nvPicPr>
            <p:cNvPr id="4" name="Picture 3">
              <a:extLst>
                <a:ext uri="{FF2B5EF4-FFF2-40B4-BE49-F238E27FC236}">
                  <a16:creationId xmlns:a16="http://schemas.microsoft.com/office/drawing/2014/main" id="{483FF8EF-6626-E2A1-B97F-EB2BFCC6759E}"/>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5960848" y="1166387"/>
              <a:ext cx="4480003" cy="2520000"/>
            </a:xfrm>
            <a:prstGeom prst="rect">
              <a:avLst/>
            </a:prstGeom>
            <a:ln w="12700">
              <a:solidFill>
                <a:srgbClr val="229ED9"/>
              </a:solidFill>
            </a:ln>
          </p:spPr>
        </p:pic>
        <p:pic>
          <p:nvPicPr>
            <p:cNvPr id="5" name="Picture 4">
              <a:extLst>
                <a:ext uri="{FF2B5EF4-FFF2-40B4-BE49-F238E27FC236}">
                  <a16:creationId xmlns:a16="http://schemas.microsoft.com/office/drawing/2014/main" id="{5F7A8605-01AC-1433-0932-0F794E5487FC}"/>
                </a:ext>
              </a:extLst>
            </p:cNvPr>
            <p:cNvPicPr>
              <a:picLocks noChangeAspect="1"/>
            </p:cNvPicPr>
            <p:nvPr/>
          </p:nvPicPr>
          <p:blipFill>
            <a:blip r:embed="rId6" cstate="hqprint">
              <a:extLst>
                <a:ext uri="{28A0092B-C50C-407E-A947-70E740481C1C}">
                  <a14:useLocalDpi xmlns:a14="http://schemas.microsoft.com/office/drawing/2010/main" val="0"/>
                </a:ext>
              </a:extLst>
            </a:blip>
            <a:srcRect/>
            <a:stretch/>
          </p:blipFill>
          <p:spPr>
            <a:xfrm>
              <a:off x="1351099" y="3824158"/>
              <a:ext cx="4480004" cy="2520000"/>
            </a:xfrm>
            <a:prstGeom prst="rect">
              <a:avLst/>
            </a:prstGeom>
            <a:ln w="12700">
              <a:solidFill>
                <a:srgbClr val="229ED9"/>
              </a:solidFill>
            </a:ln>
          </p:spPr>
        </p:pic>
        <p:pic>
          <p:nvPicPr>
            <p:cNvPr id="11" name="Picture 10">
              <a:extLst>
                <a:ext uri="{FF2B5EF4-FFF2-40B4-BE49-F238E27FC236}">
                  <a16:creationId xmlns:a16="http://schemas.microsoft.com/office/drawing/2014/main" id="{BCCC337B-4C6C-6E78-61DC-436B705BB1EA}"/>
                </a:ext>
              </a:extLst>
            </p:cNvPr>
            <p:cNvPicPr>
              <a:picLocks noChangeAspect="1"/>
            </p:cNvPicPr>
            <p:nvPr/>
          </p:nvPicPr>
          <p:blipFill>
            <a:blip r:embed="rId7" cstate="hqprint">
              <a:extLst>
                <a:ext uri="{28A0092B-C50C-407E-A947-70E740481C1C}">
                  <a14:useLocalDpi xmlns:a14="http://schemas.microsoft.com/office/drawing/2010/main" val="0"/>
                </a:ext>
              </a:extLst>
            </a:blip>
            <a:srcRect/>
            <a:stretch/>
          </p:blipFill>
          <p:spPr>
            <a:xfrm>
              <a:off x="5960848" y="3824158"/>
              <a:ext cx="4479999" cy="2520000"/>
            </a:xfrm>
            <a:prstGeom prst="rect">
              <a:avLst/>
            </a:prstGeom>
            <a:ln w="12700">
              <a:solidFill>
                <a:srgbClr val="229ED9"/>
              </a:solidFill>
            </a:ln>
          </p:spPr>
        </p:pic>
      </p:grpSp>
    </p:spTree>
    <p:custDataLst>
      <p:tags r:id="rId1"/>
    </p:custDataLst>
    <p:extLst>
      <p:ext uri="{BB962C8B-B14F-4D97-AF65-F5344CB8AC3E}">
        <p14:creationId xmlns:p14="http://schemas.microsoft.com/office/powerpoint/2010/main" val="2155056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24BD66CA-D17A-D2C5-50D8-D5E06DDAD339}"/>
              </a:ext>
            </a:extLst>
          </p:cNvPr>
          <p:cNvGrpSpPr/>
          <p:nvPr/>
        </p:nvGrpSpPr>
        <p:grpSpPr>
          <a:xfrm>
            <a:off x="1587142" y="1144297"/>
            <a:ext cx="9017715" cy="4900903"/>
            <a:chOff x="1413390" y="1080797"/>
            <a:chExt cx="9333188" cy="5072354"/>
          </a:xfrm>
        </p:grpSpPr>
        <p:pic>
          <p:nvPicPr>
            <p:cNvPr id="3" name="Picture 2">
              <a:extLst>
                <a:ext uri="{FF2B5EF4-FFF2-40B4-BE49-F238E27FC236}">
                  <a16:creationId xmlns:a16="http://schemas.microsoft.com/office/drawing/2014/main" id="{4A9DF357-D568-807A-A851-7FC75D389178}"/>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r="-2" b="40755"/>
            <a:stretch/>
          </p:blipFill>
          <p:spPr>
            <a:xfrm>
              <a:off x="1413391" y="1080797"/>
              <a:ext cx="4370086" cy="2323624"/>
            </a:xfrm>
            <a:prstGeom prst="rect">
              <a:avLst/>
            </a:prstGeom>
            <a:ln w="12700">
              <a:solidFill>
                <a:srgbClr val="229ED9"/>
              </a:solidFill>
            </a:ln>
          </p:spPr>
        </p:pic>
        <p:pic>
          <p:nvPicPr>
            <p:cNvPr id="4" name="Picture 3">
              <a:extLst>
                <a:ext uri="{FF2B5EF4-FFF2-40B4-BE49-F238E27FC236}">
                  <a16:creationId xmlns:a16="http://schemas.microsoft.com/office/drawing/2014/main" id="{D7C61283-5B1F-C8CB-77C5-5B8528AB9F56}"/>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3940" t="11619" r="3595" b="33602"/>
            <a:stretch/>
          </p:blipFill>
          <p:spPr>
            <a:xfrm>
              <a:off x="1413390" y="3829527"/>
              <a:ext cx="4370087" cy="2323624"/>
            </a:xfrm>
            <a:prstGeom prst="rect">
              <a:avLst/>
            </a:prstGeom>
            <a:ln w="12700">
              <a:solidFill>
                <a:srgbClr val="229ED9"/>
              </a:solidFill>
            </a:ln>
          </p:spPr>
        </p:pic>
        <p:pic>
          <p:nvPicPr>
            <p:cNvPr id="5" name="Picture 4">
              <a:extLst>
                <a:ext uri="{FF2B5EF4-FFF2-40B4-BE49-F238E27FC236}">
                  <a16:creationId xmlns:a16="http://schemas.microsoft.com/office/drawing/2014/main" id="{F17D6ADE-6B50-5AA4-FD0F-34AD479E83B6}"/>
                </a:ext>
              </a:extLst>
            </p:cNvPr>
            <p:cNvPicPr>
              <a:picLocks noChangeAspect="1"/>
            </p:cNvPicPr>
            <p:nvPr/>
          </p:nvPicPr>
          <p:blipFill rotWithShape="1">
            <a:blip r:embed="rId6">
              <a:extLst>
                <a:ext uri="{28A0092B-C50C-407E-A947-70E740481C1C}">
                  <a14:useLocalDpi xmlns:a14="http://schemas.microsoft.com/office/drawing/2010/main" val="0"/>
                </a:ext>
              </a:extLst>
            </a:blip>
            <a:srcRect l="6353" r="8464"/>
            <a:stretch/>
          </p:blipFill>
          <p:spPr>
            <a:xfrm>
              <a:off x="5932273" y="1080797"/>
              <a:ext cx="4814305" cy="5072354"/>
            </a:xfrm>
            <a:prstGeom prst="rect">
              <a:avLst/>
            </a:prstGeom>
            <a:ln w="12700">
              <a:solidFill>
                <a:srgbClr val="229ED9"/>
              </a:solidFill>
            </a:ln>
          </p:spPr>
        </p:pic>
      </p:grpSp>
      <p:sp>
        <p:nvSpPr>
          <p:cNvPr id="2" name="Text Placeholder 1">
            <a:extLst>
              <a:ext uri="{FF2B5EF4-FFF2-40B4-BE49-F238E27FC236}">
                <a16:creationId xmlns:a16="http://schemas.microsoft.com/office/drawing/2014/main" id="{4FF7320C-2269-DE2A-04DD-EBFE7D73163C}"/>
              </a:ext>
            </a:extLst>
          </p:cNvPr>
          <p:cNvSpPr>
            <a:spLocks noGrp="1"/>
          </p:cNvSpPr>
          <p:nvPr>
            <p:ph type="body" sz="quarter" idx="10"/>
          </p:nvPr>
        </p:nvSpPr>
        <p:spPr/>
        <p:txBody>
          <a:bodyPr/>
          <a:lstStyle/>
          <a:p>
            <a:r>
              <a:rPr lang="en-IN"/>
              <a:t>Shell Learning Portal Redesign</a:t>
            </a:r>
          </a:p>
        </p:txBody>
      </p:sp>
    </p:spTree>
    <p:custDataLst>
      <p:tags r:id="rId1"/>
    </p:custDataLst>
    <p:extLst>
      <p:ext uri="{BB962C8B-B14F-4D97-AF65-F5344CB8AC3E}">
        <p14:creationId xmlns:p14="http://schemas.microsoft.com/office/powerpoint/2010/main" val="143887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1A9F3B0-8DE8-26D7-EB72-D9E546B7372A}"/>
              </a:ext>
            </a:extLst>
          </p:cNvPr>
          <p:cNvSpPr>
            <a:spLocks noGrp="1"/>
          </p:cNvSpPr>
          <p:nvPr>
            <p:ph type="body" sz="quarter" idx="10"/>
          </p:nvPr>
        </p:nvSpPr>
        <p:spPr/>
        <p:txBody>
          <a:bodyPr/>
          <a:lstStyle/>
          <a:p>
            <a:r>
              <a:rPr lang="en-US">
                <a:latin typeface="Roboto"/>
                <a:ea typeface="Roboto"/>
                <a:cs typeface="Roboto"/>
              </a:rPr>
              <a:t>Emerging Technologies—XR-Based Learning </a:t>
            </a:r>
            <a:endParaRPr lang="en-IN"/>
          </a:p>
        </p:txBody>
      </p:sp>
      <p:sp>
        <p:nvSpPr>
          <p:cNvPr id="9" name="Rectangle: Top Corners Rounded 8">
            <a:extLst>
              <a:ext uri="{FF2B5EF4-FFF2-40B4-BE49-F238E27FC236}">
                <a16:creationId xmlns:a16="http://schemas.microsoft.com/office/drawing/2014/main" id="{76A63D09-93F9-4CC9-28AC-36E2F6D41A9D}"/>
              </a:ext>
            </a:extLst>
          </p:cNvPr>
          <p:cNvSpPr/>
          <p:nvPr/>
        </p:nvSpPr>
        <p:spPr>
          <a:xfrm>
            <a:off x="5538000" y="5888517"/>
            <a:ext cx="1116000" cy="304799"/>
          </a:xfrm>
          <a:prstGeom prst="round2SameRect">
            <a:avLst>
              <a:gd name="adj1" fmla="val 24108"/>
              <a:gd name="adj2" fmla="val 26133"/>
            </a:avLst>
          </a:prstGeom>
          <a:solidFill>
            <a:schemeClr val="bg1"/>
          </a:solidFill>
          <a:ln>
            <a:noFill/>
          </a:ln>
          <a:effectLst>
            <a:outerShdw blurRad="50800" dist="38100" dir="2700000" sx="96000" sy="96000" algn="tl" rotWithShape="0">
              <a:prstClr val="black">
                <a:alpha val="32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fontAlgn="t">
              <a:spcBef>
                <a:spcPts val="600"/>
              </a:spcBef>
              <a:spcAft>
                <a:spcPts val="600"/>
              </a:spcAft>
            </a:pPr>
            <a:r>
              <a:rPr lang="en-US" sz="1200" i="0" u="sng" strike="noStrike">
                <a:solidFill>
                  <a:srgbClr val="ED3D96"/>
                </a:solidFill>
                <a:effectLst/>
                <a:latin typeface="Roboto"/>
                <a:ea typeface="Roboto"/>
                <a:cs typeface="Roboto"/>
                <a:hlinkClick r:id="rId3">
                  <a:extLst>
                    <a:ext uri="{A12FA001-AC4F-418D-AE19-62706E023703}">
                      <ahyp:hlinkClr xmlns:ahyp="http://schemas.microsoft.com/office/drawing/2018/hyperlinkcolor" val="tx"/>
                    </a:ext>
                  </a:extLst>
                </a:hlinkClick>
              </a:rPr>
              <a:t>VIEW DEMO</a:t>
            </a:r>
            <a:endParaRPr lang="en-US" sz="1200" i="0" u="sng" strike="noStrike">
              <a:solidFill>
                <a:srgbClr val="ED3D96"/>
              </a:solidFill>
              <a:effectLst/>
              <a:latin typeface="Roboto"/>
              <a:ea typeface="Roboto"/>
              <a:cs typeface="Roboto"/>
              <a:hlinkClick r:id="rId4">
                <a:extLst>
                  <a:ext uri="{A12FA001-AC4F-418D-AE19-62706E023703}">
                    <ahyp:hlinkClr xmlns:ahyp="http://schemas.microsoft.com/office/drawing/2018/hyperlinkcolor" val="tx"/>
                  </a:ext>
                </a:extLst>
              </a:hlinkClick>
            </a:endParaRPr>
          </a:p>
        </p:txBody>
      </p:sp>
      <p:sp>
        <p:nvSpPr>
          <p:cNvPr id="8" name="Rectangle: Rounded Corners 7">
            <a:extLst>
              <a:ext uri="{FF2B5EF4-FFF2-40B4-BE49-F238E27FC236}">
                <a16:creationId xmlns:a16="http://schemas.microsoft.com/office/drawing/2014/main" id="{3B8BAE41-CBFB-432A-7ABA-A084CAFDE995}"/>
              </a:ext>
            </a:extLst>
          </p:cNvPr>
          <p:cNvSpPr/>
          <p:nvPr/>
        </p:nvSpPr>
        <p:spPr>
          <a:xfrm>
            <a:off x="683456" y="1125683"/>
            <a:ext cx="10825089" cy="4606634"/>
          </a:xfrm>
          <a:prstGeom prst="roundRect">
            <a:avLst>
              <a:gd name="adj" fmla="val 2594"/>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7" name="Picture 6" descr="A screenshot of a video game&#10;&#10;AI-generated content may be incorrect.">
            <a:hlinkClick r:id="rId3"/>
            <a:extLst>
              <a:ext uri="{FF2B5EF4-FFF2-40B4-BE49-F238E27FC236}">
                <a16:creationId xmlns:a16="http://schemas.microsoft.com/office/drawing/2014/main" id="{606BEBA8-DF87-0AC4-BA87-1C8DBD4F83A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33053" y="1361882"/>
            <a:ext cx="10402094" cy="4134237"/>
          </a:xfrm>
          <a:prstGeom prst="rect">
            <a:avLst/>
          </a:prstGeom>
        </p:spPr>
      </p:pic>
    </p:spTree>
    <p:extLst>
      <p:ext uri="{BB962C8B-B14F-4D97-AF65-F5344CB8AC3E}">
        <p14:creationId xmlns:p14="http://schemas.microsoft.com/office/powerpoint/2010/main" val="2659791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8ACFFD9-BC99-D9FA-2A63-215D9AF9A7E2}"/>
              </a:ext>
            </a:extLst>
          </p:cNvPr>
          <p:cNvSpPr>
            <a:spLocks noGrp="1"/>
          </p:cNvSpPr>
          <p:nvPr>
            <p:ph type="body" sz="quarter" idx="10"/>
          </p:nvPr>
        </p:nvSpPr>
        <p:spPr/>
        <p:txBody>
          <a:bodyPr/>
          <a:lstStyle/>
          <a:p>
            <a:r>
              <a:rPr lang="en-IN"/>
              <a:t>Utilization Report 2025</a:t>
            </a:r>
          </a:p>
        </p:txBody>
      </p:sp>
      <p:sp>
        <p:nvSpPr>
          <p:cNvPr id="5" name="Rectangle: Rounded Corners 4">
            <a:extLst>
              <a:ext uri="{FF2B5EF4-FFF2-40B4-BE49-F238E27FC236}">
                <a16:creationId xmlns:a16="http://schemas.microsoft.com/office/drawing/2014/main" id="{D1705566-37EF-7392-9DB9-4C9E9B3EE330}"/>
              </a:ext>
            </a:extLst>
          </p:cNvPr>
          <p:cNvSpPr/>
          <p:nvPr/>
        </p:nvSpPr>
        <p:spPr>
          <a:xfrm>
            <a:off x="529614" y="1330960"/>
            <a:ext cx="2704782" cy="4320000"/>
          </a:xfrm>
          <a:prstGeom prst="roundRect">
            <a:avLst>
              <a:gd name="adj" fmla="val 7466"/>
            </a:avLst>
          </a:prstGeom>
          <a:solidFill>
            <a:srgbClr val="4F17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 name="Oval 15">
            <a:extLst>
              <a:ext uri="{FF2B5EF4-FFF2-40B4-BE49-F238E27FC236}">
                <a16:creationId xmlns:a16="http://schemas.microsoft.com/office/drawing/2014/main" id="{F0FAF920-36AE-ACDB-4B4C-3D05D91646EA}"/>
              </a:ext>
            </a:extLst>
          </p:cNvPr>
          <p:cNvSpPr/>
          <p:nvPr/>
        </p:nvSpPr>
        <p:spPr>
          <a:xfrm>
            <a:off x="714529" y="1544612"/>
            <a:ext cx="851737" cy="851737"/>
          </a:xfrm>
          <a:prstGeom prst="ellipse">
            <a:avLst/>
          </a:prstGeom>
          <a:blipFill dpi="0" rotWithShape="1">
            <a:blip r:embed="rId2"/>
            <a:srcRect/>
            <a:stretch>
              <a:fillRect l="-68150" t="-9631" r="-87432" b="-56931"/>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7" name="TextBox 16">
            <a:extLst>
              <a:ext uri="{FF2B5EF4-FFF2-40B4-BE49-F238E27FC236}">
                <a16:creationId xmlns:a16="http://schemas.microsoft.com/office/drawing/2014/main" id="{D45B7BC5-C2CC-26CF-6C91-5B29643BFFE5}"/>
              </a:ext>
            </a:extLst>
          </p:cNvPr>
          <p:cNvSpPr txBox="1"/>
          <p:nvPr/>
        </p:nvSpPr>
        <p:spPr>
          <a:xfrm>
            <a:off x="1646326" y="1515648"/>
            <a:ext cx="1108721" cy="523220"/>
          </a:xfrm>
          <a:prstGeom prst="rect">
            <a:avLst/>
          </a:prstGeom>
          <a:noFill/>
        </p:spPr>
        <p:txBody>
          <a:bodyPr wrap="square" lIns="91440" tIns="45720" rIns="91440" bIns="45720" anchor="t">
            <a:spAutoFit/>
          </a:bodyPr>
          <a:lstStyle/>
          <a:p>
            <a:r>
              <a:rPr lang="en-US" sz="1400" b="1">
                <a:solidFill>
                  <a:schemeClr val="bg1"/>
                </a:solidFill>
                <a:latin typeface="Roboto" panose="02000000000000000000" pitchFamily="2" charset="0"/>
                <a:ea typeface="Roboto" panose="02000000000000000000" pitchFamily="2" charset="0"/>
                <a:cs typeface="Roboto" panose="02000000000000000000" pitchFamily="2" charset="0"/>
              </a:rPr>
              <a:t>Keisha Raines</a:t>
            </a:r>
          </a:p>
        </p:txBody>
      </p:sp>
      <p:graphicFrame>
        <p:nvGraphicFramePr>
          <p:cNvPr id="20" name="Chart 19">
            <a:extLst>
              <a:ext uri="{FF2B5EF4-FFF2-40B4-BE49-F238E27FC236}">
                <a16:creationId xmlns:a16="http://schemas.microsoft.com/office/drawing/2014/main" id="{268EAAF1-785F-54E5-BC46-DEFEEC78D87A}"/>
              </a:ext>
            </a:extLst>
          </p:cNvPr>
          <p:cNvGraphicFramePr>
            <a:graphicFrameLocks/>
          </p:cNvGraphicFramePr>
          <p:nvPr>
            <p:extLst>
              <p:ext uri="{D42A27DB-BD31-4B8C-83A1-F6EECF244321}">
                <p14:modId xmlns:p14="http://schemas.microsoft.com/office/powerpoint/2010/main" val="1485876605"/>
              </p:ext>
            </p:extLst>
          </p:nvPr>
        </p:nvGraphicFramePr>
        <p:xfrm>
          <a:off x="599481" y="3646404"/>
          <a:ext cx="3202409" cy="1359347"/>
        </p:xfrm>
        <a:graphic>
          <a:graphicData uri="http://schemas.openxmlformats.org/drawingml/2006/chart">
            <c:chart xmlns:c="http://schemas.openxmlformats.org/drawingml/2006/chart" xmlns:r="http://schemas.openxmlformats.org/officeDocument/2006/relationships" r:id="rId3"/>
          </a:graphicData>
        </a:graphic>
      </p:graphicFrame>
      <p:sp>
        <p:nvSpPr>
          <p:cNvPr id="28" name="TextBox 27">
            <a:extLst>
              <a:ext uri="{FF2B5EF4-FFF2-40B4-BE49-F238E27FC236}">
                <a16:creationId xmlns:a16="http://schemas.microsoft.com/office/drawing/2014/main" id="{291ECE47-9AA6-11CB-2ADF-F2D09077EAB0}"/>
              </a:ext>
            </a:extLst>
          </p:cNvPr>
          <p:cNvSpPr txBox="1"/>
          <p:nvPr/>
        </p:nvSpPr>
        <p:spPr>
          <a:xfrm>
            <a:off x="1646326" y="2000155"/>
            <a:ext cx="1108721" cy="400110"/>
          </a:xfrm>
          <a:prstGeom prst="rect">
            <a:avLst/>
          </a:prstGeom>
          <a:noFill/>
        </p:spPr>
        <p:txBody>
          <a:bodyPr wrap="square" lIns="91440" tIns="45720" rIns="91440" bIns="45720" anchor="t">
            <a:spAutoFit/>
          </a:bodyPr>
          <a:lstStyle/>
          <a:p>
            <a:r>
              <a:rPr lang="en-US" sz="1000">
                <a:solidFill>
                  <a:schemeClr val="bg1"/>
                </a:solidFill>
                <a:latin typeface="Roboto" panose="02000000000000000000" pitchFamily="2" charset="0"/>
                <a:ea typeface="Roboto" panose="02000000000000000000" pitchFamily="2" charset="0"/>
                <a:cs typeface="Roboto" panose="02000000000000000000" pitchFamily="2" charset="0"/>
              </a:rPr>
              <a:t>Engagement Manager</a:t>
            </a:r>
          </a:p>
        </p:txBody>
      </p:sp>
      <p:cxnSp>
        <p:nvCxnSpPr>
          <p:cNvPr id="31" name="Straight Connector 30">
            <a:extLst>
              <a:ext uri="{FF2B5EF4-FFF2-40B4-BE49-F238E27FC236}">
                <a16:creationId xmlns:a16="http://schemas.microsoft.com/office/drawing/2014/main" id="{814319C6-B6B8-34A4-D945-803D83849130}"/>
              </a:ext>
            </a:extLst>
          </p:cNvPr>
          <p:cNvCxnSpPr/>
          <p:nvPr/>
        </p:nvCxnSpPr>
        <p:spPr>
          <a:xfrm>
            <a:off x="754245" y="2569665"/>
            <a:ext cx="225552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1608F5E-1354-13F4-A2DB-F04C36ECEB0A}"/>
              </a:ext>
            </a:extLst>
          </p:cNvPr>
          <p:cNvCxnSpPr/>
          <p:nvPr/>
        </p:nvCxnSpPr>
        <p:spPr>
          <a:xfrm>
            <a:off x="754245" y="3580077"/>
            <a:ext cx="2255520" cy="0"/>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40" name="Chart 39">
            <a:extLst>
              <a:ext uri="{FF2B5EF4-FFF2-40B4-BE49-F238E27FC236}">
                <a16:creationId xmlns:a16="http://schemas.microsoft.com/office/drawing/2014/main" id="{CF94B131-69E4-D0BE-F7E5-6246414E6D59}"/>
              </a:ext>
            </a:extLst>
          </p:cNvPr>
          <p:cNvGraphicFramePr/>
          <p:nvPr/>
        </p:nvGraphicFramePr>
        <p:xfrm>
          <a:off x="1100197" y="2558681"/>
          <a:ext cx="1563616" cy="1042410"/>
        </p:xfrm>
        <a:graphic>
          <a:graphicData uri="http://schemas.openxmlformats.org/drawingml/2006/chart">
            <c:chart xmlns:c="http://schemas.openxmlformats.org/drawingml/2006/chart" xmlns:r="http://schemas.openxmlformats.org/officeDocument/2006/relationships" r:id="rId4"/>
          </a:graphicData>
        </a:graphic>
      </p:graphicFrame>
      <p:sp>
        <p:nvSpPr>
          <p:cNvPr id="41" name="TextBox 40">
            <a:extLst>
              <a:ext uri="{FF2B5EF4-FFF2-40B4-BE49-F238E27FC236}">
                <a16:creationId xmlns:a16="http://schemas.microsoft.com/office/drawing/2014/main" id="{34FFB3F5-1ED1-C394-0B2F-8B1ACAC904D4}"/>
              </a:ext>
            </a:extLst>
          </p:cNvPr>
          <p:cNvSpPr txBox="1"/>
          <p:nvPr/>
        </p:nvSpPr>
        <p:spPr>
          <a:xfrm>
            <a:off x="1562986" y="2915764"/>
            <a:ext cx="638039" cy="307777"/>
          </a:xfrm>
          <a:prstGeom prst="rect">
            <a:avLst/>
          </a:prstGeom>
          <a:noFill/>
        </p:spPr>
        <p:txBody>
          <a:bodyPr wrap="square" lIns="91440" tIns="45720" rIns="91440" bIns="45720" anchor="t">
            <a:spAutoFit/>
          </a:bodyPr>
          <a:lstStyle/>
          <a:p>
            <a:pPr algn="ctr"/>
            <a:r>
              <a:rPr lang="en-US" sz="1400" b="1">
                <a:solidFill>
                  <a:schemeClr val="bg1"/>
                </a:solidFill>
                <a:latin typeface="Roboto" panose="02000000000000000000" pitchFamily="2" charset="0"/>
                <a:ea typeface="Roboto" panose="02000000000000000000" pitchFamily="2" charset="0"/>
                <a:cs typeface="Roboto" panose="02000000000000000000" pitchFamily="2" charset="0"/>
              </a:rPr>
              <a:t>96%</a:t>
            </a:r>
          </a:p>
        </p:txBody>
      </p:sp>
      <p:sp>
        <p:nvSpPr>
          <p:cNvPr id="44" name="Rectangle: Rounded Corners 43">
            <a:extLst>
              <a:ext uri="{FF2B5EF4-FFF2-40B4-BE49-F238E27FC236}">
                <a16:creationId xmlns:a16="http://schemas.microsoft.com/office/drawing/2014/main" id="{AD73CC03-197F-6EBB-19F3-56F9B3FB62EA}"/>
              </a:ext>
            </a:extLst>
          </p:cNvPr>
          <p:cNvSpPr/>
          <p:nvPr/>
        </p:nvSpPr>
        <p:spPr>
          <a:xfrm>
            <a:off x="6163334" y="1330960"/>
            <a:ext cx="2704782" cy="4320000"/>
          </a:xfrm>
          <a:prstGeom prst="roundRect">
            <a:avLst>
              <a:gd name="adj" fmla="val 7466"/>
            </a:avLst>
          </a:prstGeom>
          <a:solidFill>
            <a:srgbClr val="4F17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5" name="Oval 44">
            <a:extLst>
              <a:ext uri="{FF2B5EF4-FFF2-40B4-BE49-F238E27FC236}">
                <a16:creationId xmlns:a16="http://schemas.microsoft.com/office/drawing/2014/main" id="{9824A1A4-70DD-EA62-8DF4-3B6ABE1513F2}"/>
              </a:ext>
            </a:extLst>
          </p:cNvPr>
          <p:cNvSpPr/>
          <p:nvPr/>
        </p:nvSpPr>
        <p:spPr>
          <a:xfrm>
            <a:off x="6327929" y="1544612"/>
            <a:ext cx="851737" cy="851737"/>
          </a:xfrm>
          <a:prstGeom prst="ellipse">
            <a:avLst/>
          </a:prstGeom>
          <a:blipFill dpi="0" rotWithShape="1">
            <a:blip r:embed="rId5"/>
            <a:srcRect/>
            <a:stretch>
              <a:fillRect l="-17321" t="-15831" r="-29509" b="-101293"/>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6" name="TextBox 45">
            <a:extLst>
              <a:ext uri="{FF2B5EF4-FFF2-40B4-BE49-F238E27FC236}">
                <a16:creationId xmlns:a16="http://schemas.microsoft.com/office/drawing/2014/main" id="{BC3B3CF7-D2EF-E9E3-4C54-1DB4954A347B}"/>
              </a:ext>
            </a:extLst>
          </p:cNvPr>
          <p:cNvSpPr txBox="1"/>
          <p:nvPr/>
        </p:nvSpPr>
        <p:spPr>
          <a:xfrm>
            <a:off x="7259726" y="1515648"/>
            <a:ext cx="1108721" cy="523220"/>
          </a:xfrm>
          <a:prstGeom prst="rect">
            <a:avLst/>
          </a:prstGeom>
          <a:noFill/>
        </p:spPr>
        <p:txBody>
          <a:bodyPr wrap="square" lIns="91440" tIns="45720" rIns="91440" bIns="45720" anchor="t">
            <a:spAutoFit/>
          </a:bodyPr>
          <a:lstStyle/>
          <a:p>
            <a:r>
              <a:rPr lang="en-US" sz="1400" b="1">
                <a:solidFill>
                  <a:schemeClr val="bg1"/>
                </a:solidFill>
                <a:latin typeface="Roboto" panose="02000000000000000000" pitchFamily="2" charset="0"/>
                <a:ea typeface="Roboto" panose="02000000000000000000" pitchFamily="2" charset="0"/>
                <a:cs typeface="Roboto" panose="02000000000000000000" pitchFamily="2" charset="0"/>
              </a:rPr>
              <a:t>Arun Prakash</a:t>
            </a:r>
          </a:p>
        </p:txBody>
      </p:sp>
      <p:sp>
        <p:nvSpPr>
          <p:cNvPr id="48" name="TextBox 47">
            <a:extLst>
              <a:ext uri="{FF2B5EF4-FFF2-40B4-BE49-F238E27FC236}">
                <a16:creationId xmlns:a16="http://schemas.microsoft.com/office/drawing/2014/main" id="{68E95C6A-6B7B-6568-2678-8DC0E1C1AFC0}"/>
              </a:ext>
            </a:extLst>
          </p:cNvPr>
          <p:cNvSpPr txBox="1"/>
          <p:nvPr/>
        </p:nvSpPr>
        <p:spPr>
          <a:xfrm>
            <a:off x="7259726" y="2000155"/>
            <a:ext cx="1108721" cy="400110"/>
          </a:xfrm>
          <a:prstGeom prst="rect">
            <a:avLst/>
          </a:prstGeom>
          <a:noFill/>
        </p:spPr>
        <p:txBody>
          <a:bodyPr wrap="square" lIns="91440" tIns="45720" rIns="91440" bIns="45720" anchor="t">
            <a:spAutoFit/>
          </a:bodyPr>
          <a:lstStyle/>
          <a:p>
            <a:r>
              <a:rPr lang="en-US" sz="1000">
                <a:solidFill>
                  <a:schemeClr val="bg1"/>
                </a:solidFill>
                <a:latin typeface="Roboto" panose="02000000000000000000" pitchFamily="2" charset="0"/>
                <a:ea typeface="Roboto" panose="02000000000000000000" pitchFamily="2" charset="0"/>
                <a:cs typeface="Roboto" panose="02000000000000000000" pitchFamily="2" charset="0"/>
              </a:rPr>
              <a:t>Instructional Designer </a:t>
            </a:r>
          </a:p>
        </p:txBody>
      </p:sp>
      <p:cxnSp>
        <p:nvCxnSpPr>
          <p:cNvPr id="49" name="Straight Connector 48">
            <a:extLst>
              <a:ext uri="{FF2B5EF4-FFF2-40B4-BE49-F238E27FC236}">
                <a16:creationId xmlns:a16="http://schemas.microsoft.com/office/drawing/2014/main" id="{58EC8A5F-F70C-CC0B-7E19-317B8B2BCA7D}"/>
              </a:ext>
            </a:extLst>
          </p:cNvPr>
          <p:cNvCxnSpPr/>
          <p:nvPr/>
        </p:nvCxnSpPr>
        <p:spPr>
          <a:xfrm>
            <a:off x="6367645" y="2569665"/>
            <a:ext cx="225552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CFD95E04-A0B8-BB89-9228-0D54D8E1ED24}"/>
              </a:ext>
            </a:extLst>
          </p:cNvPr>
          <p:cNvCxnSpPr/>
          <p:nvPr/>
        </p:nvCxnSpPr>
        <p:spPr>
          <a:xfrm>
            <a:off x="6367645" y="3580077"/>
            <a:ext cx="2255520" cy="0"/>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51" name="Chart 50">
            <a:extLst>
              <a:ext uri="{FF2B5EF4-FFF2-40B4-BE49-F238E27FC236}">
                <a16:creationId xmlns:a16="http://schemas.microsoft.com/office/drawing/2014/main" id="{15DD88F3-6A79-8242-E3A9-24F99F9EA1DD}"/>
              </a:ext>
            </a:extLst>
          </p:cNvPr>
          <p:cNvGraphicFramePr/>
          <p:nvPr>
            <p:extLst>
              <p:ext uri="{D42A27DB-BD31-4B8C-83A1-F6EECF244321}">
                <p14:modId xmlns:p14="http://schemas.microsoft.com/office/powerpoint/2010/main" val="3386131047"/>
              </p:ext>
            </p:extLst>
          </p:nvPr>
        </p:nvGraphicFramePr>
        <p:xfrm>
          <a:off x="6688869" y="2558681"/>
          <a:ext cx="1563616" cy="1042410"/>
        </p:xfrm>
        <a:graphic>
          <a:graphicData uri="http://schemas.openxmlformats.org/drawingml/2006/chart">
            <c:chart xmlns:c="http://schemas.openxmlformats.org/drawingml/2006/chart" xmlns:r="http://schemas.openxmlformats.org/officeDocument/2006/relationships" r:id="rId6"/>
          </a:graphicData>
        </a:graphic>
      </p:graphicFrame>
      <p:sp>
        <p:nvSpPr>
          <p:cNvPr id="52" name="TextBox 51">
            <a:extLst>
              <a:ext uri="{FF2B5EF4-FFF2-40B4-BE49-F238E27FC236}">
                <a16:creationId xmlns:a16="http://schemas.microsoft.com/office/drawing/2014/main" id="{B5F8451A-373D-2633-8A86-3ADFEEE1D88E}"/>
              </a:ext>
            </a:extLst>
          </p:cNvPr>
          <p:cNvSpPr txBox="1"/>
          <p:nvPr/>
        </p:nvSpPr>
        <p:spPr>
          <a:xfrm>
            <a:off x="7231416" y="2915764"/>
            <a:ext cx="638039" cy="307777"/>
          </a:xfrm>
          <a:prstGeom prst="rect">
            <a:avLst/>
          </a:prstGeom>
          <a:noFill/>
        </p:spPr>
        <p:txBody>
          <a:bodyPr wrap="square" lIns="91440" tIns="45720" rIns="91440" bIns="45720" anchor="t">
            <a:spAutoFit/>
          </a:bodyPr>
          <a:lstStyle/>
          <a:p>
            <a:r>
              <a:rPr lang="en-US" sz="1400" b="1">
                <a:solidFill>
                  <a:schemeClr val="bg1"/>
                </a:solidFill>
                <a:latin typeface="Roboto" panose="02000000000000000000" pitchFamily="2" charset="0"/>
                <a:ea typeface="Roboto" panose="02000000000000000000" pitchFamily="2" charset="0"/>
                <a:cs typeface="Roboto" panose="02000000000000000000" pitchFamily="2" charset="0"/>
              </a:rPr>
              <a:t>87%</a:t>
            </a:r>
          </a:p>
        </p:txBody>
      </p:sp>
      <p:sp>
        <p:nvSpPr>
          <p:cNvPr id="54" name="Rectangle: Rounded Corners 53">
            <a:extLst>
              <a:ext uri="{FF2B5EF4-FFF2-40B4-BE49-F238E27FC236}">
                <a16:creationId xmlns:a16="http://schemas.microsoft.com/office/drawing/2014/main" id="{6388BC26-7C5C-2A23-EDB5-FF739E79FE84}"/>
              </a:ext>
            </a:extLst>
          </p:cNvPr>
          <p:cNvSpPr/>
          <p:nvPr/>
        </p:nvSpPr>
        <p:spPr>
          <a:xfrm>
            <a:off x="8978203" y="1330960"/>
            <a:ext cx="2704782" cy="4320000"/>
          </a:xfrm>
          <a:prstGeom prst="roundRect">
            <a:avLst>
              <a:gd name="adj" fmla="val 7466"/>
            </a:avLst>
          </a:prstGeom>
          <a:solidFill>
            <a:srgbClr val="4F17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5" name="Oval 54">
            <a:extLst>
              <a:ext uri="{FF2B5EF4-FFF2-40B4-BE49-F238E27FC236}">
                <a16:creationId xmlns:a16="http://schemas.microsoft.com/office/drawing/2014/main" id="{88BE1AF8-0A07-9774-117A-6C89F619673A}"/>
              </a:ext>
            </a:extLst>
          </p:cNvPr>
          <p:cNvSpPr/>
          <p:nvPr/>
        </p:nvSpPr>
        <p:spPr>
          <a:xfrm>
            <a:off x="9183438" y="1544612"/>
            <a:ext cx="851737" cy="851737"/>
          </a:xfrm>
          <a:prstGeom prst="ellipse">
            <a:avLst/>
          </a:prstGeom>
          <a:blipFill>
            <a:blip r:embed="rId7"/>
            <a:stretch>
              <a:fillRect l="-23619" t="-43713" r="-34247" b="-67447"/>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6" name="TextBox 55">
            <a:extLst>
              <a:ext uri="{FF2B5EF4-FFF2-40B4-BE49-F238E27FC236}">
                <a16:creationId xmlns:a16="http://schemas.microsoft.com/office/drawing/2014/main" id="{8C336123-5320-AB2C-D2A5-6DDE4484963B}"/>
              </a:ext>
            </a:extLst>
          </p:cNvPr>
          <p:cNvSpPr txBox="1"/>
          <p:nvPr/>
        </p:nvSpPr>
        <p:spPr>
          <a:xfrm>
            <a:off x="10115235" y="1515648"/>
            <a:ext cx="1108721" cy="523220"/>
          </a:xfrm>
          <a:prstGeom prst="rect">
            <a:avLst/>
          </a:prstGeom>
          <a:noFill/>
        </p:spPr>
        <p:txBody>
          <a:bodyPr wrap="square" lIns="91440" tIns="45720" rIns="91440" bIns="45720" anchor="t">
            <a:spAutoFit/>
          </a:bodyPr>
          <a:lstStyle/>
          <a:p>
            <a:r>
              <a:rPr lang="en-US" sz="1400" b="1">
                <a:solidFill>
                  <a:schemeClr val="bg1"/>
                </a:solidFill>
                <a:latin typeface="Roboto" panose="02000000000000000000" pitchFamily="2" charset="0"/>
                <a:ea typeface="Roboto" panose="02000000000000000000" pitchFamily="2" charset="0"/>
                <a:cs typeface="Roboto" panose="02000000000000000000" pitchFamily="2" charset="0"/>
              </a:rPr>
              <a:t>Joyce</a:t>
            </a:r>
          </a:p>
          <a:p>
            <a:r>
              <a:rPr lang="en-US" sz="1400" b="1">
                <a:solidFill>
                  <a:schemeClr val="bg1"/>
                </a:solidFill>
                <a:latin typeface="Roboto" panose="02000000000000000000" pitchFamily="2" charset="0"/>
                <a:ea typeface="Roboto" panose="02000000000000000000" pitchFamily="2" charset="0"/>
                <a:cs typeface="Roboto" panose="02000000000000000000" pitchFamily="2" charset="0"/>
              </a:rPr>
              <a:t>Chacko</a:t>
            </a:r>
          </a:p>
        </p:txBody>
      </p:sp>
      <p:sp>
        <p:nvSpPr>
          <p:cNvPr id="58" name="TextBox 57">
            <a:extLst>
              <a:ext uri="{FF2B5EF4-FFF2-40B4-BE49-F238E27FC236}">
                <a16:creationId xmlns:a16="http://schemas.microsoft.com/office/drawing/2014/main" id="{84C70448-DEA8-4DF3-02CC-4A7EB6B093D9}"/>
              </a:ext>
            </a:extLst>
          </p:cNvPr>
          <p:cNvSpPr txBox="1"/>
          <p:nvPr/>
        </p:nvSpPr>
        <p:spPr>
          <a:xfrm>
            <a:off x="10115235" y="2000155"/>
            <a:ext cx="1108721" cy="400110"/>
          </a:xfrm>
          <a:prstGeom prst="rect">
            <a:avLst/>
          </a:prstGeom>
          <a:noFill/>
        </p:spPr>
        <p:txBody>
          <a:bodyPr wrap="square" lIns="91440" tIns="45720" rIns="91440" bIns="45720" anchor="t">
            <a:spAutoFit/>
          </a:bodyPr>
          <a:lstStyle/>
          <a:p>
            <a:r>
              <a:rPr lang="en-US" sz="1000">
                <a:solidFill>
                  <a:schemeClr val="bg1"/>
                </a:solidFill>
                <a:latin typeface="Roboto" panose="02000000000000000000" pitchFamily="2" charset="0"/>
                <a:ea typeface="Roboto" panose="02000000000000000000" pitchFamily="2" charset="0"/>
                <a:cs typeface="Roboto" panose="02000000000000000000" pitchFamily="2" charset="0"/>
              </a:rPr>
              <a:t>Instructional Designer </a:t>
            </a:r>
          </a:p>
        </p:txBody>
      </p:sp>
      <p:cxnSp>
        <p:nvCxnSpPr>
          <p:cNvPr id="59" name="Straight Connector 58">
            <a:extLst>
              <a:ext uri="{FF2B5EF4-FFF2-40B4-BE49-F238E27FC236}">
                <a16:creationId xmlns:a16="http://schemas.microsoft.com/office/drawing/2014/main" id="{542E50FF-957A-30B7-F574-2587A2658E30}"/>
              </a:ext>
            </a:extLst>
          </p:cNvPr>
          <p:cNvCxnSpPr/>
          <p:nvPr/>
        </p:nvCxnSpPr>
        <p:spPr>
          <a:xfrm>
            <a:off x="9223154" y="2569665"/>
            <a:ext cx="225552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917FD46E-F9EC-3ED6-4C2F-3E928035C220}"/>
              </a:ext>
            </a:extLst>
          </p:cNvPr>
          <p:cNvCxnSpPr/>
          <p:nvPr/>
        </p:nvCxnSpPr>
        <p:spPr>
          <a:xfrm>
            <a:off x="9223154" y="3580077"/>
            <a:ext cx="2255520" cy="0"/>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61" name="Chart 60">
            <a:extLst>
              <a:ext uri="{FF2B5EF4-FFF2-40B4-BE49-F238E27FC236}">
                <a16:creationId xmlns:a16="http://schemas.microsoft.com/office/drawing/2014/main" id="{5851CCA6-C756-72FB-626C-B76E3733094F}"/>
              </a:ext>
            </a:extLst>
          </p:cNvPr>
          <p:cNvGraphicFramePr/>
          <p:nvPr>
            <p:extLst>
              <p:ext uri="{D42A27DB-BD31-4B8C-83A1-F6EECF244321}">
                <p14:modId xmlns:p14="http://schemas.microsoft.com/office/powerpoint/2010/main" val="2283947731"/>
              </p:ext>
            </p:extLst>
          </p:nvPr>
        </p:nvGraphicFramePr>
        <p:xfrm>
          <a:off x="9544378" y="2558681"/>
          <a:ext cx="1563616" cy="1042410"/>
        </p:xfrm>
        <a:graphic>
          <a:graphicData uri="http://schemas.openxmlformats.org/drawingml/2006/chart">
            <c:chart xmlns:c="http://schemas.openxmlformats.org/drawingml/2006/chart" xmlns:r="http://schemas.openxmlformats.org/officeDocument/2006/relationships" r:id="rId8"/>
          </a:graphicData>
        </a:graphic>
      </p:graphicFrame>
      <p:sp>
        <p:nvSpPr>
          <p:cNvPr id="62" name="TextBox 61">
            <a:extLst>
              <a:ext uri="{FF2B5EF4-FFF2-40B4-BE49-F238E27FC236}">
                <a16:creationId xmlns:a16="http://schemas.microsoft.com/office/drawing/2014/main" id="{A87510CE-E8F4-8EAE-3809-34EE49F6EC95}"/>
              </a:ext>
            </a:extLst>
          </p:cNvPr>
          <p:cNvSpPr txBox="1"/>
          <p:nvPr/>
        </p:nvSpPr>
        <p:spPr>
          <a:xfrm>
            <a:off x="10076039" y="2915764"/>
            <a:ext cx="638039" cy="307777"/>
          </a:xfrm>
          <a:prstGeom prst="rect">
            <a:avLst/>
          </a:prstGeom>
          <a:noFill/>
        </p:spPr>
        <p:txBody>
          <a:bodyPr wrap="square" lIns="91440" tIns="45720" rIns="91440" bIns="45720" anchor="t">
            <a:spAutoFit/>
          </a:bodyPr>
          <a:lstStyle/>
          <a:p>
            <a:r>
              <a:rPr lang="en-US" sz="1400" b="1">
                <a:solidFill>
                  <a:schemeClr val="bg1"/>
                </a:solidFill>
                <a:latin typeface="Roboto" panose="02000000000000000000" pitchFamily="2" charset="0"/>
                <a:ea typeface="Roboto" panose="02000000000000000000" pitchFamily="2" charset="0"/>
                <a:cs typeface="Roboto" panose="02000000000000000000" pitchFamily="2" charset="0"/>
              </a:rPr>
              <a:t>87%</a:t>
            </a:r>
          </a:p>
        </p:txBody>
      </p:sp>
      <p:graphicFrame>
        <p:nvGraphicFramePr>
          <p:cNvPr id="80" name="Chart 79">
            <a:extLst>
              <a:ext uri="{FF2B5EF4-FFF2-40B4-BE49-F238E27FC236}">
                <a16:creationId xmlns:a16="http://schemas.microsoft.com/office/drawing/2014/main" id="{5B4A674F-0712-6418-14D1-9917CF98D11D}"/>
              </a:ext>
            </a:extLst>
          </p:cNvPr>
          <p:cNvGraphicFramePr>
            <a:graphicFrameLocks/>
          </p:cNvGraphicFramePr>
          <p:nvPr>
            <p:extLst>
              <p:ext uri="{D42A27DB-BD31-4B8C-83A1-F6EECF244321}">
                <p14:modId xmlns:p14="http://schemas.microsoft.com/office/powerpoint/2010/main" val="1200220516"/>
              </p:ext>
            </p:extLst>
          </p:nvPr>
        </p:nvGraphicFramePr>
        <p:xfrm>
          <a:off x="6213820" y="3646404"/>
          <a:ext cx="3202409" cy="1359347"/>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86" name="Chart 85">
            <a:extLst>
              <a:ext uri="{FF2B5EF4-FFF2-40B4-BE49-F238E27FC236}">
                <a16:creationId xmlns:a16="http://schemas.microsoft.com/office/drawing/2014/main" id="{24A6F214-8B05-E36C-3251-D71D80E53F49}"/>
              </a:ext>
            </a:extLst>
          </p:cNvPr>
          <p:cNvGraphicFramePr>
            <a:graphicFrameLocks/>
          </p:cNvGraphicFramePr>
          <p:nvPr>
            <p:extLst>
              <p:ext uri="{D42A27DB-BD31-4B8C-83A1-F6EECF244321}">
                <p14:modId xmlns:p14="http://schemas.microsoft.com/office/powerpoint/2010/main" val="3656459973"/>
              </p:ext>
            </p:extLst>
          </p:nvPr>
        </p:nvGraphicFramePr>
        <p:xfrm>
          <a:off x="8997231" y="3646404"/>
          <a:ext cx="3202409" cy="1359347"/>
        </p:xfrm>
        <a:graphic>
          <a:graphicData uri="http://schemas.openxmlformats.org/drawingml/2006/chart">
            <c:chart xmlns:c="http://schemas.openxmlformats.org/drawingml/2006/chart" xmlns:r="http://schemas.openxmlformats.org/officeDocument/2006/relationships" r:id="rId10"/>
          </a:graphicData>
        </a:graphic>
      </p:graphicFrame>
      <p:grpSp>
        <p:nvGrpSpPr>
          <p:cNvPr id="111" name="Group 110">
            <a:extLst>
              <a:ext uri="{FF2B5EF4-FFF2-40B4-BE49-F238E27FC236}">
                <a16:creationId xmlns:a16="http://schemas.microsoft.com/office/drawing/2014/main" id="{36CBA0B8-6248-F8B8-A478-98276ED653D0}"/>
              </a:ext>
            </a:extLst>
          </p:cNvPr>
          <p:cNvGrpSpPr/>
          <p:nvPr/>
        </p:nvGrpSpPr>
        <p:grpSpPr>
          <a:xfrm>
            <a:off x="9280770" y="5215230"/>
            <a:ext cx="2099649" cy="246221"/>
            <a:chOff x="784725" y="5370170"/>
            <a:chExt cx="2099649" cy="246221"/>
          </a:xfrm>
        </p:grpSpPr>
        <p:sp>
          <p:nvSpPr>
            <p:cNvPr id="112" name="Rectangle 111">
              <a:extLst>
                <a:ext uri="{FF2B5EF4-FFF2-40B4-BE49-F238E27FC236}">
                  <a16:creationId xmlns:a16="http://schemas.microsoft.com/office/drawing/2014/main" id="{A8F32FEA-30C7-CEF0-E88B-AF493F18C667}"/>
                </a:ext>
              </a:extLst>
            </p:cNvPr>
            <p:cNvSpPr/>
            <p:nvPr/>
          </p:nvSpPr>
          <p:spPr>
            <a:xfrm>
              <a:off x="784725" y="5462806"/>
              <a:ext cx="72000" cy="72000"/>
            </a:xfrm>
            <a:prstGeom prst="rect">
              <a:avLst/>
            </a:prstGeom>
            <a:solidFill>
              <a:srgbClr val="FF61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3" name="Rectangle 112">
              <a:extLst>
                <a:ext uri="{FF2B5EF4-FFF2-40B4-BE49-F238E27FC236}">
                  <a16:creationId xmlns:a16="http://schemas.microsoft.com/office/drawing/2014/main" id="{EF2CB528-12EC-6237-17F6-9DEC58A12277}"/>
                </a:ext>
              </a:extLst>
            </p:cNvPr>
            <p:cNvSpPr/>
            <p:nvPr/>
          </p:nvSpPr>
          <p:spPr>
            <a:xfrm>
              <a:off x="1950699" y="5462806"/>
              <a:ext cx="72000" cy="72000"/>
            </a:xfrm>
            <a:prstGeom prst="rect">
              <a:avLst/>
            </a:prstGeom>
            <a:solidFill>
              <a:srgbClr val="59D4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4" name="TextBox 113">
              <a:extLst>
                <a:ext uri="{FF2B5EF4-FFF2-40B4-BE49-F238E27FC236}">
                  <a16:creationId xmlns:a16="http://schemas.microsoft.com/office/drawing/2014/main" id="{17366E1C-2991-2D26-C5AB-C8133A133339}"/>
                </a:ext>
              </a:extLst>
            </p:cNvPr>
            <p:cNvSpPr txBox="1"/>
            <p:nvPr/>
          </p:nvSpPr>
          <p:spPr>
            <a:xfrm>
              <a:off x="866005" y="5370170"/>
              <a:ext cx="972955" cy="246221"/>
            </a:xfrm>
            <a:prstGeom prst="rect">
              <a:avLst/>
            </a:prstGeom>
            <a:noFill/>
          </p:spPr>
          <p:txBody>
            <a:bodyPr wrap="square" lIns="91440" tIns="45720" rIns="91440" bIns="45720" anchor="t">
              <a:spAutoFit/>
            </a:bodyPr>
            <a:lstStyle/>
            <a:p>
              <a:r>
                <a:rPr lang="en-US" sz="1000">
                  <a:solidFill>
                    <a:schemeClr val="bg1"/>
                  </a:solidFill>
                  <a:latin typeface="Roboto" panose="02000000000000000000" pitchFamily="2" charset="0"/>
                  <a:ea typeface="Roboto" panose="02000000000000000000" pitchFamily="2" charset="0"/>
                  <a:cs typeface="Roboto" panose="02000000000000000000" pitchFamily="2" charset="0"/>
                </a:rPr>
                <a:t>Available hrs.</a:t>
              </a:r>
            </a:p>
          </p:txBody>
        </p:sp>
        <p:sp>
          <p:nvSpPr>
            <p:cNvPr id="115" name="TextBox 114">
              <a:extLst>
                <a:ext uri="{FF2B5EF4-FFF2-40B4-BE49-F238E27FC236}">
                  <a16:creationId xmlns:a16="http://schemas.microsoft.com/office/drawing/2014/main" id="{AFDB5C64-2E78-D0D2-7D95-6482A2271B85}"/>
                </a:ext>
              </a:extLst>
            </p:cNvPr>
            <p:cNvSpPr txBox="1"/>
            <p:nvPr/>
          </p:nvSpPr>
          <p:spPr>
            <a:xfrm>
              <a:off x="2039360" y="5370170"/>
              <a:ext cx="845014" cy="246221"/>
            </a:xfrm>
            <a:prstGeom prst="rect">
              <a:avLst/>
            </a:prstGeom>
            <a:noFill/>
          </p:spPr>
          <p:txBody>
            <a:bodyPr wrap="square" lIns="91440" tIns="45720" rIns="91440" bIns="45720" anchor="t">
              <a:spAutoFit/>
            </a:bodyPr>
            <a:lstStyle/>
            <a:p>
              <a:r>
                <a:rPr lang="en-US" sz="1000">
                  <a:solidFill>
                    <a:schemeClr val="bg1"/>
                  </a:solidFill>
                  <a:latin typeface="Roboto" panose="02000000000000000000" pitchFamily="2" charset="0"/>
                  <a:ea typeface="Roboto" panose="02000000000000000000" pitchFamily="2" charset="0"/>
                  <a:cs typeface="Roboto" panose="02000000000000000000" pitchFamily="2" charset="0"/>
                </a:rPr>
                <a:t>Actual hrs.</a:t>
              </a:r>
            </a:p>
          </p:txBody>
        </p:sp>
      </p:grpSp>
      <p:grpSp>
        <p:nvGrpSpPr>
          <p:cNvPr id="116" name="Group 115">
            <a:extLst>
              <a:ext uri="{FF2B5EF4-FFF2-40B4-BE49-F238E27FC236}">
                <a16:creationId xmlns:a16="http://schemas.microsoft.com/office/drawing/2014/main" id="{CA882B40-AAB7-1477-EEC4-4818B2E0017B}"/>
              </a:ext>
            </a:extLst>
          </p:cNvPr>
          <p:cNvGrpSpPr/>
          <p:nvPr/>
        </p:nvGrpSpPr>
        <p:grpSpPr>
          <a:xfrm>
            <a:off x="6465901" y="5215230"/>
            <a:ext cx="2099649" cy="246221"/>
            <a:chOff x="784725" y="5370170"/>
            <a:chExt cx="2099649" cy="246221"/>
          </a:xfrm>
        </p:grpSpPr>
        <p:sp>
          <p:nvSpPr>
            <p:cNvPr id="117" name="Rectangle 116">
              <a:extLst>
                <a:ext uri="{FF2B5EF4-FFF2-40B4-BE49-F238E27FC236}">
                  <a16:creationId xmlns:a16="http://schemas.microsoft.com/office/drawing/2014/main" id="{F174AFA8-0C7E-77C9-D473-221D8D5012F0}"/>
                </a:ext>
              </a:extLst>
            </p:cNvPr>
            <p:cNvSpPr/>
            <p:nvPr/>
          </p:nvSpPr>
          <p:spPr>
            <a:xfrm>
              <a:off x="784725" y="5462806"/>
              <a:ext cx="72000" cy="72000"/>
            </a:xfrm>
            <a:prstGeom prst="rect">
              <a:avLst/>
            </a:prstGeom>
            <a:solidFill>
              <a:srgbClr val="FF61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8" name="Rectangle 117">
              <a:extLst>
                <a:ext uri="{FF2B5EF4-FFF2-40B4-BE49-F238E27FC236}">
                  <a16:creationId xmlns:a16="http://schemas.microsoft.com/office/drawing/2014/main" id="{8E6B28CE-BD46-05F4-454B-B874AD630AC8}"/>
                </a:ext>
              </a:extLst>
            </p:cNvPr>
            <p:cNvSpPr/>
            <p:nvPr/>
          </p:nvSpPr>
          <p:spPr>
            <a:xfrm>
              <a:off x="1950699" y="5462806"/>
              <a:ext cx="72000" cy="72000"/>
            </a:xfrm>
            <a:prstGeom prst="rect">
              <a:avLst/>
            </a:prstGeom>
            <a:solidFill>
              <a:srgbClr val="59D4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9" name="TextBox 118">
              <a:extLst>
                <a:ext uri="{FF2B5EF4-FFF2-40B4-BE49-F238E27FC236}">
                  <a16:creationId xmlns:a16="http://schemas.microsoft.com/office/drawing/2014/main" id="{16F141A3-7896-0B6E-723C-11B4B58822A9}"/>
                </a:ext>
              </a:extLst>
            </p:cNvPr>
            <p:cNvSpPr txBox="1"/>
            <p:nvPr/>
          </p:nvSpPr>
          <p:spPr>
            <a:xfrm>
              <a:off x="866005" y="5370170"/>
              <a:ext cx="972955" cy="246221"/>
            </a:xfrm>
            <a:prstGeom prst="rect">
              <a:avLst/>
            </a:prstGeom>
            <a:noFill/>
          </p:spPr>
          <p:txBody>
            <a:bodyPr wrap="square" lIns="91440" tIns="45720" rIns="91440" bIns="45720" anchor="t">
              <a:spAutoFit/>
            </a:bodyPr>
            <a:lstStyle/>
            <a:p>
              <a:r>
                <a:rPr lang="en-US" sz="1000">
                  <a:solidFill>
                    <a:schemeClr val="bg1"/>
                  </a:solidFill>
                  <a:latin typeface="Roboto" panose="02000000000000000000" pitchFamily="2" charset="0"/>
                  <a:ea typeface="Roboto" panose="02000000000000000000" pitchFamily="2" charset="0"/>
                  <a:cs typeface="Roboto" panose="02000000000000000000" pitchFamily="2" charset="0"/>
                </a:rPr>
                <a:t>Available hrs.</a:t>
              </a:r>
            </a:p>
          </p:txBody>
        </p:sp>
        <p:sp>
          <p:nvSpPr>
            <p:cNvPr id="120" name="TextBox 119">
              <a:extLst>
                <a:ext uri="{FF2B5EF4-FFF2-40B4-BE49-F238E27FC236}">
                  <a16:creationId xmlns:a16="http://schemas.microsoft.com/office/drawing/2014/main" id="{A769AF82-5BA8-9092-D8B8-BF2DCF71B9C1}"/>
                </a:ext>
              </a:extLst>
            </p:cNvPr>
            <p:cNvSpPr txBox="1"/>
            <p:nvPr/>
          </p:nvSpPr>
          <p:spPr>
            <a:xfrm>
              <a:off x="2039360" y="5370170"/>
              <a:ext cx="845014" cy="246221"/>
            </a:xfrm>
            <a:prstGeom prst="rect">
              <a:avLst/>
            </a:prstGeom>
            <a:noFill/>
          </p:spPr>
          <p:txBody>
            <a:bodyPr wrap="square" lIns="91440" tIns="45720" rIns="91440" bIns="45720" anchor="t">
              <a:spAutoFit/>
            </a:bodyPr>
            <a:lstStyle/>
            <a:p>
              <a:r>
                <a:rPr lang="en-US" sz="1000">
                  <a:solidFill>
                    <a:schemeClr val="bg1"/>
                  </a:solidFill>
                  <a:latin typeface="Roboto" panose="02000000000000000000" pitchFamily="2" charset="0"/>
                  <a:ea typeface="Roboto" panose="02000000000000000000" pitchFamily="2" charset="0"/>
                  <a:cs typeface="Roboto" panose="02000000000000000000" pitchFamily="2" charset="0"/>
                </a:rPr>
                <a:t>Actual hrs.</a:t>
              </a:r>
            </a:p>
          </p:txBody>
        </p:sp>
      </p:grpSp>
      <p:grpSp>
        <p:nvGrpSpPr>
          <p:cNvPr id="121" name="Group 120">
            <a:extLst>
              <a:ext uri="{FF2B5EF4-FFF2-40B4-BE49-F238E27FC236}">
                <a16:creationId xmlns:a16="http://schemas.microsoft.com/office/drawing/2014/main" id="{263AC5AC-B8BB-93A5-66BB-335C820536DE}"/>
              </a:ext>
            </a:extLst>
          </p:cNvPr>
          <p:cNvGrpSpPr/>
          <p:nvPr/>
        </p:nvGrpSpPr>
        <p:grpSpPr>
          <a:xfrm>
            <a:off x="832181" y="5215230"/>
            <a:ext cx="2099649" cy="246221"/>
            <a:chOff x="784725" y="5370170"/>
            <a:chExt cx="2099649" cy="246221"/>
          </a:xfrm>
        </p:grpSpPr>
        <p:sp>
          <p:nvSpPr>
            <p:cNvPr id="122" name="Rectangle 121">
              <a:extLst>
                <a:ext uri="{FF2B5EF4-FFF2-40B4-BE49-F238E27FC236}">
                  <a16:creationId xmlns:a16="http://schemas.microsoft.com/office/drawing/2014/main" id="{A84614E6-79BF-A92B-C760-422B2AB7DF1D}"/>
                </a:ext>
              </a:extLst>
            </p:cNvPr>
            <p:cNvSpPr/>
            <p:nvPr/>
          </p:nvSpPr>
          <p:spPr>
            <a:xfrm>
              <a:off x="784725" y="5462806"/>
              <a:ext cx="72000" cy="72000"/>
            </a:xfrm>
            <a:prstGeom prst="rect">
              <a:avLst/>
            </a:prstGeom>
            <a:solidFill>
              <a:srgbClr val="FF61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3" name="Rectangle 122">
              <a:extLst>
                <a:ext uri="{FF2B5EF4-FFF2-40B4-BE49-F238E27FC236}">
                  <a16:creationId xmlns:a16="http://schemas.microsoft.com/office/drawing/2014/main" id="{B6AF6EC7-CAB5-EAE3-83D6-709EE56EE1AF}"/>
                </a:ext>
              </a:extLst>
            </p:cNvPr>
            <p:cNvSpPr/>
            <p:nvPr/>
          </p:nvSpPr>
          <p:spPr>
            <a:xfrm>
              <a:off x="1950699" y="5462806"/>
              <a:ext cx="72000" cy="72000"/>
            </a:xfrm>
            <a:prstGeom prst="rect">
              <a:avLst/>
            </a:prstGeom>
            <a:solidFill>
              <a:srgbClr val="59D4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4" name="TextBox 123">
              <a:extLst>
                <a:ext uri="{FF2B5EF4-FFF2-40B4-BE49-F238E27FC236}">
                  <a16:creationId xmlns:a16="http://schemas.microsoft.com/office/drawing/2014/main" id="{232E40F7-7118-D613-A67A-0DF6A8B6B7BB}"/>
                </a:ext>
              </a:extLst>
            </p:cNvPr>
            <p:cNvSpPr txBox="1"/>
            <p:nvPr/>
          </p:nvSpPr>
          <p:spPr>
            <a:xfrm>
              <a:off x="866005" y="5370170"/>
              <a:ext cx="972955" cy="246221"/>
            </a:xfrm>
            <a:prstGeom prst="rect">
              <a:avLst/>
            </a:prstGeom>
            <a:noFill/>
          </p:spPr>
          <p:txBody>
            <a:bodyPr wrap="square" lIns="91440" tIns="45720" rIns="91440" bIns="45720" anchor="t">
              <a:spAutoFit/>
            </a:bodyPr>
            <a:lstStyle/>
            <a:p>
              <a:r>
                <a:rPr lang="en-US" sz="1000">
                  <a:solidFill>
                    <a:schemeClr val="bg1"/>
                  </a:solidFill>
                  <a:latin typeface="Roboto" panose="02000000000000000000" pitchFamily="2" charset="0"/>
                  <a:ea typeface="Roboto" panose="02000000000000000000" pitchFamily="2" charset="0"/>
                  <a:cs typeface="Roboto" panose="02000000000000000000" pitchFamily="2" charset="0"/>
                </a:rPr>
                <a:t>Available hrs.</a:t>
              </a:r>
            </a:p>
          </p:txBody>
        </p:sp>
        <p:sp>
          <p:nvSpPr>
            <p:cNvPr id="125" name="TextBox 124">
              <a:extLst>
                <a:ext uri="{FF2B5EF4-FFF2-40B4-BE49-F238E27FC236}">
                  <a16:creationId xmlns:a16="http://schemas.microsoft.com/office/drawing/2014/main" id="{54126473-FD68-34DF-6871-79E0ACCCD52A}"/>
                </a:ext>
              </a:extLst>
            </p:cNvPr>
            <p:cNvSpPr txBox="1"/>
            <p:nvPr/>
          </p:nvSpPr>
          <p:spPr>
            <a:xfrm>
              <a:off x="2039360" y="5370170"/>
              <a:ext cx="845014" cy="246221"/>
            </a:xfrm>
            <a:prstGeom prst="rect">
              <a:avLst/>
            </a:prstGeom>
            <a:noFill/>
          </p:spPr>
          <p:txBody>
            <a:bodyPr wrap="square" lIns="91440" tIns="45720" rIns="91440" bIns="45720" anchor="t">
              <a:spAutoFit/>
            </a:bodyPr>
            <a:lstStyle/>
            <a:p>
              <a:r>
                <a:rPr lang="en-US" sz="1000">
                  <a:solidFill>
                    <a:schemeClr val="bg1"/>
                  </a:solidFill>
                  <a:latin typeface="Roboto" panose="02000000000000000000" pitchFamily="2" charset="0"/>
                  <a:ea typeface="Roboto" panose="02000000000000000000" pitchFamily="2" charset="0"/>
                  <a:cs typeface="Roboto" panose="02000000000000000000" pitchFamily="2" charset="0"/>
                </a:rPr>
                <a:t>d</a:t>
              </a:r>
            </a:p>
          </p:txBody>
        </p:sp>
      </p:grpSp>
      <p:sp>
        <p:nvSpPr>
          <p:cNvPr id="3" name="Rectangle: Rounded Corners 2">
            <a:extLst>
              <a:ext uri="{FF2B5EF4-FFF2-40B4-BE49-F238E27FC236}">
                <a16:creationId xmlns:a16="http://schemas.microsoft.com/office/drawing/2014/main" id="{AAEB9A13-3335-AD2D-350A-A2F2271F15E9}"/>
              </a:ext>
            </a:extLst>
          </p:cNvPr>
          <p:cNvSpPr/>
          <p:nvPr/>
        </p:nvSpPr>
        <p:spPr>
          <a:xfrm>
            <a:off x="3349014" y="1330960"/>
            <a:ext cx="2704782" cy="4320000"/>
          </a:xfrm>
          <a:prstGeom prst="roundRect">
            <a:avLst>
              <a:gd name="adj" fmla="val 7466"/>
            </a:avLst>
          </a:prstGeom>
          <a:solidFill>
            <a:srgbClr val="4F17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 name="Oval 3">
            <a:extLst>
              <a:ext uri="{FF2B5EF4-FFF2-40B4-BE49-F238E27FC236}">
                <a16:creationId xmlns:a16="http://schemas.microsoft.com/office/drawing/2014/main" id="{A67ABF87-A1C4-BFD7-CBAC-91DDA08CCCDB}"/>
              </a:ext>
            </a:extLst>
          </p:cNvPr>
          <p:cNvSpPr/>
          <p:nvPr/>
        </p:nvSpPr>
        <p:spPr>
          <a:xfrm>
            <a:off x="3533929" y="1544612"/>
            <a:ext cx="851737" cy="851737"/>
          </a:xfrm>
          <a:prstGeom prst="ellipse">
            <a:avLst/>
          </a:prstGeom>
          <a:blipFill>
            <a:blip r:embed="rId11"/>
            <a:stretch>
              <a:fillRect l="-12710" t="-31293" r="-4475" b="-25453"/>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TextBox 5">
            <a:extLst>
              <a:ext uri="{FF2B5EF4-FFF2-40B4-BE49-F238E27FC236}">
                <a16:creationId xmlns:a16="http://schemas.microsoft.com/office/drawing/2014/main" id="{38B93271-03BB-4EA8-EBDA-43131AE40D8A}"/>
              </a:ext>
            </a:extLst>
          </p:cNvPr>
          <p:cNvSpPr txBox="1"/>
          <p:nvPr/>
        </p:nvSpPr>
        <p:spPr>
          <a:xfrm>
            <a:off x="4465726" y="1515648"/>
            <a:ext cx="1108721" cy="523220"/>
          </a:xfrm>
          <a:prstGeom prst="rect">
            <a:avLst/>
          </a:prstGeom>
          <a:noFill/>
        </p:spPr>
        <p:txBody>
          <a:bodyPr wrap="square" lIns="91440" tIns="45720" rIns="91440" bIns="45720" anchor="t">
            <a:spAutoFit/>
          </a:bodyPr>
          <a:lstStyle/>
          <a:p>
            <a:r>
              <a:rPr lang="en-US" sz="1400" b="1">
                <a:solidFill>
                  <a:schemeClr val="bg1"/>
                </a:solidFill>
                <a:latin typeface="Roboto" panose="02000000000000000000" pitchFamily="2" charset="0"/>
                <a:ea typeface="Roboto" panose="02000000000000000000" pitchFamily="2" charset="0"/>
                <a:cs typeface="Roboto" panose="02000000000000000000" pitchFamily="2" charset="0"/>
              </a:rPr>
              <a:t>Nilashree Das</a:t>
            </a:r>
          </a:p>
        </p:txBody>
      </p:sp>
      <p:graphicFrame>
        <p:nvGraphicFramePr>
          <p:cNvPr id="7" name="Chart 6">
            <a:extLst>
              <a:ext uri="{FF2B5EF4-FFF2-40B4-BE49-F238E27FC236}">
                <a16:creationId xmlns:a16="http://schemas.microsoft.com/office/drawing/2014/main" id="{4B7CF770-2BD0-753B-7E73-6A77B19E9AE1}"/>
              </a:ext>
            </a:extLst>
          </p:cNvPr>
          <p:cNvGraphicFramePr>
            <a:graphicFrameLocks/>
          </p:cNvGraphicFramePr>
          <p:nvPr/>
        </p:nvGraphicFramePr>
        <p:xfrm>
          <a:off x="3418881" y="3646404"/>
          <a:ext cx="3202409" cy="1359347"/>
        </p:xfrm>
        <a:graphic>
          <a:graphicData uri="http://schemas.openxmlformats.org/drawingml/2006/chart">
            <c:chart xmlns:c="http://schemas.openxmlformats.org/drawingml/2006/chart" xmlns:r="http://schemas.openxmlformats.org/officeDocument/2006/relationships" r:id="rId12"/>
          </a:graphicData>
        </a:graphic>
      </p:graphicFrame>
      <p:sp>
        <p:nvSpPr>
          <p:cNvPr id="8" name="TextBox 7">
            <a:extLst>
              <a:ext uri="{FF2B5EF4-FFF2-40B4-BE49-F238E27FC236}">
                <a16:creationId xmlns:a16="http://schemas.microsoft.com/office/drawing/2014/main" id="{3A8296B7-C372-BE79-D72C-10BF7B620741}"/>
              </a:ext>
            </a:extLst>
          </p:cNvPr>
          <p:cNvSpPr txBox="1"/>
          <p:nvPr/>
        </p:nvSpPr>
        <p:spPr>
          <a:xfrm>
            <a:off x="4465726" y="2000155"/>
            <a:ext cx="1108721" cy="400110"/>
          </a:xfrm>
          <a:prstGeom prst="rect">
            <a:avLst/>
          </a:prstGeom>
          <a:noFill/>
        </p:spPr>
        <p:txBody>
          <a:bodyPr wrap="square" lIns="91440" tIns="45720" rIns="91440" bIns="45720" anchor="t">
            <a:spAutoFit/>
          </a:bodyPr>
          <a:lstStyle/>
          <a:p>
            <a:r>
              <a:rPr lang="en-US" sz="1000">
                <a:solidFill>
                  <a:schemeClr val="bg1"/>
                </a:solidFill>
                <a:latin typeface="Roboto" panose="02000000000000000000" pitchFamily="2" charset="0"/>
                <a:ea typeface="Roboto" panose="02000000000000000000" pitchFamily="2" charset="0"/>
                <a:cs typeface="Roboto" panose="02000000000000000000" pitchFamily="2" charset="0"/>
              </a:rPr>
              <a:t>Instructional Designer </a:t>
            </a:r>
          </a:p>
        </p:txBody>
      </p:sp>
      <p:cxnSp>
        <p:nvCxnSpPr>
          <p:cNvPr id="9" name="Straight Connector 8">
            <a:extLst>
              <a:ext uri="{FF2B5EF4-FFF2-40B4-BE49-F238E27FC236}">
                <a16:creationId xmlns:a16="http://schemas.microsoft.com/office/drawing/2014/main" id="{73A68B1E-FD03-4581-FACD-BA62C2585EDB}"/>
              </a:ext>
            </a:extLst>
          </p:cNvPr>
          <p:cNvCxnSpPr/>
          <p:nvPr/>
        </p:nvCxnSpPr>
        <p:spPr>
          <a:xfrm>
            <a:off x="3573645" y="2569665"/>
            <a:ext cx="225552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1474B33-6BAA-D9AB-F034-6D3903AC2F50}"/>
              </a:ext>
            </a:extLst>
          </p:cNvPr>
          <p:cNvCxnSpPr/>
          <p:nvPr/>
        </p:nvCxnSpPr>
        <p:spPr>
          <a:xfrm>
            <a:off x="3573645" y="3580077"/>
            <a:ext cx="2255520" cy="0"/>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11" name="Chart 10">
            <a:extLst>
              <a:ext uri="{FF2B5EF4-FFF2-40B4-BE49-F238E27FC236}">
                <a16:creationId xmlns:a16="http://schemas.microsoft.com/office/drawing/2014/main" id="{95B7B393-F180-A816-4E64-10EAA720E67A}"/>
              </a:ext>
            </a:extLst>
          </p:cNvPr>
          <p:cNvGraphicFramePr/>
          <p:nvPr>
            <p:extLst>
              <p:ext uri="{D42A27DB-BD31-4B8C-83A1-F6EECF244321}">
                <p14:modId xmlns:p14="http://schemas.microsoft.com/office/powerpoint/2010/main" val="3411673466"/>
              </p:ext>
            </p:extLst>
          </p:nvPr>
        </p:nvGraphicFramePr>
        <p:xfrm>
          <a:off x="3919597" y="2558681"/>
          <a:ext cx="1563616" cy="1042410"/>
        </p:xfrm>
        <a:graphic>
          <a:graphicData uri="http://schemas.openxmlformats.org/drawingml/2006/chart">
            <c:chart xmlns:c="http://schemas.openxmlformats.org/drawingml/2006/chart" xmlns:r="http://schemas.openxmlformats.org/officeDocument/2006/relationships" r:id="rId13"/>
          </a:graphicData>
        </a:graphic>
      </p:graphicFrame>
      <p:sp>
        <p:nvSpPr>
          <p:cNvPr id="12" name="TextBox 11">
            <a:extLst>
              <a:ext uri="{FF2B5EF4-FFF2-40B4-BE49-F238E27FC236}">
                <a16:creationId xmlns:a16="http://schemas.microsoft.com/office/drawing/2014/main" id="{3C9759BB-8E27-EE97-2A7D-0AFFEBC167F1}"/>
              </a:ext>
            </a:extLst>
          </p:cNvPr>
          <p:cNvSpPr txBox="1"/>
          <p:nvPr/>
        </p:nvSpPr>
        <p:spPr>
          <a:xfrm>
            <a:off x="4393272" y="2915764"/>
            <a:ext cx="638039" cy="307777"/>
          </a:xfrm>
          <a:prstGeom prst="rect">
            <a:avLst/>
          </a:prstGeom>
          <a:noFill/>
        </p:spPr>
        <p:txBody>
          <a:bodyPr wrap="square" lIns="91440" tIns="45720" rIns="91440" bIns="45720" anchor="t">
            <a:spAutoFit/>
          </a:bodyPr>
          <a:lstStyle/>
          <a:p>
            <a:pPr algn="ctr"/>
            <a:r>
              <a:rPr lang="en-US" sz="1400" b="1">
                <a:solidFill>
                  <a:schemeClr val="bg1"/>
                </a:solidFill>
                <a:latin typeface="Roboto" panose="02000000000000000000" pitchFamily="2" charset="0"/>
                <a:ea typeface="Roboto" panose="02000000000000000000" pitchFamily="2" charset="0"/>
                <a:cs typeface="Roboto" panose="02000000000000000000" pitchFamily="2" charset="0"/>
              </a:rPr>
              <a:t>84%</a:t>
            </a:r>
          </a:p>
        </p:txBody>
      </p:sp>
      <p:grpSp>
        <p:nvGrpSpPr>
          <p:cNvPr id="13" name="Group 12">
            <a:extLst>
              <a:ext uri="{FF2B5EF4-FFF2-40B4-BE49-F238E27FC236}">
                <a16:creationId xmlns:a16="http://schemas.microsoft.com/office/drawing/2014/main" id="{BA0AF464-E0A7-2565-C4BC-C3E462231D36}"/>
              </a:ext>
            </a:extLst>
          </p:cNvPr>
          <p:cNvGrpSpPr/>
          <p:nvPr/>
        </p:nvGrpSpPr>
        <p:grpSpPr>
          <a:xfrm>
            <a:off x="3651581" y="5215230"/>
            <a:ext cx="2099649" cy="246221"/>
            <a:chOff x="784725" y="5370170"/>
            <a:chExt cx="2099649" cy="246221"/>
          </a:xfrm>
        </p:grpSpPr>
        <p:sp>
          <p:nvSpPr>
            <p:cNvPr id="14" name="Rectangle 13">
              <a:extLst>
                <a:ext uri="{FF2B5EF4-FFF2-40B4-BE49-F238E27FC236}">
                  <a16:creationId xmlns:a16="http://schemas.microsoft.com/office/drawing/2014/main" id="{C9457CC8-AE32-71AB-116F-F6D25C44CA2D}"/>
                </a:ext>
              </a:extLst>
            </p:cNvPr>
            <p:cNvSpPr/>
            <p:nvPr/>
          </p:nvSpPr>
          <p:spPr>
            <a:xfrm>
              <a:off x="784725" y="5462806"/>
              <a:ext cx="72000" cy="72000"/>
            </a:xfrm>
            <a:prstGeom prst="rect">
              <a:avLst/>
            </a:prstGeom>
            <a:solidFill>
              <a:srgbClr val="FF61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5" name="Rectangle 14">
              <a:extLst>
                <a:ext uri="{FF2B5EF4-FFF2-40B4-BE49-F238E27FC236}">
                  <a16:creationId xmlns:a16="http://schemas.microsoft.com/office/drawing/2014/main" id="{2E9EFF8E-9142-4A84-0A08-F0681612EC25}"/>
                </a:ext>
              </a:extLst>
            </p:cNvPr>
            <p:cNvSpPr/>
            <p:nvPr/>
          </p:nvSpPr>
          <p:spPr>
            <a:xfrm>
              <a:off x="1950699" y="5462806"/>
              <a:ext cx="72000" cy="72000"/>
            </a:xfrm>
            <a:prstGeom prst="rect">
              <a:avLst/>
            </a:prstGeom>
            <a:solidFill>
              <a:srgbClr val="59D4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8" name="TextBox 17">
              <a:extLst>
                <a:ext uri="{FF2B5EF4-FFF2-40B4-BE49-F238E27FC236}">
                  <a16:creationId xmlns:a16="http://schemas.microsoft.com/office/drawing/2014/main" id="{EC37AACE-1ED7-C1FB-E50D-853762769212}"/>
                </a:ext>
              </a:extLst>
            </p:cNvPr>
            <p:cNvSpPr txBox="1"/>
            <p:nvPr/>
          </p:nvSpPr>
          <p:spPr>
            <a:xfrm>
              <a:off x="866005" y="5370170"/>
              <a:ext cx="972955" cy="246221"/>
            </a:xfrm>
            <a:prstGeom prst="rect">
              <a:avLst/>
            </a:prstGeom>
            <a:noFill/>
          </p:spPr>
          <p:txBody>
            <a:bodyPr wrap="square" lIns="91440" tIns="45720" rIns="91440" bIns="45720" anchor="t">
              <a:spAutoFit/>
            </a:bodyPr>
            <a:lstStyle/>
            <a:p>
              <a:r>
                <a:rPr lang="en-US" sz="1000">
                  <a:solidFill>
                    <a:schemeClr val="bg1"/>
                  </a:solidFill>
                  <a:latin typeface="Roboto" panose="02000000000000000000" pitchFamily="2" charset="0"/>
                  <a:ea typeface="Roboto" panose="02000000000000000000" pitchFamily="2" charset="0"/>
                  <a:cs typeface="Roboto" panose="02000000000000000000" pitchFamily="2" charset="0"/>
                </a:rPr>
                <a:t>Available hrs.</a:t>
              </a:r>
            </a:p>
          </p:txBody>
        </p:sp>
        <p:sp>
          <p:nvSpPr>
            <p:cNvPr id="19" name="TextBox 18">
              <a:extLst>
                <a:ext uri="{FF2B5EF4-FFF2-40B4-BE49-F238E27FC236}">
                  <a16:creationId xmlns:a16="http://schemas.microsoft.com/office/drawing/2014/main" id="{71FE0392-7CF6-5087-2A96-3EE121E88500}"/>
                </a:ext>
              </a:extLst>
            </p:cNvPr>
            <p:cNvSpPr txBox="1"/>
            <p:nvPr/>
          </p:nvSpPr>
          <p:spPr>
            <a:xfrm>
              <a:off x="2039360" y="5370170"/>
              <a:ext cx="845014" cy="246221"/>
            </a:xfrm>
            <a:prstGeom prst="rect">
              <a:avLst/>
            </a:prstGeom>
            <a:noFill/>
          </p:spPr>
          <p:txBody>
            <a:bodyPr wrap="square" lIns="91440" tIns="45720" rIns="91440" bIns="45720" anchor="t">
              <a:spAutoFit/>
            </a:bodyPr>
            <a:lstStyle/>
            <a:p>
              <a:r>
                <a:rPr lang="en-US" sz="1000">
                  <a:solidFill>
                    <a:schemeClr val="bg1"/>
                  </a:solidFill>
                  <a:latin typeface="Roboto" panose="02000000000000000000" pitchFamily="2" charset="0"/>
                  <a:ea typeface="Roboto" panose="02000000000000000000" pitchFamily="2" charset="0"/>
                  <a:cs typeface="Roboto" panose="02000000000000000000" pitchFamily="2" charset="0"/>
                </a:rPr>
                <a:t>Actual hrs.</a:t>
              </a:r>
            </a:p>
          </p:txBody>
        </p:sp>
      </p:grpSp>
      <p:sp>
        <p:nvSpPr>
          <p:cNvPr id="21" name="TextBox 20">
            <a:extLst>
              <a:ext uri="{FF2B5EF4-FFF2-40B4-BE49-F238E27FC236}">
                <a16:creationId xmlns:a16="http://schemas.microsoft.com/office/drawing/2014/main" id="{4CDD4C13-B808-7325-8A15-BF7E1636909D}"/>
              </a:ext>
            </a:extLst>
          </p:cNvPr>
          <p:cNvSpPr txBox="1"/>
          <p:nvPr/>
        </p:nvSpPr>
        <p:spPr>
          <a:xfrm>
            <a:off x="5569138" y="5809907"/>
            <a:ext cx="1053725" cy="276999"/>
          </a:xfrm>
          <a:prstGeom prst="rect">
            <a:avLst/>
          </a:prstGeom>
          <a:noFill/>
        </p:spPr>
        <p:txBody>
          <a:bodyPr wrap="square" lIns="91440" tIns="45720" rIns="91440" bIns="45720" anchor="t">
            <a:spAutoFit/>
          </a:bodyPr>
          <a:lstStyle/>
          <a:p>
            <a:pPr algn="ctr"/>
            <a:r>
              <a:rPr lang="en-US" sz="1200" b="1">
                <a:latin typeface="Roboto" panose="02000000000000000000" pitchFamily="2" charset="0"/>
                <a:ea typeface="Roboto" panose="02000000000000000000" pitchFamily="2" charset="0"/>
                <a:cs typeface="Roboto" panose="02000000000000000000" pitchFamily="2" charset="0"/>
              </a:rPr>
              <a:t>Core Team</a:t>
            </a:r>
          </a:p>
        </p:txBody>
      </p:sp>
    </p:spTree>
    <p:extLst>
      <p:ext uri="{BB962C8B-B14F-4D97-AF65-F5344CB8AC3E}">
        <p14:creationId xmlns:p14="http://schemas.microsoft.com/office/powerpoint/2010/main" val="707342739"/>
      </p:ext>
    </p:extLst>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C0CD2D4F-6EFB-C5F5-9354-CBAF79886523}"/>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241908FB-9107-1882-7D8D-634E6A56DEE1}"/>
              </a:ext>
            </a:extLst>
          </p:cNvPr>
          <p:cNvSpPr>
            <a:spLocks noGrp="1"/>
          </p:cNvSpPr>
          <p:nvPr>
            <p:ph type="body" sz="quarter" idx="10"/>
          </p:nvPr>
        </p:nvSpPr>
        <p:spPr/>
        <p:txBody>
          <a:bodyPr/>
          <a:lstStyle/>
          <a:p>
            <a:r>
              <a:rPr lang="en-IN"/>
              <a:t>Utilization Report 2025</a:t>
            </a:r>
          </a:p>
        </p:txBody>
      </p:sp>
      <p:sp>
        <p:nvSpPr>
          <p:cNvPr id="44" name="Rectangle: Rounded Corners 43">
            <a:extLst>
              <a:ext uri="{FF2B5EF4-FFF2-40B4-BE49-F238E27FC236}">
                <a16:creationId xmlns:a16="http://schemas.microsoft.com/office/drawing/2014/main" id="{99DA70D5-BE5E-5A2F-BAF1-7D8C11010DC0}"/>
              </a:ext>
            </a:extLst>
          </p:cNvPr>
          <p:cNvSpPr/>
          <p:nvPr/>
        </p:nvSpPr>
        <p:spPr>
          <a:xfrm>
            <a:off x="3343934" y="1330960"/>
            <a:ext cx="2704782" cy="4320000"/>
          </a:xfrm>
          <a:prstGeom prst="roundRect">
            <a:avLst>
              <a:gd name="adj" fmla="val 7466"/>
            </a:avLst>
          </a:prstGeom>
          <a:solidFill>
            <a:srgbClr val="4F17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5" name="Oval 44">
            <a:extLst>
              <a:ext uri="{FF2B5EF4-FFF2-40B4-BE49-F238E27FC236}">
                <a16:creationId xmlns:a16="http://schemas.microsoft.com/office/drawing/2014/main" id="{C4A2C996-CBB4-1CA0-0905-961B51046F65}"/>
              </a:ext>
            </a:extLst>
          </p:cNvPr>
          <p:cNvSpPr/>
          <p:nvPr/>
        </p:nvSpPr>
        <p:spPr>
          <a:xfrm>
            <a:off x="3508529" y="1544612"/>
            <a:ext cx="851737" cy="851737"/>
          </a:xfrm>
          <a:prstGeom prst="ellipse">
            <a:avLst/>
          </a:prstGeom>
          <a:blipFill dpi="0" rotWithShape="1">
            <a:blip r:embed="rId2"/>
            <a:srcRect/>
            <a:stretch>
              <a:fillRect l="-8710" t="-11853" r="-4406" b="-37657"/>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6" name="TextBox 45">
            <a:extLst>
              <a:ext uri="{FF2B5EF4-FFF2-40B4-BE49-F238E27FC236}">
                <a16:creationId xmlns:a16="http://schemas.microsoft.com/office/drawing/2014/main" id="{1CBFB68D-2C1D-268C-DB71-1B3BA91A1CB1}"/>
              </a:ext>
            </a:extLst>
          </p:cNvPr>
          <p:cNvSpPr txBox="1"/>
          <p:nvPr/>
        </p:nvSpPr>
        <p:spPr>
          <a:xfrm>
            <a:off x="4440326" y="1515648"/>
            <a:ext cx="1108721" cy="523220"/>
          </a:xfrm>
          <a:prstGeom prst="rect">
            <a:avLst/>
          </a:prstGeom>
          <a:noFill/>
        </p:spPr>
        <p:txBody>
          <a:bodyPr wrap="square" lIns="91440" tIns="45720" rIns="91440" bIns="45720" anchor="t">
            <a:spAutoFit/>
          </a:bodyPr>
          <a:lstStyle/>
          <a:p>
            <a:r>
              <a:rPr lang="en-US" sz="1400" b="1">
                <a:solidFill>
                  <a:schemeClr val="bg1"/>
                </a:solidFill>
                <a:latin typeface="Roboto" panose="02000000000000000000" pitchFamily="2" charset="0"/>
                <a:ea typeface="Roboto" panose="02000000000000000000" pitchFamily="2" charset="0"/>
                <a:cs typeface="Roboto" panose="02000000000000000000" pitchFamily="2" charset="0"/>
              </a:rPr>
              <a:t>Kamar Hussain</a:t>
            </a:r>
          </a:p>
        </p:txBody>
      </p:sp>
      <p:sp>
        <p:nvSpPr>
          <p:cNvPr id="48" name="TextBox 47">
            <a:extLst>
              <a:ext uri="{FF2B5EF4-FFF2-40B4-BE49-F238E27FC236}">
                <a16:creationId xmlns:a16="http://schemas.microsoft.com/office/drawing/2014/main" id="{B8F4DC62-A53D-344F-5CA1-8EE6637CCA69}"/>
              </a:ext>
            </a:extLst>
          </p:cNvPr>
          <p:cNvSpPr txBox="1"/>
          <p:nvPr/>
        </p:nvSpPr>
        <p:spPr>
          <a:xfrm>
            <a:off x="4440326" y="2000155"/>
            <a:ext cx="1108721" cy="400110"/>
          </a:xfrm>
          <a:prstGeom prst="rect">
            <a:avLst/>
          </a:prstGeom>
          <a:noFill/>
        </p:spPr>
        <p:txBody>
          <a:bodyPr wrap="square" lIns="91440" tIns="45720" rIns="91440" bIns="45720" anchor="t">
            <a:spAutoFit/>
          </a:bodyPr>
          <a:lstStyle/>
          <a:p>
            <a:r>
              <a:rPr lang="en-US" sz="1000">
                <a:solidFill>
                  <a:schemeClr val="bg1"/>
                </a:solidFill>
                <a:latin typeface="Roboto" panose="02000000000000000000" pitchFamily="2" charset="0"/>
                <a:ea typeface="Roboto" panose="02000000000000000000" pitchFamily="2" charset="0"/>
                <a:cs typeface="Roboto" panose="02000000000000000000" pitchFamily="2" charset="0"/>
              </a:rPr>
              <a:t>Graphic Designer </a:t>
            </a:r>
          </a:p>
        </p:txBody>
      </p:sp>
      <p:cxnSp>
        <p:nvCxnSpPr>
          <p:cNvPr id="49" name="Straight Connector 48">
            <a:extLst>
              <a:ext uri="{FF2B5EF4-FFF2-40B4-BE49-F238E27FC236}">
                <a16:creationId xmlns:a16="http://schemas.microsoft.com/office/drawing/2014/main" id="{FE3B1E0F-F01D-BB58-BC90-C1EF0B8913D0}"/>
              </a:ext>
            </a:extLst>
          </p:cNvPr>
          <p:cNvCxnSpPr/>
          <p:nvPr/>
        </p:nvCxnSpPr>
        <p:spPr>
          <a:xfrm>
            <a:off x="3548245" y="2569665"/>
            <a:ext cx="225552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F21AB023-777C-AE25-2BF3-D026A79416AE}"/>
              </a:ext>
            </a:extLst>
          </p:cNvPr>
          <p:cNvCxnSpPr/>
          <p:nvPr/>
        </p:nvCxnSpPr>
        <p:spPr>
          <a:xfrm>
            <a:off x="3548245" y="3580077"/>
            <a:ext cx="2255520" cy="0"/>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51" name="Chart 50">
            <a:extLst>
              <a:ext uri="{FF2B5EF4-FFF2-40B4-BE49-F238E27FC236}">
                <a16:creationId xmlns:a16="http://schemas.microsoft.com/office/drawing/2014/main" id="{2791FD14-F033-CD2D-C253-7EC9C8AB68FE}"/>
              </a:ext>
            </a:extLst>
          </p:cNvPr>
          <p:cNvGraphicFramePr/>
          <p:nvPr/>
        </p:nvGraphicFramePr>
        <p:xfrm>
          <a:off x="3869469" y="2558681"/>
          <a:ext cx="1563616" cy="1042410"/>
        </p:xfrm>
        <a:graphic>
          <a:graphicData uri="http://schemas.openxmlformats.org/drawingml/2006/chart">
            <c:chart xmlns:c="http://schemas.openxmlformats.org/drawingml/2006/chart" xmlns:r="http://schemas.openxmlformats.org/officeDocument/2006/relationships" r:id="rId3"/>
          </a:graphicData>
        </a:graphic>
      </p:graphicFrame>
      <p:sp>
        <p:nvSpPr>
          <p:cNvPr id="52" name="TextBox 51">
            <a:extLst>
              <a:ext uri="{FF2B5EF4-FFF2-40B4-BE49-F238E27FC236}">
                <a16:creationId xmlns:a16="http://schemas.microsoft.com/office/drawing/2014/main" id="{C05F0F44-BD84-4EE8-96B9-B0E975067249}"/>
              </a:ext>
            </a:extLst>
          </p:cNvPr>
          <p:cNvSpPr txBox="1"/>
          <p:nvPr/>
        </p:nvSpPr>
        <p:spPr>
          <a:xfrm>
            <a:off x="4412016" y="2915764"/>
            <a:ext cx="638039" cy="307777"/>
          </a:xfrm>
          <a:prstGeom prst="rect">
            <a:avLst/>
          </a:prstGeom>
          <a:noFill/>
        </p:spPr>
        <p:txBody>
          <a:bodyPr wrap="square" lIns="91440" tIns="45720" rIns="91440" bIns="45720" anchor="t">
            <a:spAutoFit/>
          </a:bodyPr>
          <a:lstStyle/>
          <a:p>
            <a:r>
              <a:rPr lang="en-US" sz="1400" b="1">
                <a:solidFill>
                  <a:schemeClr val="bg1"/>
                </a:solidFill>
                <a:latin typeface="Roboto" panose="02000000000000000000" pitchFamily="2" charset="0"/>
                <a:ea typeface="Roboto" panose="02000000000000000000" pitchFamily="2" charset="0"/>
                <a:cs typeface="Roboto" panose="02000000000000000000" pitchFamily="2" charset="0"/>
              </a:rPr>
              <a:t>91%</a:t>
            </a:r>
          </a:p>
        </p:txBody>
      </p:sp>
      <p:sp>
        <p:nvSpPr>
          <p:cNvPr id="54" name="Rectangle: Rounded Corners 53">
            <a:extLst>
              <a:ext uri="{FF2B5EF4-FFF2-40B4-BE49-F238E27FC236}">
                <a16:creationId xmlns:a16="http://schemas.microsoft.com/office/drawing/2014/main" id="{990508C6-F6DF-E26E-363C-3C6030F90E88}"/>
              </a:ext>
            </a:extLst>
          </p:cNvPr>
          <p:cNvSpPr/>
          <p:nvPr/>
        </p:nvSpPr>
        <p:spPr>
          <a:xfrm>
            <a:off x="6158803" y="1330960"/>
            <a:ext cx="2704782" cy="4320000"/>
          </a:xfrm>
          <a:prstGeom prst="roundRect">
            <a:avLst>
              <a:gd name="adj" fmla="val 7466"/>
            </a:avLst>
          </a:prstGeom>
          <a:solidFill>
            <a:srgbClr val="4F17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5" name="Oval 54">
            <a:extLst>
              <a:ext uri="{FF2B5EF4-FFF2-40B4-BE49-F238E27FC236}">
                <a16:creationId xmlns:a16="http://schemas.microsoft.com/office/drawing/2014/main" id="{FA9FB1D1-1410-6393-32F4-E8E3DEC83D59}"/>
              </a:ext>
            </a:extLst>
          </p:cNvPr>
          <p:cNvSpPr/>
          <p:nvPr/>
        </p:nvSpPr>
        <p:spPr>
          <a:xfrm>
            <a:off x="6364038" y="1544612"/>
            <a:ext cx="851737" cy="851737"/>
          </a:xfrm>
          <a:prstGeom prst="ellipse">
            <a:avLst/>
          </a:prstGeom>
          <a:blipFill dpi="0" rotWithShape="1">
            <a:blip r:embed="rId4"/>
            <a:srcRect/>
            <a:stretch>
              <a:fillRect l="-17756" t="-8559" r="-19044" b="-69041"/>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6" name="TextBox 55">
            <a:extLst>
              <a:ext uri="{FF2B5EF4-FFF2-40B4-BE49-F238E27FC236}">
                <a16:creationId xmlns:a16="http://schemas.microsoft.com/office/drawing/2014/main" id="{BD07DD8A-C8F1-73B6-A3CD-30B726EB5759}"/>
              </a:ext>
            </a:extLst>
          </p:cNvPr>
          <p:cNvSpPr txBox="1"/>
          <p:nvPr/>
        </p:nvSpPr>
        <p:spPr>
          <a:xfrm>
            <a:off x="7295835" y="1515648"/>
            <a:ext cx="1265184" cy="523220"/>
          </a:xfrm>
          <a:prstGeom prst="rect">
            <a:avLst/>
          </a:prstGeom>
          <a:noFill/>
        </p:spPr>
        <p:txBody>
          <a:bodyPr wrap="square" lIns="91440" tIns="45720" rIns="91440" bIns="45720" anchor="t">
            <a:spAutoFit/>
          </a:bodyPr>
          <a:lstStyle/>
          <a:p>
            <a:r>
              <a:rPr lang="en-US" sz="1400" b="1">
                <a:solidFill>
                  <a:schemeClr val="bg1"/>
                </a:solidFill>
                <a:latin typeface="Roboto" panose="02000000000000000000" pitchFamily="2" charset="0"/>
                <a:ea typeface="Roboto" panose="02000000000000000000" pitchFamily="2" charset="0"/>
                <a:cs typeface="Roboto" panose="02000000000000000000" pitchFamily="2" charset="0"/>
              </a:rPr>
              <a:t>Deepak</a:t>
            </a:r>
          </a:p>
          <a:p>
            <a:r>
              <a:rPr lang="en-US" sz="1400" b="1">
                <a:solidFill>
                  <a:schemeClr val="bg1"/>
                </a:solidFill>
                <a:latin typeface="Roboto" panose="02000000000000000000" pitchFamily="2" charset="0"/>
                <a:ea typeface="Roboto" panose="02000000000000000000" pitchFamily="2" charset="0"/>
                <a:cs typeface="Roboto" panose="02000000000000000000" pitchFamily="2" charset="0"/>
              </a:rPr>
              <a:t>Choudhary</a:t>
            </a:r>
          </a:p>
        </p:txBody>
      </p:sp>
      <p:sp>
        <p:nvSpPr>
          <p:cNvPr id="58" name="TextBox 57">
            <a:extLst>
              <a:ext uri="{FF2B5EF4-FFF2-40B4-BE49-F238E27FC236}">
                <a16:creationId xmlns:a16="http://schemas.microsoft.com/office/drawing/2014/main" id="{DC83E266-1672-6F80-6653-06C26DF83C14}"/>
              </a:ext>
            </a:extLst>
          </p:cNvPr>
          <p:cNvSpPr txBox="1"/>
          <p:nvPr/>
        </p:nvSpPr>
        <p:spPr>
          <a:xfrm>
            <a:off x="7295835" y="2000155"/>
            <a:ext cx="1108721" cy="400110"/>
          </a:xfrm>
          <a:prstGeom prst="rect">
            <a:avLst/>
          </a:prstGeom>
          <a:noFill/>
        </p:spPr>
        <p:txBody>
          <a:bodyPr wrap="square" lIns="91440" tIns="45720" rIns="91440" bIns="45720" anchor="t">
            <a:spAutoFit/>
          </a:bodyPr>
          <a:lstStyle/>
          <a:p>
            <a:r>
              <a:rPr lang="en-US" sz="1000">
                <a:solidFill>
                  <a:schemeClr val="bg1"/>
                </a:solidFill>
                <a:latin typeface="Roboto" panose="02000000000000000000" pitchFamily="2" charset="0"/>
                <a:ea typeface="Roboto" panose="02000000000000000000" pitchFamily="2" charset="0"/>
                <a:cs typeface="Roboto" panose="02000000000000000000" pitchFamily="2" charset="0"/>
              </a:rPr>
              <a:t>Graphic Designer </a:t>
            </a:r>
          </a:p>
        </p:txBody>
      </p:sp>
      <p:cxnSp>
        <p:nvCxnSpPr>
          <p:cNvPr id="59" name="Straight Connector 58">
            <a:extLst>
              <a:ext uri="{FF2B5EF4-FFF2-40B4-BE49-F238E27FC236}">
                <a16:creationId xmlns:a16="http://schemas.microsoft.com/office/drawing/2014/main" id="{602954DC-36C4-4BF4-982D-8FA27111E420}"/>
              </a:ext>
            </a:extLst>
          </p:cNvPr>
          <p:cNvCxnSpPr/>
          <p:nvPr/>
        </p:nvCxnSpPr>
        <p:spPr>
          <a:xfrm>
            <a:off x="6403754" y="2569665"/>
            <a:ext cx="225552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5816A2F2-2CD7-F976-DB29-5739017DC1C7}"/>
              </a:ext>
            </a:extLst>
          </p:cNvPr>
          <p:cNvCxnSpPr/>
          <p:nvPr/>
        </p:nvCxnSpPr>
        <p:spPr>
          <a:xfrm>
            <a:off x="6403754" y="3580077"/>
            <a:ext cx="2255520" cy="0"/>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61" name="Chart 60">
            <a:extLst>
              <a:ext uri="{FF2B5EF4-FFF2-40B4-BE49-F238E27FC236}">
                <a16:creationId xmlns:a16="http://schemas.microsoft.com/office/drawing/2014/main" id="{3120B8EC-0144-4F03-7079-FA39C919CD21}"/>
              </a:ext>
            </a:extLst>
          </p:cNvPr>
          <p:cNvGraphicFramePr/>
          <p:nvPr/>
        </p:nvGraphicFramePr>
        <p:xfrm>
          <a:off x="6724978" y="2558681"/>
          <a:ext cx="1563616" cy="1042410"/>
        </p:xfrm>
        <a:graphic>
          <a:graphicData uri="http://schemas.openxmlformats.org/drawingml/2006/chart">
            <c:chart xmlns:c="http://schemas.openxmlformats.org/drawingml/2006/chart" xmlns:r="http://schemas.openxmlformats.org/officeDocument/2006/relationships" r:id="rId5"/>
          </a:graphicData>
        </a:graphic>
      </p:graphicFrame>
      <p:sp>
        <p:nvSpPr>
          <p:cNvPr id="62" name="TextBox 61">
            <a:extLst>
              <a:ext uri="{FF2B5EF4-FFF2-40B4-BE49-F238E27FC236}">
                <a16:creationId xmlns:a16="http://schemas.microsoft.com/office/drawing/2014/main" id="{7F98A991-CC62-DAE9-210A-3C30E9528886}"/>
              </a:ext>
            </a:extLst>
          </p:cNvPr>
          <p:cNvSpPr txBox="1"/>
          <p:nvPr/>
        </p:nvSpPr>
        <p:spPr>
          <a:xfrm>
            <a:off x="7256639" y="2915764"/>
            <a:ext cx="638039" cy="307777"/>
          </a:xfrm>
          <a:prstGeom prst="rect">
            <a:avLst/>
          </a:prstGeom>
          <a:noFill/>
        </p:spPr>
        <p:txBody>
          <a:bodyPr wrap="square" lIns="91440" tIns="45720" rIns="91440" bIns="45720" anchor="t">
            <a:spAutoFit/>
          </a:bodyPr>
          <a:lstStyle/>
          <a:p>
            <a:r>
              <a:rPr lang="en-US" sz="1400" b="1">
                <a:solidFill>
                  <a:schemeClr val="bg1"/>
                </a:solidFill>
                <a:latin typeface="Roboto" panose="02000000000000000000" pitchFamily="2" charset="0"/>
                <a:ea typeface="Roboto" panose="02000000000000000000" pitchFamily="2" charset="0"/>
                <a:cs typeface="Roboto" panose="02000000000000000000" pitchFamily="2" charset="0"/>
              </a:rPr>
              <a:t>92%</a:t>
            </a:r>
          </a:p>
        </p:txBody>
      </p:sp>
      <p:graphicFrame>
        <p:nvGraphicFramePr>
          <p:cNvPr id="80" name="Chart 79">
            <a:extLst>
              <a:ext uri="{FF2B5EF4-FFF2-40B4-BE49-F238E27FC236}">
                <a16:creationId xmlns:a16="http://schemas.microsoft.com/office/drawing/2014/main" id="{B4792EAB-4604-C6BB-04F4-D91583A783C3}"/>
              </a:ext>
            </a:extLst>
          </p:cNvPr>
          <p:cNvGraphicFramePr>
            <a:graphicFrameLocks/>
          </p:cNvGraphicFramePr>
          <p:nvPr>
            <p:extLst>
              <p:ext uri="{D42A27DB-BD31-4B8C-83A1-F6EECF244321}">
                <p14:modId xmlns:p14="http://schemas.microsoft.com/office/powerpoint/2010/main" val="4135961136"/>
              </p:ext>
            </p:extLst>
          </p:nvPr>
        </p:nvGraphicFramePr>
        <p:xfrm>
          <a:off x="3394420" y="3646404"/>
          <a:ext cx="3202409" cy="135934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86" name="Chart 85">
            <a:extLst>
              <a:ext uri="{FF2B5EF4-FFF2-40B4-BE49-F238E27FC236}">
                <a16:creationId xmlns:a16="http://schemas.microsoft.com/office/drawing/2014/main" id="{2E887B4A-7AE8-59E4-03AB-0BD3906CCD07}"/>
              </a:ext>
            </a:extLst>
          </p:cNvPr>
          <p:cNvGraphicFramePr>
            <a:graphicFrameLocks/>
          </p:cNvGraphicFramePr>
          <p:nvPr>
            <p:extLst>
              <p:ext uri="{D42A27DB-BD31-4B8C-83A1-F6EECF244321}">
                <p14:modId xmlns:p14="http://schemas.microsoft.com/office/powerpoint/2010/main" val="228960903"/>
              </p:ext>
            </p:extLst>
          </p:nvPr>
        </p:nvGraphicFramePr>
        <p:xfrm>
          <a:off x="6177831" y="3646404"/>
          <a:ext cx="3202409" cy="1359347"/>
        </p:xfrm>
        <a:graphic>
          <a:graphicData uri="http://schemas.openxmlformats.org/drawingml/2006/chart">
            <c:chart xmlns:c="http://schemas.openxmlformats.org/drawingml/2006/chart" xmlns:r="http://schemas.openxmlformats.org/officeDocument/2006/relationships" r:id="rId7"/>
          </a:graphicData>
        </a:graphic>
      </p:graphicFrame>
      <p:grpSp>
        <p:nvGrpSpPr>
          <p:cNvPr id="111" name="Group 110">
            <a:extLst>
              <a:ext uri="{FF2B5EF4-FFF2-40B4-BE49-F238E27FC236}">
                <a16:creationId xmlns:a16="http://schemas.microsoft.com/office/drawing/2014/main" id="{614678C9-CFC5-8C76-D722-B78AA3734CF5}"/>
              </a:ext>
            </a:extLst>
          </p:cNvPr>
          <p:cNvGrpSpPr/>
          <p:nvPr/>
        </p:nvGrpSpPr>
        <p:grpSpPr>
          <a:xfrm>
            <a:off x="6461370" y="5215230"/>
            <a:ext cx="2099649" cy="246221"/>
            <a:chOff x="784725" y="5370170"/>
            <a:chExt cx="2099649" cy="246221"/>
          </a:xfrm>
        </p:grpSpPr>
        <p:sp>
          <p:nvSpPr>
            <p:cNvPr id="112" name="Rectangle 111">
              <a:extLst>
                <a:ext uri="{FF2B5EF4-FFF2-40B4-BE49-F238E27FC236}">
                  <a16:creationId xmlns:a16="http://schemas.microsoft.com/office/drawing/2014/main" id="{C2AB3004-994B-C1E3-5373-A65FF737E0CB}"/>
                </a:ext>
              </a:extLst>
            </p:cNvPr>
            <p:cNvSpPr/>
            <p:nvPr/>
          </p:nvSpPr>
          <p:spPr>
            <a:xfrm>
              <a:off x="784725" y="5462806"/>
              <a:ext cx="72000" cy="72000"/>
            </a:xfrm>
            <a:prstGeom prst="rect">
              <a:avLst/>
            </a:prstGeom>
            <a:solidFill>
              <a:srgbClr val="FF61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3" name="Rectangle 112">
              <a:extLst>
                <a:ext uri="{FF2B5EF4-FFF2-40B4-BE49-F238E27FC236}">
                  <a16:creationId xmlns:a16="http://schemas.microsoft.com/office/drawing/2014/main" id="{9459C2D0-F5A4-6B72-C0E9-E7705EAC77BA}"/>
                </a:ext>
              </a:extLst>
            </p:cNvPr>
            <p:cNvSpPr/>
            <p:nvPr/>
          </p:nvSpPr>
          <p:spPr>
            <a:xfrm>
              <a:off x="1950699" y="5462806"/>
              <a:ext cx="72000" cy="72000"/>
            </a:xfrm>
            <a:prstGeom prst="rect">
              <a:avLst/>
            </a:prstGeom>
            <a:solidFill>
              <a:srgbClr val="59D4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4" name="TextBox 113">
              <a:extLst>
                <a:ext uri="{FF2B5EF4-FFF2-40B4-BE49-F238E27FC236}">
                  <a16:creationId xmlns:a16="http://schemas.microsoft.com/office/drawing/2014/main" id="{86D21817-6807-A40D-29F7-658A1CB54BA6}"/>
                </a:ext>
              </a:extLst>
            </p:cNvPr>
            <p:cNvSpPr txBox="1"/>
            <p:nvPr/>
          </p:nvSpPr>
          <p:spPr>
            <a:xfrm>
              <a:off x="866005" y="5370170"/>
              <a:ext cx="972955" cy="246221"/>
            </a:xfrm>
            <a:prstGeom prst="rect">
              <a:avLst/>
            </a:prstGeom>
            <a:noFill/>
          </p:spPr>
          <p:txBody>
            <a:bodyPr wrap="square" lIns="91440" tIns="45720" rIns="91440" bIns="45720" anchor="t">
              <a:spAutoFit/>
            </a:bodyPr>
            <a:lstStyle/>
            <a:p>
              <a:r>
                <a:rPr lang="en-US" sz="1000">
                  <a:solidFill>
                    <a:schemeClr val="bg1"/>
                  </a:solidFill>
                  <a:latin typeface="Roboto" panose="02000000000000000000" pitchFamily="2" charset="0"/>
                  <a:ea typeface="Roboto" panose="02000000000000000000" pitchFamily="2" charset="0"/>
                  <a:cs typeface="Roboto" panose="02000000000000000000" pitchFamily="2" charset="0"/>
                </a:rPr>
                <a:t>Available hrs.</a:t>
              </a:r>
            </a:p>
          </p:txBody>
        </p:sp>
        <p:sp>
          <p:nvSpPr>
            <p:cNvPr id="115" name="TextBox 114">
              <a:extLst>
                <a:ext uri="{FF2B5EF4-FFF2-40B4-BE49-F238E27FC236}">
                  <a16:creationId xmlns:a16="http://schemas.microsoft.com/office/drawing/2014/main" id="{799F3886-46FE-82AE-D772-7FF9237C806C}"/>
                </a:ext>
              </a:extLst>
            </p:cNvPr>
            <p:cNvSpPr txBox="1"/>
            <p:nvPr/>
          </p:nvSpPr>
          <p:spPr>
            <a:xfrm>
              <a:off x="2039360" y="5370170"/>
              <a:ext cx="845014" cy="246221"/>
            </a:xfrm>
            <a:prstGeom prst="rect">
              <a:avLst/>
            </a:prstGeom>
            <a:noFill/>
          </p:spPr>
          <p:txBody>
            <a:bodyPr wrap="square" lIns="91440" tIns="45720" rIns="91440" bIns="45720" anchor="t">
              <a:spAutoFit/>
            </a:bodyPr>
            <a:lstStyle/>
            <a:p>
              <a:r>
                <a:rPr lang="en-US" sz="1000">
                  <a:solidFill>
                    <a:schemeClr val="bg1"/>
                  </a:solidFill>
                  <a:latin typeface="Roboto" panose="02000000000000000000" pitchFamily="2" charset="0"/>
                  <a:ea typeface="Roboto" panose="02000000000000000000" pitchFamily="2" charset="0"/>
                  <a:cs typeface="Roboto" panose="02000000000000000000" pitchFamily="2" charset="0"/>
                </a:rPr>
                <a:t>Actual hrs.</a:t>
              </a:r>
            </a:p>
          </p:txBody>
        </p:sp>
      </p:grpSp>
      <p:grpSp>
        <p:nvGrpSpPr>
          <p:cNvPr id="116" name="Group 115">
            <a:extLst>
              <a:ext uri="{FF2B5EF4-FFF2-40B4-BE49-F238E27FC236}">
                <a16:creationId xmlns:a16="http://schemas.microsoft.com/office/drawing/2014/main" id="{3226B540-F217-B4BC-3BB3-6BA8F987A4E7}"/>
              </a:ext>
            </a:extLst>
          </p:cNvPr>
          <p:cNvGrpSpPr/>
          <p:nvPr/>
        </p:nvGrpSpPr>
        <p:grpSpPr>
          <a:xfrm>
            <a:off x="3646501" y="5215230"/>
            <a:ext cx="2099649" cy="246221"/>
            <a:chOff x="784725" y="5370170"/>
            <a:chExt cx="2099649" cy="246221"/>
          </a:xfrm>
        </p:grpSpPr>
        <p:sp>
          <p:nvSpPr>
            <p:cNvPr id="117" name="Rectangle 116">
              <a:extLst>
                <a:ext uri="{FF2B5EF4-FFF2-40B4-BE49-F238E27FC236}">
                  <a16:creationId xmlns:a16="http://schemas.microsoft.com/office/drawing/2014/main" id="{81155B13-E155-1AB9-3C8E-55C1F00099F0}"/>
                </a:ext>
              </a:extLst>
            </p:cNvPr>
            <p:cNvSpPr/>
            <p:nvPr/>
          </p:nvSpPr>
          <p:spPr>
            <a:xfrm>
              <a:off x="784725" y="5462806"/>
              <a:ext cx="72000" cy="72000"/>
            </a:xfrm>
            <a:prstGeom prst="rect">
              <a:avLst/>
            </a:prstGeom>
            <a:solidFill>
              <a:srgbClr val="FF61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8" name="Rectangle 117">
              <a:extLst>
                <a:ext uri="{FF2B5EF4-FFF2-40B4-BE49-F238E27FC236}">
                  <a16:creationId xmlns:a16="http://schemas.microsoft.com/office/drawing/2014/main" id="{30959E69-CBAE-603A-8ED6-2160E4DFCC3F}"/>
                </a:ext>
              </a:extLst>
            </p:cNvPr>
            <p:cNvSpPr/>
            <p:nvPr/>
          </p:nvSpPr>
          <p:spPr>
            <a:xfrm>
              <a:off x="1950699" y="5462806"/>
              <a:ext cx="72000" cy="72000"/>
            </a:xfrm>
            <a:prstGeom prst="rect">
              <a:avLst/>
            </a:prstGeom>
            <a:solidFill>
              <a:srgbClr val="59D4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9" name="TextBox 118">
              <a:extLst>
                <a:ext uri="{FF2B5EF4-FFF2-40B4-BE49-F238E27FC236}">
                  <a16:creationId xmlns:a16="http://schemas.microsoft.com/office/drawing/2014/main" id="{F2582ABF-DA41-3BAD-AD0A-DCA1684CEF3C}"/>
                </a:ext>
              </a:extLst>
            </p:cNvPr>
            <p:cNvSpPr txBox="1"/>
            <p:nvPr/>
          </p:nvSpPr>
          <p:spPr>
            <a:xfrm>
              <a:off x="866005" y="5370170"/>
              <a:ext cx="972955" cy="246221"/>
            </a:xfrm>
            <a:prstGeom prst="rect">
              <a:avLst/>
            </a:prstGeom>
            <a:noFill/>
          </p:spPr>
          <p:txBody>
            <a:bodyPr wrap="square" lIns="91440" tIns="45720" rIns="91440" bIns="45720" anchor="t">
              <a:spAutoFit/>
            </a:bodyPr>
            <a:lstStyle/>
            <a:p>
              <a:r>
                <a:rPr lang="en-US" sz="1000">
                  <a:solidFill>
                    <a:schemeClr val="bg1"/>
                  </a:solidFill>
                  <a:latin typeface="Roboto" panose="02000000000000000000" pitchFamily="2" charset="0"/>
                  <a:ea typeface="Roboto" panose="02000000000000000000" pitchFamily="2" charset="0"/>
                  <a:cs typeface="Roboto" panose="02000000000000000000" pitchFamily="2" charset="0"/>
                </a:rPr>
                <a:t>Available hrs.</a:t>
              </a:r>
            </a:p>
          </p:txBody>
        </p:sp>
        <p:sp>
          <p:nvSpPr>
            <p:cNvPr id="120" name="TextBox 119">
              <a:extLst>
                <a:ext uri="{FF2B5EF4-FFF2-40B4-BE49-F238E27FC236}">
                  <a16:creationId xmlns:a16="http://schemas.microsoft.com/office/drawing/2014/main" id="{E91B5755-1C0B-8875-2D9B-C45A21312677}"/>
                </a:ext>
              </a:extLst>
            </p:cNvPr>
            <p:cNvSpPr txBox="1"/>
            <p:nvPr/>
          </p:nvSpPr>
          <p:spPr>
            <a:xfrm>
              <a:off x="2039360" y="5370170"/>
              <a:ext cx="845014" cy="246221"/>
            </a:xfrm>
            <a:prstGeom prst="rect">
              <a:avLst/>
            </a:prstGeom>
            <a:noFill/>
          </p:spPr>
          <p:txBody>
            <a:bodyPr wrap="square" lIns="91440" tIns="45720" rIns="91440" bIns="45720" anchor="t">
              <a:spAutoFit/>
            </a:bodyPr>
            <a:lstStyle/>
            <a:p>
              <a:r>
                <a:rPr lang="en-US" sz="1000">
                  <a:solidFill>
                    <a:schemeClr val="bg1"/>
                  </a:solidFill>
                  <a:latin typeface="Roboto" panose="02000000000000000000" pitchFamily="2" charset="0"/>
                  <a:ea typeface="Roboto" panose="02000000000000000000" pitchFamily="2" charset="0"/>
                  <a:cs typeface="Roboto" panose="02000000000000000000" pitchFamily="2" charset="0"/>
                </a:rPr>
                <a:t>Actual hrs.</a:t>
              </a:r>
            </a:p>
          </p:txBody>
        </p:sp>
      </p:grpSp>
      <p:sp>
        <p:nvSpPr>
          <p:cNvPr id="3" name="Rectangle: Rounded Corners 2">
            <a:extLst>
              <a:ext uri="{FF2B5EF4-FFF2-40B4-BE49-F238E27FC236}">
                <a16:creationId xmlns:a16="http://schemas.microsoft.com/office/drawing/2014/main" id="{82864493-2B75-79A5-2E54-D35F6BE29F12}"/>
              </a:ext>
            </a:extLst>
          </p:cNvPr>
          <p:cNvSpPr/>
          <p:nvPr/>
        </p:nvSpPr>
        <p:spPr>
          <a:xfrm>
            <a:off x="521910" y="1330960"/>
            <a:ext cx="2704782" cy="4320000"/>
          </a:xfrm>
          <a:prstGeom prst="roundRect">
            <a:avLst>
              <a:gd name="adj" fmla="val 7466"/>
            </a:avLst>
          </a:prstGeom>
          <a:solidFill>
            <a:srgbClr val="4F17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 name="Oval 3">
            <a:extLst>
              <a:ext uri="{FF2B5EF4-FFF2-40B4-BE49-F238E27FC236}">
                <a16:creationId xmlns:a16="http://schemas.microsoft.com/office/drawing/2014/main" id="{53F2E93F-2E76-6506-2669-31CFF577327F}"/>
              </a:ext>
            </a:extLst>
          </p:cNvPr>
          <p:cNvSpPr/>
          <p:nvPr/>
        </p:nvSpPr>
        <p:spPr>
          <a:xfrm>
            <a:off x="706825" y="1544612"/>
            <a:ext cx="851737" cy="851737"/>
          </a:xfrm>
          <a:prstGeom prst="ellipse">
            <a:avLst/>
          </a:prstGeom>
          <a:blipFill dpi="0" rotWithShape="1">
            <a:blip r:embed="rId8"/>
            <a:srcRect/>
            <a:stretch>
              <a:fillRect l="-20846" t="-1" r="-19284" b="-59711"/>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TextBox 5">
            <a:extLst>
              <a:ext uri="{FF2B5EF4-FFF2-40B4-BE49-F238E27FC236}">
                <a16:creationId xmlns:a16="http://schemas.microsoft.com/office/drawing/2014/main" id="{6654CD79-41A1-BF8C-E411-86E1595C458B}"/>
              </a:ext>
            </a:extLst>
          </p:cNvPr>
          <p:cNvSpPr txBox="1"/>
          <p:nvPr/>
        </p:nvSpPr>
        <p:spPr>
          <a:xfrm>
            <a:off x="1638622" y="1515648"/>
            <a:ext cx="1108721" cy="523220"/>
          </a:xfrm>
          <a:prstGeom prst="rect">
            <a:avLst/>
          </a:prstGeom>
          <a:noFill/>
        </p:spPr>
        <p:txBody>
          <a:bodyPr wrap="square" lIns="91440" tIns="45720" rIns="91440" bIns="45720" anchor="t">
            <a:spAutoFit/>
          </a:bodyPr>
          <a:lstStyle/>
          <a:p>
            <a:r>
              <a:rPr lang="en-US" sz="1400" b="1">
                <a:solidFill>
                  <a:schemeClr val="bg1"/>
                </a:solidFill>
                <a:latin typeface="Roboto" panose="02000000000000000000" pitchFamily="2" charset="0"/>
                <a:ea typeface="Roboto" panose="02000000000000000000" pitchFamily="2" charset="0"/>
                <a:cs typeface="Roboto" panose="02000000000000000000" pitchFamily="2" charset="0"/>
              </a:rPr>
              <a:t>Stephanie Yasko</a:t>
            </a:r>
          </a:p>
        </p:txBody>
      </p:sp>
      <p:sp>
        <p:nvSpPr>
          <p:cNvPr id="7" name="TextBox 6">
            <a:extLst>
              <a:ext uri="{FF2B5EF4-FFF2-40B4-BE49-F238E27FC236}">
                <a16:creationId xmlns:a16="http://schemas.microsoft.com/office/drawing/2014/main" id="{C7F50696-BAD0-3D81-9612-0F3B73D08A5D}"/>
              </a:ext>
            </a:extLst>
          </p:cNvPr>
          <p:cNvSpPr txBox="1"/>
          <p:nvPr/>
        </p:nvSpPr>
        <p:spPr>
          <a:xfrm>
            <a:off x="1638622" y="2000155"/>
            <a:ext cx="1108721" cy="400110"/>
          </a:xfrm>
          <a:prstGeom prst="rect">
            <a:avLst/>
          </a:prstGeom>
          <a:noFill/>
        </p:spPr>
        <p:txBody>
          <a:bodyPr wrap="square" lIns="91440" tIns="45720" rIns="91440" bIns="45720" anchor="t">
            <a:spAutoFit/>
          </a:bodyPr>
          <a:lstStyle/>
          <a:p>
            <a:r>
              <a:rPr lang="en-US" sz="1000">
                <a:solidFill>
                  <a:schemeClr val="bg1"/>
                </a:solidFill>
                <a:latin typeface="Roboto" panose="02000000000000000000" pitchFamily="2" charset="0"/>
                <a:ea typeface="Roboto" panose="02000000000000000000" pitchFamily="2" charset="0"/>
                <a:cs typeface="Roboto" panose="02000000000000000000" pitchFamily="2" charset="0"/>
              </a:rPr>
              <a:t>Graphic Designer </a:t>
            </a:r>
          </a:p>
        </p:txBody>
      </p:sp>
      <p:cxnSp>
        <p:nvCxnSpPr>
          <p:cNvPr id="8" name="Straight Connector 7">
            <a:extLst>
              <a:ext uri="{FF2B5EF4-FFF2-40B4-BE49-F238E27FC236}">
                <a16:creationId xmlns:a16="http://schemas.microsoft.com/office/drawing/2014/main" id="{30AB87C3-BAD6-9D32-79DD-F11ED2906D0F}"/>
              </a:ext>
            </a:extLst>
          </p:cNvPr>
          <p:cNvCxnSpPr/>
          <p:nvPr/>
        </p:nvCxnSpPr>
        <p:spPr>
          <a:xfrm>
            <a:off x="746541" y="2569665"/>
            <a:ext cx="225552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4EFAD5D-7355-20CD-1EE2-53213CE92575}"/>
              </a:ext>
            </a:extLst>
          </p:cNvPr>
          <p:cNvCxnSpPr/>
          <p:nvPr/>
        </p:nvCxnSpPr>
        <p:spPr>
          <a:xfrm>
            <a:off x="746541" y="3580077"/>
            <a:ext cx="2255520" cy="0"/>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10" name="Chart 9">
            <a:extLst>
              <a:ext uri="{FF2B5EF4-FFF2-40B4-BE49-F238E27FC236}">
                <a16:creationId xmlns:a16="http://schemas.microsoft.com/office/drawing/2014/main" id="{AB7AFD21-7164-66E4-C326-65EB70760611}"/>
              </a:ext>
            </a:extLst>
          </p:cNvPr>
          <p:cNvGraphicFramePr/>
          <p:nvPr/>
        </p:nvGraphicFramePr>
        <p:xfrm>
          <a:off x="1067765" y="2558681"/>
          <a:ext cx="1563616" cy="1042410"/>
        </p:xfrm>
        <a:graphic>
          <a:graphicData uri="http://schemas.openxmlformats.org/drawingml/2006/chart">
            <c:chart xmlns:c="http://schemas.openxmlformats.org/drawingml/2006/chart" xmlns:r="http://schemas.openxmlformats.org/officeDocument/2006/relationships" r:id="rId9"/>
          </a:graphicData>
        </a:graphic>
      </p:graphicFrame>
      <p:sp>
        <p:nvSpPr>
          <p:cNvPr id="11" name="TextBox 10">
            <a:extLst>
              <a:ext uri="{FF2B5EF4-FFF2-40B4-BE49-F238E27FC236}">
                <a16:creationId xmlns:a16="http://schemas.microsoft.com/office/drawing/2014/main" id="{7143898A-07F3-097D-7FB9-B0B9D75A29B0}"/>
              </a:ext>
            </a:extLst>
          </p:cNvPr>
          <p:cNvSpPr txBox="1"/>
          <p:nvPr/>
        </p:nvSpPr>
        <p:spPr>
          <a:xfrm>
            <a:off x="1599426" y="2915764"/>
            <a:ext cx="638039" cy="307777"/>
          </a:xfrm>
          <a:prstGeom prst="rect">
            <a:avLst/>
          </a:prstGeom>
          <a:noFill/>
        </p:spPr>
        <p:txBody>
          <a:bodyPr wrap="square" lIns="91440" tIns="45720" rIns="91440" bIns="45720" anchor="t">
            <a:spAutoFit/>
          </a:bodyPr>
          <a:lstStyle/>
          <a:p>
            <a:r>
              <a:rPr lang="en-US" sz="1400" b="1">
                <a:solidFill>
                  <a:schemeClr val="bg1"/>
                </a:solidFill>
                <a:latin typeface="Roboto" panose="02000000000000000000" pitchFamily="2" charset="0"/>
                <a:ea typeface="Roboto" panose="02000000000000000000" pitchFamily="2" charset="0"/>
                <a:cs typeface="Roboto" panose="02000000000000000000" pitchFamily="2" charset="0"/>
              </a:rPr>
              <a:t>96%</a:t>
            </a:r>
          </a:p>
        </p:txBody>
      </p:sp>
      <p:graphicFrame>
        <p:nvGraphicFramePr>
          <p:cNvPr id="12" name="Chart 11">
            <a:extLst>
              <a:ext uri="{FF2B5EF4-FFF2-40B4-BE49-F238E27FC236}">
                <a16:creationId xmlns:a16="http://schemas.microsoft.com/office/drawing/2014/main" id="{F4E2945F-3F28-3DDD-82EA-3AB1570FE195}"/>
              </a:ext>
            </a:extLst>
          </p:cNvPr>
          <p:cNvGraphicFramePr>
            <a:graphicFrameLocks/>
          </p:cNvGraphicFramePr>
          <p:nvPr>
            <p:extLst>
              <p:ext uri="{D42A27DB-BD31-4B8C-83A1-F6EECF244321}">
                <p14:modId xmlns:p14="http://schemas.microsoft.com/office/powerpoint/2010/main" val="2101891370"/>
              </p:ext>
            </p:extLst>
          </p:nvPr>
        </p:nvGraphicFramePr>
        <p:xfrm>
          <a:off x="548538" y="3646404"/>
          <a:ext cx="3202409" cy="1359347"/>
        </p:xfrm>
        <a:graphic>
          <a:graphicData uri="http://schemas.openxmlformats.org/drawingml/2006/chart">
            <c:chart xmlns:c="http://schemas.openxmlformats.org/drawingml/2006/chart" xmlns:r="http://schemas.openxmlformats.org/officeDocument/2006/relationships" r:id="rId10"/>
          </a:graphicData>
        </a:graphic>
      </p:graphicFrame>
      <p:grpSp>
        <p:nvGrpSpPr>
          <p:cNvPr id="13" name="Group 12">
            <a:extLst>
              <a:ext uri="{FF2B5EF4-FFF2-40B4-BE49-F238E27FC236}">
                <a16:creationId xmlns:a16="http://schemas.microsoft.com/office/drawing/2014/main" id="{B8BC285F-F758-CE3F-D5B6-E84DBDA523F4}"/>
              </a:ext>
            </a:extLst>
          </p:cNvPr>
          <p:cNvGrpSpPr/>
          <p:nvPr/>
        </p:nvGrpSpPr>
        <p:grpSpPr>
          <a:xfrm>
            <a:off x="824477" y="5215230"/>
            <a:ext cx="2099649" cy="246221"/>
            <a:chOff x="784725" y="5370170"/>
            <a:chExt cx="2099649" cy="246221"/>
          </a:xfrm>
        </p:grpSpPr>
        <p:sp>
          <p:nvSpPr>
            <p:cNvPr id="14" name="Rectangle 13">
              <a:extLst>
                <a:ext uri="{FF2B5EF4-FFF2-40B4-BE49-F238E27FC236}">
                  <a16:creationId xmlns:a16="http://schemas.microsoft.com/office/drawing/2014/main" id="{1DA726E6-908A-D142-9D8D-5A41D872964A}"/>
                </a:ext>
              </a:extLst>
            </p:cNvPr>
            <p:cNvSpPr/>
            <p:nvPr/>
          </p:nvSpPr>
          <p:spPr>
            <a:xfrm>
              <a:off x="784725" y="5462806"/>
              <a:ext cx="72000" cy="72000"/>
            </a:xfrm>
            <a:prstGeom prst="rect">
              <a:avLst/>
            </a:prstGeom>
            <a:solidFill>
              <a:srgbClr val="FF61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5" name="Rectangle 14">
              <a:extLst>
                <a:ext uri="{FF2B5EF4-FFF2-40B4-BE49-F238E27FC236}">
                  <a16:creationId xmlns:a16="http://schemas.microsoft.com/office/drawing/2014/main" id="{A9CDF98F-512A-CB66-4459-847F452A8521}"/>
                </a:ext>
              </a:extLst>
            </p:cNvPr>
            <p:cNvSpPr/>
            <p:nvPr/>
          </p:nvSpPr>
          <p:spPr>
            <a:xfrm>
              <a:off x="1950699" y="5462806"/>
              <a:ext cx="72000" cy="72000"/>
            </a:xfrm>
            <a:prstGeom prst="rect">
              <a:avLst/>
            </a:prstGeom>
            <a:solidFill>
              <a:srgbClr val="59D4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8" name="TextBox 17">
              <a:extLst>
                <a:ext uri="{FF2B5EF4-FFF2-40B4-BE49-F238E27FC236}">
                  <a16:creationId xmlns:a16="http://schemas.microsoft.com/office/drawing/2014/main" id="{BEAC71DE-6891-8F97-9D4E-FBB16C980677}"/>
                </a:ext>
              </a:extLst>
            </p:cNvPr>
            <p:cNvSpPr txBox="1"/>
            <p:nvPr/>
          </p:nvSpPr>
          <p:spPr>
            <a:xfrm>
              <a:off x="866005" y="5370170"/>
              <a:ext cx="972955" cy="246221"/>
            </a:xfrm>
            <a:prstGeom prst="rect">
              <a:avLst/>
            </a:prstGeom>
            <a:noFill/>
          </p:spPr>
          <p:txBody>
            <a:bodyPr wrap="square" lIns="91440" tIns="45720" rIns="91440" bIns="45720" anchor="t">
              <a:spAutoFit/>
            </a:bodyPr>
            <a:lstStyle/>
            <a:p>
              <a:r>
                <a:rPr lang="en-US" sz="1000">
                  <a:solidFill>
                    <a:schemeClr val="bg1"/>
                  </a:solidFill>
                  <a:latin typeface="Roboto" panose="02000000000000000000" pitchFamily="2" charset="0"/>
                  <a:ea typeface="Roboto" panose="02000000000000000000" pitchFamily="2" charset="0"/>
                  <a:cs typeface="Roboto" panose="02000000000000000000" pitchFamily="2" charset="0"/>
                </a:rPr>
                <a:t>Available hrs.</a:t>
              </a:r>
            </a:p>
          </p:txBody>
        </p:sp>
        <p:sp>
          <p:nvSpPr>
            <p:cNvPr id="19" name="TextBox 18">
              <a:extLst>
                <a:ext uri="{FF2B5EF4-FFF2-40B4-BE49-F238E27FC236}">
                  <a16:creationId xmlns:a16="http://schemas.microsoft.com/office/drawing/2014/main" id="{5BD8D34F-C992-C455-6FE1-EA4D8F37C2C3}"/>
                </a:ext>
              </a:extLst>
            </p:cNvPr>
            <p:cNvSpPr txBox="1"/>
            <p:nvPr/>
          </p:nvSpPr>
          <p:spPr>
            <a:xfrm>
              <a:off x="2039360" y="5370170"/>
              <a:ext cx="845014" cy="246221"/>
            </a:xfrm>
            <a:prstGeom prst="rect">
              <a:avLst/>
            </a:prstGeom>
            <a:noFill/>
          </p:spPr>
          <p:txBody>
            <a:bodyPr wrap="square" lIns="91440" tIns="45720" rIns="91440" bIns="45720" anchor="t">
              <a:spAutoFit/>
            </a:bodyPr>
            <a:lstStyle/>
            <a:p>
              <a:r>
                <a:rPr lang="en-US" sz="1000">
                  <a:solidFill>
                    <a:schemeClr val="bg1"/>
                  </a:solidFill>
                  <a:latin typeface="Roboto" panose="02000000000000000000" pitchFamily="2" charset="0"/>
                  <a:ea typeface="Roboto" panose="02000000000000000000" pitchFamily="2" charset="0"/>
                  <a:cs typeface="Roboto" panose="02000000000000000000" pitchFamily="2" charset="0"/>
                </a:rPr>
                <a:t>Actual hrs.</a:t>
              </a:r>
            </a:p>
          </p:txBody>
        </p:sp>
      </p:grpSp>
      <p:sp>
        <p:nvSpPr>
          <p:cNvPr id="25" name="Rectangle: Rounded Corners 24">
            <a:extLst>
              <a:ext uri="{FF2B5EF4-FFF2-40B4-BE49-F238E27FC236}">
                <a16:creationId xmlns:a16="http://schemas.microsoft.com/office/drawing/2014/main" id="{474BB466-01D1-F3E6-478A-86AF03C4373B}"/>
              </a:ext>
            </a:extLst>
          </p:cNvPr>
          <p:cNvSpPr/>
          <p:nvPr/>
        </p:nvSpPr>
        <p:spPr>
          <a:xfrm>
            <a:off x="8983832" y="1330960"/>
            <a:ext cx="2704782" cy="4320000"/>
          </a:xfrm>
          <a:prstGeom prst="roundRect">
            <a:avLst>
              <a:gd name="adj" fmla="val 7466"/>
            </a:avLst>
          </a:prstGeom>
          <a:solidFill>
            <a:srgbClr val="4F17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6" name="Oval 25">
            <a:extLst>
              <a:ext uri="{FF2B5EF4-FFF2-40B4-BE49-F238E27FC236}">
                <a16:creationId xmlns:a16="http://schemas.microsoft.com/office/drawing/2014/main" id="{086B12EB-74B5-FB3F-6A76-37F994C209B7}"/>
              </a:ext>
            </a:extLst>
          </p:cNvPr>
          <p:cNvSpPr/>
          <p:nvPr/>
        </p:nvSpPr>
        <p:spPr>
          <a:xfrm>
            <a:off x="9189067" y="1544612"/>
            <a:ext cx="851737" cy="851737"/>
          </a:xfrm>
          <a:prstGeom prst="ellipse">
            <a:avLst/>
          </a:prstGeom>
          <a:blipFill dpi="0" rotWithShape="1">
            <a:blip r:embed="rId11"/>
            <a:srcRect/>
            <a:stretch>
              <a:fillRect l="-29213" r="-9399" b="-38000"/>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7" name="TextBox 26">
            <a:extLst>
              <a:ext uri="{FF2B5EF4-FFF2-40B4-BE49-F238E27FC236}">
                <a16:creationId xmlns:a16="http://schemas.microsoft.com/office/drawing/2014/main" id="{10DC5EC6-B9DB-501B-50E9-06C85F92F7AE}"/>
              </a:ext>
            </a:extLst>
          </p:cNvPr>
          <p:cNvSpPr txBox="1"/>
          <p:nvPr/>
        </p:nvSpPr>
        <p:spPr>
          <a:xfrm>
            <a:off x="10120864" y="1515648"/>
            <a:ext cx="992759" cy="523220"/>
          </a:xfrm>
          <a:prstGeom prst="rect">
            <a:avLst/>
          </a:prstGeom>
          <a:noFill/>
        </p:spPr>
        <p:txBody>
          <a:bodyPr wrap="square" lIns="91440" tIns="45720" rIns="91440" bIns="45720" anchor="t">
            <a:spAutoFit/>
          </a:bodyPr>
          <a:lstStyle/>
          <a:p>
            <a:r>
              <a:rPr lang="en-US" sz="1400" b="1">
                <a:solidFill>
                  <a:schemeClr val="bg1"/>
                </a:solidFill>
                <a:latin typeface="Roboto" panose="02000000000000000000" pitchFamily="2" charset="0"/>
                <a:ea typeface="Roboto" panose="02000000000000000000" pitchFamily="2" charset="0"/>
                <a:cs typeface="Roboto" panose="02000000000000000000" pitchFamily="2" charset="0"/>
              </a:rPr>
              <a:t>Nana Tupe</a:t>
            </a:r>
          </a:p>
        </p:txBody>
      </p:sp>
      <p:sp>
        <p:nvSpPr>
          <p:cNvPr id="22" name="TextBox 21">
            <a:extLst>
              <a:ext uri="{FF2B5EF4-FFF2-40B4-BE49-F238E27FC236}">
                <a16:creationId xmlns:a16="http://schemas.microsoft.com/office/drawing/2014/main" id="{E013A032-6827-17A7-3C81-4F056B7A35DD}"/>
              </a:ext>
            </a:extLst>
          </p:cNvPr>
          <p:cNvSpPr txBox="1"/>
          <p:nvPr/>
        </p:nvSpPr>
        <p:spPr>
          <a:xfrm>
            <a:off x="10120864" y="2000155"/>
            <a:ext cx="1108721" cy="400110"/>
          </a:xfrm>
          <a:prstGeom prst="rect">
            <a:avLst/>
          </a:prstGeom>
          <a:noFill/>
        </p:spPr>
        <p:txBody>
          <a:bodyPr wrap="square" lIns="91440" tIns="45720" rIns="91440" bIns="45720" anchor="t">
            <a:spAutoFit/>
          </a:bodyPr>
          <a:lstStyle/>
          <a:p>
            <a:r>
              <a:rPr lang="en-US" sz="1000">
                <a:solidFill>
                  <a:schemeClr val="bg1"/>
                </a:solidFill>
                <a:latin typeface="Roboto" panose="02000000000000000000" pitchFamily="2" charset="0"/>
                <a:ea typeface="Roboto" panose="02000000000000000000" pitchFamily="2" charset="0"/>
                <a:cs typeface="Roboto" panose="02000000000000000000" pitchFamily="2" charset="0"/>
              </a:rPr>
              <a:t>Graphic Designer </a:t>
            </a:r>
          </a:p>
        </p:txBody>
      </p:sp>
      <p:cxnSp>
        <p:nvCxnSpPr>
          <p:cNvPr id="29" name="Straight Connector 28">
            <a:extLst>
              <a:ext uri="{FF2B5EF4-FFF2-40B4-BE49-F238E27FC236}">
                <a16:creationId xmlns:a16="http://schemas.microsoft.com/office/drawing/2014/main" id="{6FFBD7DA-1F8B-DFAA-EBE7-47A6F0F53709}"/>
              </a:ext>
            </a:extLst>
          </p:cNvPr>
          <p:cNvCxnSpPr/>
          <p:nvPr/>
        </p:nvCxnSpPr>
        <p:spPr>
          <a:xfrm>
            <a:off x="9228783" y="2569665"/>
            <a:ext cx="225552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4C1F6CBE-3B98-C0FA-6131-3E0916A153E3}"/>
              </a:ext>
            </a:extLst>
          </p:cNvPr>
          <p:cNvCxnSpPr/>
          <p:nvPr/>
        </p:nvCxnSpPr>
        <p:spPr>
          <a:xfrm>
            <a:off x="9228783" y="3580077"/>
            <a:ext cx="2255520" cy="0"/>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23" name="Chart 22">
            <a:extLst>
              <a:ext uri="{FF2B5EF4-FFF2-40B4-BE49-F238E27FC236}">
                <a16:creationId xmlns:a16="http://schemas.microsoft.com/office/drawing/2014/main" id="{169C5213-EC06-475B-4F0C-14F034C2B35C}"/>
              </a:ext>
            </a:extLst>
          </p:cNvPr>
          <p:cNvGraphicFramePr/>
          <p:nvPr/>
        </p:nvGraphicFramePr>
        <p:xfrm>
          <a:off x="9550007" y="2558681"/>
          <a:ext cx="1563616" cy="1042410"/>
        </p:xfrm>
        <a:graphic>
          <a:graphicData uri="http://schemas.openxmlformats.org/drawingml/2006/chart">
            <c:chart xmlns:c="http://schemas.openxmlformats.org/drawingml/2006/chart" xmlns:r="http://schemas.openxmlformats.org/officeDocument/2006/relationships" r:id="rId12"/>
          </a:graphicData>
        </a:graphic>
      </p:graphicFrame>
      <p:sp>
        <p:nvSpPr>
          <p:cNvPr id="24" name="TextBox 23">
            <a:extLst>
              <a:ext uri="{FF2B5EF4-FFF2-40B4-BE49-F238E27FC236}">
                <a16:creationId xmlns:a16="http://schemas.microsoft.com/office/drawing/2014/main" id="{7B6A3234-3A5D-0775-C7D0-99EE6E9288BD}"/>
              </a:ext>
            </a:extLst>
          </p:cNvPr>
          <p:cNvSpPr txBox="1"/>
          <p:nvPr/>
        </p:nvSpPr>
        <p:spPr>
          <a:xfrm>
            <a:off x="10081668" y="2915764"/>
            <a:ext cx="638039" cy="307777"/>
          </a:xfrm>
          <a:prstGeom prst="rect">
            <a:avLst/>
          </a:prstGeom>
          <a:noFill/>
        </p:spPr>
        <p:txBody>
          <a:bodyPr wrap="square" lIns="91440" tIns="45720" rIns="91440" bIns="45720" anchor="t">
            <a:spAutoFit/>
          </a:bodyPr>
          <a:lstStyle/>
          <a:p>
            <a:r>
              <a:rPr lang="en-US" sz="1400" b="1">
                <a:solidFill>
                  <a:schemeClr val="bg1"/>
                </a:solidFill>
                <a:latin typeface="Roboto" panose="02000000000000000000" pitchFamily="2" charset="0"/>
                <a:ea typeface="Roboto" panose="02000000000000000000" pitchFamily="2" charset="0"/>
                <a:cs typeface="Roboto" panose="02000000000000000000" pitchFamily="2" charset="0"/>
              </a:rPr>
              <a:t>97%</a:t>
            </a:r>
          </a:p>
        </p:txBody>
      </p:sp>
      <p:graphicFrame>
        <p:nvGraphicFramePr>
          <p:cNvPr id="42" name="Chart 41">
            <a:extLst>
              <a:ext uri="{FF2B5EF4-FFF2-40B4-BE49-F238E27FC236}">
                <a16:creationId xmlns:a16="http://schemas.microsoft.com/office/drawing/2014/main" id="{D005E457-3300-5B27-ABAC-29A887297887}"/>
              </a:ext>
            </a:extLst>
          </p:cNvPr>
          <p:cNvGraphicFramePr>
            <a:graphicFrameLocks/>
          </p:cNvGraphicFramePr>
          <p:nvPr>
            <p:extLst>
              <p:ext uri="{D42A27DB-BD31-4B8C-83A1-F6EECF244321}">
                <p14:modId xmlns:p14="http://schemas.microsoft.com/office/powerpoint/2010/main" val="2590593029"/>
              </p:ext>
            </p:extLst>
          </p:nvPr>
        </p:nvGraphicFramePr>
        <p:xfrm>
          <a:off x="9002860" y="3646404"/>
          <a:ext cx="3202409" cy="1359347"/>
        </p:xfrm>
        <a:graphic>
          <a:graphicData uri="http://schemas.openxmlformats.org/drawingml/2006/chart">
            <c:chart xmlns:c="http://schemas.openxmlformats.org/drawingml/2006/chart" xmlns:r="http://schemas.openxmlformats.org/officeDocument/2006/relationships" r:id="rId13"/>
          </a:graphicData>
        </a:graphic>
      </p:graphicFrame>
      <p:grpSp>
        <p:nvGrpSpPr>
          <p:cNvPr id="73" name="Group 72">
            <a:extLst>
              <a:ext uri="{FF2B5EF4-FFF2-40B4-BE49-F238E27FC236}">
                <a16:creationId xmlns:a16="http://schemas.microsoft.com/office/drawing/2014/main" id="{CB79C9D1-BA17-5E10-ECAE-DFFD8FC4E444}"/>
              </a:ext>
            </a:extLst>
          </p:cNvPr>
          <p:cNvGrpSpPr/>
          <p:nvPr/>
        </p:nvGrpSpPr>
        <p:grpSpPr>
          <a:xfrm>
            <a:off x="9286399" y="5215230"/>
            <a:ext cx="2099649" cy="246221"/>
            <a:chOff x="784725" y="5370170"/>
            <a:chExt cx="2099649" cy="246221"/>
          </a:xfrm>
        </p:grpSpPr>
        <p:sp>
          <p:nvSpPr>
            <p:cNvPr id="74" name="Rectangle 73">
              <a:extLst>
                <a:ext uri="{FF2B5EF4-FFF2-40B4-BE49-F238E27FC236}">
                  <a16:creationId xmlns:a16="http://schemas.microsoft.com/office/drawing/2014/main" id="{834759AE-5230-24DD-046E-1B73DB826EAF}"/>
                </a:ext>
              </a:extLst>
            </p:cNvPr>
            <p:cNvSpPr/>
            <p:nvPr/>
          </p:nvSpPr>
          <p:spPr>
            <a:xfrm>
              <a:off x="784725" y="5462806"/>
              <a:ext cx="72000" cy="72000"/>
            </a:xfrm>
            <a:prstGeom prst="rect">
              <a:avLst/>
            </a:prstGeom>
            <a:solidFill>
              <a:srgbClr val="FF61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5" name="Rectangle 74">
              <a:extLst>
                <a:ext uri="{FF2B5EF4-FFF2-40B4-BE49-F238E27FC236}">
                  <a16:creationId xmlns:a16="http://schemas.microsoft.com/office/drawing/2014/main" id="{9CD212B9-FCE4-82FF-0778-C255C7C69103}"/>
                </a:ext>
              </a:extLst>
            </p:cNvPr>
            <p:cNvSpPr/>
            <p:nvPr/>
          </p:nvSpPr>
          <p:spPr>
            <a:xfrm>
              <a:off x="1950699" y="5462806"/>
              <a:ext cx="72000" cy="72000"/>
            </a:xfrm>
            <a:prstGeom prst="rect">
              <a:avLst/>
            </a:prstGeom>
            <a:solidFill>
              <a:srgbClr val="59D4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6" name="TextBox 75">
              <a:extLst>
                <a:ext uri="{FF2B5EF4-FFF2-40B4-BE49-F238E27FC236}">
                  <a16:creationId xmlns:a16="http://schemas.microsoft.com/office/drawing/2014/main" id="{0FBA10F0-097A-8CA2-A739-B6AC9A6FB1F8}"/>
                </a:ext>
              </a:extLst>
            </p:cNvPr>
            <p:cNvSpPr txBox="1"/>
            <p:nvPr/>
          </p:nvSpPr>
          <p:spPr>
            <a:xfrm>
              <a:off x="866005" y="5370170"/>
              <a:ext cx="972955" cy="246221"/>
            </a:xfrm>
            <a:prstGeom prst="rect">
              <a:avLst/>
            </a:prstGeom>
            <a:noFill/>
          </p:spPr>
          <p:txBody>
            <a:bodyPr wrap="square" lIns="91440" tIns="45720" rIns="91440" bIns="45720" anchor="t">
              <a:spAutoFit/>
            </a:bodyPr>
            <a:lstStyle/>
            <a:p>
              <a:r>
                <a:rPr lang="en-US" sz="1000">
                  <a:solidFill>
                    <a:schemeClr val="bg1"/>
                  </a:solidFill>
                  <a:latin typeface="Roboto" panose="02000000000000000000" pitchFamily="2" charset="0"/>
                  <a:ea typeface="Roboto" panose="02000000000000000000" pitchFamily="2" charset="0"/>
                  <a:cs typeface="Roboto" panose="02000000000000000000" pitchFamily="2" charset="0"/>
                </a:rPr>
                <a:t>Available hrs.</a:t>
              </a:r>
            </a:p>
          </p:txBody>
        </p:sp>
        <p:sp>
          <p:nvSpPr>
            <p:cNvPr id="77" name="TextBox 76">
              <a:extLst>
                <a:ext uri="{FF2B5EF4-FFF2-40B4-BE49-F238E27FC236}">
                  <a16:creationId xmlns:a16="http://schemas.microsoft.com/office/drawing/2014/main" id="{CC8505A6-A6E8-AE1B-DE00-EB67D30C7C0D}"/>
                </a:ext>
              </a:extLst>
            </p:cNvPr>
            <p:cNvSpPr txBox="1"/>
            <p:nvPr/>
          </p:nvSpPr>
          <p:spPr>
            <a:xfrm>
              <a:off x="2039360" y="5370170"/>
              <a:ext cx="845014" cy="246221"/>
            </a:xfrm>
            <a:prstGeom prst="rect">
              <a:avLst/>
            </a:prstGeom>
            <a:noFill/>
          </p:spPr>
          <p:txBody>
            <a:bodyPr wrap="square" lIns="91440" tIns="45720" rIns="91440" bIns="45720" anchor="t">
              <a:spAutoFit/>
            </a:bodyPr>
            <a:lstStyle/>
            <a:p>
              <a:r>
                <a:rPr lang="en-US" sz="1000">
                  <a:solidFill>
                    <a:schemeClr val="bg1"/>
                  </a:solidFill>
                  <a:latin typeface="Roboto" panose="02000000000000000000" pitchFamily="2" charset="0"/>
                  <a:ea typeface="Roboto" panose="02000000000000000000" pitchFamily="2" charset="0"/>
                  <a:cs typeface="Roboto" panose="02000000000000000000" pitchFamily="2" charset="0"/>
                </a:rPr>
                <a:t>Actual hrs.</a:t>
              </a:r>
            </a:p>
          </p:txBody>
        </p:sp>
      </p:grpSp>
      <p:sp>
        <p:nvSpPr>
          <p:cNvPr id="34" name="TextBox 33">
            <a:extLst>
              <a:ext uri="{FF2B5EF4-FFF2-40B4-BE49-F238E27FC236}">
                <a16:creationId xmlns:a16="http://schemas.microsoft.com/office/drawing/2014/main" id="{16A0B939-5D75-E021-5D86-AA632BEA1C6B}"/>
              </a:ext>
            </a:extLst>
          </p:cNvPr>
          <p:cNvSpPr txBox="1"/>
          <p:nvPr/>
        </p:nvSpPr>
        <p:spPr>
          <a:xfrm>
            <a:off x="5569138" y="5809907"/>
            <a:ext cx="1053725" cy="276999"/>
          </a:xfrm>
          <a:prstGeom prst="rect">
            <a:avLst/>
          </a:prstGeom>
          <a:noFill/>
        </p:spPr>
        <p:txBody>
          <a:bodyPr wrap="square" lIns="91440" tIns="45720" rIns="91440" bIns="45720" anchor="t">
            <a:spAutoFit/>
          </a:bodyPr>
          <a:lstStyle/>
          <a:p>
            <a:pPr algn="ctr"/>
            <a:r>
              <a:rPr lang="en-US" sz="1200" b="1">
                <a:latin typeface="Roboto" panose="02000000000000000000" pitchFamily="2" charset="0"/>
                <a:ea typeface="Roboto" panose="02000000000000000000" pitchFamily="2" charset="0"/>
                <a:cs typeface="Roboto" panose="02000000000000000000" pitchFamily="2" charset="0"/>
              </a:rPr>
              <a:t>Core Team</a:t>
            </a:r>
          </a:p>
        </p:txBody>
      </p:sp>
    </p:spTree>
    <p:extLst>
      <p:ext uri="{BB962C8B-B14F-4D97-AF65-F5344CB8AC3E}">
        <p14:creationId xmlns:p14="http://schemas.microsoft.com/office/powerpoint/2010/main" val="1808092635"/>
      </p:ext>
    </p:extLst>
  </p:cSld>
  <p:clrMapOvr>
    <a:masterClrMapping/>
  </p:clrMapOvr>
  <p:transition spd="slow">
    <p:push dir="u"/>
  </p:transition>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A5C3EBC5-E78B-1001-DA2E-6E77350C3783}"/>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18F498B5-C6A5-79C1-C056-03924DD7C04B}"/>
              </a:ext>
            </a:extLst>
          </p:cNvPr>
          <p:cNvSpPr>
            <a:spLocks noGrp="1"/>
          </p:cNvSpPr>
          <p:nvPr>
            <p:ph type="body" sz="quarter" idx="10"/>
          </p:nvPr>
        </p:nvSpPr>
        <p:spPr/>
        <p:txBody>
          <a:bodyPr/>
          <a:lstStyle/>
          <a:p>
            <a:r>
              <a:rPr lang="en-IN"/>
              <a:t>Utilization Report 2025</a:t>
            </a:r>
          </a:p>
        </p:txBody>
      </p:sp>
      <p:graphicFrame>
        <p:nvGraphicFramePr>
          <p:cNvPr id="12" name="Chart 11">
            <a:extLst>
              <a:ext uri="{FF2B5EF4-FFF2-40B4-BE49-F238E27FC236}">
                <a16:creationId xmlns:a16="http://schemas.microsoft.com/office/drawing/2014/main" id="{765EA05B-17F3-2A9D-FE00-768FA0D09950}"/>
              </a:ext>
            </a:extLst>
          </p:cNvPr>
          <p:cNvGraphicFramePr>
            <a:graphicFrameLocks/>
          </p:cNvGraphicFramePr>
          <p:nvPr>
            <p:extLst>
              <p:ext uri="{D42A27DB-BD31-4B8C-83A1-F6EECF244321}">
                <p14:modId xmlns:p14="http://schemas.microsoft.com/office/powerpoint/2010/main" val="2351570824"/>
              </p:ext>
            </p:extLst>
          </p:nvPr>
        </p:nvGraphicFramePr>
        <p:xfrm>
          <a:off x="6233598" y="3991461"/>
          <a:ext cx="3356687" cy="1359347"/>
        </p:xfrm>
        <a:graphic>
          <a:graphicData uri="http://schemas.openxmlformats.org/drawingml/2006/chart">
            <c:chart xmlns:c="http://schemas.openxmlformats.org/drawingml/2006/chart" xmlns:r="http://schemas.openxmlformats.org/officeDocument/2006/relationships" r:id="rId2"/>
          </a:graphicData>
        </a:graphic>
      </p:graphicFrame>
      <p:sp>
        <p:nvSpPr>
          <p:cNvPr id="5" name="Rectangle: Rounded Corners 4">
            <a:extLst>
              <a:ext uri="{FF2B5EF4-FFF2-40B4-BE49-F238E27FC236}">
                <a16:creationId xmlns:a16="http://schemas.microsoft.com/office/drawing/2014/main" id="{7F93D6E9-F2DC-3223-45D9-B5C1C9F46731}"/>
              </a:ext>
            </a:extLst>
          </p:cNvPr>
          <p:cNvSpPr/>
          <p:nvPr/>
        </p:nvSpPr>
        <p:spPr>
          <a:xfrm>
            <a:off x="6160953" y="1330960"/>
            <a:ext cx="2704782" cy="4320000"/>
          </a:xfrm>
          <a:prstGeom prst="roundRect">
            <a:avLst>
              <a:gd name="adj" fmla="val 7466"/>
            </a:avLst>
          </a:prstGeom>
          <a:solidFill>
            <a:srgbClr val="0080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 name="Oval 15">
            <a:extLst>
              <a:ext uri="{FF2B5EF4-FFF2-40B4-BE49-F238E27FC236}">
                <a16:creationId xmlns:a16="http://schemas.microsoft.com/office/drawing/2014/main" id="{F0A10F46-B6FF-E0B1-F944-5FFE18B3FCBD}"/>
              </a:ext>
            </a:extLst>
          </p:cNvPr>
          <p:cNvSpPr/>
          <p:nvPr/>
        </p:nvSpPr>
        <p:spPr>
          <a:xfrm>
            <a:off x="6335504" y="1544612"/>
            <a:ext cx="851737" cy="851737"/>
          </a:xfrm>
          <a:prstGeom prst="ellipse">
            <a:avLst/>
          </a:prstGeom>
          <a:blipFill dpi="0" rotWithShape="1">
            <a:blip r:embed="rId3"/>
            <a:srcRect/>
            <a:stretch>
              <a:fillRect l="-15119" t="-1999" r="-15529" b="-4352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7" name="TextBox 16">
            <a:extLst>
              <a:ext uri="{FF2B5EF4-FFF2-40B4-BE49-F238E27FC236}">
                <a16:creationId xmlns:a16="http://schemas.microsoft.com/office/drawing/2014/main" id="{CF05596F-A451-56F6-EB1B-46DA02EAE1D1}"/>
              </a:ext>
            </a:extLst>
          </p:cNvPr>
          <p:cNvSpPr txBox="1"/>
          <p:nvPr/>
        </p:nvSpPr>
        <p:spPr>
          <a:xfrm>
            <a:off x="7267301" y="1515648"/>
            <a:ext cx="1108721" cy="523220"/>
          </a:xfrm>
          <a:prstGeom prst="rect">
            <a:avLst/>
          </a:prstGeom>
          <a:noFill/>
        </p:spPr>
        <p:txBody>
          <a:bodyPr wrap="square" lIns="91440" tIns="45720" rIns="91440" bIns="45720" anchor="t">
            <a:spAutoFit/>
          </a:bodyPr>
          <a:lstStyle/>
          <a:p>
            <a:r>
              <a:rPr lang="en-US" sz="1400" b="1">
                <a:solidFill>
                  <a:schemeClr val="bg1"/>
                </a:solidFill>
                <a:latin typeface="Roboto" panose="02000000000000000000" pitchFamily="2" charset="0"/>
                <a:ea typeface="Roboto" panose="02000000000000000000" pitchFamily="2" charset="0"/>
                <a:cs typeface="Roboto" panose="02000000000000000000" pitchFamily="2" charset="0"/>
              </a:rPr>
              <a:t>Neha Sharma</a:t>
            </a:r>
          </a:p>
        </p:txBody>
      </p:sp>
      <p:sp>
        <p:nvSpPr>
          <p:cNvPr id="20" name="TextBox 19">
            <a:extLst>
              <a:ext uri="{FF2B5EF4-FFF2-40B4-BE49-F238E27FC236}">
                <a16:creationId xmlns:a16="http://schemas.microsoft.com/office/drawing/2014/main" id="{A9CAE226-C951-7B46-1749-76232155AB25}"/>
              </a:ext>
            </a:extLst>
          </p:cNvPr>
          <p:cNvSpPr txBox="1"/>
          <p:nvPr/>
        </p:nvSpPr>
        <p:spPr>
          <a:xfrm>
            <a:off x="7267301" y="2000155"/>
            <a:ext cx="1108721" cy="400110"/>
          </a:xfrm>
          <a:prstGeom prst="rect">
            <a:avLst/>
          </a:prstGeom>
          <a:noFill/>
        </p:spPr>
        <p:txBody>
          <a:bodyPr wrap="square" lIns="91440" tIns="45720" rIns="91440" bIns="45720" anchor="t">
            <a:spAutoFit/>
          </a:bodyPr>
          <a:lstStyle/>
          <a:p>
            <a:r>
              <a:rPr lang="en-US" sz="1000">
                <a:solidFill>
                  <a:schemeClr val="bg1"/>
                </a:solidFill>
                <a:latin typeface="Roboto" panose="02000000000000000000" pitchFamily="2" charset="0"/>
                <a:ea typeface="Roboto" panose="02000000000000000000" pitchFamily="2" charset="0"/>
                <a:cs typeface="Roboto" panose="02000000000000000000" pitchFamily="2" charset="0"/>
              </a:rPr>
              <a:t>Graphic Designer </a:t>
            </a:r>
          </a:p>
        </p:txBody>
      </p:sp>
      <p:cxnSp>
        <p:nvCxnSpPr>
          <p:cNvPr id="21" name="Straight Connector 20">
            <a:extLst>
              <a:ext uri="{FF2B5EF4-FFF2-40B4-BE49-F238E27FC236}">
                <a16:creationId xmlns:a16="http://schemas.microsoft.com/office/drawing/2014/main" id="{5EE5D259-ECB5-DE0A-AC4F-2D6BC1DE6874}"/>
              </a:ext>
            </a:extLst>
          </p:cNvPr>
          <p:cNvCxnSpPr/>
          <p:nvPr/>
        </p:nvCxnSpPr>
        <p:spPr>
          <a:xfrm>
            <a:off x="6375220" y="2569665"/>
            <a:ext cx="2255520" cy="0"/>
          </a:xfrm>
          <a:prstGeom prst="line">
            <a:avLst/>
          </a:prstGeom>
          <a:ln>
            <a:solidFill>
              <a:schemeClr val="bg1">
                <a:alpha val="4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2B7527E-B3E7-9D16-1629-26EB868A9E12}"/>
              </a:ext>
            </a:extLst>
          </p:cNvPr>
          <p:cNvCxnSpPr/>
          <p:nvPr/>
        </p:nvCxnSpPr>
        <p:spPr>
          <a:xfrm>
            <a:off x="6375220" y="3580077"/>
            <a:ext cx="2255520" cy="0"/>
          </a:xfrm>
          <a:prstGeom prst="line">
            <a:avLst/>
          </a:prstGeom>
          <a:ln>
            <a:solidFill>
              <a:schemeClr val="bg1">
                <a:alpha val="45000"/>
              </a:schemeClr>
            </a:solidFill>
          </a:ln>
        </p:spPr>
        <p:style>
          <a:lnRef idx="1">
            <a:schemeClr val="accent1"/>
          </a:lnRef>
          <a:fillRef idx="0">
            <a:schemeClr val="accent1"/>
          </a:fillRef>
          <a:effectRef idx="0">
            <a:schemeClr val="accent1"/>
          </a:effectRef>
          <a:fontRef idx="minor">
            <a:schemeClr val="tx1"/>
          </a:fontRef>
        </p:style>
      </p:cxnSp>
      <p:graphicFrame>
        <p:nvGraphicFramePr>
          <p:cNvPr id="23" name="Chart 22">
            <a:extLst>
              <a:ext uri="{FF2B5EF4-FFF2-40B4-BE49-F238E27FC236}">
                <a16:creationId xmlns:a16="http://schemas.microsoft.com/office/drawing/2014/main" id="{0E1C4AAB-19CD-9D7C-8632-68E21AF2CAC0}"/>
              </a:ext>
            </a:extLst>
          </p:cNvPr>
          <p:cNvGraphicFramePr/>
          <p:nvPr>
            <p:extLst>
              <p:ext uri="{D42A27DB-BD31-4B8C-83A1-F6EECF244321}">
                <p14:modId xmlns:p14="http://schemas.microsoft.com/office/powerpoint/2010/main" val="1066225450"/>
              </p:ext>
            </p:extLst>
          </p:nvPr>
        </p:nvGraphicFramePr>
        <p:xfrm>
          <a:off x="6696444" y="2558681"/>
          <a:ext cx="1563616" cy="1042410"/>
        </p:xfrm>
        <a:graphic>
          <a:graphicData uri="http://schemas.openxmlformats.org/drawingml/2006/chart">
            <c:chart xmlns:c="http://schemas.openxmlformats.org/drawingml/2006/chart" xmlns:r="http://schemas.openxmlformats.org/officeDocument/2006/relationships" r:id="rId4"/>
          </a:graphicData>
        </a:graphic>
      </p:graphicFrame>
      <p:sp>
        <p:nvSpPr>
          <p:cNvPr id="24" name="TextBox 23">
            <a:extLst>
              <a:ext uri="{FF2B5EF4-FFF2-40B4-BE49-F238E27FC236}">
                <a16:creationId xmlns:a16="http://schemas.microsoft.com/office/drawing/2014/main" id="{5031233D-7989-6796-716C-F78B0458A1E3}"/>
              </a:ext>
            </a:extLst>
          </p:cNvPr>
          <p:cNvSpPr txBox="1"/>
          <p:nvPr/>
        </p:nvSpPr>
        <p:spPr>
          <a:xfrm>
            <a:off x="7155986" y="2915764"/>
            <a:ext cx="638039" cy="307777"/>
          </a:xfrm>
          <a:prstGeom prst="rect">
            <a:avLst/>
          </a:prstGeom>
          <a:noFill/>
        </p:spPr>
        <p:txBody>
          <a:bodyPr wrap="square" lIns="91440" tIns="45720" rIns="91440" bIns="45720" anchor="t">
            <a:spAutoFit/>
          </a:bodyPr>
          <a:lstStyle/>
          <a:p>
            <a:pPr algn="ctr"/>
            <a:r>
              <a:rPr lang="en-US" sz="1400" b="1">
                <a:solidFill>
                  <a:schemeClr val="bg1"/>
                </a:solidFill>
                <a:latin typeface="Roboto" panose="02000000000000000000" pitchFamily="2" charset="0"/>
                <a:ea typeface="Roboto" panose="02000000000000000000" pitchFamily="2" charset="0"/>
                <a:cs typeface="Roboto" panose="02000000000000000000" pitchFamily="2" charset="0"/>
              </a:rPr>
              <a:t>90%</a:t>
            </a:r>
          </a:p>
        </p:txBody>
      </p:sp>
      <p:graphicFrame>
        <p:nvGraphicFramePr>
          <p:cNvPr id="41" name="Chart 40">
            <a:extLst>
              <a:ext uri="{FF2B5EF4-FFF2-40B4-BE49-F238E27FC236}">
                <a16:creationId xmlns:a16="http://schemas.microsoft.com/office/drawing/2014/main" id="{9786AF31-6C34-717C-0A72-323DD9A57206}"/>
              </a:ext>
            </a:extLst>
          </p:cNvPr>
          <p:cNvGraphicFramePr>
            <a:graphicFrameLocks/>
          </p:cNvGraphicFramePr>
          <p:nvPr>
            <p:extLst>
              <p:ext uri="{D42A27DB-BD31-4B8C-83A1-F6EECF244321}">
                <p14:modId xmlns:p14="http://schemas.microsoft.com/office/powerpoint/2010/main" val="946276579"/>
              </p:ext>
            </p:extLst>
          </p:nvPr>
        </p:nvGraphicFramePr>
        <p:xfrm>
          <a:off x="6221395" y="3646404"/>
          <a:ext cx="3202409" cy="1359347"/>
        </p:xfrm>
        <a:graphic>
          <a:graphicData uri="http://schemas.openxmlformats.org/drawingml/2006/chart">
            <c:chart xmlns:c="http://schemas.openxmlformats.org/drawingml/2006/chart" xmlns:r="http://schemas.openxmlformats.org/officeDocument/2006/relationships" r:id="rId5"/>
          </a:graphicData>
        </a:graphic>
      </p:graphicFrame>
      <p:grpSp>
        <p:nvGrpSpPr>
          <p:cNvPr id="78" name="Group 77">
            <a:extLst>
              <a:ext uri="{FF2B5EF4-FFF2-40B4-BE49-F238E27FC236}">
                <a16:creationId xmlns:a16="http://schemas.microsoft.com/office/drawing/2014/main" id="{9F2EB6EE-37B2-DE99-05E7-B96A6088F4C1}"/>
              </a:ext>
            </a:extLst>
          </p:cNvPr>
          <p:cNvGrpSpPr/>
          <p:nvPr/>
        </p:nvGrpSpPr>
        <p:grpSpPr>
          <a:xfrm>
            <a:off x="6473476" y="5215230"/>
            <a:ext cx="2099649" cy="246221"/>
            <a:chOff x="784725" y="5370170"/>
            <a:chExt cx="2099649" cy="246221"/>
          </a:xfrm>
        </p:grpSpPr>
        <p:sp>
          <p:nvSpPr>
            <p:cNvPr id="79" name="Rectangle 78">
              <a:extLst>
                <a:ext uri="{FF2B5EF4-FFF2-40B4-BE49-F238E27FC236}">
                  <a16:creationId xmlns:a16="http://schemas.microsoft.com/office/drawing/2014/main" id="{83A2DB3A-2A45-AD57-F21D-D9F4C3B6ECF5}"/>
                </a:ext>
              </a:extLst>
            </p:cNvPr>
            <p:cNvSpPr/>
            <p:nvPr/>
          </p:nvSpPr>
          <p:spPr>
            <a:xfrm>
              <a:off x="784725" y="5462806"/>
              <a:ext cx="72000" cy="72000"/>
            </a:xfrm>
            <a:prstGeom prst="rect">
              <a:avLst/>
            </a:prstGeom>
            <a:solidFill>
              <a:srgbClr val="FF61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1" name="Rectangle 80">
              <a:extLst>
                <a:ext uri="{FF2B5EF4-FFF2-40B4-BE49-F238E27FC236}">
                  <a16:creationId xmlns:a16="http://schemas.microsoft.com/office/drawing/2014/main" id="{813E74B1-EBF3-511E-8FAB-01D24F99CD6A}"/>
                </a:ext>
              </a:extLst>
            </p:cNvPr>
            <p:cNvSpPr/>
            <p:nvPr/>
          </p:nvSpPr>
          <p:spPr>
            <a:xfrm>
              <a:off x="1950699" y="5462806"/>
              <a:ext cx="72000" cy="72000"/>
            </a:xfrm>
            <a:prstGeom prst="rect">
              <a:avLst/>
            </a:prstGeom>
            <a:solidFill>
              <a:srgbClr val="59D4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2" name="TextBox 81">
              <a:extLst>
                <a:ext uri="{FF2B5EF4-FFF2-40B4-BE49-F238E27FC236}">
                  <a16:creationId xmlns:a16="http://schemas.microsoft.com/office/drawing/2014/main" id="{51CB623C-F01F-196E-432D-64D7A805C458}"/>
                </a:ext>
              </a:extLst>
            </p:cNvPr>
            <p:cNvSpPr txBox="1"/>
            <p:nvPr/>
          </p:nvSpPr>
          <p:spPr>
            <a:xfrm>
              <a:off x="866005" y="5370170"/>
              <a:ext cx="972955" cy="246221"/>
            </a:xfrm>
            <a:prstGeom prst="rect">
              <a:avLst/>
            </a:prstGeom>
            <a:noFill/>
          </p:spPr>
          <p:txBody>
            <a:bodyPr wrap="square" lIns="91440" tIns="45720" rIns="91440" bIns="45720" anchor="t">
              <a:spAutoFit/>
            </a:bodyPr>
            <a:lstStyle/>
            <a:p>
              <a:r>
                <a:rPr lang="en-US" sz="1000">
                  <a:solidFill>
                    <a:schemeClr val="bg1"/>
                  </a:solidFill>
                  <a:latin typeface="Roboto" panose="02000000000000000000" pitchFamily="2" charset="0"/>
                  <a:ea typeface="Roboto" panose="02000000000000000000" pitchFamily="2" charset="0"/>
                  <a:cs typeface="Roboto" panose="02000000000000000000" pitchFamily="2" charset="0"/>
                </a:rPr>
                <a:t>Available hrs.</a:t>
              </a:r>
            </a:p>
          </p:txBody>
        </p:sp>
        <p:sp>
          <p:nvSpPr>
            <p:cNvPr id="83" name="TextBox 82">
              <a:extLst>
                <a:ext uri="{FF2B5EF4-FFF2-40B4-BE49-F238E27FC236}">
                  <a16:creationId xmlns:a16="http://schemas.microsoft.com/office/drawing/2014/main" id="{B4E5C196-6739-121D-FDC2-0EBE00CCDBDD}"/>
                </a:ext>
              </a:extLst>
            </p:cNvPr>
            <p:cNvSpPr txBox="1"/>
            <p:nvPr/>
          </p:nvSpPr>
          <p:spPr>
            <a:xfrm>
              <a:off x="2039360" y="5370170"/>
              <a:ext cx="845014" cy="246221"/>
            </a:xfrm>
            <a:prstGeom prst="rect">
              <a:avLst/>
            </a:prstGeom>
            <a:noFill/>
          </p:spPr>
          <p:txBody>
            <a:bodyPr wrap="square" lIns="91440" tIns="45720" rIns="91440" bIns="45720" anchor="t">
              <a:spAutoFit/>
            </a:bodyPr>
            <a:lstStyle/>
            <a:p>
              <a:r>
                <a:rPr lang="en-US" sz="1000">
                  <a:solidFill>
                    <a:schemeClr val="bg1"/>
                  </a:solidFill>
                  <a:latin typeface="Roboto" panose="02000000000000000000" pitchFamily="2" charset="0"/>
                  <a:ea typeface="Roboto" panose="02000000000000000000" pitchFamily="2" charset="0"/>
                  <a:cs typeface="Roboto" panose="02000000000000000000" pitchFamily="2" charset="0"/>
                </a:rPr>
                <a:t>Actual hrs.</a:t>
              </a:r>
            </a:p>
          </p:txBody>
        </p:sp>
      </p:grpSp>
      <p:sp>
        <p:nvSpPr>
          <p:cNvPr id="33" name="Rectangle: Rounded Corners 32">
            <a:extLst>
              <a:ext uri="{FF2B5EF4-FFF2-40B4-BE49-F238E27FC236}">
                <a16:creationId xmlns:a16="http://schemas.microsoft.com/office/drawing/2014/main" id="{36E05B66-F494-8696-8605-AF475C8C42AD}"/>
              </a:ext>
            </a:extLst>
          </p:cNvPr>
          <p:cNvSpPr/>
          <p:nvPr/>
        </p:nvSpPr>
        <p:spPr>
          <a:xfrm>
            <a:off x="518225" y="1330960"/>
            <a:ext cx="2704782" cy="4320000"/>
          </a:xfrm>
          <a:prstGeom prst="roundRect">
            <a:avLst>
              <a:gd name="adj" fmla="val 7466"/>
            </a:avLst>
          </a:prstGeom>
          <a:solidFill>
            <a:srgbClr val="4F17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4" name="Oval 33">
            <a:extLst>
              <a:ext uri="{FF2B5EF4-FFF2-40B4-BE49-F238E27FC236}">
                <a16:creationId xmlns:a16="http://schemas.microsoft.com/office/drawing/2014/main" id="{C2A21933-4C6A-EAD5-909D-E2D4F1FABF43}"/>
              </a:ext>
            </a:extLst>
          </p:cNvPr>
          <p:cNvSpPr/>
          <p:nvPr/>
        </p:nvSpPr>
        <p:spPr>
          <a:xfrm>
            <a:off x="703140" y="1544612"/>
            <a:ext cx="851737" cy="851737"/>
          </a:xfrm>
          <a:prstGeom prst="ellipse">
            <a:avLst/>
          </a:prstGeom>
          <a:blipFill dpi="0" rotWithShape="1">
            <a:blip r:embed="rId6"/>
            <a:srcRect/>
            <a:stretch>
              <a:fillRect l="-2000" t="-800" r="-1000" b="-24500"/>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5" name="TextBox 34">
            <a:extLst>
              <a:ext uri="{FF2B5EF4-FFF2-40B4-BE49-F238E27FC236}">
                <a16:creationId xmlns:a16="http://schemas.microsoft.com/office/drawing/2014/main" id="{1E13BFA8-75EF-9801-D198-A7C0C0D8B72E}"/>
              </a:ext>
            </a:extLst>
          </p:cNvPr>
          <p:cNvSpPr txBox="1"/>
          <p:nvPr/>
        </p:nvSpPr>
        <p:spPr>
          <a:xfrm>
            <a:off x="1634938" y="1515648"/>
            <a:ext cx="1285504" cy="523220"/>
          </a:xfrm>
          <a:prstGeom prst="rect">
            <a:avLst/>
          </a:prstGeom>
          <a:noFill/>
        </p:spPr>
        <p:txBody>
          <a:bodyPr wrap="square" lIns="91440" tIns="45720" rIns="91440" bIns="45720" anchor="t">
            <a:spAutoFit/>
          </a:bodyPr>
          <a:lstStyle/>
          <a:p>
            <a:r>
              <a:rPr lang="en-US" sz="1400" b="1">
                <a:solidFill>
                  <a:schemeClr val="bg1"/>
                </a:solidFill>
                <a:latin typeface="Roboto" panose="02000000000000000000" pitchFamily="2" charset="0"/>
                <a:ea typeface="Roboto" panose="02000000000000000000" pitchFamily="2" charset="0"/>
                <a:cs typeface="Roboto" panose="02000000000000000000" pitchFamily="2" charset="0"/>
              </a:rPr>
              <a:t>Priyanka Pandey</a:t>
            </a:r>
          </a:p>
        </p:txBody>
      </p:sp>
      <p:sp>
        <p:nvSpPr>
          <p:cNvPr id="36" name="TextBox 35">
            <a:extLst>
              <a:ext uri="{FF2B5EF4-FFF2-40B4-BE49-F238E27FC236}">
                <a16:creationId xmlns:a16="http://schemas.microsoft.com/office/drawing/2014/main" id="{F00A1EF3-BD5D-21BD-D19A-B2992FA94C7F}"/>
              </a:ext>
            </a:extLst>
          </p:cNvPr>
          <p:cNvSpPr txBox="1"/>
          <p:nvPr/>
        </p:nvSpPr>
        <p:spPr>
          <a:xfrm>
            <a:off x="1634937" y="2000155"/>
            <a:ext cx="1108721" cy="400110"/>
          </a:xfrm>
          <a:prstGeom prst="rect">
            <a:avLst/>
          </a:prstGeom>
          <a:noFill/>
        </p:spPr>
        <p:txBody>
          <a:bodyPr wrap="square" lIns="91440" tIns="45720" rIns="91440" bIns="45720" anchor="t">
            <a:spAutoFit/>
          </a:bodyPr>
          <a:lstStyle/>
          <a:p>
            <a:r>
              <a:rPr lang="en-US" sz="1000">
                <a:solidFill>
                  <a:schemeClr val="bg1"/>
                </a:solidFill>
                <a:latin typeface="Roboto" panose="02000000000000000000" pitchFamily="2" charset="0"/>
                <a:ea typeface="Roboto" panose="02000000000000000000" pitchFamily="2" charset="0"/>
                <a:cs typeface="Roboto" panose="02000000000000000000" pitchFamily="2" charset="0"/>
              </a:rPr>
              <a:t>Functional Quality Analyst</a:t>
            </a:r>
          </a:p>
        </p:txBody>
      </p:sp>
      <p:cxnSp>
        <p:nvCxnSpPr>
          <p:cNvPr id="37" name="Straight Connector 36">
            <a:extLst>
              <a:ext uri="{FF2B5EF4-FFF2-40B4-BE49-F238E27FC236}">
                <a16:creationId xmlns:a16="http://schemas.microsoft.com/office/drawing/2014/main" id="{B1FA68D6-E70E-7689-0C76-BD66EB963287}"/>
              </a:ext>
            </a:extLst>
          </p:cNvPr>
          <p:cNvCxnSpPr/>
          <p:nvPr/>
        </p:nvCxnSpPr>
        <p:spPr>
          <a:xfrm>
            <a:off x="742856" y="2569665"/>
            <a:ext cx="225552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18E6C560-E248-D4C1-F10C-A77CAB4BB712}"/>
              </a:ext>
            </a:extLst>
          </p:cNvPr>
          <p:cNvCxnSpPr/>
          <p:nvPr/>
        </p:nvCxnSpPr>
        <p:spPr>
          <a:xfrm>
            <a:off x="742856" y="3580077"/>
            <a:ext cx="2255520" cy="0"/>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39" name="Chart 38">
            <a:extLst>
              <a:ext uri="{FF2B5EF4-FFF2-40B4-BE49-F238E27FC236}">
                <a16:creationId xmlns:a16="http://schemas.microsoft.com/office/drawing/2014/main" id="{CE5BE3B7-980B-A3E3-EF7B-8B60A4E43FD7}"/>
              </a:ext>
            </a:extLst>
          </p:cNvPr>
          <p:cNvGraphicFramePr/>
          <p:nvPr>
            <p:extLst>
              <p:ext uri="{D42A27DB-BD31-4B8C-83A1-F6EECF244321}">
                <p14:modId xmlns:p14="http://schemas.microsoft.com/office/powerpoint/2010/main" val="242853802"/>
              </p:ext>
            </p:extLst>
          </p:nvPr>
        </p:nvGraphicFramePr>
        <p:xfrm>
          <a:off x="1064080" y="2558681"/>
          <a:ext cx="1563616" cy="1042410"/>
        </p:xfrm>
        <a:graphic>
          <a:graphicData uri="http://schemas.openxmlformats.org/drawingml/2006/chart">
            <c:chart xmlns:c="http://schemas.openxmlformats.org/drawingml/2006/chart" xmlns:r="http://schemas.openxmlformats.org/officeDocument/2006/relationships" r:id="rId7"/>
          </a:graphicData>
        </a:graphic>
      </p:graphicFrame>
      <p:sp>
        <p:nvSpPr>
          <p:cNvPr id="40" name="TextBox 39">
            <a:extLst>
              <a:ext uri="{FF2B5EF4-FFF2-40B4-BE49-F238E27FC236}">
                <a16:creationId xmlns:a16="http://schemas.microsoft.com/office/drawing/2014/main" id="{37E9EDA6-6490-A939-0607-4DCE0F636434}"/>
              </a:ext>
            </a:extLst>
          </p:cNvPr>
          <p:cNvSpPr txBox="1"/>
          <p:nvPr/>
        </p:nvSpPr>
        <p:spPr>
          <a:xfrm>
            <a:off x="1533147" y="2915764"/>
            <a:ext cx="638039" cy="307777"/>
          </a:xfrm>
          <a:prstGeom prst="rect">
            <a:avLst/>
          </a:prstGeom>
          <a:noFill/>
        </p:spPr>
        <p:txBody>
          <a:bodyPr wrap="square" lIns="91440" tIns="45720" rIns="91440" bIns="45720" anchor="t">
            <a:spAutoFit/>
          </a:bodyPr>
          <a:lstStyle/>
          <a:p>
            <a:pPr algn="ctr"/>
            <a:r>
              <a:rPr lang="en-US" sz="1400" b="1">
                <a:solidFill>
                  <a:schemeClr val="bg1"/>
                </a:solidFill>
                <a:latin typeface="Roboto" panose="02000000000000000000" pitchFamily="2" charset="0"/>
                <a:ea typeface="Roboto" panose="02000000000000000000" pitchFamily="2" charset="0"/>
                <a:cs typeface="Roboto" panose="02000000000000000000" pitchFamily="2" charset="0"/>
              </a:rPr>
              <a:t>68%</a:t>
            </a:r>
          </a:p>
        </p:txBody>
      </p:sp>
      <p:graphicFrame>
        <p:nvGraphicFramePr>
          <p:cNvPr id="43" name="Chart 42">
            <a:extLst>
              <a:ext uri="{FF2B5EF4-FFF2-40B4-BE49-F238E27FC236}">
                <a16:creationId xmlns:a16="http://schemas.microsoft.com/office/drawing/2014/main" id="{C672455B-3372-A881-2EF8-B6E53417DCA7}"/>
              </a:ext>
            </a:extLst>
          </p:cNvPr>
          <p:cNvGraphicFramePr>
            <a:graphicFrameLocks/>
          </p:cNvGraphicFramePr>
          <p:nvPr>
            <p:extLst>
              <p:ext uri="{D42A27DB-BD31-4B8C-83A1-F6EECF244321}">
                <p14:modId xmlns:p14="http://schemas.microsoft.com/office/powerpoint/2010/main" val="245872186"/>
              </p:ext>
            </p:extLst>
          </p:nvPr>
        </p:nvGraphicFramePr>
        <p:xfrm>
          <a:off x="544853" y="3646404"/>
          <a:ext cx="3202409" cy="1359347"/>
        </p:xfrm>
        <a:graphic>
          <a:graphicData uri="http://schemas.openxmlformats.org/drawingml/2006/chart">
            <c:chart xmlns:c="http://schemas.openxmlformats.org/drawingml/2006/chart" xmlns:r="http://schemas.openxmlformats.org/officeDocument/2006/relationships" r:id="rId8"/>
          </a:graphicData>
        </a:graphic>
      </p:graphicFrame>
      <p:grpSp>
        <p:nvGrpSpPr>
          <p:cNvPr id="47" name="Group 46">
            <a:extLst>
              <a:ext uri="{FF2B5EF4-FFF2-40B4-BE49-F238E27FC236}">
                <a16:creationId xmlns:a16="http://schemas.microsoft.com/office/drawing/2014/main" id="{03D0CF99-204B-ACA4-78C1-D053735B0C47}"/>
              </a:ext>
            </a:extLst>
          </p:cNvPr>
          <p:cNvGrpSpPr/>
          <p:nvPr/>
        </p:nvGrpSpPr>
        <p:grpSpPr>
          <a:xfrm>
            <a:off x="820792" y="5215230"/>
            <a:ext cx="2099649" cy="246221"/>
            <a:chOff x="784725" y="5370170"/>
            <a:chExt cx="2099649" cy="246221"/>
          </a:xfrm>
        </p:grpSpPr>
        <p:sp>
          <p:nvSpPr>
            <p:cNvPr id="53" name="Rectangle 52">
              <a:extLst>
                <a:ext uri="{FF2B5EF4-FFF2-40B4-BE49-F238E27FC236}">
                  <a16:creationId xmlns:a16="http://schemas.microsoft.com/office/drawing/2014/main" id="{3C5BAA3A-E615-1656-FCFA-61054CC8E05F}"/>
                </a:ext>
              </a:extLst>
            </p:cNvPr>
            <p:cNvSpPr/>
            <p:nvPr/>
          </p:nvSpPr>
          <p:spPr>
            <a:xfrm>
              <a:off x="784725" y="5462806"/>
              <a:ext cx="72000" cy="72000"/>
            </a:xfrm>
            <a:prstGeom prst="rect">
              <a:avLst/>
            </a:prstGeom>
            <a:solidFill>
              <a:srgbClr val="FF61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7" name="Rectangle 56">
              <a:extLst>
                <a:ext uri="{FF2B5EF4-FFF2-40B4-BE49-F238E27FC236}">
                  <a16:creationId xmlns:a16="http://schemas.microsoft.com/office/drawing/2014/main" id="{3A221BBA-B8E3-5749-1449-3A9A6427EA43}"/>
                </a:ext>
              </a:extLst>
            </p:cNvPr>
            <p:cNvSpPr/>
            <p:nvPr/>
          </p:nvSpPr>
          <p:spPr>
            <a:xfrm>
              <a:off x="1950699" y="5462806"/>
              <a:ext cx="72000" cy="72000"/>
            </a:xfrm>
            <a:prstGeom prst="rect">
              <a:avLst/>
            </a:prstGeom>
            <a:solidFill>
              <a:srgbClr val="59D4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3" name="TextBox 62">
              <a:extLst>
                <a:ext uri="{FF2B5EF4-FFF2-40B4-BE49-F238E27FC236}">
                  <a16:creationId xmlns:a16="http://schemas.microsoft.com/office/drawing/2014/main" id="{A3A981B9-C69A-82D9-BE5A-1E6160A7C571}"/>
                </a:ext>
              </a:extLst>
            </p:cNvPr>
            <p:cNvSpPr txBox="1"/>
            <p:nvPr/>
          </p:nvSpPr>
          <p:spPr>
            <a:xfrm>
              <a:off x="866005" y="5370170"/>
              <a:ext cx="972955" cy="246221"/>
            </a:xfrm>
            <a:prstGeom prst="rect">
              <a:avLst/>
            </a:prstGeom>
            <a:noFill/>
          </p:spPr>
          <p:txBody>
            <a:bodyPr wrap="square" lIns="91440" tIns="45720" rIns="91440" bIns="45720" anchor="t">
              <a:spAutoFit/>
            </a:bodyPr>
            <a:lstStyle/>
            <a:p>
              <a:r>
                <a:rPr lang="en-US" sz="1000">
                  <a:solidFill>
                    <a:schemeClr val="bg1"/>
                  </a:solidFill>
                  <a:latin typeface="Roboto" panose="02000000000000000000" pitchFamily="2" charset="0"/>
                  <a:ea typeface="Roboto" panose="02000000000000000000" pitchFamily="2" charset="0"/>
                  <a:cs typeface="Roboto" panose="02000000000000000000" pitchFamily="2" charset="0"/>
                </a:rPr>
                <a:t>Available hrs.</a:t>
              </a:r>
            </a:p>
          </p:txBody>
        </p:sp>
        <p:sp>
          <p:nvSpPr>
            <p:cNvPr id="67" name="TextBox 66">
              <a:extLst>
                <a:ext uri="{FF2B5EF4-FFF2-40B4-BE49-F238E27FC236}">
                  <a16:creationId xmlns:a16="http://schemas.microsoft.com/office/drawing/2014/main" id="{F8F342C9-07E4-28AE-1366-74FE9C620C96}"/>
                </a:ext>
              </a:extLst>
            </p:cNvPr>
            <p:cNvSpPr txBox="1"/>
            <p:nvPr/>
          </p:nvSpPr>
          <p:spPr>
            <a:xfrm>
              <a:off x="2039360" y="5370170"/>
              <a:ext cx="845014" cy="246221"/>
            </a:xfrm>
            <a:prstGeom prst="rect">
              <a:avLst/>
            </a:prstGeom>
            <a:noFill/>
          </p:spPr>
          <p:txBody>
            <a:bodyPr wrap="square" lIns="91440" tIns="45720" rIns="91440" bIns="45720" anchor="t">
              <a:spAutoFit/>
            </a:bodyPr>
            <a:lstStyle/>
            <a:p>
              <a:r>
                <a:rPr lang="en-US" sz="1000">
                  <a:solidFill>
                    <a:schemeClr val="bg1"/>
                  </a:solidFill>
                  <a:latin typeface="Roboto" panose="02000000000000000000" pitchFamily="2" charset="0"/>
                  <a:ea typeface="Roboto" panose="02000000000000000000" pitchFamily="2" charset="0"/>
                  <a:cs typeface="Roboto" panose="02000000000000000000" pitchFamily="2" charset="0"/>
                </a:rPr>
                <a:t>Actual hrs.</a:t>
              </a:r>
            </a:p>
          </p:txBody>
        </p:sp>
      </p:grpSp>
      <p:sp>
        <p:nvSpPr>
          <p:cNvPr id="93" name="Rectangle: Rounded Corners 92">
            <a:extLst>
              <a:ext uri="{FF2B5EF4-FFF2-40B4-BE49-F238E27FC236}">
                <a16:creationId xmlns:a16="http://schemas.microsoft.com/office/drawing/2014/main" id="{76803AD7-07FB-E92F-E098-62CDF94E967F}"/>
              </a:ext>
            </a:extLst>
          </p:cNvPr>
          <p:cNvSpPr/>
          <p:nvPr/>
        </p:nvSpPr>
        <p:spPr>
          <a:xfrm>
            <a:off x="8968672" y="1330960"/>
            <a:ext cx="2704782" cy="4320000"/>
          </a:xfrm>
          <a:prstGeom prst="roundRect">
            <a:avLst>
              <a:gd name="adj" fmla="val 7466"/>
            </a:avLst>
          </a:prstGeom>
          <a:solidFill>
            <a:srgbClr val="0080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4" name="Oval 93">
            <a:extLst>
              <a:ext uri="{FF2B5EF4-FFF2-40B4-BE49-F238E27FC236}">
                <a16:creationId xmlns:a16="http://schemas.microsoft.com/office/drawing/2014/main" id="{53D818BD-4CA9-3B63-BA51-F61666B36E8D}"/>
              </a:ext>
            </a:extLst>
          </p:cNvPr>
          <p:cNvSpPr/>
          <p:nvPr/>
        </p:nvSpPr>
        <p:spPr>
          <a:xfrm>
            <a:off x="9153587" y="1544612"/>
            <a:ext cx="851737" cy="851737"/>
          </a:xfrm>
          <a:prstGeom prst="ellipse">
            <a:avLst/>
          </a:prstGeom>
          <a:blipFill dpi="0" rotWithShape="1">
            <a:blip r:embed="rId9"/>
            <a:srcRect/>
            <a:stretch>
              <a:fillRect l="-9499" t="-4324" r="-7397" b="-20916"/>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5" name="TextBox 94">
            <a:extLst>
              <a:ext uri="{FF2B5EF4-FFF2-40B4-BE49-F238E27FC236}">
                <a16:creationId xmlns:a16="http://schemas.microsoft.com/office/drawing/2014/main" id="{385B7017-CD9B-4F5C-0101-A4D079DAC2B9}"/>
              </a:ext>
            </a:extLst>
          </p:cNvPr>
          <p:cNvSpPr txBox="1"/>
          <p:nvPr/>
        </p:nvSpPr>
        <p:spPr>
          <a:xfrm>
            <a:off x="10085385" y="1515648"/>
            <a:ext cx="1285504" cy="523220"/>
          </a:xfrm>
          <a:prstGeom prst="rect">
            <a:avLst/>
          </a:prstGeom>
          <a:noFill/>
        </p:spPr>
        <p:txBody>
          <a:bodyPr wrap="square" lIns="91440" tIns="45720" rIns="91440" bIns="45720" anchor="t">
            <a:spAutoFit/>
          </a:bodyPr>
          <a:lstStyle/>
          <a:p>
            <a:r>
              <a:rPr lang="en-US" sz="1400" b="1">
                <a:solidFill>
                  <a:schemeClr val="bg1"/>
                </a:solidFill>
                <a:latin typeface="Roboto" panose="02000000000000000000" pitchFamily="2" charset="0"/>
                <a:ea typeface="Roboto" panose="02000000000000000000" pitchFamily="2" charset="0"/>
                <a:cs typeface="Roboto" panose="02000000000000000000" pitchFamily="2" charset="0"/>
              </a:rPr>
              <a:t>Ajinkya Dambelkar</a:t>
            </a:r>
          </a:p>
        </p:txBody>
      </p:sp>
      <p:sp>
        <p:nvSpPr>
          <p:cNvPr id="96" name="TextBox 95">
            <a:extLst>
              <a:ext uri="{FF2B5EF4-FFF2-40B4-BE49-F238E27FC236}">
                <a16:creationId xmlns:a16="http://schemas.microsoft.com/office/drawing/2014/main" id="{3D1C870A-C1E2-8C10-EB08-3E3676093967}"/>
              </a:ext>
            </a:extLst>
          </p:cNvPr>
          <p:cNvSpPr txBox="1"/>
          <p:nvPr/>
        </p:nvSpPr>
        <p:spPr>
          <a:xfrm>
            <a:off x="10085384" y="2000155"/>
            <a:ext cx="1108721" cy="400110"/>
          </a:xfrm>
          <a:prstGeom prst="rect">
            <a:avLst/>
          </a:prstGeom>
          <a:noFill/>
        </p:spPr>
        <p:txBody>
          <a:bodyPr wrap="square" lIns="91440" tIns="45720" rIns="91440" bIns="45720" anchor="t">
            <a:spAutoFit/>
          </a:bodyPr>
          <a:lstStyle/>
          <a:p>
            <a:r>
              <a:rPr lang="en-US" sz="1000">
                <a:solidFill>
                  <a:schemeClr val="bg1"/>
                </a:solidFill>
                <a:latin typeface="Roboto" panose="02000000000000000000" pitchFamily="2" charset="0"/>
                <a:ea typeface="Roboto" panose="02000000000000000000" pitchFamily="2" charset="0"/>
                <a:cs typeface="Roboto" panose="02000000000000000000" pitchFamily="2" charset="0"/>
              </a:rPr>
              <a:t>Graphic Designer </a:t>
            </a:r>
          </a:p>
        </p:txBody>
      </p:sp>
      <p:cxnSp>
        <p:nvCxnSpPr>
          <p:cNvPr id="97" name="Straight Connector 96">
            <a:extLst>
              <a:ext uri="{FF2B5EF4-FFF2-40B4-BE49-F238E27FC236}">
                <a16:creationId xmlns:a16="http://schemas.microsoft.com/office/drawing/2014/main" id="{7C837320-07C3-9851-61FE-045C00B948A9}"/>
              </a:ext>
            </a:extLst>
          </p:cNvPr>
          <p:cNvCxnSpPr/>
          <p:nvPr/>
        </p:nvCxnSpPr>
        <p:spPr>
          <a:xfrm>
            <a:off x="9193303" y="2569665"/>
            <a:ext cx="2255520" cy="0"/>
          </a:xfrm>
          <a:prstGeom prst="line">
            <a:avLst/>
          </a:prstGeom>
          <a:ln>
            <a:solidFill>
              <a:schemeClr val="bg1">
                <a:alpha val="45000"/>
              </a:schemeClr>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A7C77669-BF7D-8D65-9110-75FCC500644A}"/>
              </a:ext>
            </a:extLst>
          </p:cNvPr>
          <p:cNvCxnSpPr/>
          <p:nvPr/>
        </p:nvCxnSpPr>
        <p:spPr>
          <a:xfrm>
            <a:off x="9193303" y="3580077"/>
            <a:ext cx="2255520" cy="0"/>
          </a:xfrm>
          <a:prstGeom prst="line">
            <a:avLst/>
          </a:prstGeom>
          <a:ln>
            <a:solidFill>
              <a:schemeClr val="bg1">
                <a:alpha val="45000"/>
              </a:schemeClr>
            </a:solidFill>
          </a:ln>
        </p:spPr>
        <p:style>
          <a:lnRef idx="1">
            <a:schemeClr val="accent1"/>
          </a:lnRef>
          <a:fillRef idx="0">
            <a:schemeClr val="accent1"/>
          </a:fillRef>
          <a:effectRef idx="0">
            <a:schemeClr val="accent1"/>
          </a:effectRef>
          <a:fontRef idx="minor">
            <a:schemeClr val="tx1"/>
          </a:fontRef>
        </p:style>
      </p:cxnSp>
      <p:graphicFrame>
        <p:nvGraphicFramePr>
          <p:cNvPr id="105" name="Chart 104">
            <a:extLst>
              <a:ext uri="{FF2B5EF4-FFF2-40B4-BE49-F238E27FC236}">
                <a16:creationId xmlns:a16="http://schemas.microsoft.com/office/drawing/2014/main" id="{03E22AC0-233F-6A19-E171-A13D6A17F917}"/>
              </a:ext>
            </a:extLst>
          </p:cNvPr>
          <p:cNvGraphicFramePr/>
          <p:nvPr>
            <p:extLst>
              <p:ext uri="{D42A27DB-BD31-4B8C-83A1-F6EECF244321}">
                <p14:modId xmlns:p14="http://schemas.microsoft.com/office/powerpoint/2010/main" val="2313977832"/>
              </p:ext>
            </p:extLst>
          </p:nvPr>
        </p:nvGraphicFramePr>
        <p:xfrm>
          <a:off x="9514527" y="2558681"/>
          <a:ext cx="1563616" cy="1042410"/>
        </p:xfrm>
        <a:graphic>
          <a:graphicData uri="http://schemas.openxmlformats.org/drawingml/2006/chart">
            <c:chart xmlns:c="http://schemas.openxmlformats.org/drawingml/2006/chart" xmlns:r="http://schemas.openxmlformats.org/officeDocument/2006/relationships" r:id="rId10"/>
          </a:graphicData>
        </a:graphic>
      </p:graphicFrame>
      <p:sp>
        <p:nvSpPr>
          <p:cNvPr id="106" name="TextBox 105">
            <a:extLst>
              <a:ext uri="{FF2B5EF4-FFF2-40B4-BE49-F238E27FC236}">
                <a16:creationId xmlns:a16="http://schemas.microsoft.com/office/drawing/2014/main" id="{0C4600F8-4483-3FB1-D5AF-724A3F68ED92}"/>
              </a:ext>
            </a:extLst>
          </p:cNvPr>
          <p:cNvSpPr txBox="1"/>
          <p:nvPr/>
        </p:nvSpPr>
        <p:spPr>
          <a:xfrm>
            <a:off x="10002644" y="2915764"/>
            <a:ext cx="638039" cy="307777"/>
          </a:xfrm>
          <a:prstGeom prst="rect">
            <a:avLst/>
          </a:prstGeom>
          <a:noFill/>
        </p:spPr>
        <p:txBody>
          <a:bodyPr wrap="square" lIns="91440" tIns="45720" rIns="91440" bIns="45720" anchor="t">
            <a:spAutoFit/>
          </a:bodyPr>
          <a:lstStyle/>
          <a:p>
            <a:pPr algn="ctr"/>
            <a:r>
              <a:rPr lang="en-US" sz="1400" b="1">
                <a:solidFill>
                  <a:schemeClr val="bg1"/>
                </a:solidFill>
                <a:latin typeface="Roboto" panose="02000000000000000000" pitchFamily="2" charset="0"/>
                <a:ea typeface="Roboto" panose="02000000000000000000" pitchFamily="2" charset="0"/>
                <a:cs typeface="Roboto" panose="02000000000000000000" pitchFamily="2" charset="0"/>
              </a:rPr>
              <a:t>94%</a:t>
            </a:r>
          </a:p>
        </p:txBody>
      </p:sp>
      <p:graphicFrame>
        <p:nvGraphicFramePr>
          <p:cNvPr id="107" name="Chart 106">
            <a:extLst>
              <a:ext uri="{FF2B5EF4-FFF2-40B4-BE49-F238E27FC236}">
                <a16:creationId xmlns:a16="http://schemas.microsoft.com/office/drawing/2014/main" id="{1D4CCFC5-9165-BEA5-EC28-8BCA59BC9102}"/>
              </a:ext>
            </a:extLst>
          </p:cNvPr>
          <p:cNvGraphicFramePr>
            <a:graphicFrameLocks/>
          </p:cNvGraphicFramePr>
          <p:nvPr>
            <p:extLst>
              <p:ext uri="{D42A27DB-BD31-4B8C-83A1-F6EECF244321}">
                <p14:modId xmlns:p14="http://schemas.microsoft.com/office/powerpoint/2010/main" val="589832756"/>
              </p:ext>
            </p:extLst>
          </p:nvPr>
        </p:nvGraphicFramePr>
        <p:xfrm>
          <a:off x="8995300" y="3646404"/>
          <a:ext cx="3202409" cy="1359347"/>
        </p:xfrm>
        <a:graphic>
          <a:graphicData uri="http://schemas.openxmlformats.org/drawingml/2006/chart">
            <c:chart xmlns:c="http://schemas.openxmlformats.org/drawingml/2006/chart" xmlns:r="http://schemas.openxmlformats.org/officeDocument/2006/relationships" r:id="rId11"/>
          </a:graphicData>
        </a:graphic>
      </p:graphicFrame>
      <p:grpSp>
        <p:nvGrpSpPr>
          <p:cNvPr id="108" name="Group 107">
            <a:extLst>
              <a:ext uri="{FF2B5EF4-FFF2-40B4-BE49-F238E27FC236}">
                <a16:creationId xmlns:a16="http://schemas.microsoft.com/office/drawing/2014/main" id="{08B6E020-5ECF-5036-BCA4-C3A66225CAE6}"/>
              </a:ext>
            </a:extLst>
          </p:cNvPr>
          <p:cNvGrpSpPr/>
          <p:nvPr/>
        </p:nvGrpSpPr>
        <p:grpSpPr>
          <a:xfrm>
            <a:off x="9271239" y="5215230"/>
            <a:ext cx="2099649" cy="246221"/>
            <a:chOff x="784725" y="5370170"/>
            <a:chExt cx="2099649" cy="246221"/>
          </a:xfrm>
        </p:grpSpPr>
        <p:sp>
          <p:nvSpPr>
            <p:cNvPr id="109" name="Rectangle 108">
              <a:extLst>
                <a:ext uri="{FF2B5EF4-FFF2-40B4-BE49-F238E27FC236}">
                  <a16:creationId xmlns:a16="http://schemas.microsoft.com/office/drawing/2014/main" id="{45FBD393-CAAD-04CC-8A5A-10D5F5B94106}"/>
                </a:ext>
              </a:extLst>
            </p:cNvPr>
            <p:cNvSpPr/>
            <p:nvPr/>
          </p:nvSpPr>
          <p:spPr>
            <a:xfrm>
              <a:off x="784725" y="5462806"/>
              <a:ext cx="72000" cy="72000"/>
            </a:xfrm>
            <a:prstGeom prst="rect">
              <a:avLst/>
            </a:prstGeom>
            <a:solidFill>
              <a:srgbClr val="FF61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0" name="Rectangle 109">
              <a:extLst>
                <a:ext uri="{FF2B5EF4-FFF2-40B4-BE49-F238E27FC236}">
                  <a16:creationId xmlns:a16="http://schemas.microsoft.com/office/drawing/2014/main" id="{2588DF0A-9D9B-97C4-90A8-12FEE4B54B89}"/>
                </a:ext>
              </a:extLst>
            </p:cNvPr>
            <p:cNvSpPr/>
            <p:nvPr/>
          </p:nvSpPr>
          <p:spPr>
            <a:xfrm>
              <a:off x="1950699" y="5462806"/>
              <a:ext cx="72000" cy="72000"/>
            </a:xfrm>
            <a:prstGeom prst="rect">
              <a:avLst/>
            </a:prstGeom>
            <a:solidFill>
              <a:srgbClr val="59D4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1" name="TextBox 120">
              <a:extLst>
                <a:ext uri="{FF2B5EF4-FFF2-40B4-BE49-F238E27FC236}">
                  <a16:creationId xmlns:a16="http://schemas.microsoft.com/office/drawing/2014/main" id="{ED5EDBA7-521A-2338-77F4-FF2DA047D3F6}"/>
                </a:ext>
              </a:extLst>
            </p:cNvPr>
            <p:cNvSpPr txBox="1"/>
            <p:nvPr/>
          </p:nvSpPr>
          <p:spPr>
            <a:xfrm>
              <a:off x="866005" y="5370170"/>
              <a:ext cx="972955" cy="246221"/>
            </a:xfrm>
            <a:prstGeom prst="rect">
              <a:avLst/>
            </a:prstGeom>
            <a:noFill/>
          </p:spPr>
          <p:txBody>
            <a:bodyPr wrap="square" lIns="91440" tIns="45720" rIns="91440" bIns="45720" anchor="t">
              <a:spAutoFit/>
            </a:bodyPr>
            <a:lstStyle/>
            <a:p>
              <a:r>
                <a:rPr lang="en-US" sz="1000">
                  <a:solidFill>
                    <a:schemeClr val="bg1"/>
                  </a:solidFill>
                  <a:latin typeface="Roboto" panose="02000000000000000000" pitchFamily="2" charset="0"/>
                  <a:ea typeface="Roboto" panose="02000000000000000000" pitchFamily="2" charset="0"/>
                  <a:cs typeface="Roboto" panose="02000000000000000000" pitchFamily="2" charset="0"/>
                </a:rPr>
                <a:t>Available hrs.</a:t>
              </a:r>
            </a:p>
          </p:txBody>
        </p:sp>
        <p:sp>
          <p:nvSpPr>
            <p:cNvPr id="122" name="TextBox 121">
              <a:extLst>
                <a:ext uri="{FF2B5EF4-FFF2-40B4-BE49-F238E27FC236}">
                  <a16:creationId xmlns:a16="http://schemas.microsoft.com/office/drawing/2014/main" id="{B749E043-4468-1F3C-037C-9B1A05192979}"/>
                </a:ext>
              </a:extLst>
            </p:cNvPr>
            <p:cNvSpPr txBox="1"/>
            <p:nvPr/>
          </p:nvSpPr>
          <p:spPr>
            <a:xfrm>
              <a:off x="2039360" y="5370170"/>
              <a:ext cx="845014" cy="246221"/>
            </a:xfrm>
            <a:prstGeom prst="rect">
              <a:avLst/>
            </a:prstGeom>
            <a:noFill/>
          </p:spPr>
          <p:txBody>
            <a:bodyPr wrap="square" lIns="91440" tIns="45720" rIns="91440" bIns="45720" anchor="t">
              <a:spAutoFit/>
            </a:bodyPr>
            <a:lstStyle/>
            <a:p>
              <a:r>
                <a:rPr lang="en-US" sz="1000">
                  <a:solidFill>
                    <a:schemeClr val="bg1"/>
                  </a:solidFill>
                  <a:latin typeface="Roboto" panose="02000000000000000000" pitchFamily="2" charset="0"/>
                  <a:ea typeface="Roboto" panose="02000000000000000000" pitchFamily="2" charset="0"/>
                  <a:cs typeface="Roboto" panose="02000000000000000000" pitchFamily="2" charset="0"/>
                </a:rPr>
                <a:t>Actual hrs.</a:t>
              </a:r>
            </a:p>
          </p:txBody>
        </p:sp>
      </p:grpSp>
      <p:sp>
        <p:nvSpPr>
          <p:cNvPr id="125" name="TextBox 124">
            <a:extLst>
              <a:ext uri="{FF2B5EF4-FFF2-40B4-BE49-F238E27FC236}">
                <a16:creationId xmlns:a16="http://schemas.microsoft.com/office/drawing/2014/main" id="{3C4F7D19-4DC0-78E4-610A-649AA81941C2}"/>
              </a:ext>
            </a:extLst>
          </p:cNvPr>
          <p:cNvSpPr txBox="1"/>
          <p:nvPr/>
        </p:nvSpPr>
        <p:spPr>
          <a:xfrm>
            <a:off x="8346240" y="5820360"/>
            <a:ext cx="1285504" cy="276999"/>
          </a:xfrm>
          <a:prstGeom prst="rect">
            <a:avLst/>
          </a:prstGeom>
          <a:noFill/>
        </p:spPr>
        <p:txBody>
          <a:bodyPr wrap="square" lIns="91440" tIns="45720" rIns="91440" bIns="45720" anchor="t">
            <a:spAutoFit/>
          </a:bodyPr>
          <a:lstStyle/>
          <a:p>
            <a:pPr algn="ctr"/>
            <a:r>
              <a:rPr lang="en-US" sz="1200" b="1">
                <a:latin typeface="Roboto" panose="02000000000000000000" pitchFamily="2" charset="0"/>
                <a:ea typeface="Roboto" panose="02000000000000000000" pitchFamily="2" charset="0"/>
                <a:cs typeface="Roboto" panose="02000000000000000000" pitchFamily="2" charset="0"/>
              </a:rPr>
              <a:t>Flex Team</a:t>
            </a:r>
          </a:p>
        </p:txBody>
      </p:sp>
      <p:sp>
        <p:nvSpPr>
          <p:cNvPr id="126" name="TextBox 125">
            <a:extLst>
              <a:ext uri="{FF2B5EF4-FFF2-40B4-BE49-F238E27FC236}">
                <a16:creationId xmlns:a16="http://schemas.microsoft.com/office/drawing/2014/main" id="{E4FA1C65-FB5F-35BD-04F2-4DB91DB70C65}"/>
              </a:ext>
            </a:extLst>
          </p:cNvPr>
          <p:cNvSpPr txBox="1"/>
          <p:nvPr/>
        </p:nvSpPr>
        <p:spPr>
          <a:xfrm>
            <a:off x="2726125" y="5779427"/>
            <a:ext cx="1053725" cy="276999"/>
          </a:xfrm>
          <a:prstGeom prst="rect">
            <a:avLst/>
          </a:prstGeom>
          <a:noFill/>
        </p:spPr>
        <p:txBody>
          <a:bodyPr wrap="square" lIns="91440" tIns="45720" rIns="91440" bIns="45720" anchor="t">
            <a:spAutoFit/>
          </a:bodyPr>
          <a:lstStyle/>
          <a:p>
            <a:pPr algn="ctr"/>
            <a:r>
              <a:rPr lang="en-US" sz="1200" b="1">
                <a:latin typeface="Roboto" panose="02000000000000000000" pitchFamily="2" charset="0"/>
                <a:ea typeface="Roboto" panose="02000000000000000000" pitchFamily="2" charset="0"/>
                <a:cs typeface="Roboto" panose="02000000000000000000" pitchFamily="2" charset="0"/>
              </a:rPr>
              <a:t>Core Team</a:t>
            </a:r>
          </a:p>
        </p:txBody>
      </p:sp>
      <p:cxnSp>
        <p:nvCxnSpPr>
          <p:cNvPr id="130" name="Straight Arrow Connector 129">
            <a:extLst>
              <a:ext uri="{FF2B5EF4-FFF2-40B4-BE49-F238E27FC236}">
                <a16:creationId xmlns:a16="http://schemas.microsoft.com/office/drawing/2014/main" id="{E008064C-26B4-7CE7-C528-2B83560A471B}"/>
              </a:ext>
            </a:extLst>
          </p:cNvPr>
          <p:cNvCxnSpPr>
            <a:cxnSpLocks/>
            <a:stCxn id="125" idx="3"/>
          </p:cNvCxnSpPr>
          <p:nvPr/>
        </p:nvCxnSpPr>
        <p:spPr>
          <a:xfrm flipV="1">
            <a:off x="9631744" y="5958859"/>
            <a:ext cx="2052000" cy="1"/>
          </a:xfrm>
          <a:prstGeom prst="straightConnector1">
            <a:avLst/>
          </a:prstGeom>
          <a:ln>
            <a:solidFill>
              <a:srgbClr val="0080A8"/>
            </a:solidFill>
            <a:tailEnd type="triangle"/>
          </a:ln>
        </p:spPr>
        <p:style>
          <a:lnRef idx="1">
            <a:schemeClr val="accent1"/>
          </a:lnRef>
          <a:fillRef idx="0">
            <a:schemeClr val="accent1"/>
          </a:fillRef>
          <a:effectRef idx="0">
            <a:schemeClr val="accent1"/>
          </a:effectRef>
          <a:fontRef idx="minor">
            <a:schemeClr val="tx1"/>
          </a:fontRef>
        </p:style>
      </p:cxnSp>
      <p:cxnSp>
        <p:nvCxnSpPr>
          <p:cNvPr id="133" name="Straight Arrow Connector 132">
            <a:extLst>
              <a:ext uri="{FF2B5EF4-FFF2-40B4-BE49-F238E27FC236}">
                <a16:creationId xmlns:a16="http://schemas.microsoft.com/office/drawing/2014/main" id="{11FA37A6-A4D8-913F-8E89-340E0543EE54}"/>
              </a:ext>
            </a:extLst>
          </p:cNvPr>
          <p:cNvCxnSpPr>
            <a:cxnSpLocks/>
          </p:cNvCxnSpPr>
          <p:nvPr/>
        </p:nvCxnSpPr>
        <p:spPr>
          <a:xfrm flipH="1">
            <a:off x="6160953" y="5958860"/>
            <a:ext cx="2268000" cy="8076"/>
          </a:xfrm>
          <a:prstGeom prst="straightConnector1">
            <a:avLst/>
          </a:prstGeom>
          <a:ln>
            <a:solidFill>
              <a:srgbClr val="0080A8"/>
            </a:solidFill>
            <a:tailEnd type="triangle"/>
          </a:ln>
        </p:spPr>
        <p:style>
          <a:lnRef idx="1">
            <a:schemeClr val="accent1"/>
          </a:lnRef>
          <a:fillRef idx="0">
            <a:schemeClr val="accent1"/>
          </a:fillRef>
          <a:effectRef idx="0">
            <a:schemeClr val="accent1"/>
          </a:effectRef>
          <a:fontRef idx="minor">
            <a:schemeClr val="tx1"/>
          </a:fontRef>
        </p:style>
      </p:cxnSp>
      <p:sp>
        <p:nvSpPr>
          <p:cNvPr id="52" name="Rectangle: Rounded Corners 51">
            <a:extLst>
              <a:ext uri="{FF2B5EF4-FFF2-40B4-BE49-F238E27FC236}">
                <a16:creationId xmlns:a16="http://schemas.microsoft.com/office/drawing/2014/main" id="{0D61CCED-DC31-3F36-C547-9C1D2F2B1516}"/>
              </a:ext>
            </a:extLst>
          </p:cNvPr>
          <p:cNvSpPr/>
          <p:nvPr/>
        </p:nvSpPr>
        <p:spPr>
          <a:xfrm>
            <a:off x="3336473" y="1330960"/>
            <a:ext cx="2704782" cy="4320000"/>
          </a:xfrm>
          <a:prstGeom prst="roundRect">
            <a:avLst>
              <a:gd name="adj" fmla="val 7466"/>
            </a:avLst>
          </a:prstGeom>
          <a:solidFill>
            <a:srgbClr val="4F17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4" name="Oval 53">
            <a:extLst>
              <a:ext uri="{FF2B5EF4-FFF2-40B4-BE49-F238E27FC236}">
                <a16:creationId xmlns:a16="http://schemas.microsoft.com/office/drawing/2014/main" id="{379B632B-AFA9-8794-5EBB-D26FA0EDBCCE}"/>
              </a:ext>
            </a:extLst>
          </p:cNvPr>
          <p:cNvSpPr/>
          <p:nvPr/>
        </p:nvSpPr>
        <p:spPr>
          <a:xfrm>
            <a:off x="3521388" y="1544612"/>
            <a:ext cx="851737" cy="851737"/>
          </a:xfrm>
          <a:prstGeom prst="ellipse">
            <a:avLst/>
          </a:prstGeom>
          <a:blipFill dpi="0" rotWithShape="1">
            <a:blip r:embed="rId12"/>
            <a:srcRect/>
            <a:stretch>
              <a:fillRect l="-13901" t="-3401" r="-39871" b="-7185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5" name="TextBox 54">
            <a:extLst>
              <a:ext uri="{FF2B5EF4-FFF2-40B4-BE49-F238E27FC236}">
                <a16:creationId xmlns:a16="http://schemas.microsoft.com/office/drawing/2014/main" id="{3E2F7DF6-4110-3D9E-8C31-11F2BB35B7AB}"/>
              </a:ext>
            </a:extLst>
          </p:cNvPr>
          <p:cNvSpPr txBox="1"/>
          <p:nvPr/>
        </p:nvSpPr>
        <p:spPr>
          <a:xfrm>
            <a:off x="4453185" y="1515648"/>
            <a:ext cx="1108721" cy="523220"/>
          </a:xfrm>
          <a:prstGeom prst="rect">
            <a:avLst/>
          </a:prstGeom>
          <a:noFill/>
        </p:spPr>
        <p:txBody>
          <a:bodyPr wrap="square" lIns="91440" tIns="45720" rIns="91440" bIns="45720" anchor="t">
            <a:spAutoFit/>
          </a:bodyPr>
          <a:lstStyle/>
          <a:p>
            <a:r>
              <a:rPr lang="en-US" sz="1400" b="1">
                <a:solidFill>
                  <a:schemeClr val="bg1"/>
                </a:solidFill>
                <a:latin typeface="Roboto" panose="02000000000000000000" pitchFamily="2" charset="0"/>
                <a:ea typeface="Roboto" panose="02000000000000000000" pitchFamily="2" charset="0"/>
                <a:cs typeface="Roboto" panose="02000000000000000000" pitchFamily="2" charset="0"/>
              </a:rPr>
              <a:t>Ashwini Dhumal</a:t>
            </a:r>
          </a:p>
        </p:txBody>
      </p:sp>
      <p:sp>
        <p:nvSpPr>
          <p:cNvPr id="56" name="TextBox 55">
            <a:extLst>
              <a:ext uri="{FF2B5EF4-FFF2-40B4-BE49-F238E27FC236}">
                <a16:creationId xmlns:a16="http://schemas.microsoft.com/office/drawing/2014/main" id="{460497F8-990D-70EB-2AF1-F223ABEF6126}"/>
              </a:ext>
            </a:extLst>
          </p:cNvPr>
          <p:cNvSpPr txBox="1"/>
          <p:nvPr/>
        </p:nvSpPr>
        <p:spPr>
          <a:xfrm>
            <a:off x="4453185" y="2000155"/>
            <a:ext cx="1108721" cy="400110"/>
          </a:xfrm>
          <a:prstGeom prst="rect">
            <a:avLst/>
          </a:prstGeom>
          <a:noFill/>
        </p:spPr>
        <p:txBody>
          <a:bodyPr wrap="square" lIns="91440" tIns="45720" rIns="91440" bIns="45720" anchor="t">
            <a:spAutoFit/>
          </a:bodyPr>
          <a:lstStyle/>
          <a:p>
            <a:r>
              <a:rPr lang="en-US" sz="1000">
                <a:solidFill>
                  <a:schemeClr val="bg1"/>
                </a:solidFill>
                <a:latin typeface="Roboto" panose="02000000000000000000" pitchFamily="2" charset="0"/>
                <a:ea typeface="Roboto" panose="02000000000000000000" pitchFamily="2" charset="0"/>
                <a:cs typeface="Roboto" panose="02000000000000000000" pitchFamily="2" charset="0"/>
              </a:rPr>
              <a:t>Functional Quality Analyst</a:t>
            </a:r>
          </a:p>
        </p:txBody>
      </p:sp>
      <p:cxnSp>
        <p:nvCxnSpPr>
          <p:cNvPr id="58" name="Straight Connector 57">
            <a:extLst>
              <a:ext uri="{FF2B5EF4-FFF2-40B4-BE49-F238E27FC236}">
                <a16:creationId xmlns:a16="http://schemas.microsoft.com/office/drawing/2014/main" id="{CDDFD924-94C0-CA60-E868-11F1065AD7F5}"/>
              </a:ext>
            </a:extLst>
          </p:cNvPr>
          <p:cNvCxnSpPr/>
          <p:nvPr/>
        </p:nvCxnSpPr>
        <p:spPr>
          <a:xfrm>
            <a:off x="3561104" y="2569665"/>
            <a:ext cx="2255520" cy="0"/>
          </a:xfrm>
          <a:prstGeom prst="line">
            <a:avLst/>
          </a:prstGeom>
          <a:ln>
            <a:solidFill>
              <a:schemeClr val="bg1">
                <a:alpha val="45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73B5D97A-2CE7-76C4-FFD8-EF64D51A33CE}"/>
              </a:ext>
            </a:extLst>
          </p:cNvPr>
          <p:cNvCxnSpPr/>
          <p:nvPr/>
        </p:nvCxnSpPr>
        <p:spPr>
          <a:xfrm>
            <a:off x="3561104" y="3580077"/>
            <a:ext cx="2255520" cy="0"/>
          </a:xfrm>
          <a:prstGeom prst="line">
            <a:avLst/>
          </a:prstGeom>
          <a:ln>
            <a:solidFill>
              <a:schemeClr val="bg1">
                <a:alpha val="45000"/>
              </a:schemeClr>
            </a:solidFill>
          </a:ln>
        </p:spPr>
        <p:style>
          <a:lnRef idx="1">
            <a:schemeClr val="accent1"/>
          </a:lnRef>
          <a:fillRef idx="0">
            <a:schemeClr val="accent1"/>
          </a:fillRef>
          <a:effectRef idx="0">
            <a:schemeClr val="accent1"/>
          </a:effectRef>
          <a:fontRef idx="minor">
            <a:schemeClr val="tx1"/>
          </a:fontRef>
        </p:style>
      </p:cxnSp>
      <p:graphicFrame>
        <p:nvGraphicFramePr>
          <p:cNvPr id="60" name="Chart 59">
            <a:extLst>
              <a:ext uri="{FF2B5EF4-FFF2-40B4-BE49-F238E27FC236}">
                <a16:creationId xmlns:a16="http://schemas.microsoft.com/office/drawing/2014/main" id="{70639940-EE4C-D390-FA98-7F800562D172}"/>
              </a:ext>
            </a:extLst>
          </p:cNvPr>
          <p:cNvGraphicFramePr/>
          <p:nvPr>
            <p:extLst>
              <p:ext uri="{D42A27DB-BD31-4B8C-83A1-F6EECF244321}">
                <p14:modId xmlns:p14="http://schemas.microsoft.com/office/powerpoint/2010/main" val="3913742068"/>
              </p:ext>
            </p:extLst>
          </p:nvPr>
        </p:nvGraphicFramePr>
        <p:xfrm>
          <a:off x="3884451" y="2548117"/>
          <a:ext cx="1564222" cy="1042814"/>
        </p:xfrm>
        <a:graphic>
          <a:graphicData uri="http://schemas.openxmlformats.org/drawingml/2006/chart">
            <c:chart xmlns:c="http://schemas.openxmlformats.org/drawingml/2006/chart" xmlns:r="http://schemas.openxmlformats.org/officeDocument/2006/relationships" r:id="rId13"/>
          </a:graphicData>
        </a:graphic>
      </p:graphicFrame>
      <p:sp>
        <p:nvSpPr>
          <p:cNvPr id="61" name="TextBox 60">
            <a:extLst>
              <a:ext uri="{FF2B5EF4-FFF2-40B4-BE49-F238E27FC236}">
                <a16:creationId xmlns:a16="http://schemas.microsoft.com/office/drawing/2014/main" id="{89F56AF9-3415-F0CA-596F-F8330E494D9F}"/>
              </a:ext>
            </a:extLst>
          </p:cNvPr>
          <p:cNvSpPr txBox="1"/>
          <p:nvPr/>
        </p:nvSpPr>
        <p:spPr>
          <a:xfrm>
            <a:off x="4239350" y="2934179"/>
            <a:ext cx="841878" cy="307777"/>
          </a:xfrm>
          <a:prstGeom prst="rect">
            <a:avLst/>
          </a:prstGeom>
          <a:noFill/>
        </p:spPr>
        <p:txBody>
          <a:bodyPr wrap="square" lIns="91440" tIns="45720" rIns="91440" bIns="45720" anchor="t">
            <a:spAutoFit/>
          </a:bodyPr>
          <a:lstStyle/>
          <a:p>
            <a:pPr algn="ctr"/>
            <a:r>
              <a:rPr lang="en-US" sz="1400" b="1">
                <a:solidFill>
                  <a:schemeClr val="bg1"/>
                </a:solidFill>
                <a:latin typeface="Roboto" panose="02000000000000000000" pitchFamily="2" charset="0"/>
                <a:ea typeface="Roboto" panose="02000000000000000000" pitchFamily="2" charset="0"/>
                <a:cs typeface="Roboto" panose="02000000000000000000" pitchFamily="2" charset="0"/>
              </a:rPr>
              <a:t>65%</a:t>
            </a:r>
          </a:p>
        </p:txBody>
      </p:sp>
      <p:graphicFrame>
        <p:nvGraphicFramePr>
          <p:cNvPr id="62" name="Chart 61">
            <a:extLst>
              <a:ext uri="{FF2B5EF4-FFF2-40B4-BE49-F238E27FC236}">
                <a16:creationId xmlns:a16="http://schemas.microsoft.com/office/drawing/2014/main" id="{1A6EDFFE-0F6E-1ACA-F48C-DB47645D01BC}"/>
              </a:ext>
            </a:extLst>
          </p:cNvPr>
          <p:cNvGraphicFramePr>
            <a:graphicFrameLocks/>
          </p:cNvGraphicFramePr>
          <p:nvPr>
            <p:extLst>
              <p:ext uri="{D42A27DB-BD31-4B8C-83A1-F6EECF244321}">
                <p14:modId xmlns:p14="http://schemas.microsoft.com/office/powerpoint/2010/main" val="1998785769"/>
              </p:ext>
            </p:extLst>
          </p:nvPr>
        </p:nvGraphicFramePr>
        <p:xfrm>
          <a:off x="3363101" y="3646404"/>
          <a:ext cx="3356687" cy="1359347"/>
        </p:xfrm>
        <a:graphic>
          <a:graphicData uri="http://schemas.openxmlformats.org/drawingml/2006/chart">
            <c:chart xmlns:c="http://schemas.openxmlformats.org/drawingml/2006/chart" xmlns:r="http://schemas.openxmlformats.org/officeDocument/2006/relationships" r:id="rId14"/>
          </a:graphicData>
        </a:graphic>
      </p:graphicFrame>
      <p:grpSp>
        <p:nvGrpSpPr>
          <p:cNvPr id="64" name="Group 63">
            <a:extLst>
              <a:ext uri="{FF2B5EF4-FFF2-40B4-BE49-F238E27FC236}">
                <a16:creationId xmlns:a16="http://schemas.microsoft.com/office/drawing/2014/main" id="{0791D7A7-759A-2227-EC60-AA4DA081C288}"/>
              </a:ext>
            </a:extLst>
          </p:cNvPr>
          <p:cNvGrpSpPr/>
          <p:nvPr/>
        </p:nvGrpSpPr>
        <p:grpSpPr>
          <a:xfrm>
            <a:off x="3639040" y="5215230"/>
            <a:ext cx="2099649" cy="246221"/>
            <a:chOff x="784725" y="5370170"/>
            <a:chExt cx="2099649" cy="246221"/>
          </a:xfrm>
        </p:grpSpPr>
        <p:sp>
          <p:nvSpPr>
            <p:cNvPr id="65" name="Rectangle 64">
              <a:extLst>
                <a:ext uri="{FF2B5EF4-FFF2-40B4-BE49-F238E27FC236}">
                  <a16:creationId xmlns:a16="http://schemas.microsoft.com/office/drawing/2014/main" id="{FD6D95BA-7C3A-DDA4-03D0-AEE5F5F5289F}"/>
                </a:ext>
              </a:extLst>
            </p:cNvPr>
            <p:cNvSpPr/>
            <p:nvPr/>
          </p:nvSpPr>
          <p:spPr>
            <a:xfrm>
              <a:off x="784725" y="5462806"/>
              <a:ext cx="72000" cy="72000"/>
            </a:xfrm>
            <a:prstGeom prst="rect">
              <a:avLst/>
            </a:prstGeom>
            <a:solidFill>
              <a:srgbClr val="FF61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6" name="Rectangle 65">
              <a:extLst>
                <a:ext uri="{FF2B5EF4-FFF2-40B4-BE49-F238E27FC236}">
                  <a16:creationId xmlns:a16="http://schemas.microsoft.com/office/drawing/2014/main" id="{913CA561-3547-B514-D453-959888FC5822}"/>
                </a:ext>
              </a:extLst>
            </p:cNvPr>
            <p:cNvSpPr/>
            <p:nvPr/>
          </p:nvSpPr>
          <p:spPr>
            <a:xfrm>
              <a:off x="1950699" y="5462806"/>
              <a:ext cx="72000" cy="72000"/>
            </a:xfrm>
            <a:prstGeom prst="rect">
              <a:avLst/>
            </a:prstGeom>
            <a:solidFill>
              <a:srgbClr val="59D4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8" name="TextBox 67">
              <a:extLst>
                <a:ext uri="{FF2B5EF4-FFF2-40B4-BE49-F238E27FC236}">
                  <a16:creationId xmlns:a16="http://schemas.microsoft.com/office/drawing/2014/main" id="{2F4EE03E-3DCF-75DE-8B4E-052BAA5E5514}"/>
                </a:ext>
              </a:extLst>
            </p:cNvPr>
            <p:cNvSpPr txBox="1"/>
            <p:nvPr/>
          </p:nvSpPr>
          <p:spPr>
            <a:xfrm>
              <a:off x="866005" y="5370170"/>
              <a:ext cx="972955" cy="246221"/>
            </a:xfrm>
            <a:prstGeom prst="rect">
              <a:avLst/>
            </a:prstGeom>
            <a:noFill/>
          </p:spPr>
          <p:txBody>
            <a:bodyPr wrap="square" lIns="91440" tIns="45720" rIns="91440" bIns="45720" anchor="t">
              <a:spAutoFit/>
            </a:bodyPr>
            <a:lstStyle/>
            <a:p>
              <a:r>
                <a:rPr lang="en-US" sz="1000">
                  <a:solidFill>
                    <a:schemeClr val="bg1"/>
                  </a:solidFill>
                  <a:latin typeface="Roboto" panose="02000000000000000000" pitchFamily="2" charset="0"/>
                  <a:ea typeface="Roboto" panose="02000000000000000000" pitchFamily="2" charset="0"/>
                  <a:cs typeface="Roboto" panose="02000000000000000000" pitchFamily="2" charset="0"/>
                </a:rPr>
                <a:t>Available hrs.</a:t>
              </a:r>
            </a:p>
          </p:txBody>
        </p:sp>
        <p:sp>
          <p:nvSpPr>
            <p:cNvPr id="69" name="TextBox 68">
              <a:extLst>
                <a:ext uri="{FF2B5EF4-FFF2-40B4-BE49-F238E27FC236}">
                  <a16:creationId xmlns:a16="http://schemas.microsoft.com/office/drawing/2014/main" id="{67AA3B9A-475F-BAD8-9046-647B47F89332}"/>
                </a:ext>
              </a:extLst>
            </p:cNvPr>
            <p:cNvSpPr txBox="1"/>
            <p:nvPr/>
          </p:nvSpPr>
          <p:spPr>
            <a:xfrm>
              <a:off x="2039360" y="5370170"/>
              <a:ext cx="845014" cy="246221"/>
            </a:xfrm>
            <a:prstGeom prst="rect">
              <a:avLst/>
            </a:prstGeom>
            <a:noFill/>
          </p:spPr>
          <p:txBody>
            <a:bodyPr wrap="square" lIns="91440" tIns="45720" rIns="91440" bIns="45720" anchor="t">
              <a:spAutoFit/>
            </a:bodyPr>
            <a:lstStyle/>
            <a:p>
              <a:r>
                <a:rPr lang="en-US" sz="1000">
                  <a:solidFill>
                    <a:schemeClr val="bg1"/>
                  </a:solidFill>
                  <a:latin typeface="Roboto" panose="02000000000000000000" pitchFamily="2" charset="0"/>
                  <a:ea typeface="Roboto" panose="02000000000000000000" pitchFamily="2" charset="0"/>
                  <a:cs typeface="Roboto" panose="02000000000000000000" pitchFamily="2" charset="0"/>
                </a:rPr>
                <a:t>Actual hrs.</a:t>
              </a:r>
            </a:p>
          </p:txBody>
        </p:sp>
      </p:grpSp>
    </p:spTree>
    <p:extLst>
      <p:ext uri="{BB962C8B-B14F-4D97-AF65-F5344CB8AC3E}">
        <p14:creationId xmlns:p14="http://schemas.microsoft.com/office/powerpoint/2010/main" val="767782622"/>
      </p:ext>
    </p:extLst>
  </p:cSld>
  <p:clrMapOvr>
    <a:masterClrMapping/>
  </p:clrMapOvr>
  <p:transition spd="slow">
    <p:push dir="u"/>
  </p:transition>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EB4C6F37-4A33-BEC2-E11F-F73ACD7C33AF}"/>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9EEBA362-BE6E-9262-0D49-DC0958F135A8}"/>
              </a:ext>
            </a:extLst>
          </p:cNvPr>
          <p:cNvSpPr>
            <a:spLocks noGrp="1"/>
          </p:cNvSpPr>
          <p:nvPr>
            <p:ph type="body" sz="quarter" idx="10"/>
          </p:nvPr>
        </p:nvSpPr>
        <p:spPr/>
        <p:txBody>
          <a:bodyPr/>
          <a:lstStyle/>
          <a:p>
            <a:r>
              <a:rPr lang="en-US"/>
              <a:t>Invoicing Data</a:t>
            </a:r>
            <a:endParaRPr lang="en-IN"/>
          </a:p>
        </p:txBody>
      </p:sp>
      <p:graphicFrame>
        <p:nvGraphicFramePr>
          <p:cNvPr id="12" name="Chart 11">
            <a:extLst>
              <a:ext uri="{FF2B5EF4-FFF2-40B4-BE49-F238E27FC236}">
                <a16:creationId xmlns:a16="http://schemas.microsoft.com/office/drawing/2014/main" id="{345FD36B-ED89-1A5B-9E87-805274980947}"/>
              </a:ext>
            </a:extLst>
          </p:cNvPr>
          <p:cNvGraphicFramePr/>
          <p:nvPr/>
        </p:nvGraphicFramePr>
        <p:xfrm>
          <a:off x="509838" y="1219200"/>
          <a:ext cx="11224962" cy="5163839"/>
        </p:xfrm>
        <a:graphic>
          <a:graphicData uri="http://schemas.openxmlformats.org/drawingml/2006/chart">
            <c:chart xmlns:c="http://schemas.openxmlformats.org/drawingml/2006/chart" xmlns:r="http://schemas.openxmlformats.org/officeDocument/2006/relationships" r:id="rId4"/>
          </a:graphicData>
        </a:graphic>
      </p:graphicFrame>
      <p:sp>
        <p:nvSpPr>
          <p:cNvPr id="14" name="TextBox 13">
            <a:extLst>
              <a:ext uri="{FF2B5EF4-FFF2-40B4-BE49-F238E27FC236}">
                <a16:creationId xmlns:a16="http://schemas.microsoft.com/office/drawing/2014/main" id="{5DDBD8A0-2A78-6D78-D3B8-77DC9CAFC7C0}"/>
              </a:ext>
            </a:extLst>
          </p:cNvPr>
          <p:cNvSpPr txBox="1"/>
          <p:nvPr/>
        </p:nvSpPr>
        <p:spPr>
          <a:xfrm rot="16200000">
            <a:off x="1498748" y="4148645"/>
            <a:ext cx="907621" cy="246221"/>
          </a:xfrm>
          <a:prstGeom prst="rect">
            <a:avLst/>
          </a:prstGeom>
          <a:noFill/>
        </p:spPr>
        <p:txBody>
          <a:bodyPr wrap="none" rtlCol="0">
            <a:spAutoFit/>
          </a:bodyPr>
          <a:lstStyle/>
          <a:p>
            <a:r>
              <a:rPr lang="en-IN" sz="1000">
                <a:solidFill>
                  <a:schemeClr val="bg1">
                    <a:lumMod val="50000"/>
                  </a:schemeClr>
                </a:solidFill>
                <a:latin typeface="Roboto" panose="02000000000000000000" pitchFamily="2" charset="0"/>
                <a:ea typeface="Roboto" panose="02000000000000000000" pitchFamily="2" charset="0"/>
              </a:rPr>
              <a:t>Jul – Sep 23</a:t>
            </a:r>
          </a:p>
        </p:txBody>
      </p:sp>
      <p:sp>
        <p:nvSpPr>
          <p:cNvPr id="2" name="TextBox 1">
            <a:extLst>
              <a:ext uri="{FF2B5EF4-FFF2-40B4-BE49-F238E27FC236}">
                <a16:creationId xmlns:a16="http://schemas.microsoft.com/office/drawing/2014/main" id="{A94B1B0E-BA95-F6CC-9175-2758D463D87B}"/>
              </a:ext>
            </a:extLst>
          </p:cNvPr>
          <p:cNvSpPr txBox="1"/>
          <p:nvPr/>
        </p:nvSpPr>
        <p:spPr>
          <a:xfrm rot="16200000">
            <a:off x="2021572" y="3756650"/>
            <a:ext cx="933269" cy="246221"/>
          </a:xfrm>
          <a:prstGeom prst="rect">
            <a:avLst/>
          </a:prstGeom>
          <a:noFill/>
        </p:spPr>
        <p:txBody>
          <a:bodyPr wrap="none" rtlCol="0">
            <a:spAutoFit/>
          </a:bodyPr>
          <a:lstStyle/>
          <a:p>
            <a:r>
              <a:rPr lang="en-IN" sz="1000">
                <a:solidFill>
                  <a:schemeClr val="bg1">
                    <a:lumMod val="50000"/>
                  </a:schemeClr>
                </a:solidFill>
                <a:latin typeface="Roboto" panose="02000000000000000000" pitchFamily="2" charset="0"/>
                <a:ea typeface="Roboto" panose="02000000000000000000" pitchFamily="2" charset="0"/>
              </a:rPr>
              <a:t>Oct – Dec 23</a:t>
            </a:r>
          </a:p>
        </p:txBody>
      </p:sp>
      <p:sp>
        <p:nvSpPr>
          <p:cNvPr id="4" name="TextBox 3">
            <a:extLst>
              <a:ext uri="{FF2B5EF4-FFF2-40B4-BE49-F238E27FC236}">
                <a16:creationId xmlns:a16="http://schemas.microsoft.com/office/drawing/2014/main" id="{6486D4BD-76F4-023C-5C5C-0455BC68F1CB}"/>
              </a:ext>
            </a:extLst>
          </p:cNvPr>
          <p:cNvSpPr txBox="1"/>
          <p:nvPr/>
        </p:nvSpPr>
        <p:spPr>
          <a:xfrm rot="16200000">
            <a:off x="2540903" y="3840470"/>
            <a:ext cx="952505" cy="246221"/>
          </a:xfrm>
          <a:prstGeom prst="rect">
            <a:avLst/>
          </a:prstGeom>
          <a:noFill/>
        </p:spPr>
        <p:txBody>
          <a:bodyPr wrap="none" rtlCol="0">
            <a:spAutoFit/>
          </a:bodyPr>
          <a:lstStyle/>
          <a:p>
            <a:r>
              <a:rPr lang="en-IN" sz="1000">
                <a:solidFill>
                  <a:schemeClr val="bg1">
                    <a:lumMod val="50000"/>
                  </a:schemeClr>
                </a:solidFill>
                <a:latin typeface="Roboto" panose="02000000000000000000" pitchFamily="2" charset="0"/>
                <a:ea typeface="Roboto" panose="02000000000000000000" pitchFamily="2" charset="0"/>
              </a:rPr>
              <a:t>Jan – Mar 24</a:t>
            </a:r>
          </a:p>
        </p:txBody>
      </p:sp>
      <p:sp>
        <p:nvSpPr>
          <p:cNvPr id="6" name="TextBox 5">
            <a:extLst>
              <a:ext uri="{FF2B5EF4-FFF2-40B4-BE49-F238E27FC236}">
                <a16:creationId xmlns:a16="http://schemas.microsoft.com/office/drawing/2014/main" id="{84159C8C-19F3-B278-6C00-EE2FAEE098AA}"/>
              </a:ext>
            </a:extLst>
          </p:cNvPr>
          <p:cNvSpPr txBox="1"/>
          <p:nvPr/>
        </p:nvSpPr>
        <p:spPr>
          <a:xfrm rot="16200000">
            <a:off x="3082749" y="3954770"/>
            <a:ext cx="926857" cy="246221"/>
          </a:xfrm>
          <a:prstGeom prst="rect">
            <a:avLst/>
          </a:prstGeom>
          <a:noFill/>
        </p:spPr>
        <p:txBody>
          <a:bodyPr wrap="none" rtlCol="0">
            <a:spAutoFit/>
          </a:bodyPr>
          <a:lstStyle/>
          <a:p>
            <a:r>
              <a:rPr lang="en-IN" sz="1000">
                <a:solidFill>
                  <a:schemeClr val="bg1">
                    <a:lumMod val="50000"/>
                  </a:schemeClr>
                </a:solidFill>
                <a:latin typeface="Roboto" panose="02000000000000000000" pitchFamily="2" charset="0"/>
                <a:ea typeface="Roboto" panose="02000000000000000000" pitchFamily="2" charset="0"/>
              </a:rPr>
              <a:t>Apr – Jun 24</a:t>
            </a:r>
          </a:p>
        </p:txBody>
      </p:sp>
      <p:sp>
        <p:nvSpPr>
          <p:cNvPr id="11" name="TextBox 10">
            <a:extLst>
              <a:ext uri="{FF2B5EF4-FFF2-40B4-BE49-F238E27FC236}">
                <a16:creationId xmlns:a16="http://schemas.microsoft.com/office/drawing/2014/main" id="{A0BDD1DF-C629-3074-A990-47B033ECF79E}"/>
              </a:ext>
            </a:extLst>
          </p:cNvPr>
          <p:cNvSpPr txBox="1"/>
          <p:nvPr/>
        </p:nvSpPr>
        <p:spPr>
          <a:xfrm rot="16200000">
            <a:off x="5141769" y="3901655"/>
            <a:ext cx="907621" cy="246221"/>
          </a:xfrm>
          <a:prstGeom prst="rect">
            <a:avLst/>
          </a:prstGeom>
          <a:noFill/>
        </p:spPr>
        <p:txBody>
          <a:bodyPr wrap="none" rtlCol="0">
            <a:spAutoFit/>
          </a:bodyPr>
          <a:lstStyle/>
          <a:p>
            <a:r>
              <a:rPr lang="en-IN" sz="1000">
                <a:solidFill>
                  <a:schemeClr val="bg1">
                    <a:lumMod val="50000"/>
                  </a:schemeClr>
                </a:solidFill>
                <a:latin typeface="Roboto" panose="02000000000000000000" pitchFamily="2" charset="0"/>
                <a:ea typeface="Roboto" panose="02000000000000000000" pitchFamily="2" charset="0"/>
              </a:rPr>
              <a:t>Jul – Sep 24</a:t>
            </a:r>
          </a:p>
        </p:txBody>
      </p:sp>
      <p:sp>
        <p:nvSpPr>
          <p:cNvPr id="13" name="TextBox 12">
            <a:extLst>
              <a:ext uri="{FF2B5EF4-FFF2-40B4-BE49-F238E27FC236}">
                <a16:creationId xmlns:a16="http://schemas.microsoft.com/office/drawing/2014/main" id="{E8B1B9C6-4811-78B5-3E18-9AC52FAA6258}"/>
              </a:ext>
            </a:extLst>
          </p:cNvPr>
          <p:cNvSpPr txBox="1"/>
          <p:nvPr/>
        </p:nvSpPr>
        <p:spPr>
          <a:xfrm rot="16200000">
            <a:off x="5667859" y="3901655"/>
            <a:ext cx="933269" cy="246221"/>
          </a:xfrm>
          <a:prstGeom prst="rect">
            <a:avLst/>
          </a:prstGeom>
          <a:noFill/>
        </p:spPr>
        <p:txBody>
          <a:bodyPr wrap="none" rtlCol="0">
            <a:spAutoFit/>
          </a:bodyPr>
          <a:lstStyle/>
          <a:p>
            <a:r>
              <a:rPr lang="en-IN" sz="1000">
                <a:solidFill>
                  <a:schemeClr val="bg1">
                    <a:lumMod val="50000"/>
                  </a:schemeClr>
                </a:solidFill>
                <a:latin typeface="Roboto" panose="02000000000000000000" pitchFamily="2" charset="0"/>
                <a:ea typeface="Roboto" panose="02000000000000000000" pitchFamily="2" charset="0"/>
              </a:rPr>
              <a:t>Oct – Dec 24</a:t>
            </a:r>
          </a:p>
        </p:txBody>
      </p:sp>
      <p:sp>
        <p:nvSpPr>
          <p:cNvPr id="16" name="TextBox 15">
            <a:extLst>
              <a:ext uri="{FF2B5EF4-FFF2-40B4-BE49-F238E27FC236}">
                <a16:creationId xmlns:a16="http://schemas.microsoft.com/office/drawing/2014/main" id="{A5F2F138-6040-B49A-29EE-69C335622185}"/>
              </a:ext>
            </a:extLst>
          </p:cNvPr>
          <p:cNvSpPr txBox="1"/>
          <p:nvPr/>
        </p:nvSpPr>
        <p:spPr>
          <a:xfrm rot="16200000">
            <a:off x="8775579" y="3625525"/>
            <a:ext cx="952505" cy="246221"/>
          </a:xfrm>
          <a:prstGeom prst="rect">
            <a:avLst/>
          </a:prstGeom>
          <a:noFill/>
        </p:spPr>
        <p:txBody>
          <a:bodyPr wrap="none" rtlCol="0">
            <a:spAutoFit/>
          </a:bodyPr>
          <a:lstStyle/>
          <a:p>
            <a:r>
              <a:rPr lang="en-IN" sz="1000">
                <a:solidFill>
                  <a:schemeClr val="bg1">
                    <a:lumMod val="50000"/>
                  </a:schemeClr>
                </a:solidFill>
                <a:latin typeface="Roboto" panose="02000000000000000000" pitchFamily="2" charset="0"/>
                <a:ea typeface="Roboto" panose="02000000000000000000" pitchFamily="2" charset="0"/>
              </a:rPr>
              <a:t>Jan – Mar 25</a:t>
            </a:r>
          </a:p>
        </p:txBody>
      </p:sp>
    </p:spTree>
    <p:extLst>
      <p:ext uri="{BB962C8B-B14F-4D97-AF65-F5344CB8AC3E}">
        <p14:creationId xmlns:p14="http://schemas.microsoft.com/office/powerpoint/2010/main" val="3330852786"/>
      </p:ext>
    </p:extLst>
  </p:cSld>
  <p:clrMapOvr>
    <a:masterClrMapping/>
  </p:clrMapOvr>
  <p:transition spd="slow">
    <p:push dir="u"/>
  </p:transition>
  <p:extLst>
    <p:ext uri="{6950BFC3-D8DA-4A85-94F7-54DA5524770B}">
      <p188:commentRel xmlns:p188="http://schemas.microsoft.com/office/powerpoint/2018/8/main" r:id="rId3"/>
    </p:ext>
  </p:extLst>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4CE8D1CB-55E8-9685-E94D-C5A7D5EFCCE1}"/>
            </a:ext>
          </a:extLst>
        </p:cNvPr>
        <p:cNvGrpSpPr/>
        <p:nvPr/>
      </p:nvGrpSpPr>
      <p:grpSpPr>
        <a:xfrm>
          <a:off x="0" y="0"/>
          <a:ext cx="0" cy="0"/>
          <a:chOff x="0" y="0"/>
          <a:chExt cx="0" cy="0"/>
        </a:xfrm>
      </p:grpSpPr>
      <p:sp>
        <p:nvSpPr>
          <p:cNvPr id="23" name="Rectangle: Rounded Corners 22">
            <a:extLst>
              <a:ext uri="{FF2B5EF4-FFF2-40B4-BE49-F238E27FC236}">
                <a16:creationId xmlns:a16="http://schemas.microsoft.com/office/drawing/2014/main" id="{20BE7AEA-C8EE-932A-534F-A88CE08FC095}"/>
              </a:ext>
            </a:extLst>
          </p:cNvPr>
          <p:cNvSpPr/>
          <p:nvPr/>
        </p:nvSpPr>
        <p:spPr>
          <a:xfrm>
            <a:off x="9029700" y="3234871"/>
            <a:ext cx="2646363" cy="2738445"/>
          </a:xfrm>
          <a:prstGeom prst="roundRect">
            <a:avLst>
              <a:gd name="adj" fmla="val 8590"/>
            </a:avLst>
          </a:prstGeom>
          <a:solidFill>
            <a:srgbClr val="FF61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 name="Rectangle: Rounded Corners 9">
            <a:extLst>
              <a:ext uri="{FF2B5EF4-FFF2-40B4-BE49-F238E27FC236}">
                <a16:creationId xmlns:a16="http://schemas.microsoft.com/office/drawing/2014/main" id="{735D2A99-3B77-D671-F7D2-E81D64E32702}"/>
              </a:ext>
            </a:extLst>
          </p:cNvPr>
          <p:cNvSpPr/>
          <p:nvPr/>
        </p:nvSpPr>
        <p:spPr>
          <a:xfrm>
            <a:off x="9029700" y="4569807"/>
            <a:ext cx="2646363" cy="1403509"/>
          </a:xfrm>
          <a:prstGeom prst="roundRect">
            <a:avLst>
              <a:gd name="adj" fmla="val 8590"/>
            </a:avLst>
          </a:prstGeom>
          <a:solidFill>
            <a:srgbClr val="05BF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 name="Text Placeholder 2">
            <a:extLst>
              <a:ext uri="{FF2B5EF4-FFF2-40B4-BE49-F238E27FC236}">
                <a16:creationId xmlns:a16="http://schemas.microsoft.com/office/drawing/2014/main" id="{5B4F7E2F-2153-72A6-A8C3-D267974B2041}"/>
              </a:ext>
            </a:extLst>
          </p:cNvPr>
          <p:cNvSpPr>
            <a:spLocks noGrp="1"/>
          </p:cNvSpPr>
          <p:nvPr>
            <p:ph type="body" sz="quarter" idx="10"/>
          </p:nvPr>
        </p:nvSpPr>
        <p:spPr/>
        <p:txBody>
          <a:bodyPr/>
          <a:lstStyle/>
          <a:p>
            <a:r>
              <a:rPr lang="en-US"/>
              <a:t>Invoicing Data</a:t>
            </a:r>
            <a:endParaRPr lang="en-IN"/>
          </a:p>
        </p:txBody>
      </p:sp>
      <p:graphicFrame>
        <p:nvGraphicFramePr>
          <p:cNvPr id="6" name="Chart 5">
            <a:extLst>
              <a:ext uri="{FF2B5EF4-FFF2-40B4-BE49-F238E27FC236}">
                <a16:creationId xmlns:a16="http://schemas.microsoft.com/office/drawing/2014/main" id="{38AF837A-1803-4F96-6187-BC74F9829592}"/>
              </a:ext>
            </a:extLst>
          </p:cNvPr>
          <p:cNvGraphicFramePr/>
          <p:nvPr/>
        </p:nvGraphicFramePr>
        <p:xfrm>
          <a:off x="933450" y="1206500"/>
          <a:ext cx="7404100" cy="4766817"/>
        </p:xfrm>
        <a:graphic>
          <a:graphicData uri="http://schemas.openxmlformats.org/drawingml/2006/chart">
            <c:chart xmlns:c="http://schemas.openxmlformats.org/drawingml/2006/chart" xmlns:r="http://schemas.openxmlformats.org/officeDocument/2006/relationships" r:id="rId4"/>
          </a:graphicData>
        </a:graphic>
      </p:graphicFrame>
      <p:sp>
        <p:nvSpPr>
          <p:cNvPr id="4" name="TextBox 3">
            <a:extLst>
              <a:ext uri="{FF2B5EF4-FFF2-40B4-BE49-F238E27FC236}">
                <a16:creationId xmlns:a16="http://schemas.microsoft.com/office/drawing/2014/main" id="{A99278CF-88D1-9116-5293-6D845B46C28B}"/>
              </a:ext>
            </a:extLst>
          </p:cNvPr>
          <p:cNvSpPr txBox="1"/>
          <p:nvPr/>
        </p:nvSpPr>
        <p:spPr>
          <a:xfrm rot="16200000">
            <a:off x="67367" y="3290498"/>
            <a:ext cx="1018227" cy="276999"/>
          </a:xfrm>
          <a:prstGeom prst="rect">
            <a:avLst/>
          </a:prstGeom>
          <a:noFill/>
        </p:spPr>
        <p:txBody>
          <a:bodyPr wrap="none" rtlCol="0">
            <a:spAutoFit/>
          </a:bodyPr>
          <a:lstStyle/>
          <a:p>
            <a:r>
              <a:rPr lang="en-IN" sz="1200">
                <a:latin typeface="Roboto" panose="02000000000000000000" pitchFamily="2" charset="0"/>
                <a:ea typeface="Roboto" panose="02000000000000000000" pitchFamily="2" charset="0"/>
                <a:cs typeface="Roboto" panose="02000000000000000000" pitchFamily="2" charset="0"/>
              </a:rPr>
              <a:t>Value (USD)</a:t>
            </a:r>
          </a:p>
        </p:txBody>
      </p:sp>
      <p:sp>
        <p:nvSpPr>
          <p:cNvPr id="22" name="Rectangle: Rounded Corners 21">
            <a:extLst>
              <a:ext uri="{FF2B5EF4-FFF2-40B4-BE49-F238E27FC236}">
                <a16:creationId xmlns:a16="http://schemas.microsoft.com/office/drawing/2014/main" id="{4712150C-50A4-DF3D-740E-BF54F37CB33A}"/>
              </a:ext>
            </a:extLst>
          </p:cNvPr>
          <p:cNvSpPr/>
          <p:nvPr/>
        </p:nvSpPr>
        <p:spPr>
          <a:xfrm>
            <a:off x="9029699" y="1349504"/>
            <a:ext cx="2646363" cy="1800000"/>
          </a:xfrm>
          <a:prstGeom prst="roundRect">
            <a:avLst>
              <a:gd name="adj" fmla="val 8590"/>
            </a:avLst>
          </a:prstGeom>
          <a:solidFill>
            <a:srgbClr val="4F17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4" name="TextBox 23">
            <a:extLst>
              <a:ext uri="{FF2B5EF4-FFF2-40B4-BE49-F238E27FC236}">
                <a16:creationId xmlns:a16="http://schemas.microsoft.com/office/drawing/2014/main" id="{BD74589F-C401-AEA4-4495-9A8010CC7AA4}"/>
              </a:ext>
            </a:extLst>
          </p:cNvPr>
          <p:cNvSpPr txBox="1"/>
          <p:nvPr/>
        </p:nvSpPr>
        <p:spPr>
          <a:xfrm>
            <a:off x="9649803" y="1627113"/>
            <a:ext cx="1406155" cy="461665"/>
          </a:xfrm>
          <a:prstGeom prst="rect">
            <a:avLst/>
          </a:prstGeom>
          <a:noFill/>
        </p:spPr>
        <p:txBody>
          <a:bodyPr wrap="none" rtlCol="0">
            <a:spAutoFit/>
          </a:bodyPr>
          <a:lstStyle/>
          <a:p>
            <a:pPr algn="ctr"/>
            <a:r>
              <a:rPr lang="en-IN" sz="1200">
                <a:solidFill>
                  <a:schemeClr val="bg1"/>
                </a:solidFill>
                <a:latin typeface="Roboto" panose="02000000000000000000" pitchFamily="2" charset="0"/>
                <a:ea typeface="Roboto" panose="02000000000000000000" pitchFamily="2" charset="0"/>
                <a:cs typeface="Roboto" panose="02000000000000000000" pitchFamily="2" charset="0"/>
              </a:rPr>
              <a:t>Total SOW Value</a:t>
            </a:r>
          </a:p>
          <a:p>
            <a:pPr algn="ctr"/>
            <a:r>
              <a:rPr lang="en-IN" sz="1200">
                <a:solidFill>
                  <a:schemeClr val="bg1"/>
                </a:solidFill>
                <a:latin typeface="Roboto" panose="02000000000000000000" pitchFamily="2" charset="0"/>
                <a:ea typeface="Roboto" panose="02000000000000000000" pitchFamily="2" charset="0"/>
                <a:cs typeface="Roboto" panose="02000000000000000000" pitchFamily="2" charset="0"/>
              </a:rPr>
              <a:t>(Jul 23 – Mar  25)</a:t>
            </a:r>
          </a:p>
        </p:txBody>
      </p:sp>
      <p:sp>
        <p:nvSpPr>
          <p:cNvPr id="25" name="TextBox 24">
            <a:extLst>
              <a:ext uri="{FF2B5EF4-FFF2-40B4-BE49-F238E27FC236}">
                <a16:creationId xmlns:a16="http://schemas.microsoft.com/office/drawing/2014/main" id="{D1E732D2-BDFD-A01F-B88A-158AA68416A6}"/>
              </a:ext>
            </a:extLst>
          </p:cNvPr>
          <p:cNvSpPr txBox="1"/>
          <p:nvPr/>
        </p:nvSpPr>
        <p:spPr>
          <a:xfrm>
            <a:off x="9382102" y="2316931"/>
            <a:ext cx="1941557" cy="523220"/>
          </a:xfrm>
          <a:prstGeom prst="rect">
            <a:avLst/>
          </a:prstGeom>
          <a:noFill/>
        </p:spPr>
        <p:txBody>
          <a:bodyPr wrap="none" rtlCol="0">
            <a:spAutoFit/>
          </a:bodyPr>
          <a:lstStyle/>
          <a:p>
            <a:pPr algn="ctr"/>
            <a:r>
              <a:rPr lang="en-US" sz="2800">
                <a:solidFill>
                  <a:schemeClr val="bg1"/>
                </a:solidFill>
                <a:latin typeface="Roboto" panose="02000000000000000000" pitchFamily="2" charset="0"/>
                <a:ea typeface="Roboto" panose="02000000000000000000" pitchFamily="2" charset="0"/>
                <a:cs typeface="Roboto" panose="02000000000000000000" pitchFamily="2" charset="0"/>
              </a:rPr>
              <a:t>$1,438,968</a:t>
            </a:r>
          </a:p>
        </p:txBody>
      </p:sp>
      <p:sp>
        <p:nvSpPr>
          <p:cNvPr id="26" name="TextBox 25">
            <a:extLst>
              <a:ext uri="{FF2B5EF4-FFF2-40B4-BE49-F238E27FC236}">
                <a16:creationId xmlns:a16="http://schemas.microsoft.com/office/drawing/2014/main" id="{0F8C920A-BDEF-6A5E-72CB-3ECC8FB3B76E}"/>
              </a:ext>
            </a:extLst>
          </p:cNvPr>
          <p:cNvSpPr txBox="1"/>
          <p:nvPr/>
        </p:nvSpPr>
        <p:spPr>
          <a:xfrm>
            <a:off x="9257942" y="3442874"/>
            <a:ext cx="2189879" cy="461665"/>
          </a:xfrm>
          <a:prstGeom prst="rect">
            <a:avLst/>
          </a:prstGeom>
          <a:noFill/>
        </p:spPr>
        <p:txBody>
          <a:bodyPr wrap="square" rtlCol="0">
            <a:spAutoFit/>
          </a:bodyPr>
          <a:lstStyle/>
          <a:p>
            <a:pPr algn="ctr"/>
            <a:r>
              <a:rPr lang="en-IN" sz="1200">
                <a:solidFill>
                  <a:schemeClr val="bg1"/>
                </a:solidFill>
                <a:latin typeface="Roboto" panose="02000000000000000000" pitchFamily="2" charset="0"/>
                <a:ea typeface="Roboto" panose="02000000000000000000" pitchFamily="2" charset="0"/>
                <a:cs typeface="Roboto" panose="02000000000000000000" pitchFamily="2" charset="0"/>
              </a:rPr>
              <a:t>Core team Invoice Value (Jul 23 – Mar  25)</a:t>
            </a:r>
          </a:p>
        </p:txBody>
      </p:sp>
      <p:sp>
        <p:nvSpPr>
          <p:cNvPr id="27" name="TextBox 26">
            <a:extLst>
              <a:ext uri="{FF2B5EF4-FFF2-40B4-BE49-F238E27FC236}">
                <a16:creationId xmlns:a16="http://schemas.microsoft.com/office/drawing/2014/main" id="{04B4D64A-34B2-0E19-4F5F-D77398086472}"/>
              </a:ext>
            </a:extLst>
          </p:cNvPr>
          <p:cNvSpPr txBox="1"/>
          <p:nvPr/>
        </p:nvSpPr>
        <p:spPr>
          <a:xfrm>
            <a:off x="9382467" y="3975563"/>
            <a:ext cx="1941192" cy="523220"/>
          </a:xfrm>
          <a:prstGeom prst="rect">
            <a:avLst/>
          </a:prstGeom>
          <a:noFill/>
        </p:spPr>
        <p:txBody>
          <a:bodyPr wrap="square" rtlCol="0">
            <a:spAutoFit/>
          </a:bodyPr>
          <a:lstStyle/>
          <a:p>
            <a:pPr algn="ctr"/>
            <a:r>
              <a:rPr lang="en-US" sz="2800">
                <a:solidFill>
                  <a:schemeClr val="bg1"/>
                </a:solidFill>
                <a:latin typeface="Roboto" panose="02000000000000000000" pitchFamily="2" charset="0"/>
                <a:ea typeface="Roboto" panose="02000000000000000000" pitchFamily="2" charset="0"/>
                <a:cs typeface="Roboto" panose="02000000000000000000" pitchFamily="2" charset="0"/>
              </a:rPr>
              <a:t>$1,131,942</a:t>
            </a:r>
          </a:p>
        </p:txBody>
      </p:sp>
      <p:cxnSp>
        <p:nvCxnSpPr>
          <p:cNvPr id="31" name="Straight Connector 30">
            <a:extLst>
              <a:ext uri="{FF2B5EF4-FFF2-40B4-BE49-F238E27FC236}">
                <a16:creationId xmlns:a16="http://schemas.microsoft.com/office/drawing/2014/main" id="{0B70D04E-C749-8C20-728E-B2A61ECB5AD4}"/>
              </a:ext>
            </a:extLst>
          </p:cNvPr>
          <p:cNvCxnSpPr>
            <a:cxnSpLocks/>
          </p:cNvCxnSpPr>
          <p:nvPr/>
        </p:nvCxnSpPr>
        <p:spPr>
          <a:xfrm>
            <a:off x="9890600" y="2240025"/>
            <a:ext cx="92456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2AD7100-03D4-58A5-FB9A-85E204683254}"/>
              </a:ext>
            </a:extLst>
          </p:cNvPr>
          <p:cNvCxnSpPr>
            <a:cxnSpLocks/>
          </p:cNvCxnSpPr>
          <p:nvPr/>
        </p:nvCxnSpPr>
        <p:spPr>
          <a:xfrm>
            <a:off x="9880546" y="3953096"/>
            <a:ext cx="924560" cy="0"/>
          </a:xfrm>
          <a:prstGeom prst="line">
            <a:avLst/>
          </a:prstGeom>
          <a:ln w="28575">
            <a:solidFill>
              <a:srgbClr val="FF610F"/>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143EC408-1041-6BFF-4E13-DD438C995C2D}"/>
              </a:ext>
            </a:extLst>
          </p:cNvPr>
          <p:cNvSpPr txBox="1"/>
          <p:nvPr/>
        </p:nvSpPr>
        <p:spPr>
          <a:xfrm>
            <a:off x="9392522" y="4690692"/>
            <a:ext cx="1920719" cy="461665"/>
          </a:xfrm>
          <a:prstGeom prst="rect">
            <a:avLst/>
          </a:prstGeom>
          <a:noFill/>
        </p:spPr>
        <p:txBody>
          <a:bodyPr wrap="square" rtlCol="0">
            <a:spAutoFit/>
          </a:bodyPr>
          <a:lstStyle/>
          <a:p>
            <a:pPr algn="ctr"/>
            <a:r>
              <a:rPr lang="en-IN" sz="1200">
                <a:solidFill>
                  <a:schemeClr val="bg1"/>
                </a:solidFill>
                <a:latin typeface="Roboto" panose="02000000000000000000" pitchFamily="2" charset="0"/>
                <a:ea typeface="Roboto" panose="02000000000000000000" pitchFamily="2" charset="0"/>
                <a:cs typeface="Roboto" panose="02000000000000000000" pitchFamily="2" charset="0"/>
              </a:rPr>
              <a:t>Flex team Invoice Value (Jan 25 – Mar  25)</a:t>
            </a:r>
          </a:p>
        </p:txBody>
      </p:sp>
      <p:sp>
        <p:nvSpPr>
          <p:cNvPr id="8" name="TextBox 7">
            <a:extLst>
              <a:ext uri="{FF2B5EF4-FFF2-40B4-BE49-F238E27FC236}">
                <a16:creationId xmlns:a16="http://schemas.microsoft.com/office/drawing/2014/main" id="{C7A4FED5-20B2-8D64-35EB-B63D4B2CA81F}"/>
              </a:ext>
            </a:extLst>
          </p:cNvPr>
          <p:cNvSpPr txBox="1"/>
          <p:nvPr/>
        </p:nvSpPr>
        <p:spPr>
          <a:xfrm>
            <a:off x="9382466" y="5245450"/>
            <a:ext cx="1920719" cy="523220"/>
          </a:xfrm>
          <a:prstGeom prst="rect">
            <a:avLst/>
          </a:prstGeom>
          <a:noFill/>
        </p:spPr>
        <p:txBody>
          <a:bodyPr wrap="square" rtlCol="0">
            <a:spAutoFit/>
          </a:bodyPr>
          <a:lstStyle/>
          <a:p>
            <a:pPr algn="ctr"/>
            <a:r>
              <a:rPr lang="en-US" sz="2800">
                <a:solidFill>
                  <a:schemeClr val="bg1"/>
                </a:solidFill>
                <a:latin typeface="Roboto" panose="02000000000000000000" pitchFamily="2" charset="0"/>
                <a:ea typeface="Roboto" panose="02000000000000000000" pitchFamily="2" charset="0"/>
                <a:cs typeface="Roboto" panose="02000000000000000000" pitchFamily="2" charset="0"/>
              </a:rPr>
              <a:t>$26,800</a:t>
            </a:r>
          </a:p>
        </p:txBody>
      </p:sp>
      <p:cxnSp>
        <p:nvCxnSpPr>
          <p:cNvPr id="9" name="Straight Connector 8">
            <a:extLst>
              <a:ext uri="{FF2B5EF4-FFF2-40B4-BE49-F238E27FC236}">
                <a16:creationId xmlns:a16="http://schemas.microsoft.com/office/drawing/2014/main" id="{22DF27C8-96FE-ABCC-6F22-2EF771F8942C}"/>
              </a:ext>
            </a:extLst>
          </p:cNvPr>
          <p:cNvCxnSpPr>
            <a:cxnSpLocks/>
          </p:cNvCxnSpPr>
          <p:nvPr/>
        </p:nvCxnSpPr>
        <p:spPr>
          <a:xfrm>
            <a:off x="9880545" y="5212098"/>
            <a:ext cx="924560" cy="0"/>
          </a:xfrm>
          <a:prstGeom prst="line">
            <a:avLst/>
          </a:prstGeom>
          <a:ln w="28575">
            <a:solidFill>
              <a:srgbClr val="05BFE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7206717"/>
      </p:ext>
    </p:extLst>
  </p:cSld>
  <p:clrMapOvr>
    <a:masterClrMapping/>
  </p:clrMapOvr>
  <p:transition spd="slow">
    <p:push dir="u"/>
  </p:transition>
  <p:extLst>
    <p:ext uri="{6950BFC3-D8DA-4A85-94F7-54DA5524770B}">
      <p188:commentRel xmlns:p188="http://schemas.microsoft.com/office/powerpoint/2018/8/main" r:id="rId3"/>
    </p:ext>
  </p:extLst>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0744A110-25E7-E6B2-41D8-51306DF203AB}"/>
            </a:ext>
          </a:extLst>
        </p:cNvPr>
        <p:cNvGrpSpPr/>
        <p:nvPr/>
      </p:nvGrpSpPr>
      <p:grpSpPr>
        <a:xfrm>
          <a:off x="0" y="0"/>
          <a:ext cx="0" cy="0"/>
          <a:chOff x="0" y="0"/>
          <a:chExt cx="0" cy="0"/>
        </a:xfrm>
      </p:grpSpPr>
      <p:pic>
        <p:nvPicPr>
          <p:cNvPr id="12" name="Graphic 11">
            <a:extLst>
              <a:ext uri="{FF2B5EF4-FFF2-40B4-BE49-F238E27FC236}">
                <a16:creationId xmlns:a16="http://schemas.microsoft.com/office/drawing/2014/main" id="{69DBDB4D-80AC-1FEF-FBE3-4CB521BEE0C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299323" y="4448959"/>
            <a:ext cx="837835" cy="837835"/>
          </a:xfrm>
          <a:prstGeom prst="rect">
            <a:avLst/>
          </a:prstGeom>
        </p:spPr>
      </p:pic>
      <p:sp>
        <p:nvSpPr>
          <p:cNvPr id="3" name="Text Placeholder 2">
            <a:extLst>
              <a:ext uri="{FF2B5EF4-FFF2-40B4-BE49-F238E27FC236}">
                <a16:creationId xmlns:a16="http://schemas.microsoft.com/office/drawing/2014/main" id="{3D51A49C-AE17-D6A0-2789-F66B5DDA458B}"/>
              </a:ext>
            </a:extLst>
          </p:cNvPr>
          <p:cNvSpPr>
            <a:spLocks noGrp="1"/>
          </p:cNvSpPr>
          <p:nvPr>
            <p:ph type="body" sz="quarter" idx="10"/>
          </p:nvPr>
        </p:nvSpPr>
        <p:spPr/>
        <p:txBody>
          <a:bodyPr/>
          <a:lstStyle/>
          <a:p>
            <a:r>
              <a:rPr lang="en-IN"/>
              <a:t>Ch</a:t>
            </a:r>
            <a:r>
              <a:rPr lang="en-IN">
                <a:solidFill>
                  <a:srgbClr val="000000"/>
                </a:solidFill>
              </a:rPr>
              <a:t>all</a:t>
            </a:r>
            <a:r>
              <a:rPr lang="en-IN"/>
              <a:t>enges and Proposed Solutions </a:t>
            </a:r>
          </a:p>
        </p:txBody>
      </p:sp>
      <p:grpSp>
        <p:nvGrpSpPr>
          <p:cNvPr id="13" name="Group 12">
            <a:extLst>
              <a:ext uri="{FF2B5EF4-FFF2-40B4-BE49-F238E27FC236}">
                <a16:creationId xmlns:a16="http://schemas.microsoft.com/office/drawing/2014/main" id="{0CAFAAFE-90DA-9454-E4EB-9907141C975E}"/>
              </a:ext>
            </a:extLst>
          </p:cNvPr>
          <p:cNvGrpSpPr/>
          <p:nvPr/>
        </p:nvGrpSpPr>
        <p:grpSpPr>
          <a:xfrm>
            <a:off x="515937" y="1253451"/>
            <a:ext cx="5580063" cy="4692017"/>
            <a:chOff x="515937" y="1127759"/>
            <a:chExt cx="5580063" cy="4692017"/>
          </a:xfrm>
        </p:grpSpPr>
        <p:sp>
          <p:nvSpPr>
            <p:cNvPr id="2" name="Rectangle: Rounded Corners 1">
              <a:extLst>
                <a:ext uri="{FF2B5EF4-FFF2-40B4-BE49-F238E27FC236}">
                  <a16:creationId xmlns:a16="http://schemas.microsoft.com/office/drawing/2014/main" id="{EA753C86-957C-810B-AC5A-F9DE3E9922FA}"/>
                </a:ext>
              </a:extLst>
            </p:cNvPr>
            <p:cNvSpPr/>
            <p:nvPr/>
          </p:nvSpPr>
          <p:spPr>
            <a:xfrm>
              <a:off x="515937" y="1127759"/>
              <a:ext cx="5580063" cy="4692016"/>
            </a:xfrm>
            <a:prstGeom prst="roundRect">
              <a:avLst>
                <a:gd name="adj" fmla="val 3605"/>
              </a:avLst>
            </a:prstGeom>
            <a:solidFill>
              <a:srgbClr val="59D4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4" name="Rectangle: Rounded Corners 13">
              <a:extLst>
                <a:ext uri="{FF2B5EF4-FFF2-40B4-BE49-F238E27FC236}">
                  <a16:creationId xmlns:a16="http://schemas.microsoft.com/office/drawing/2014/main" id="{D63D9687-841E-E060-3C2D-82ADC14F02AE}"/>
                </a:ext>
              </a:extLst>
            </p:cNvPr>
            <p:cNvSpPr/>
            <p:nvPr/>
          </p:nvSpPr>
          <p:spPr>
            <a:xfrm>
              <a:off x="841055" y="3495010"/>
              <a:ext cx="5254945" cy="2324766"/>
            </a:xfrm>
            <a:prstGeom prst="round2DiagRect">
              <a:avLst>
                <a:gd name="adj1" fmla="val 7116"/>
                <a:gd name="adj2" fmla="val 0"/>
              </a:avLst>
            </a:prstGeom>
            <a:solidFill>
              <a:srgbClr val="4F17A8"/>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IN"/>
            </a:p>
          </p:txBody>
        </p:sp>
        <p:pic>
          <p:nvPicPr>
            <p:cNvPr id="11" name="Graphic 10">
              <a:extLst>
                <a:ext uri="{FF2B5EF4-FFF2-40B4-BE49-F238E27FC236}">
                  <a16:creationId xmlns:a16="http://schemas.microsoft.com/office/drawing/2014/main" id="{9AB672C1-9DCC-FF92-2A29-3147BDB2A87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352010" y="3708000"/>
              <a:ext cx="523962" cy="528121"/>
            </a:xfrm>
            <a:prstGeom prst="rect">
              <a:avLst/>
            </a:prstGeom>
          </p:spPr>
        </p:pic>
        <p:pic>
          <p:nvPicPr>
            <p:cNvPr id="34" name="Graphic 33">
              <a:extLst>
                <a:ext uri="{FF2B5EF4-FFF2-40B4-BE49-F238E27FC236}">
                  <a16:creationId xmlns:a16="http://schemas.microsoft.com/office/drawing/2014/main" id="{374EA16F-13C3-094E-A9C5-830B982B4FE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842682" y="3664045"/>
              <a:ext cx="625845" cy="589289"/>
            </a:xfrm>
            <a:prstGeom prst="rect">
              <a:avLst/>
            </a:prstGeom>
          </p:spPr>
        </p:pic>
        <p:sp>
          <p:nvSpPr>
            <p:cNvPr id="5" name="TextBox 4">
              <a:extLst>
                <a:ext uri="{FF2B5EF4-FFF2-40B4-BE49-F238E27FC236}">
                  <a16:creationId xmlns:a16="http://schemas.microsoft.com/office/drawing/2014/main" id="{226461C0-85E2-6068-EC57-841361BBED7B}"/>
                </a:ext>
              </a:extLst>
            </p:cNvPr>
            <p:cNvSpPr txBox="1"/>
            <p:nvPr/>
          </p:nvSpPr>
          <p:spPr>
            <a:xfrm>
              <a:off x="741820" y="1301267"/>
              <a:ext cx="2327029" cy="615553"/>
            </a:xfrm>
            <a:prstGeom prst="rect">
              <a:avLst/>
            </a:prstGeom>
            <a:noFill/>
          </p:spPr>
          <p:txBody>
            <a:bodyPr wrap="square" rtlCol="0">
              <a:spAutoFit/>
            </a:bodyPr>
            <a:lstStyle/>
            <a:p>
              <a:pPr>
                <a:lnSpc>
                  <a:spcPct val="150000"/>
                </a:lnSpc>
              </a:pPr>
              <a:r>
                <a:rPr lang="en-IN" sz="1100" b="0">
                  <a:solidFill>
                    <a:schemeClr val="tx1"/>
                  </a:solidFill>
                  <a:latin typeface="Roboto" panose="02000000000000000000" pitchFamily="2" charset="0"/>
                  <a:ea typeface="Roboto" panose="02000000000000000000" pitchFamily="2" charset="0"/>
                  <a:cs typeface="Roboto" panose="02000000000000000000" pitchFamily="2" charset="0"/>
                </a:rPr>
                <a:t>Project name:</a:t>
              </a:r>
              <a:r>
                <a:rPr lang="en-IN" sz="1200" b="0">
                  <a:solidFill>
                    <a:schemeClr val="tx1"/>
                  </a:solidFill>
                  <a:latin typeface="Roboto" panose="02000000000000000000" pitchFamily="2" charset="0"/>
                  <a:ea typeface="Roboto" panose="02000000000000000000" pitchFamily="2" charset="0"/>
                  <a:cs typeface="Roboto" panose="02000000000000000000" pitchFamily="2" charset="0"/>
                </a:rPr>
                <a:t> </a:t>
              </a:r>
            </a:p>
            <a:p>
              <a:pPr>
                <a:lnSpc>
                  <a:spcPct val="100000"/>
                </a:lnSpc>
              </a:pPr>
              <a:r>
                <a:rPr lang="en-IN" sz="1600" b="1">
                  <a:solidFill>
                    <a:schemeClr val="tx1"/>
                  </a:solidFill>
                  <a:latin typeface="Roboto" panose="02000000000000000000" pitchFamily="2" charset="0"/>
                  <a:ea typeface="Roboto" panose="02000000000000000000" pitchFamily="2" charset="0"/>
                  <a:cs typeface="Roboto" panose="02000000000000000000" pitchFamily="2" charset="0"/>
                </a:rPr>
                <a:t>CAPM</a:t>
              </a:r>
            </a:p>
          </p:txBody>
        </p:sp>
        <p:sp>
          <p:nvSpPr>
            <p:cNvPr id="6" name="TextBox 5">
              <a:extLst>
                <a:ext uri="{FF2B5EF4-FFF2-40B4-BE49-F238E27FC236}">
                  <a16:creationId xmlns:a16="http://schemas.microsoft.com/office/drawing/2014/main" id="{6DB3A486-E5E9-0191-0A71-161877F25288}"/>
                </a:ext>
              </a:extLst>
            </p:cNvPr>
            <p:cNvSpPr txBox="1"/>
            <p:nvPr/>
          </p:nvSpPr>
          <p:spPr>
            <a:xfrm>
              <a:off x="741820" y="1920103"/>
              <a:ext cx="2327029" cy="320024"/>
            </a:xfrm>
            <a:prstGeom prst="rect">
              <a:avLst/>
            </a:prstGeom>
            <a:noFill/>
          </p:spPr>
          <p:txBody>
            <a:bodyPr wrap="square" rtlCol="0">
              <a:spAutoFit/>
            </a:bodyPr>
            <a:lstStyle/>
            <a:p>
              <a:pPr>
                <a:lnSpc>
                  <a:spcPct val="150000"/>
                </a:lnSpc>
              </a:pPr>
              <a:r>
                <a:rPr lang="en-US" sz="1100" b="1">
                  <a:solidFill>
                    <a:schemeClr val="tx1"/>
                  </a:solidFill>
                  <a:latin typeface="Roboto" panose="02000000000000000000" pitchFamily="2" charset="0"/>
                  <a:ea typeface="Roboto" panose="02000000000000000000" pitchFamily="2" charset="0"/>
                  <a:cs typeface="Roboto" panose="02000000000000000000" pitchFamily="2" charset="0"/>
                </a:rPr>
                <a:t>What the challenge was</a:t>
              </a:r>
              <a:endParaRPr lang="en-IN" sz="1600" b="1">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7" name="TextBox 6">
              <a:extLst>
                <a:ext uri="{FF2B5EF4-FFF2-40B4-BE49-F238E27FC236}">
                  <a16:creationId xmlns:a16="http://schemas.microsoft.com/office/drawing/2014/main" id="{AD48D17E-06CE-73D0-8604-CF7E454BE5ED}"/>
                </a:ext>
              </a:extLst>
            </p:cNvPr>
            <p:cNvSpPr txBox="1"/>
            <p:nvPr/>
          </p:nvSpPr>
          <p:spPr>
            <a:xfrm>
              <a:off x="741821" y="2304765"/>
              <a:ext cx="5134152" cy="769441"/>
            </a:xfrm>
            <a:prstGeom prst="rect">
              <a:avLst/>
            </a:prstGeom>
            <a:noFill/>
          </p:spPr>
          <p:txBody>
            <a:bodyPr wrap="square" rtlCol="0">
              <a:spAutoFit/>
            </a:bodyPr>
            <a:lstStyle/>
            <a:p>
              <a:r>
                <a:rPr lang="en-US" sz="1100">
                  <a:latin typeface="Roboto" panose="02000000000000000000" pitchFamily="2" charset="0"/>
                  <a:ea typeface="Roboto" panose="02000000000000000000" pitchFamily="2" charset="0"/>
                  <a:cs typeface="Roboto" panose="02000000000000000000" pitchFamily="2" charset="0"/>
                </a:rPr>
                <a:t>Because of the time difference, Aptara and PMI initially communicated with each other via a US-based engagement manager. Aptara was assigned tasks but were not involved in the overall design, approach, or day-to-day planning of the project.</a:t>
              </a:r>
              <a:endParaRPr lang="en-IN" sz="1100">
                <a:latin typeface="Roboto" panose="02000000000000000000" pitchFamily="2" charset="0"/>
                <a:ea typeface="Roboto" panose="02000000000000000000" pitchFamily="2" charset="0"/>
                <a:cs typeface="Roboto" panose="02000000000000000000" pitchFamily="2" charset="0"/>
              </a:endParaRPr>
            </a:p>
          </p:txBody>
        </p:sp>
        <p:sp>
          <p:nvSpPr>
            <p:cNvPr id="8" name="TextBox 7">
              <a:extLst>
                <a:ext uri="{FF2B5EF4-FFF2-40B4-BE49-F238E27FC236}">
                  <a16:creationId xmlns:a16="http://schemas.microsoft.com/office/drawing/2014/main" id="{FFD7694A-53FD-6B3D-E9B6-0960A2BF22DE}"/>
                </a:ext>
              </a:extLst>
            </p:cNvPr>
            <p:cNvSpPr txBox="1"/>
            <p:nvPr/>
          </p:nvSpPr>
          <p:spPr>
            <a:xfrm>
              <a:off x="1064873" y="3940850"/>
              <a:ext cx="2083814" cy="320024"/>
            </a:xfrm>
            <a:prstGeom prst="rect">
              <a:avLst/>
            </a:prstGeom>
            <a:noFill/>
          </p:spPr>
          <p:txBody>
            <a:bodyPr wrap="square" rtlCol="0">
              <a:spAutoFit/>
            </a:bodyPr>
            <a:lstStyle/>
            <a:p>
              <a:pPr>
                <a:lnSpc>
                  <a:spcPct val="150000"/>
                </a:lnSpc>
              </a:pPr>
              <a:r>
                <a:rPr lang="en-US" sz="1100" b="1">
                  <a:solidFill>
                    <a:schemeClr val="bg1"/>
                  </a:solidFill>
                  <a:latin typeface="Roboto" panose="02000000000000000000" pitchFamily="2" charset="0"/>
                  <a:ea typeface="Roboto" panose="02000000000000000000" pitchFamily="2" charset="0"/>
                  <a:cs typeface="Roboto" panose="02000000000000000000" pitchFamily="2" charset="0"/>
                </a:rPr>
                <a:t>Process improvement</a:t>
              </a:r>
              <a:endParaRPr lang="en-IN" sz="1600" b="1">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9" name="TextBox 8">
              <a:extLst>
                <a:ext uri="{FF2B5EF4-FFF2-40B4-BE49-F238E27FC236}">
                  <a16:creationId xmlns:a16="http://schemas.microsoft.com/office/drawing/2014/main" id="{A3F3BE65-1CCB-EFCA-00D7-200B7EFE4F21}"/>
                </a:ext>
              </a:extLst>
            </p:cNvPr>
            <p:cNvSpPr txBox="1"/>
            <p:nvPr/>
          </p:nvSpPr>
          <p:spPr>
            <a:xfrm>
              <a:off x="1064873" y="4325512"/>
              <a:ext cx="4695847" cy="1277273"/>
            </a:xfrm>
            <a:prstGeom prst="rect">
              <a:avLst/>
            </a:prstGeom>
            <a:noFill/>
          </p:spPr>
          <p:txBody>
            <a:bodyPr wrap="square" rtlCol="0">
              <a:spAutoFit/>
            </a:bodyPr>
            <a:lstStyle/>
            <a:p>
              <a:r>
                <a:rPr lang="en-US" sz="1100" b="1">
                  <a:solidFill>
                    <a:schemeClr val="bg1"/>
                  </a:solidFill>
                  <a:latin typeface="Roboto" panose="02000000000000000000" pitchFamily="2" charset="0"/>
                  <a:ea typeface="Roboto" panose="02000000000000000000" pitchFamily="2" charset="0"/>
                  <a:cs typeface="Roboto" panose="02000000000000000000" pitchFamily="2" charset="0"/>
                </a:rPr>
                <a:t>What was done: </a:t>
              </a:r>
              <a:r>
                <a:rPr lang="en-US" sz="1100">
                  <a:solidFill>
                    <a:schemeClr val="bg1"/>
                  </a:solidFill>
                  <a:latin typeface="Roboto" panose="02000000000000000000" pitchFamily="2" charset="0"/>
                  <a:ea typeface="Roboto" panose="02000000000000000000" pitchFamily="2" charset="0"/>
                  <a:cs typeface="Roboto" panose="02000000000000000000" pitchFamily="2" charset="0"/>
                </a:rPr>
                <a:t>Members from Aptara became part of a talent pool. PMI would pull in the relevant talent based on their requirement. The talent would then become a part of the core project team, involved in all project-related activities and decisions. </a:t>
              </a:r>
            </a:p>
            <a:p>
              <a:endParaRPr lang="en-US" sz="1100" b="1">
                <a:solidFill>
                  <a:schemeClr val="bg1"/>
                </a:solidFill>
                <a:latin typeface="Roboto" panose="02000000000000000000" pitchFamily="2" charset="0"/>
                <a:ea typeface="Roboto" panose="02000000000000000000" pitchFamily="2" charset="0"/>
                <a:cs typeface="Roboto" panose="02000000000000000000" pitchFamily="2" charset="0"/>
              </a:endParaRPr>
            </a:p>
            <a:p>
              <a:r>
                <a:rPr lang="en-US" sz="1100" b="1">
                  <a:solidFill>
                    <a:schemeClr val="bg1"/>
                  </a:solidFill>
                  <a:latin typeface="Roboto" panose="02000000000000000000" pitchFamily="2" charset="0"/>
                  <a:ea typeface="Roboto" panose="02000000000000000000" pitchFamily="2" charset="0"/>
                  <a:cs typeface="Roboto" panose="02000000000000000000" pitchFamily="2" charset="0"/>
                </a:rPr>
                <a:t>How it helped: </a:t>
              </a:r>
              <a:r>
                <a:rPr lang="en-US" sz="1100">
                  <a:solidFill>
                    <a:schemeClr val="bg1"/>
                  </a:solidFill>
                  <a:latin typeface="Roboto" panose="02000000000000000000" pitchFamily="2" charset="0"/>
                  <a:ea typeface="Roboto" panose="02000000000000000000" pitchFamily="2" charset="0"/>
                  <a:cs typeface="Roboto" panose="02000000000000000000" pitchFamily="2" charset="0"/>
                </a:rPr>
                <a:t>This enabled a more open and collaborative partnership between PMI and Aptara.</a:t>
              </a:r>
              <a:endParaRPr lang="en-IN" sz="1100">
                <a:solidFill>
                  <a:schemeClr val="bg1"/>
                </a:solidFill>
                <a:latin typeface="Roboto" panose="02000000000000000000" pitchFamily="2" charset="0"/>
                <a:ea typeface="Roboto" panose="02000000000000000000" pitchFamily="2" charset="0"/>
                <a:cs typeface="Roboto" panose="02000000000000000000" pitchFamily="2" charset="0"/>
              </a:endParaRPr>
            </a:p>
          </p:txBody>
        </p:sp>
      </p:grpSp>
      <p:pic>
        <p:nvPicPr>
          <p:cNvPr id="24" name="Picture 23">
            <a:extLst>
              <a:ext uri="{FF2B5EF4-FFF2-40B4-BE49-F238E27FC236}">
                <a16:creationId xmlns:a16="http://schemas.microsoft.com/office/drawing/2014/main" id="{B9C1D184-BD5E-17FA-F480-87A5394A8172}"/>
              </a:ext>
            </a:extLst>
          </p:cNvPr>
          <p:cNvPicPr>
            <a:picLocks noChangeAspect="1"/>
          </p:cNvPicPr>
          <p:nvPr/>
        </p:nvPicPr>
        <p:blipFill>
          <a:blip r:embed="rId8" cstate="hqprint">
            <a:extLst>
              <a:ext uri="{28A0092B-C50C-407E-A947-70E740481C1C}">
                <a14:useLocalDpi xmlns:a14="http://schemas.microsoft.com/office/drawing/2010/main" val="0"/>
              </a:ext>
            </a:extLst>
          </a:blip>
          <a:srcRect/>
          <a:stretch/>
        </p:blipFill>
        <p:spPr>
          <a:xfrm>
            <a:off x="6396035" y="1369123"/>
            <a:ext cx="2313892" cy="1301564"/>
          </a:xfrm>
          <a:prstGeom prst="rect">
            <a:avLst/>
          </a:prstGeom>
          <a:ln w="12700">
            <a:solidFill>
              <a:schemeClr val="bg1"/>
            </a:solidFill>
          </a:ln>
          <a:effectLst>
            <a:glow rad="63500">
              <a:srgbClr val="000000">
                <a:alpha val="20000"/>
              </a:srgbClr>
            </a:glow>
          </a:effectLst>
        </p:spPr>
      </p:pic>
      <p:pic>
        <p:nvPicPr>
          <p:cNvPr id="25" name="Picture 24">
            <a:extLst>
              <a:ext uri="{FF2B5EF4-FFF2-40B4-BE49-F238E27FC236}">
                <a16:creationId xmlns:a16="http://schemas.microsoft.com/office/drawing/2014/main" id="{948E8666-D33F-CDEE-1A5B-947C1F96A56B}"/>
              </a:ext>
            </a:extLst>
          </p:cNvPr>
          <p:cNvPicPr>
            <a:picLocks noChangeAspect="1"/>
          </p:cNvPicPr>
          <p:nvPr/>
        </p:nvPicPr>
        <p:blipFill>
          <a:blip r:embed="rId9" cstate="hqprint">
            <a:extLst>
              <a:ext uri="{28A0092B-C50C-407E-A947-70E740481C1C}">
                <a14:useLocalDpi xmlns:a14="http://schemas.microsoft.com/office/drawing/2010/main" val="0"/>
              </a:ext>
            </a:extLst>
          </a:blip>
          <a:srcRect/>
          <a:stretch/>
        </p:blipFill>
        <p:spPr>
          <a:xfrm>
            <a:off x="9362346" y="2319137"/>
            <a:ext cx="2313892" cy="1301564"/>
          </a:xfrm>
          <a:prstGeom prst="rect">
            <a:avLst/>
          </a:prstGeom>
          <a:ln w="12700">
            <a:solidFill>
              <a:schemeClr val="bg1"/>
            </a:solidFill>
          </a:ln>
          <a:effectLst>
            <a:glow rad="63500">
              <a:srgbClr val="000000">
                <a:alpha val="20000"/>
              </a:srgbClr>
            </a:glow>
          </a:effectLst>
        </p:spPr>
      </p:pic>
      <p:pic>
        <p:nvPicPr>
          <p:cNvPr id="26" name="Picture 25">
            <a:extLst>
              <a:ext uri="{FF2B5EF4-FFF2-40B4-BE49-F238E27FC236}">
                <a16:creationId xmlns:a16="http://schemas.microsoft.com/office/drawing/2014/main" id="{C72A0B3F-18BB-6B01-8575-00BF605E1C18}"/>
              </a:ext>
            </a:extLst>
          </p:cNvPr>
          <p:cNvPicPr>
            <a:picLocks noChangeAspect="1"/>
          </p:cNvPicPr>
          <p:nvPr/>
        </p:nvPicPr>
        <p:blipFill>
          <a:blip r:embed="rId10" cstate="hqprint">
            <a:extLst>
              <a:ext uri="{28A0092B-C50C-407E-A947-70E740481C1C}">
                <a14:useLocalDpi xmlns:a14="http://schemas.microsoft.com/office/drawing/2010/main" val="0"/>
              </a:ext>
            </a:extLst>
          </a:blip>
          <a:srcRect/>
          <a:stretch/>
        </p:blipFill>
        <p:spPr>
          <a:xfrm>
            <a:off x="6433168" y="3579870"/>
            <a:ext cx="2289791" cy="1288007"/>
          </a:xfrm>
          <a:prstGeom prst="rect">
            <a:avLst/>
          </a:prstGeom>
          <a:ln w="12700">
            <a:solidFill>
              <a:schemeClr val="bg1"/>
            </a:solidFill>
          </a:ln>
          <a:effectLst>
            <a:glow rad="63500">
              <a:srgbClr val="000000">
                <a:alpha val="20000"/>
              </a:srgbClr>
            </a:glow>
          </a:effectLst>
        </p:spPr>
      </p:pic>
      <p:pic>
        <p:nvPicPr>
          <p:cNvPr id="27" name="Picture 26">
            <a:extLst>
              <a:ext uri="{FF2B5EF4-FFF2-40B4-BE49-F238E27FC236}">
                <a16:creationId xmlns:a16="http://schemas.microsoft.com/office/drawing/2014/main" id="{924BDEF0-586E-BEC3-C012-F678CA8E0D06}"/>
              </a:ext>
            </a:extLst>
          </p:cNvPr>
          <p:cNvPicPr>
            <a:picLocks noChangeAspect="1"/>
          </p:cNvPicPr>
          <p:nvPr/>
        </p:nvPicPr>
        <p:blipFill>
          <a:blip r:embed="rId11" cstate="hqprint">
            <a:extLst>
              <a:ext uri="{28A0092B-C50C-407E-A947-70E740481C1C}">
                <a14:useLocalDpi xmlns:a14="http://schemas.microsoft.com/office/drawing/2010/main" val="0"/>
              </a:ext>
            </a:extLst>
          </a:blip>
          <a:srcRect/>
          <a:stretch/>
        </p:blipFill>
        <p:spPr>
          <a:xfrm>
            <a:off x="9406550" y="4547746"/>
            <a:ext cx="2269513" cy="1276601"/>
          </a:xfrm>
          <a:prstGeom prst="rect">
            <a:avLst/>
          </a:prstGeom>
          <a:ln w="12700">
            <a:solidFill>
              <a:schemeClr val="bg1"/>
            </a:solidFill>
          </a:ln>
          <a:effectLst>
            <a:glow rad="63500">
              <a:srgbClr val="000000">
                <a:alpha val="20000"/>
              </a:srgbClr>
            </a:glow>
          </a:effectLst>
        </p:spPr>
      </p:pic>
      <p:pic>
        <p:nvPicPr>
          <p:cNvPr id="10" name="Graphic 9">
            <a:extLst>
              <a:ext uri="{FF2B5EF4-FFF2-40B4-BE49-F238E27FC236}">
                <a16:creationId xmlns:a16="http://schemas.microsoft.com/office/drawing/2014/main" id="{98B59131-B537-B99C-DC0A-236BC1A51472}"/>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1088581" y="3777246"/>
            <a:ext cx="587482" cy="587482"/>
          </a:xfrm>
          <a:prstGeom prst="rect">
            <a:avLst/>
          </a:prstGeom>
        </p:spPr>
      </p:pic>
      <p:pic>
        <p:nvPicPr>
          <p:cNvPr id="15" name="Graphic 14">
            <a:extLst>
              <a:ext uri="{FF2B5EF4-FFF2-40B4-BE49-F238E27FC236}">
                <a16:creationId xmlns:a16="http://schemas.microsoft.com/office/drawing/2014/main" id="{74EA1D54-1171-2C3E-F8B3-228F9F114989}"/>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207202" y="2582830"/>
            <a:ext cx="502725" cy="502725"/>
          </a:xfrm>
          <a:prstGeom prst="rect">
            <a:avLst/>
          </a:prstGeom>
        </p:spPr>
      </p:pic>
    </p:spTree>
    <p:extLst>
      <p:ext uri="{BB962C8B-B14F-4D97-AF65-F5344CB8AC3E}">
        <p14:creationId xmlns:p14="http://schemas.microsoft.com/office/powerpoint/2010/main" val="3052899542"/>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D0E3B5-2A65-54C3-637A-9F9EF34DF923}"/>
            </a:ext>
          </a:extLst>
        </p:cNvPr>
        <p:cNvGrpSpPr/>
        <p:nvPr/>
      </p:nvGrpSpPr>
      <p:grpSpPr>
        <a:xfrm>
          <a:off x="0" y="0"/>
          <a:ext cx="0" cy="0"/>
          <a:chOff x="0" y="0"/>
          <a:chExt cx="0" cy="0"/>
        </a:xfrm>
      </p:grpSpPr>
      <p:sp>
        <p:nvSpPr>
          <p:cNvPr id="34" name="Text Placeholder 33">
            <a:extLst>
              <a:ext uri="{FF2B5EF4-FFF2-40B4-BE49-F238E27FC236}">
                <a16:creationId xmlns:a16="http://schemas.microsoft.com/office/drawing/2014/main" id="{5143227C-3583-EBA9-66F8-F1BC290845F7}"/>
              </a:ext>
            </a:extLst>
          </p:cNvPr>
          <p:cNvSpPr>
            <a:spLocks noGrp="1"/>
          </p:cNvSpPr>
          <p:nvPr>
            <p:ph type="body" sz="quarter" idx="10"/>
          </p:nvPr>
        </p:nvSpPr>
        <p:spPr/>
        <p:txBody>
          <a:bodyPr/>
          <a:lstStyle/>
          <a:p>
            <a:r>
              <a:rPr lang="en-US"/>
              <a:t>Aptara Strategic Partnerships at a Glance</a:t>
            </a:r>
            <a:endParaRPr lang="en-IN"/>
          </a:p>
        </p:txBody>
      </p:sp>
      <p:grpSp>
        <p:nvGrpSpPr>
          <p:cNvPr id="39" name="Group 38">
            <a:extLst>
              <a:ext uri="{FF2B5EF4-FFF2-40B4-BE49-F238E27FC236}">
                <a16:creationId xmlns:a16="http://schemas.microsoft.com/office/drawing/2014/main" id="{6EDA92F3-DD45-DDC0-53A1-EAA553997F14}"/>
              </a:ext>
            </a:extLst>
          </p:cNvPr>
          <p:cNvGrpSpPr/>
          <p:nvPr/>
        </p:nvGrpSpPr>
        <p:grpSpPr>
          <a:xfrm>
            <a:off x="499685" y="1136033"/>
            <a:ext cx="11387516" cy="4940918"/>
            <a:chOff x="143392" y="1136032"/>
            <a:chExt cx="11870091" cy="5257649"/>
          </a:xfrm>
        </p:grpSpPr>
        <p:grpSp>
          <p:nvGrpSpPr>
            <p:cNvPr id="219" name="Group 218">
              <a:extLst>
                <a:ext uri="{FF2B5EF4-FFF2-40B4-BE49-F238E27FC236}">
                  <a16:creationId xmlns:a16="http://schemas.microsoft.com/office/drawing/2014/main" id="{93779EB3-562B-9ABF-26B9-43073347306D}"/>
                </a:ext>
              </a:extLst>
            </p:cNvPr>
            <p:cNvGrpSpPr/>
            <p:nvPr/>
          </p:nvGrpSpPr>
          <p:grpSpPr>
            <a:xfrm>
              <a:off x="1831884" y="1571172"/>
              <a:ext cx="9911326" cy="4637494"/>
              <a:chOff x="1801404" y="1844230"/>
              <a:chExt cx="9911326" cy="4364436"/>
            </a:xfrm>
          </p:grpSpPr>
          <p:cxnSp>
            <p:nvCxnSpPr>
              <p:cNvPr id="205" name="Straight Connector 204">
                <a:extLst>
                  <a:ext uri="{FF2B5EF4-FFF2-40B4-BE49-F238E27FC236}">
                    <a16:creationId xmlns:a16="http://schemas.microsoft.com/office/drawing/2014/main" id="{0ABF3CF1-FD58-51E0-2D78-2F97A11E3687}"/>
                  </a:ext>
                </a:extLst>
              </p:cNvPr>
              <p:cNvCxnSpPr>
                <a:cxnSpLocks/>
              </p:cNvCxnSpPr>
              <p:nvPr/>
            </p:nvCxnSpPr>
            <p:spPr>
              <a:xfrm>
                <a:off x="2670293" y="1844230"/>
                <a:ext cx="0" cy="4364436"/>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0" name="Straight Connector 209">
                <a:extLst>
                  <a:ext uri="{FF2B5EF4-FFF2-40B4-BE49-F238E27FC236}">
                    <a16:creationId xmlns:a16="http://schemas.microsoft.com/office/drawing/2014/main" id="{688ADF74-BF78-FB46-9DF8-DBE8A967A865}"/>
                  </a:ext>
                </a:extLst>
              </p:cNvPr>
              <p:cNvCxnSpPr>
                <a:cxnSpLocks/>
              </p:cNvCxnSpPr>
              <p:nvPr/>
            </p:nvCxnSpPr>
            <p:spPr>
              <a:xfrm>
                <a:off x="11712730" y="1844230"/>
                <a:ext cx="0" cy="4364436"/>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70" name="Straight Connector 569">
                <a:extLst>
                  <a:ext uri="{FF2B5EF4-FFF2-40B4-BE49-F238E27FC236}">
                    <a16:creationId xmlns:a16="http://schemas.microsoft.com/office/drawing/2014/main" id="{EEE6FE7C-9048-21B4-C64D-886A2ADE73A3}"/>
                  </a:ext>
                </a:extLst>
              </p:cNvPr>
              <p:cNvCxnSpPr>
                <a:cxnSpLocks/>
              </p:cNvCxnSpPr>
              <p:nvPr/>
            </p:nvCxnSpPr>
            <p:spPr>
              <a:xfrm>
                <a:off x="6287269" y="1844230"/>
                <a:ext cx="0" cy="4364436"/>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72" name="Straight Connector 571">
                <a:extLst>
                  <a:ext uri="{FF2B5EF4-FFF2-40B4-BE49-F238E27FC236}">
                    <a16:creationId xmlns:a16="http://schemas.microsoft.com/office/drawing/2014/main" id="{8803D5C9-A558-376A-0A6A-FB8EE5C69F19}"/>
                  </a:ext>
                </a:extLst>
              </p:cNvPr>
              <p:cNvCxnSpPr>
                <a:cxnSpLocks/>
              </p:cNvCxnSpPr>
              <p:nvPr/>
            </p:nvCxnSpPr>
            <p:spPr>
              <a:xfrm>
                <a:off x="7191513" y="1844230"/>
                <a:ext cx="0" cy="4364436"/>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74" name="Straight Connector 573">
                <a:extLst>
                  <a:ext uri="{FF2B5EF4-FFF2-40B4-BE49-F238E27FC236}">
                    <a16:creationId xmlns:a16="http://schemas.microsoft.com/office/drawing/2014/main" id="{DB9C19DC-E79F-18B7-6697-5B79AB8F0D31}"/>
                  </a:ext>
                </a:extLst>
              </p:cNvPr>
              <p:cNvCxnSpPr>
                <a:cxnSpLocks/>
              </p:cNvCxnSpPr>
              <p:nvPr/>
            </p:nvCxnSpPr>
            <p:spPr>
              <a:xfrm>
                <a:off x="8095757" y="1844230"/>
                <a:ext cx="0" cy="4364436"/>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75" name="Straight Connector 574">
                <a:extLst>
                  <a:ext uri="{FF2B5EF4-FFF2-40B4-BE49-F238E27FC236}">
                    <a16:creationId xmlns:a16="http://schemas.microsoft.com/office/drawing/2014/main" id="{8159962C-8B55-0601-1A2F-ADEC97279CD9}"/>
                  </a:ext>
                </a:extLst>
              </p:cNvPr>
              <p:cNvCxnSpPr>
                <a:cxnSpLocks/>
              </p:cNvCxnSpPr>
              <p:nvPr/>
            </p:nvCxnSpPr>
            <p:spPr>
              <a:xfrm>
                <a:off x="9000001" y="1844230"/>
                <a:ext cx="0" cy="4364436"/>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77" name="Straight Connector 576">
                <a:extLst>
                  <a:ext uri="{FF2B5EF4-FFF2-40B4-BE49-F238E27FC236}">
                    <a16:creationId xmlns:a16="http://schemas.microsoft.com/office/drawing/2014/main" id="{FCD92B9C-1022-083F-C330-ED0B5F96C51B}"/>
                  </a:ext>
                </a:extLst>
              </p:cNvPr>
              <p:cNvCxnSpPr>
                <a:cxnSpLocks/>
              </p:cNvCxnSpPr>
              <p:nvPr/>
            </p:nvCxnSpPr>
            <p:spPr>
              <a:xfrm>
                <a:off x="9904245" y="1844230"/>
                <a:ext cx="0" cy="4364436"/>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79" name="Straight Connector 578">
                <a:extLst>
                  <a:ext uri="{FF2B5EF4-FFF2-40B4-BE49-F238E27FC236}">
                    <a16:creationId xmlns:a16="http://schemas.microsoft.com/office/drawing/2014/main" id="{6BB0A13E-2171-8631-B433-6917921B387D}"/>
                  </a:ext>
                </a:extLst>
              </p:cNvPr>
              <p:cNvCxnSpPr>
                <a:cxnSpLocks/>
              </p:cNvCxnSpPr>
              <p:nvPr/>
            </p:nvCxnSpPr>
            <p:spPr>
              <a:xfrm>
                <a:off x="10808489" y="1844230"/>
                <a:ext cx="0" cy="4364436"/>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68" name="Straight Connector 567">
                <a:extLst>
                  <a:ext uri="{FF2B5EF4-FFF2-40B4-BE49-F238E27FC236}">
                    <a16:creationId xmlns:a16="http://schemas.microsoft.com/office/drawing/2014/main" id="{FBBEE0D2-6C6C-3320-410A-FF3FD5CF6AD3}"/>
                  </a:ext>
                </a:extLst>
              </p:cNvPr>
              <p:cNvCxnSpPr>
                <a:cxnSpLocks/>
              </p:cNvCxnSpPr>
              <p:nvPr/>
            </p:nvCxnSpPr>
            <p:spPr>
              <a:xfrm>
                <a:off x="5387871" y="1844230"/>
                <a:ext cx="0" cy="4364436"/>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64" name="Straight Connector 563">
                <a:extLst>
                  <a:ext uri="{FF2B5EF4-FFF2-40B4-BE49-F238E27FC236}">
                    <a16:creationId xmlns:a16="http://schemas.microsoft.com/office/drawing/2014/main" id="{0CB8436C-994B-E5E7-BF81-84717F3B76C4}"/>
                  </a:ext>
                </a:extLst>
              </p:cNvPr>
              <p:cNvCxnSpPr>
                <a:cxnSpLocks/>
              </p:cNvCxnSpPr>
              <p:nvPr/>
            </p:nvCxnSpPr>
            <p:spPr>
              <a:xfrm>
                <a:off x="3574537" y="1844230"/>
                <a:ext cx="0" cy="4364436"/>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18" name="Straight Connector 917">
                <a:extLst>
                  <a:ext uri="{FF2B5EF4-FFF2-40B4-BE49-F238E27FC236}">
                    <a16:creationId xmlns:a16="http://schemas.microsoft.com/office/drawing/2014/main" id="{3933D3E8-9AE9-7F85-E7E9-C13FF89A6488}"/>
                  </a:ext>
                </a:extLst>
              </p:cNvPr>
              <p:cNvCxnSpPr>
                <a:cxnSpLocks/>
              </p:cNvCxnSpPr>
              <p:nvPr/>
            </p:nvCxnSpPr>
            <p:spPr>
              <a:xfrm>
                <a:off x="1801404" y="1844230"/>
                <a:ext cx="0" cy="4364436"/>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66" name="Straight Connector 565">
                <a:extLst>
                  <a:ext uri="{FF2B5EF4-FFF2-40B4-BE49-F238E27FC236}">
                    <a16:creationId xmlns:a16="http://schemas.microsoft.com/office/drawing/2014/main" id="{296AFC19-14DE-1D48-A38F-DC981865C25F}"/>
                  </a:ext>
                </a:extLst>
              </p:cNvPr>
              <p:cNvCxnSpPr>
                <a:cxnSpLocks/>
              </p:cNvCxnSpPr>
              <p:nvPr/>
            </p:nvCxnSpPr>
            <p:spPr>
              <a:xfrm>
                <a:off x="4478781" y="1844230"/>
                <a:ext cx="0" cy="4364436"/>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197" name="Straight Connector 196">
              <a:extLst>
                <a:ext uri="{FF2B5EF4-FFF2-40B4-BE49-F238E27FC236}">
                  <a16:creationId xmlns:a16="http://schemas.microsoft.com/office/drawing/2014/main" id="{A782C3CF-D322-2693-D1F4-58FDDC68C844}"/>
                </a:ext>
              </a:extLst>
            </p:cNvPr>
            <p:cNvCxnSpPr>
              <a:cxnSpLocks/>
            </p:cNvCxnSpPr>
            <p:nvPr/>
          </p:nvCxnSpPr>
          <p:spPr>
            <a:xfrm flipV="1">
              <a:off x="706448" y="2798789"/>
              <a:ext cx="11036880" cy="1"/>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a:extLst>
                <a:ext uri="{FF2B5EF4-FFF2-40B4-BE49-F238E27FC236}">
                  <a16:creationId xmlns:a16="http://schemas.microsoft.com/office/drawing/2014/main" id="{324900B2-9E79-7BEC-E50B-91A86ED0B8FD}"/>
                </a:ext>
              </a:extLst>
            </p:cNvPr>
            <p:cNvCxnSpPr>
              <a:cxnSpLocks/>
            </p:cNvCxnSpPr>
            <p:nvPr/>
          </p:nvCxnSpPr>
          <p:spPr>
            <a:xfrm flipV="1">
              <a:off x="706448" y="3365738"/>
              <a:ext cx="11036880" cy="1"/>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a:extLst>
                <a:ext uri="{FF2B5EF4-FFF2-40B4-BE49-F238E27FC236}">
                  <a16:creationId xmlns:a16="http://schemas.microsoft.com/office/drawing/2014/main" id="{C068AD68-10E8-A434-DB02-BA361A4524B8}"/>
                </a:ext>
              </a:extLst>
            </p:cNvPr>
            <p:cNvCxnSpPr>
              <a:cxnSpLocks/>
            </p:cNvCxnSpPr>
            <p:nvPr/>
          </p:nvCxnSpPr>
          <p:spPr>
            <a:xfrm flipV="1">
              <a:off x="706448" y="3932997"/>
              <a:ext cx="11036880" cy="1"/>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a:extLst>
                <a:ext uri="{FF2B5EF4-FFF2-40B4-BE49-F238E27FC236}">
                  <a16:creationId xmlns:a16="http://schemas.microsoft.com/office/drawing/2014/main" id="{E1F963DB-5454-6119-086D-CC02FACAACB9}"/>
                </a:ext>
              </a:extLst>
            </p:cNvPr>
            <p:cNvCxnSpPr>
              <a:cxnSpLocks/>
            </p:cNvCxnSpPr>
            <p:nvPr/>
          </p:nvCxnSpPr>
          <p:spPr>
            <a:xfrm flipV="1">
              <a:off x="706448" y="4502042"/>
              <a:ext cx="11036880" cy="1"/>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1" name="Straight Connector 200">
              <a:extLst>
                <a:ext uri="{FF2B5EF4-FFF2-40B4-BE49-F238E27FC236}">
                  <a16:creationId xmlns:a16="http://schemas.microsoft.com/office/drawing/2014/main" id="{E8B0EC11-AA22-67C9-8271-E763647CEB1E}"/>
                </a:ext>
              </a:extLst>
            </p:cNvPr>
            <p:cNvCxnSpPr>
              <a:cxnSpLocks/>
            </p:cNvCxnSpPr>
            <p:nvPr/>
          </p:nvCxnSpPr>
          <p:spPr>
            <a:xfrm flipV="1">
              <a:off x="706448" y="5067205"/>
              <a:ext cx="11036880" cy="1"/>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a:extLst>
                <a:ext uri="{FF2B5EF4-FFF2-40B4-BE49-F238E27FC236}">
                  <a16:creationId xmlns:a16="http://schemas.microsoft.com/office/drawing/2014/main" id="{7B51DE64-57CA-C457-75ED-99489AF86EF2}"/>
                </a:ext>
              </a:extLst>
            </p:cNvPr>
            <p:cNvCxnSpPr>
              <a:cxnSpLocks/>
            </p:cNvCxnSpPr>
            <p:nvPr/>
          </p:nvCxnSpPr>
          <p:spPr>
            <a:xfrm flipV="1">
              <a:off x="706448" y="5634309"/>
              <a:ext cx="11036880" cy="1"/>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a:extLst>
                <a:ext uri="{FF2B5EF4-FFF2-40B4-BE49-F238E27FC236}">
                  <a16:creationId xmlns:a16="http://schemas.microsoft.com/office/drawing/2014/main" id="{15A92F5D-DC9B-86D2-A223-2B45A8FA4C1F}"/>
                </a:ext>
              </a:extLst>
            </p:cNvPr>
            <p:cNvCxnSpPr>
              <a:cxnSpLocks/>
            </p:cNvCxnSpPr>
            <p:nvPr/>
          </p:nvCxnSpPr>
          <p:spPr>
            <a:xfrm flipV="1">
              <a:off x="706448" y="6201413"/>
              <a:ext cx="11036880" cy="1"/>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17" name="Rectangle: Rounded Corners 216">
              <a:extLst>
                <a:ext uri="{FF2B5EF4-FFF2-40B4-BE49-F238E27FC236}">
                  <a16:creationId xmlns:a16="http://schemas.microsoft.com/office/drawing/2014/main" id="{62B0AF65-441D-D23E-B3E9-8A6DA8E6869E}"/>
                </a:ext>
              </a:extLst>
            </p:cNvPr>
            <p:cNvSpPr/>
            <p:nvPr/>
          </p:nvSpPr>
          <p:spPr>
            <a:xfrm>
              <a:off x="160333" y="2613512"/>
              <a:ext cx="1511469" cy="384048"/>
            </a:xfrm>
            <a:prstGeom prst="roundRect">
              <a:avLst/>
            </a:prstGeom>
            <a:solidFill>
              <a:srgbClr val="3B55A5"/>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latin typeface="Roboto" panose="02000000000000000000" pitchFamily="2" charset="0"/>
                  <a:ea typeface="Roboto" panose="02000000000000000000" pitchFamily="2" charset="0"/>
                  <a:cs typeface="Roboto" panose="02000000000000000000" pitchFamily="2" charset="0"/>
                </a:rPr>
                <a:t>Managed Content Learning Services</a:t>
              </a:r>
            </a:p>
          </p:txBody>
        </p:sp>
        <p:sp>
          <p:nvSpPr>
            <p:cNvPr id="218" name="Rectangle: Rounded Corners 217">
              <a:extLst>
                <a:ext uri="{FF2B5EF4-FFF2-40B4-BE49-F238E27FC236}">
                  <a16:creationId xmlns:a16="http://schemas.microsoft.com/office/drawing/2014/main" id="{1FDBFD73-AE5F-E1D1-54FC-F9256C97965F}"/>
                </a:ext>
              </a:extLst>
            </p:cNvPr>
            <p:cNvSpPr/>
            <p:nvPr/>
          </p:nvSpPr>
          <p:spPr>
            <a:xfrm>
              <a:off x="160334" y="3170782"/>
              <a:ext cx="1511468" cy="384048"/>
            </a:xfrm>
            <a:prstGeom prst="roundRect">
              <a:avLst/>
            </a:prstGeom>
            <a:solidFill>
              <a:srgbClr val="3B55A5"/>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latin typeface="Roboto" panose="02000000000000000000" pitchFamily="2" charset="0"/>
                  <a:ea typeface="Roboto" panose="02000000000000000000" pitchFamily="2" charset="0"/>
                  <a:cs typeface="Roboto" panose="02000000000000000000" pitchFamily="2" charset="0"/>
                </a:rPr>
                <a:t>Professional Services</a:t>
              </a:r>
            </a:p>
          </p:txBody>
        </p:sp>
        <p:sp>
          <p:nvSpPr>
            <p:cNvPr id="220" name="Rectangle: Rounded Corners 219">
              <a:extLst>
                <a:ext uri="{FF2B5EF4-FFF2-40B4-BE49-F238E27FC236}">
                  <a16:creationId xmlns:a16="http://schemas.microsoft.com/office/drawing/2014/main" id="{A973E415-8860-E796-EFE0-1BABBA719A5C}"/>
                </a:ext>
              </a:extLst>
            </p:cNvPr>
            <p:cNvSpPr/>
            <p:nvPr/>
          </p:nvSpPr>
          <p:spPr>
            <a:xfrm>
              <a:off x="160333" y="3747562"/>
              <a:ext cx="1511469" cy="384048"/>
            </a:xfrm>
            <a:prstGeom prst="roundRect">
              <a:avLst/>
            </a:prstGeom>
            <a:solidFill>
              <a:srgbClr val="3B55A5"/>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latin typeface="Roboto" panose="02000000000000000000" pitchFamily="2" charset="0"/>
                  <a:ea typeface="Roboto" panose="02000000000000000000" pitchFamily="2" charset="0"/>
                  <a:cs typeface="Roboto" panose="02000000000000000000" pitchFamily="2" charset="0"/>
                </a:rPr>
                <a:t>Content Technology &amp; Analytic Services</a:t>
              </a:r>
            </a:p>
          </p:txBody>
        </p:sp>
        <p:sp>
          <p:nvSpPr>
            <p:cNvPr id="221" name="Rectangle: Rounded Corners 220">
              <a:extLst>
                <a:ext uri="{FF2B5EF4-FFF2-40B4-BE49-F238E27FC236}">
                  <a16:creationId xmlns:a16="http://schemas.microsoft.com/office/drawing/2014/main" id="{11D2782C-A540-1BCD-3937-D510CAEB5AB6}"/>
                </a:ext>
              </a:extLst>
            </p:cNvPr>
            <p:cNvSpPr/>
            <p:nvPr/>
          </p:nvSpPr>
          <p:spPr>
            <a:xfrm>
              <a:off x="160333" y="4305333"/>
              <a:ext cx="1511469" cy="384048"/>
            </a:xfrm>
            <a:prstGeom prst="roundRect">
              <a:avLst/>
            </a:prstGeom>
            <a:solidFill>
              <a:srgbClr val="3B55A5"/>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latin typeface="Roboto" panose="02000000000000000000" pitchFamily="2" charset="0"/>
                  <a:ea typeface="Roboto" panose="02000000000000000000" pitchFamily="2" charset="0"/>
                  <a:cs typeface="Roboto" panose="02000000000000000000" pitchFamily="2" charset="0"/>
                </a:rPr>
                <a:t>Content Development and Translation</a:t>
              </a:r>
            </a:p>
          </p:txBody>
        </p:sp>
        <p:sp>
          <p:nvSpPr>
            <p:cNvPr id="222" name="Rectangle: Rounded Corners 221">
              <a:extLst>
                <a:ext uri="{FF2B5EF4-FFF2-40B4-BE49-F238E27FC236}">
                  <a16:creationId xmlns:a16="http://schemas.microsoft.com/office/drawing/2014/main" id="{1661AC0D-C2F2-929F-A41E-C6AE1D6298C1}"/>
                </a:ext>
              </a:extLst>
            </p:cNvPr>
            <p:cNvSpPr/>
            <p:nvPr/>
          </p:nvSpPr>
          <p:spPr>
            <a:xfrm>
              <a:off x="160333" y="4872435"/>
              <a:ext cx="1511469" cy="384048"/>
            </a:xfrm>
            <a:prstGeom prst="roundRect">
              <a:avLst/>
            </a:prstGeom>
            <a:solidFill>
              <a:srgbClr val="3B55A5"/>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latin typeface="Roboto" panose="02000000000000000000" pitchFamily="2" charset="0"/>
                  <a:ea typeface="Roboto" panose="02000000000000000000" pitchFamily="2" charset="0"/>
                  <a:cs typeface="Roboto" panose="02000000000000000000" pitchFamily="2" charset="0"/>
                </a:rPr>
                <a:t>Support Services (LMS Admin &amp; Tech Support)</a:t>
              </a:r>
            </a:p>
          </p:txBody>
        </p:sp>
        <p:cxnSp>
          <p:nvCxnSpPr>
            <p:cNvPr id="361" name="Straight Connector 360">
              <a:extLst>
                <a:ext uri="{FF2B5EF4-FFF2-40B4-BE49-F238E27FC236}">
                  <a16:creationId xmlns:a16="http://schemas.microsoft.com/office/drawing/2014/main" id="{ABFD71A7-DA87-CE29-3B9A-249CB3C40170}"/>
                </a:ext>
              </a:extLst>
            </p:cNvPr>
            <p:cNvCxnSpPr>
              <a:cxnSpLocks/>
            </p:cNvCxnSpPr>
            <p:nvPr/>
          </p:nvCxnSpPr>
          <p:spPr>
            <a:xfrm>
              <a:off x="1831884" y="2239802"/>
              <a:ext cx="9911444"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a:extLst>
                <a:ext uri="{FF2B5EF4-FFF2-40B4-BE49-F238E27FC236}">
                  <a16:creationId xmlns:a16="http://schemas.microsoft.com/office/drawing/2014/main" id="{913BA7C6-96C5-6679-7517-94573E68365B}"/>
                </a:ext>
              </a:extLst>
            </p:cNvPr>
            <p:cNvCxnSpPr>
              <a:cxnSpLocks/>
            </p:cNvCxnSpPr>
            <p:nvPr/>
          </p:nvCxnSpPr>
          <p:spPr>
            <a:xfrm>
              <a:off x="2248651" y="2236121"/>
              <a:ext cx="0" cy="3963214"/>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71" name="Straight Connector 570">
              <a:extLst>
                <a:ext uri="{FF2B5EF4-FFF2-40B4-BE49-F238E27FC236}">
                  <a16:creationId xmlns:a16="http://schemas.microsoft.com/office/drawing/2014/main" id="{24CC7027-4DE4-C5D9-989F-F9E54653D49F}"/>
                </a:ext>
              </a:extLst>
            </p:cNvPr>
            <p:cNvCxnSpPr>
              <a:cxnSpLocks/>
            </p:cNvCxnSpPr>
            <p:nvPr/>
          </p:nvCxnSpPr>
          <p:spPr>
            <a:xfrm>
              <a:off x="6769871" y="2236121"/>
              <a:ext cx="0" cy="3969627"/>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73" name="Straight Connector 572">
              <a:extLst>
                <a:ext uri="{FF2B5EF4-FFF2-40B4-BE49-F238E27FC236}">
                  <a16:creationId xmlns:a16="http://schemas.microsoft.com/office/drawing/2014/main" id="{B8D6DA17-85F8-002B-D85C-5097979C63B6}"/>
                </a:ext>
              </a:extLst>
            </p:cNvPr>
            <p:cNvCxnSpPr>
              <a:cxnSpLocks/>
            </p:cNvCxnSpPr>
            <p:nvPr/>
          </p:nvCxnSpPr>
          <p:spPr>
            <a:xfrm>
              <a:off x="7674115" y="2245452"/>
              <a:ext cx="0" cy="3955961"/>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76" name="Straight Connector 575">
              <a:extLst>
                <a:ext uri="{FF2B5EF4-FFF2-40B4-BE49-F238E27FC236}">
                  <a16:creationId xmlns:a16="http://schemas.microsoft.com/office/drawing/2014/main" id="{9124BF6B-1F75-6662-AEFD-AC61FD707DE8}"/>
                </a:ext>
              </a:extLst>
            </p:cNvPr>
            <p:cNvCxnSpPr>
              <a:cxnSpLocks/>
            </p:cNvCxnSpPr>
            <p:nvPr/>
          </p:nvCxnSpPr>
          <p:spPr>
            <a:xfrm>
              <a:off x="9482603" y="2245452"/>
              <a:ext cx="0" cy="3969627"/>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78" name="Straight Connector 577">
              <a:extLst>
                <a:ext uri="{FF2B5EF4-FFF2-40B4-BE49-F238E27FC236}">
                  <a16:creationId xmlns:a16="http://schemas.microsoft.com/office/drawing/2014/main" id="{28096CF2-019F-211C-0D04-76C2F0ADE34F}"/>
                </a:ext>
              </a:extLst>
            </p:cNvPr>
            <p:cNvCxnSpPr>
              <a:cxnSpLocks/>
            </p:cNvCxnSpPr>
            <p:nvPr/>
          </p:nvCxnSpPr>
          <p:spPr>
            <a:xfrm>
              <a:off x="10376406" y="2245452"/>
              <a:ext cx="0" cy="3963214"/>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80" name="Straight Connector 579">
              <a:extLst>
                <a:ext uri="{FF2B5EF4-FFF2-40B4-BE49-F238E27FC236}">
                  <a16:creationId xmlns:a16="http://schemas.microsoft.com/office/drawing/2014/main" id="{5448818D-4B95-928C-B016-3CA74C4671E6}"/>
                </a:ext>
              </a:extLst>
            </p:cNvPr>
            <p:cNvCxnSpPr>
              <a:cxnSpLocks/>
            </p:cNvCxnSpPr>
            <p:nvPr/>
          </p:nvCxnSpPr>
          <p:spPr>
            <a:xfrm>
              <a:off x="11291091" y="2236121"/>
              <a:ext cx="0" cy="3969627"/>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616" name="Group 615">
              <a:extLst>
                <a:ext uri="{FF2B5EF4-FFF2-40B4-BE49-F238E27FC236}">
                  <a16:creationId xmlns:a16="http://schemas.microsoft.com/office/drawing/2014/main" id="{0F22B3C8-A090-BDB5-9D74-7841A4BD4A22}"/>
                </a:ext>
              </a:extLst>
            </p:cNvPr>
            <p:cNvGrpSpPr/>
            <p:nvPr/>
          </p:nvGrpSpPr>
          <p:grpSpPr>
            <a:xfrm>
              <a:off x="6249034" y="3869546"/>
              <a:ext cx="137160" cy="137160"/>
              <a:chOff x="2956012" y="2369957"/>
              <a:chExt cx="137160" cy="137160"/>
            </a:xfrm>
          </p:grpSpPr>
          <p:sp>
            <p:nvSpPr>
              <p:cNvPr id="617" name="Oval 616">
                <a:extLst>
                  <a:ext uri="{FF2B5EF4-FFF2-40B4-BE49-F238E27FC236}">
                    <a16:creationId xmlns:a16="http://schemas.microsoft.com/office/drawing/2014/main" id="{034F77FF-761B-E4E4-7937-304A7F85D983}"/>
                  </a:ext>
                </a:extLst>
              </p:cNvPr>
              <p:cNvSpPr/>
              <p:nvPr/>
            </p:nvSpPr>
            <p:spPr>
              <a:xfrm>
                <a:off x="2956012" y="2369957"/>
                <a:ext cx="137160" cy="137160"/>
              </a:xfrm>
              <a:prstGeom prst="ellipse">
                <a:avLst/>
              </a:prstGeom>
              <a:solidFill>
                <a:schemeClr val="bg1"/>
              </a:solidFill>
              <a:ln w="3175">
                <a:noFill/>
                <a:prstDash val="sys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8" name="Oval 617">
                <a:extLst>
                  <a:ext uri="{FF2B5EF4-FFF2-40B4-BE49-F238E27FC236}">
                    <a16:creationId xmlns:a16="http://schemas.microsoft.com/office/drawing/2014/main" id="{910F6C13-0694-53BF-8B6A-C9777F1C2643}"/>
                  </a:ext>
                </a:extLst>
              </p:cNvPr>
              <p:cNvSpPr/>
              <p:nvPr/>
            </p:nvSpPr>
            <p:spPr>
              <a:xfrm>
                <a:off x="2978872" y="2392817"/>
                <a:ext cx="91440" cy="91440"/>
              </a:xfrm>
              <a:prstGeom prst="ellipse">
                <a:avLst/>
              </a:prstGeom>
              <a:solidFill>
                <a:srgbClr val="404040"/>
              </a:solidFill>
              <a:ln w="3175">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9" name="Group 618">
              <a:extLst>
                <a:ext uri="{FF2B5EF4-FFF2-40B4-BE49-F238E27FC236}">
                  <a16:creationId xmlns:a16="http://schemas.microsoft.com/office/drawing/2014/main" id="{606AB1E5-AD81-74A6-C973-41586CB02D36}"/>
                </a:ext>
              </a:extLst>
            </p:cNvPr>
            <p:cNvGrpSpPr/>
            <p:nvPr/>
          </p:nvGrpSpPr>
          <p:grpSpPr>
            <a:xfrm>
              <a:off x="6249034" y="3307118"/>
              <a:ext cx="137160" cy="137160"/>
              <a:chOff x="2956012" y="2369957"/>
              <a:chExt cx="137160" cy="137160"/>
            </a:xfrm>
          </p:grpSpPr>
          <p:sp>
            <p:nvSpPr>
              <p:cNvPr id="620" name="Oval 619">
                <a:extLst>
                  <a:ext uri="{FF2B5EF4-FFF2-40B4-BE49-F238E27FC236}">
                    <a16:creationId xmlns:a16="http://schemas.microsoft.com/office/drawing/2014/main" id="{68CCAB4C-2E6C-527F-5C55-6AD64DA65FF9}"/>
                  </a:ext>
                </a:extLst>
              </p:cNvPr>
              <p:cNvSpPr/>
              <p:nvPr/>
            </p:nvSpPr>
            <p:spPr>
              <a:xfrm>
                <a:off x="2956012" y="2369957"/>
                <a:ext cx="137160" cy="137160"/>
              </a:xfrm>
              <a:prstGeom prst="ellipse">
                <a:avLst/>
              </a:prstGeom>
              <a:solidFill>
                <a:schemeClr val="bg1"/>
              </a:solidFill>
              <a:ln w="3175">
                <a:noFill/>
                <a:prstDash val="sys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1" name="Oval 620">
                <a:extLst>
                  <a:ext uri="{FF2B5EF4-FFF2-40B4-BE49-F238E27FC236}">
                    <a16:creationId xmlns:a16="http://schemas.microsoft.com/office/drawing/2014/main" id="{CB61DD86-2236-A685-C91D-9A92E06E0C4B}"/>
                  </a:ext>
                </a:extLst>
              </p:cNvPr>
              <p:cNvSpPr/>
              <p:nvPr/>
            </p:nvSpPr>
            <p:spPr>
              <a:xfrm>
                <a:off x="2978872" y="2392817"/>
                <a:ext cx="91440" cy="91440"/>
              </a:xfrm>
              <a:prstGeom prst="ellipse">
                <a:avLst/>
              </a:prstGeom>
              <a:solidFill>
                <a:srgbClr val="404040"/>
              </a:solidFill>
              <a:ln w="3175">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22" name="Group 621">
              <a:extLst>
                <a:ext uri="{FF2B5EF4-FFF2-40B4-BE49-F238E27FC236}">
                  <a16:creationId xmlns:a16="http://schemas.microsoft.com/office/drawing/2014/main" id="{19711EE0-A1F8-B54D-DB9D-FF7B71308E30}"/>
                </a:ext>
              </a:extLst>
            </p:cNvPr>
            <p:cNvGrpSpPr/>
            <p:nvPr/>
          </p:nvGrpSpPr>
          <p:grpSpPr>
            <a:xfrm>
              <a:off x="6153311" y="1238900"/>
              <a:ext cx="328606" cy="271696"/>
              <a:chOff x="1185191" y="3915712"/>
              <a:chExt cx="569233" cy="569486"/>
            </a:xfrm>
          </p:grpSpPr>
          <p:sp>
            <p:nvSpPr>
              <p:cNvPr id="623" name="Freeform: Shape 622">
                <a:extLst>
                  <a:ext uri="{FF2B5EF4-FFF2-40B4-BE49-F238E27FC236}">
                    <a16:creationId xmlns:a16="http://schemas.microsoft.com/office/drawing/2014/main" id="{6F66E392-83C9-2EEE-397A-CC64D27E37DF}"/>
                  </a:ext>
                </a:extLst>
              </p:cNvPr>
              <p:cNvSpPr/>
              <p:nvPr/>
            </p:nvSpPr>
            <p:spPr>
              <a:xfrm>
                <a:off x="1185191" y="3915712"/>
                <a:ext cx="569233" cy="569233"/>
              </a:xfrm>
              <a:custGeom>
                <a:avLst/>
                <a:gdLst>
                  <a:gd name="connsiteX0" fmla="*/ 569233 w 569233"/>
                  <a:gd name="connsiteY0" fmla="*/ 569233 h 569233"/>
                  <a:gd name="connsiteX1" fmla="*/ 0 w 569233"/>
                  <a:gd name="connsiteY1" fmla="*/ 569233 h 569233"/>
                  <a:gd name="connsiteX2" fmla="*/ 0 w 569233"/>
                  <a:gd name="connsiteY2" fmla="*/ 0 h 569233"/>
                  <a:gd name="connsiteX3" fmla="*/ 569233 w 569233"/>
                  <a:gd name="connsiteY3" fmla="*/ 0 h 569233"/>
                </a:gdLst>
                <a:ahLst/>
                <a:cxnLst>
                  <a:cxn ang="0">
                    <a:pos x="connsiteX0" y="connsiteY0"/>
                  </a:cxn>
                  <a:cxn ang="0">
                    <a:pos x="connsiteX1" y="connsiteY1"/>
                  </a:cxn>
                  <a:cxn ang="0">
                    <a:pos x="connsiteX2" y="connsiteY2"/>
                  </a:cxn>
                  <a:cxn ang="0">
                    <a:pos x="connsiteX3" y="connsiteY3"/>
                  </a:cxn>
                </a:cxnLst>
                <a:rect l="l" t="t" r="r" b="b"/>
                <a:pathLst>
                  <a:path w="569233" h="569233">
                    <a:moveTo>
                      <a:pt x="569233" y="569233"/>
                    </a:moveTo>
                    <a:lnTo>
                      <a:pt x="0" y="569233"/>
                    </a:lnTo>
                    <a:lnTo>
                      <a:pt x="0" y="0"/>
                    </a:lnTo>
                    <a:lnTo>
                      <a:pt x="569233" y="0"/>
                    </a:lnTo>
                    <a:close/>
                  </a:path>
                </a:pathLst>
              </a:custGeom>
              <a:solidFill>
                <a:srgbClr val="FFFFFF"/>
              </a:solidFill>
              <a:ln w="124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Roboto "/>
                  <a:ea typeface="+mn-ea"/>
                  <a:cs typeface="+mn-cs"/>
                </a:endParaRPr>
              </a:p>
            </p:txBody>
          </p:sp>
          <p:sp>
            <p:nvSpPr>
              <p:cNvPr id="624" name="Freeform: Shape 623">
                <a:extLst>
                  <a:ext uri="{FF2B5EF4-FFF2-40B4-BE49-F238E27FC236}">
                    <a16:creationId xmlns:a16="http://schemas.microsoft.com/office/drawing/2014/main" id="{B3A6F31D-D5B3-FE6C-246E-7450EDF763A2}"/>
                  </a:ext>
                </a:extLst>
              </p:cNvPr>
              <p:cNvSpPr/>
              <p:nvPr/>
            </p:nvSpPr>
            <p:spPr>
              <a:xfrm>
                <a:off x="1185191" y="3915965"/>
                <a:ext cx="569233" cy="569233"/>
              </a:xfrm>
              <a:custGeom>
                <a:avLst/>
                <a:gdLst>
                  <a:gd name="connsiteX0" fmla="*/ 569233 w 569233"/>
                  <a:gd name="connsiteY0" fmla="*/ 308071 h 569233"/>
                  <a:gd name="connsiteX1" fmla="*/ 569233 w 569233"/>
                  <a:gd name="connsiteY1" fmla="*/ 0 h 569233"/>
                  <a:gd name="connsiteX2" fmla="*/ 0 w 569233"/>
                  <a:gd name="connsiteY2" fmla="*/ 0 h 569233"/>
                  <a:gd name="connsiteX3" fmla="*/ 0 w 569233"/>
                  <a:gd name="connsiteY3" fmla="*/ 569233 h 569233"/>
                  <a:gd name="connsiteX4" fmla="*/ 569233 w 569233"/>
                  <a:gd name="connsiteY4" fmla="*/ 569233 h 569233"/>
                  <a:gd name="connsiteX5" fmla="*/ 569233 w 569233"/>
                  <a:gd name="connsiteY5" fmla="*/ 403154 h 569233"/>
                  <a:gd name="connsiteX6" fmla="*/ 569233 w 569233"/>
                  <a:gd name="connsiteY6" fmla="*/ 308071 h 569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9233" h="569233">
                    <a:moveTo>
                      <a:pt x="569233" y="308071"/>
                    </a:moveTo>
                    <a:lnTo>
                      <a:pt x="569233" y="0"/>
                    </a:lnTo>
                    <a:lnTo>
                      <a:pt x="0" y="0"/>
                    </a:lnTo>
                    <a:lnTo>
                      <a:pt x="0" y="569233"/>
                    </a:lnTo>
                    <a:lnTo>
                      <a:pt x="569233" y="569233"/>
                    </a:lnTo>
                    <a:lnTo>
                      <a:pt x="569233" y="403154"/>
                    </a:lnTo>
                    <a:cubicBezTo>
                      <a:pt x="567965" y="403154"/>
                      <a:pt x="569233" y="308071"/>
                      <a:pt x="569233" y="308071"/>
                    </a:cubicBezTo>
                  </a:path>
                </a:pathLst>
              </a:custGeom>
              <a:solidFill>
                <a:srgbClr val="006FCF"/>
              </a:solidFill>
              <a:ln w="124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Roboto "/>
                  <a:ea typeface="+mn-ea"/>
                  <a:cs typeface="+mn-cs"/>
                </a:endParaRPr>
              </a:p>
            </p:txBody>
          </p:sp>
          <p:sp>
            <p:nvSpPr>
              <p:cNvPr id="625" name="Freeform: Shape 624">
                <a:extLst>
                  <a:ext uri="{FF2B5EF4-FFF2-40B4-BE49-F238E27FC236}">
                    <a16:creationId xmlns:a16="http://schemas.microsoft.com/office/drawing/2014/main" id="{27DE6425-BA72-2454-4622-D2D7BD491028}"/>
                  </a:ext>
                </a:extLst>
              </p:cNvPr>
              <p:cNvSpPr/>
              <p:nvPr/>
            </p:nvSpPr>
            <p:spPr>
              <a:xfrm>
                <a:off x="1185191" y="4092186"/>
                <a:ext cx="569233" cy="234539"/>
              </a:xfrm>
              <a:custGeom>
                <a:avLst/>
                <a:gdLst>
                  <a:gd name="connsiteX0" fmla="*/ 499505 w 569233"/>
                  <a:gd name="connsiteY0" fmla="*/ 100155 h 234539"/>
                  <a:gd name="connsiteX1" fmla="*/ 542610 w 569233"/>
                  <a:gd name="connsiteY1" fmla="*/ 100155 h 234539"/>
                  <a:gd name="connsiteX2" fmla="*/ 542610 w 569233"/>
                  <a:gd name="connsiteY2" fmla="*/ 0 h 234539"/>
                  <a:gd name="connsiteX3" fmla="*/ 495702 w 569233"/>
                  <a:gd name="connsiteY3" fmla="*/ 0 h 234539"/>
                  <a:gd name="connsiteX4" fmla="*/ 495702 w 569233"/>
                  <a:gd name="connsiteY4" fmla="*/ 13946 h 234539"/>
                  <a:gd name="connsiteX5" fmla="*/ 486828 w 569233"/>
                  <a:gd name="connsiteY5" fmla="*/ 0 h 234539"/>
                  <a:gd name="connsiteX6" fmla="*/ 446259 w 569233"/>
                  <a:gd name="connsiteY6" fmla="*/ 0 h 234539"/>
                  <a:gd name="connsiteX7" fmla="*/ 446259 w 569233"/>
                  <a:gd name="connsiteY7" fmla="*/ 17749 h 234539"/>
                  <a:gd name="connsiteX8" fmla="*/ 438652 w 569233"/>
                  <a:gd name="connsiteY8" fmla="*/ 0 h 234539"/>
                  <a:gd name="connsiteX9" fmla="*/ 363853 w 569233"/>
                  <a:gd name="connsiteY9" fmla="*/ 0 h 234539"/>
                  <a:gd name="connsiteX10" fmla="*/ 356246 w 569233"/>
                  <a:gd name="connsiteY10" fmla="*/ 1268 h 234539"/>
                  <a:gd name="connsiteX11" fmla="*/ 349907 w 569233"/>
                  <a:gd name="connsiteY11" fmla="*/ 3803 h 234539"/>
                  <a:gd name="connsiteX12" fmla="*/ 343568 w 569233"/>
                  <a:gd name="connsiteY12" fmla="*/ 6339 h 234539"/>
                  <a:gd name="connsiteX13" fmla="*/ 343568 w 569233"/>
                  <a:gd name="connsiteY13" fmla="*/ 0 h 234539"/>
                  <a:gd name="connsiteX14" fmla="*/ 129314 w 569233"/>
                  <a:gd name="connsiteY14" fmla="*/ 0 h 234539"/>
                  <a:gd name="connsiteX15" fmla="*/ 122975 w 569233"/>
                  <a:gd name="connsiteY15" fmla="*/ 16481 h 234539"/>
                  <a:gd name="connsiteX16" fmla="*/ 116636 w 569233"/>
                  <a:gd name="connsiteY16" fmla="*/ 0 h 234539"/>
                  <a:gd name="connsiteX17" fmla="*/ 65925 w 569233"/>
                  <a:gd name="connsiteY17" fmla="*/ 0 h 234539"/>
                  <a:gd name="connsiteX18" fmla="*/ 65925 w 569233"/>
                  <a:gd name="connsiteY18" fmla="*/ 17749 h 234539"/>
                  <a:gd name="connsiteX19" fmla="*/ 58318 w 569233"/>
                  <a:gd name="connsiteY19" fmla="*/ 0 h 234539"/>
                  <a:gd name="connsiteX20" fmla="*/ 17749 w 569233"/>
                  <a:gd name="connsiteY20" fmla="*/ 0 h 234539"/>
                  <a:gd name="connsiteX21" fmla="*/ 0 w 569233"/>
                  <a:gd name="connsiteY21" fmla="*/ 43105 h 234539"/>
                  <a:gd name="connsiteX22" fmla="*/ 0 w 569233"/>
                  <a:gd name="connsiteY22" fmla="*/ 100155 h 234539"/>
                  <a:gd name="connsiteX23" fmla="*/ 29159 w 569233"/>
                  <a:gd name="connsiteY23" fmla="*/ 100155 h 234539"/>
                  <a:gd name="connsiteX24" fmla="*/ 34230 w 569233"/>
                  <a:gd name="connsiteY24" fmla="*/ 86209 h 234539"/>
                  <a:gd name="connsiteX25" fmla="*/ 44372 w 569233"/>
                  <a:gd name="connsiteY25" fmla="*/ 86209 h 234539"/>
                  <a:gd name="connsiteX26" fmla="*/ 49443 w 569233"/>
                  <a:gd name="connsiteY26" fmla="*/ 100155 h 234539"/>
                  <a:gd name="connsiteX27" fmla="*/ 272573 w 569233"/>
                  <a:gd name="connsiteY27" fmla="*/ 100155 h 234539"/>
                  <a:gd name="connsiteX28" fmla="*/ 272573 w 569233"/>
                  <a:gd name="connsiteY28" fmla="*/ 87477 h 234539"/>
                  <a:gd name="connsiteX29" fmla="*/ 281447 w 569233"/>
                  <a:gd name="connsiteY29" fmla="*/ 100155 h 234539"/>
                  <a:gd name="connsiteX30" fmla="*/ 343568 w 569233"/>
                  <a:gd name="connsiteY30" fmla="*/ 100155 h 234539"/>
                  <a:gd name="connsiteX31" fmla="*/ 343568 w 569233"/>
                  <a:gd name="connsiteY31" fmla="*/ 92548 h 234539"/>
                  <a:gd name="connsiteX32" fmla="*/ 348640 w 569233"/>
                  <a:gd name="connsiteY32" fmla="*/ 95084 h 234539"/>
                  <a:gd name="connsiteX33" fmla="*/ 353711 w 569233"/>
                  <a:gd name="connsiteY33" fmla="*/ 97619 h 234539"/>
                  <a:gd name="connsiteX34" fmla="*/ 361317 w 569233"/>
                  <a:gd name="connsiteY34" fmla="*/ 98887 h 234539"/>
                  <a:gd name="connsiteX35" fmla="*/ 406957 w 569233"/>
                  <a:gd name="connsiteY35" fmla="*/ 98887 h 234539"/>
                  <a:gd name="connsiteX36" fmla="*/ 412029 w 569233"/>
                  <a:gd name="connsiteY36" fmla="*/ 84941 h 234539"/>
                  <a:gd name="connsiteX37" fmla="*/ 422171 w 569233"/>
                  <a:gd name="connsiteY37" fmla="*/ 84941 h 234539"/>
                  <a:gd name="connsiteX38" fmla="*/ 427242 w 569233"/>
                  <a:gd name="connsiteY38" fmla="*/ 98887 h 234539"/>
                  <a:gd name="connsiteX39" fmla="*/ 489363 w 569233"/>
                  <a:gd name="connsiteY39" fmla="*/ 98887 h 234539"/>
                  <a:gd name="connsiteX40" fmla="*/ 489363 w 569233"/>
                  <a:gd name="connsiteY40" fmla="*/ 86209 h 234539"/>
                  <a:gd name="connsiteX41" fmla="*/ 499505 w 569233"/>
                  <a:gd name="connsiteY41" fmla="*/ 100155 h 234539"/>
                  <a:gd name="connsiteX42" fmla="*/ 569233 w 569233"/>
                  <a:gd name="connsiteY42" fmla="*/ 226933 h 234539"/>
                  <a:gd name="connsiteX43" fmla="*/ 569233 w 569233"/>
                  <a:gd name="connsiteY43" fmla="*/ 133117 h 234539"/>
                  <a:gd name="connsiteX44" fmla="*/ 220594 w 569233"/>
                  <a:gd name="connsiteY44" fmla="*/ 133117 h 234539"/>
                  <a:gd name="connsiteX45" fmla="*/ 211719 w 569233"/>
                  <a:gd name="connsiteY45" fmla="*/ 145795 h 234539"/>
                  <a:gd name="connsiteX46" fmla="*/ 202845 w 569233"/>
                  <a:gd name="connsiteY46" fmla="*/ 133117 h 234539"/>
                  <a:gd name="connsiteX47" fmla="*/ 101422 w 569233"/>
                  <a:gd name="connsiteY47" fmla="*/ 133117 h 234539"/>
                  <a:gd name="connsiteX48" fmla="*/ 101422 w 569233"/>
                  <a:gd name="connsiteY48" fmla="*/ 233272 h 234539"/>
                  <a:gd name="connsiteX49" fmla="*/ 202845 w 569233"/>
                  <a:gd name="connsiteY49" fmla="*/ 233272 h 234539"/>
                  <a:gd name="connsiteX50" fmla="*/ 211719 w 569233"/>
                  <a:gd name="connsiteY50" fmla="*/ 220594 h 234539"/>
                  <a:gd name="connsiteX51" fmla="*/ 220594 w 569233"/>
                  <a:gd name="connsiteY51" fmla="*/ 233272 h 234539"/>
                  <a:gd name="connsiteX52" fmla="*/ 283983 w 569233"/>
                  <a:gd name="connsiteY52" fmla="*/ 233272 h 234539"/>
                  <a:gd name="connsiteX53" fmla="*/ 283983 w 569233"/>
                  <a:gd name="connsiteY53" fmla="*/ 211719 h 234539"/>
                  <a:gd name="connsiteX54" fmla="*/ 281447 w 569233"/>
                  <a:gd name="connsiteY54" fmla="*/ 211719 h 234539"/>
                  <a:gd name="connsiteX55" fmla="*/ 304267 w 569233"/>
                  <a:gd name="connsiteY55" fmla="*/ 207916 h 234539"/>
                  <a:gd name="connsiteX56" fmla="*/ 304267 w 569233"/>
                  <a:gd name="connsiteY56" fmla="*/ 234539 h 234539"/>
                  <a:gd name="connsiteX57" fmla="*/ 349907 w 569233"/>
                  <a:gd name="connsiteY57" fmla="*/ 234539 h 234539"/>
                  <a:gd name="connsiteX58" fmla="*/ 349907 w 569233"/>
                  <a:gd name="connsiteY58" fmla="*/ 221862 h 234539"/>
                  <a:gd name="connsiteX59" fmla="*/ 358782 w 569233"/>
                  <a:gd name="connsiteY59" fmla="*/ 234539 h 234539"/>
                  <a:gd name="connsiteX60" fmla="*/ 547681 w 569233"/>
                  <a:gd name="connsiteY60" fmla="*/ 234539 h 234539"/>
                  <a:gd name="connsiteX61" fmla="*/ 569233 w 569233"/>
                  <a:gd name="connsiteY61" fmla="*/ 226933 h 234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569233" h="234539">
                    <a:moveTo>
                      <a:pt x="499505" y="100155"/>
                    </a:moveTo>
                    <a:lnTo>
                      <a:pt x="542610" y="100155"/>
                    </a:lnTo>
                    <a:lnTo>
                      <a:pt x="542610" y="0"/>
                    </a:lnTo>
                    <a:lnTo>
                      <a:pt x="495702" y="0"/>
                    </a:lnTo>
                    <a:lnTo>
                      <a:pt x="495702" y="13946"/>
                    </a:lnTo>
                    <a:lnTo>
                      <a:pt x="486828" y="0"/>
                    </a:lnTo>
                    <a:lnTo>
                      <a:pt x="446259" y="0"/>
                    </a:lnTo>
                    <a:lnTo>
                      <a:pt x="446259" y="17749"/>
                    </a:lnTo>
                    <a:lnTo>
                      <a:pt x="438652" y="0"/>
                    </a:lnTo>
                    <a:lnTo>
                      <a:pt x="363853" y="0"/>
                    </a:lnTo>
                    <a:cubicBezTo>
                      <a:pt x="361317" y="0"/>
                      <a:pt x="358782" y="1268"/>
                      <a:pt x="356246" y="1268"/>
                    </a:cubicBezTo>
                    <a:cubicBezTo>
                      <a:pt x="353711" y="1268"/>
                      <a:pt x="352443" y="2536"/>
                      <a:pt x="349907" y="3803"/>
                    </a:cubicBezTo>
                    <a:cubicBezTo>
                      <a:pt x="347372" y="5071"/>
                      <a:pt x="346104" y="5071"/>
                      <a:pt x="343568" y="6339"/>
                    </a:cubicBezTo>
                    <a:lnTo>
                      <a:pt x="343568" y="0"/>
                    </a:lnTo>
                    <a:lnTo>
                      <a:pt x="129314" y="0"/>
                    </a:lnTo>
                    <a:lnTo>
                      <a:pt x="122975" y="16481"/>
                    </a:lnTo>
                    <a:lnTo>
                      <a:pt x="116636" y="0"/>
                    </a:lnTo>
                    <a:lnTo>
                      <a:pt x="65925" y="0"/>
                    </a:lnTo>
                    <a:lnTo>
                      <a:pt x="65925" y="17749"/>
                    </a:lnTo>
                    <a:lnTo>
                      <a:pt x="58318" y="0"/>
                    </a:lnTo>
                    <a:lnTo>
                      <a:pt x="17749" y="0"/>
                    </a:lnTo>
                    <a:lnTo>
                      <a:pt x="0" y="43105"/>
                    </a:lnTo>
                    <a:lnTo>
                      <a:pt x="0" y="100155"/>
                    </a:lnTo>
                    <a:lnTo>
                      <a:pt x="29159" y="100155"/>
                    </a:lnTo>
                    <a:lnTo>
                      <a:pt x="34230" y="86209"/>
                    </a:lnTo>
                    <a:lnTo>
                      <a:pt x="44372" y="86209"/>
                    </a:lnTo>
                    <a:lnTo>
                      <a:pt x="49443" y="100155"/>
                    </a:lnTo>
                    <a:lnTo>
                      <a:pt x="272573" y="100155"/>
                    </a:lnTo>
                    <a:lnTo>
                      <a:pt x="272573" y="87477"/>
                    </a:lnTo>
                    <a:lnTo>
                      <a:pt x="281447" y="100155"/>
                    </a:lnTo>
                    <a:lnTo>
                      <a:pt x="343568" y="100155"/>
                    </a:lnTo>
                    <a:lnTo>
                      <a:pt x="343568" y="92548"/>
                    </a:lnTo>
                    <a:cubicBezTo>
                      <a:pt x="344836" y="93816"/>
                      <a:pt x="347372" y="93816"/>
                      <a:pt x="348640" y="95084"/>
                    </a:cubicBezTo>
                    <a:cubicBezTo>
                      <a:pt x="349907" y="96351"/>
                      <a:pt x="352443" y="96351"/>
                      <a:pt x="353711" y="97619"/>
                    </a:cubicBezTo>
                    <a:cubicBezTo>
                      <a:pt x="356246" y="98887"/>
                      <a:pt x="358782" y="98887"/>
                      <a:pt x="361317" y="98887"/>
                    </a:cubicBezTo>
                    <a:lnTo>
                      <a:pt x="406957" y="98887"/>
                    </a:lnTo>
                    <a:lnTo>
                      <a:pt x="412029" y="84941"/>
                    </a:lnTo>
                    <a:lnTo>
                      <a:pt x="422171" y="84941"/>
                    </a:lnTo>
                    <a:lnTo>
                      <a:pt x="427242" y="98887"/>
                    </a:lnTo>
                    <a:lnTo>
                      <a:pt x="489363" y="98887"/>
                    </a:lnTo>
                    <a:lnTo>
                      <a:pt x="489363" y="86209"/>
                    </a:lnTo>
                    <a:lnTo>
                      <a:pt x="499505" y="100155"/>
                    </a:lnTo>
                    <a:close/>
                    <a:moveTo>
                      <a:pt x="569233" y="226933"/>
                    </a:moveTo>
                    <a:lnTo>
                      <a:pt x="569233" y="133117"/>
                    </a:lnTo>
                    <a:lnTo>
                      <a:pt x="220594" y="133117"/>
                    </a:lnTo>
                    <a:lnTo>
                      <a:pt x="211719" y="145795"/>
                    </a:lnTo>
                    <a:lnTo>
                      <a:pt x="202845" y="133117"/>
                    </a:lnTo>
                    <a:lnTo>
                      <a:pt x="101422" y="133117"/>
                    </a:lnTo>
                    <a:lnTo>
                      <a:pt x="101422" y="233272"/>
                    </a:lnTo>
                    <a:lnTo>
                      <a:pt x="202845" y="233272"/>
                    </a:lnTo>
                    <a:lnTo>
                      <a:pt x="211719" y="220594"/>
                    </a:lnTo>
                    <a:lnTo>
                      <a:pt x="220594" y="233272"/>
                    </a:lnTo>
                    <a:lnTo>
                      <a:pt x="283983" y="233272"/>
                    </a:lnTo>
                    <a:lnTo>
                      <a:pt x="283983" y="211719"/>
                    </a:lnTo>
                    <a:lnTo>
                      <a:pt x="281447" y="211719"/>
                    </a:lnTo>
                    <a:cubicBezTo>
                      <a:pt x="290322" y="211719"/>
                      <a:pt x="297928" y="210452"/>
                      <a:pt x="304267" y="207916"/>
                    </a:cubicBezTo>
                    <a:lnTo>
                      <a:pt x="304267" y="234539"/>
                    </a:lnTo>
                    <a:lnTo>
                      <a:pt x="349907" y="234539"/>
                    </a:lnTo>
                    <a:lnTo>
                      <a:pt x="349907" y="221862"/>
                    </a:lnTo>
                    <a:lnTo>
                      <a:pt x="358782" y="234539"/>
                    </a:lnTo>
                    <a:lnTo>
                      <a:pt x="547681" y="234539"/>
                    </a:lnTo>
                    <a:cubicBezTo>
                      <a:pt x="555288" y="232004"/>
                      <a:pt x="562894" y="230736"/>
                      <a:pt x="569233" y="226933"/>
                    </a:cubicBezTo>
                    <a:close/>
                  </a:path>
                </a:pathLst>
              </a:custGeom>
              <a:solidFill>
                <a:srgbClr val="FFFFFF"/>
              </a:solidFill>
              <a:ln w="124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Roboto "/>
                  <a:ea typeface="+mn-ea"/>
                  <a:cs typeface="+mn-cs"/>
                </a:endParaRPr>
              </a:p>
            </p:txBody>
          </p:sp>
          <p:sp>
            <p:nvSpPr>
              <p:cNvPr id="626" name="Freeform: Shape 625">
                <a:extLst>
                  <a:ext uri="{FF2B5EF4-FFF2-40B4-BE49-F238E27FC236}">
                    <a16:creationId xmlns:a16="http://schemas.microsoft.com/office/drawing/2014/main" id="{B34F85C2-9AFB-0ED8-8BE2-4257A0DEA290}"/>
                  </a:ext>
                </a:extLst>
              </p:cNvPr>
              <p:cNvSpPr/>
              <p:nvPr/>
            </p:nvSpPr>
            <p:spPr>
              <a:xfrm>
                <a:off x="1185191" y="4108668"/>
                <a:ext cx="569233" cy="200309"/>
              </a:xfrm>
              <a:custGeom>
                <a:avLst/>
                <a:gdLst>
                  <a:gd name="connsiteX0" fmla="*/ 547681 w 569233"/>
                  <a:gd name="connsiteY0" fmla="*/ 186364 h 200309"/>
                  <a:gd name="connsiteX1" fmla="*/ 513451 w 569233"/>
                  <a:gd name="connsiteY1" fmla="*/ 186364 h 200309"/>
                  <a:gd name="connsiteX2" fmla="*/ 513451 w 569233"/>
                  <a:gd name="connsiteY2" fmla="*/ 200309 h 200309"/>
                  <a:gd name="connsiteX3" fmla="*/ 546413 w 569233"/>
                  <a:gd name="connsiteY3" fmla="*/ 200309 h 200309"/>
                  <a:gd name="connsiteX4" fmla="*/ 569233 w 569233"/>
                  <a:gd name="connsiteY4" fmla="*/ 178757 h 200309"/>
                  <a:gd name="connsiteX5" fmla="*/ 548949 w 569233"/>
                  <a:gd name="connsiteY5" fmla="*/ 159740 h 200309"/>
                  <a:gd name="connsiteX6" fmla="*/ 533735 w 569233"/>
                  <a:gd name="connsiteY6" fmla="*/ 159740 h 200309"/>
                  <a:gd name="connsiteX7" fmla="*/ 527396 w 569233"/>
                  <a:gd name="connsiteY7" fmla="*/ 153402 h 200309"/>
                  <a:gd name="connsiteX8" fmla="*/ 533735 w 569233"/>
                  <a:gd name="connsiteY8" fmla="*/ 147063 h 200309"/>
                  <a:gd name="connsiteX9" fmla="*/ 562894 w 569233"/>
                  <a:gd name="connsiteY9" fmla="*/ 147063 h 200309"/>
                  <a:gd name="connsiteX10" fmla="*/ 569233 w 569233"/>
                  <a:gd name="connsiteY10" fmla="*/ 133117 h 200309"/>
                  <a:gd name="connsiteX11" fmla="*/ 535003 w 569233"/>
                  <a:gd name="connsiteY11" fmla="*/ 133117 h 200309"/>
                  <a:gd name="connsiteX12" fmla="*/ 512183 w 569233"/>
                  <a:gd name="connsiteY12" fmla="*/ 153402 h 200309"/>
                  <a:gd name="connsiteX13" fmla="*/ 532468 w 569233"/>
                  <a:gd name="connsiteY13" fmla="*/ 172418 h 200309"/>
                  <a:gd name="connsiteX14" fmla="*/ 547681 w 569233"/>
                  <a:gd name="connsiteY14" fmla="*/ 172418 h 200309"/>
                  <a:gd name="connsiteX15" fmla="*/ 554020 w 569233"/>
                  <a:gd name="connsiteY15" fmla="*/ 178757 h 200309"/>
                  <a:gd name="connsiteX16" fmla="*/ 547681 w 569233"/>
                  <a:gd name="connsiteY16" fmla="*/ 186364 h 200309"/>
                  <a:gd name="connsiteX17" fmla="*/ 485560 w 569233"/>
                  <a:gd name="connsiteY17" fmla="*/ 186364 h 200309"/>
                  <a:gd name="connsiteX18" fmla="*/ 451330 w 569233"/>
                  <a:gd name="connsiteY18" fmla="*/ 186364 h 200309"/>
                  <a:gd name="connsiteX19" fmla="*/ 451330 w 569233"/>
                  <a:gd name="connsiteY19" fmla="*/ 200309 h 200309"/>
                  <a:gd name="connsiteX20" fmla="*/ 484292 w 569233"/>
                  <a:gd name="connsiteY20" fmla="*/ 200309 h 200309"/>
                  <a:gd name="connsiteX21" fmla="*/ 507112 w 569233"/>
                  <a:gd name="connsiteY21" fmla="*/ 178757 h 200309"/>
                  <a:gd name="connsiteX22" fmla="*/ 486828 w 569233"/>
                  <a:gd name="connsiteY22" fmla="*/ 159740 h 200309"/>
                  <a:gd name="connsiteX23" fmla="*/ 471614 w 569233"/>
                  <a:gd name="connsiteY23" fmla="*/ 159740 h 200309"/>
                  <a:gd name="connsiteX24" fmla="*/ 465275 w 569233"/>
                  <a:gd name="connsiteY24" fmla="*/ 153402 h 200309"/>
                  <a:gd name="connsiteX25" fmla="*/ 471614 w 569233"/>
                  <a:gd name="connsiteY25" fmla="*/ 147063 h 200309"/>
                  <a:gd name="connsiteX26" fmla="*/ 500773 w 569233"/>
                  <a:gd name="connsiteY26" fmla="*/ 147063 h 200309"/>
                  <a:gd name="connsiteX27" fmla="*/ 507112 w 569233"/>
                  <a:gd name="connsiteY27" fmla="*/ 133117 h 200309"/>
                  <a:gd name="connsiteX28" fmla="*/ 472882 w 569233"/>
                  <a:gd name="connsiteY28" fmla="*/ 133117 h 200309"/>
                  <a:gd name="connsiteX29" fmla="*/ 450062 w 569233"/>
                  <a:gd name="connsiteY29" fmla="*/ 153402 h 200309"/>
                  <a:gd name="connsiteX30" fmla="*/ 470346 w 569233"/>
                  <a:gd name="connsiteY30" fmla="*/ 172418 h 200309"/>
                  <a:gd name="connsiteX31" fmla="*/ 485560 w 569233"/>
                  <a:gd name="connsiteY31" fmla="*/ 172418 h 200309"/>
                  <a:gd name="connsiteX32" fmla="*/ 491899 w 569233"/>
                  <a:gd name="connsiteY32" fmla="*/ 178757 h 200309"/>
                  <a:gd name="connsiteX33" fmla="*/ 485560 w 569233"/>
                  <a:gd name="connsiteY33" fmla="*/ 186364 h 200309"/>
                  <a:gd name="connsiteX34" fmla="*/ 441187 w 569233"/>
                  <a:gd name="connsiteY34" fmla="*/ 145795 h 200309"/>
                  <a:gd name="connsiteX35" fmla="*/ 441187 w 569233"/>
                  <a:gd name="connsiteY35" fmla="*/ 131849 h 200309"/>
                  <a:gd name="connsiteX36" fmla="*/ 387941 w 569233"/>
                  <a:gd name="connsiteY36" fmla="*/ 131849 h 200309"/>
                  <a:gd name="connsiteX37" fmla="*/ 387941 w 569233"/>
                  <a:gd name="connsiteY37" fmla="*/ 199042 h 200309"/>
                  <a:gd name="connsiteX38" fmla="*/ 441187 w 569233"/>
                  <a:gd name="connsiteY38" fmla="*/ 199042 h 200309"/>
                  <a:gd name="connsiteX39" fmla="*/ 441187 w 569233"/>
                  <a:gd name="connsiteY39" fmla="*/ 185096 h 200309"/>
                  <a:gd name="connsiteX40" fmla="*/ 403154 w 569233"/>
                  <a:gd name="connsiteY40" fmla="*/ 185096 h 200309"/>
                  <a:gd name="connsiteX41" fmla="*/ 403154 w 569233"/>
                  <a:gd name="connsiteY41" fmla="*/ 171150 h 200309"/>
                  <a:gd name="connsiteX42" fmla="*/ 439920 w 569233"/>
                  <a:gd name="connsiteY42" fmla="*/ 171150 h 200309"/>
                  <a:gd name="connsiteX43" fmla="*/ 439920 w 569233"/>
                  <a:gd name="connsiteY43" fmla="*/ 157205 h 200309"/>
                  <a:gd name="connsiteX44" fmla="*/ 403154 w 569233"/>
                  <a:gd name="connsiteY44" fmla="*/ 157205 h 200309"/>
                  <a:gd name="connsiteX45" fmla="*/ 403154 w 569233"/>
                  <a:gd name="connsiteY45" fmla="*/ 144527 h 200309"/>
                  <a:gd name="connsiteX46" fmla="*/ 441187 w 569233"/>
                  <a:gd name="connsiteY46" fmla="*/ 144527 h 200309"/>
                  <a:gd name="connsiteX47" fmla="*/ 441187 w 569233"/>
                  <a:gd name="connsiteY47" fmla="*/ 145795 h 200309"/>
                  <a:gd name="connsiteX48" fmla="*/ 354978 w 569233"/>
                  <a:gd name="connsiteY48" fmla="*/ 145795 h 200309"/>
                  <a:gd name="connsiteX49" fmla="*/ 363853 w 569233"/>
                  <a:gd name="connsiteY49" fmla="*/ 153402 h 200309"/>
                  <a:gd name="connsiteX50" fmla="*/ 354978 w 569233"/>
                  <a:gd name="connsiteY50" fmla="*/ 161008 h 200309"/>
                  <a:gd name="connsiteX51" fmla="*/ 335962 w 569233"/>
                  <a:gd name="connsiteY51" fmla="*/ 161008 h 200309"/>
                  <a:gd name="connsiteX52" fmla="*/ 335962 w 569233"/>
                  <a:gd name="connsiteY52" fmla="*/ 144527 h 200309"/>
                  <a:gd name="connsiteX53" fmla="*/ 354978 w 569233"/>
                  <a:gd name="connsiteY53" fmla="*/ 145795 h 200309"/>
                  <a:gd name="connsiteX54" fmla="*/ 335962 w 569233"/>
                  <a:gd name="connsiteY54" fmla="*/ 174954 h 200309"/>
                  <a:gd name="connsiteX55" fmla="*/ 343568 w 569233"/>
                  <a:gd name="connsiteY55" fmla="*/ 174954 h 200309"/>
                  <a:gd name="connsiteX56" fmla="*/ 363853 w 569233"/>
                  <a:gd name="connsiteY56" fmla="*/ 199042 h 200309"/>
                  <a:gd name="connsiteX57" fmla="*/ 382870 w 569233"/>
                  <a:gd name="connsiteY57" fmla="*/ 199042 h 200309"/>
                  <a:gd name="connsiteX58" fmla="*/ 360050 w 569233"/>
                  <a:gd name="connsiteY58" fmla="*/ 173686 h 200309"/>
                  <a:gd name="connsiteX59" fmla="*/ 377798 w 569233"/>
                  <a:gd name="connsiteY59" fmla="*/ 153402 h 200309"/>
                  <a:gd name="connsiteX60" fmla="*/ 354978 w 569233"/>
                  <a:gd name="connsiteY60" fmla="*/ 131849 h 200309"/>
                  <a:gd name="connsiteX61" fmla="*/ 319481 w 569233"/>
                  <a:gd name="connsiteY61" fmla="*/ 131849 h 200309"/>
                  <a:gd name="connsiteX62" fmla="*/ 319481 w 569233"/>
                  <a:gd name="connsiteY62" fmla="*/ 199042 h 200309"/>
                  <a:gd name="connsiteX63" fmla="*/ 334694 w 569233"/>
                  <a:gd name="connsiteY63" fmla="*/ 199042 h 200309"/>
                  <a:gd name="connsiteX64" fmla="*/ 335962 w 569233"/>
                  <a:gd name="connsiteY64" fmla="*/ 174954 h 200309"/>
                  <a:gd name="connsiteX65" fmla="*/ 295393 w 569233"/>
                  <a:gd name="connsiteY65" fmla="*/ 154669 h 200309"/>
                  <a:gd name="connsiteX66" fmla="*/ 286518 w 569233"/>
                  <a:gd name="connsiteY66" fmla="*/ 163544 h 200309"/>
                  <a:gd name="connsiteX67" fmla="*/ 266234 w 569233"/>
                  <a:gd name="connsiteY67" fmla="*/ 163544 h 200309"/>
                  <a:gd name="connsiteX68" fmla="*/ 266234 w 569233"/>
                  <a:gd name="connsiteY68" fmla="*/ 145795 h 200309"/>
                  <a:gd name="connsiteX69" fmla="*/ 285251 w 569233"/>
                  <a:gd name="connsiteY69" fmla="*/ 145795 h 200309"/>
                  <a:gd name="connsiteX70" fmla="*/ 295393 w 569233"/>
                  <a:gd name="connsiteY70" fmla="*/ 154669 h 200309"/>
                  <a:gd name="connsiteX71" fmla="*/ 251020 w 569233"/>
                  <a:gd name="connsiteY71" fmla="*/ 131849 h 200309"/>
                  <a:gd name="connsiteX72" fmla="*/ 251020 w 569233"/>
                  <a:gd name="connsiteY72" fmla="*/ 199042 h 200309"/>
                  <a:gd name="connsiteX73" fmla="*/ 266234 w 569233"/>
                  <a:gd name="connsiteY73" fmla="*/ 199042 h 200309"/>
                  <a:gd name="connsiteX74" fmla="*/ 266234 w 569233"/>
                  <a:gd name="connsiteY74" fmla="*/ 176222 h 200309"/>
                  <a:gd name="connsiteX75" fmla="*/ 286518 w 569233"/>
                  <a:gd name="connsiteY75" fmla="*/ 176222 h 200309"/>
                  <a:gd name="connsiteX76" fmla="*/ 310606 w 569233"/>
                  <a:gd name="connsiteY76" fmla="*/ 153402 h 200309"/>
                  <a:gd name="connsiteX77" fmla="*/ 287786 w 569233"/>
                  <a:gd name="connsiteY77" fmla="*/ 130581 h 200309"/>
                  <a:gd name="connsiteX78" fmla="*/ 251020 w 569233"/>
                  <a:gd name="connsiteY78" fmla="*/ 131849 h 200309"/>
                  <a:gd name="connsiteX79" fmla="*/ 228200 w 569233"/>
                  <a:gd name="connsiteY79" fmla="*/ 199042 h 200309"/>
                  <a:gd name="connsiteX80" fmla="*/ 247217 w 569233"/>
                  <a:gd name="connsiteY80" fmla="*/ 199042 h 200309"/>
                  <a:gd name="connsiteX81" fmla="*/ 220594 w 569233"/>
                  <a:gd name="connsiteY81" fmla="*/ 164812 h 200309"/>
                  <a:gd name="connsiteX82" fmla="*/ 247217 w 569233"/>
                  <a:gd name="connsiteY82" fmla="*/ 131849 h 200309"/>
                  <a:gd name="connsiteX83" fmla="*/ 228200 w 569233"/>
                  <a:gd name="connsiteY83" fmla="*/ 131849 h 200309"/>
                  <a:gd name="connsiteX84" fmla="*/ 211719 w 569233"/>
                  <a:gd name="connsiteY84" fmla="*/ 153402 h 200309"/>
                  <a:gd name="connsiteX85" fmla="*/ 195238 w 569233"/>
                  <a:gd name="connsiteY85" fmla="*/ 131849 h 200309"/>
                  <a:gd name="connsiteX86" fmla="*/ 176221 w 569233"/>
                  <a:gd name="connsiteY86" fmla="*/ 131849 h 200309"/>
                  <a:gd name="connsiteX87" fmla="*/ 202845 w 569233"/>
                  <a:gd name="connsiteY87" fmla="*/ 164812 h 200309"/>
                  <a:gd name="connsiteX88" fmla="*/ 176221 w 569233"/>
                  <a:gd name="connsiteY88" fmla="*/ 197774 h 200309"/>
                  <a:gd name="connsiteX89" fmla="*/ 195238 w 569233"/>
                  <a:gd name="connsiteY89" fmla="*/ 197774 h 200309"/>
                  <a:gd name="connsiteX90" fmla="*/ 211719 w 569233"/>
                  <a:gd name="connsiteY90" fmla="*/ 176222 h 200309"/>
                  <a:gd name="connsiteX91" fmla="*/ 228200 w 569233"/>
                  <a:gd name="connsiteY91" fmla="*/ 199042 h 200309"/>
                  <a:gd name="connsiteX92" fmla="*/ 171150 w 569233"/>
                  <a:gd name="connsiteY92" fmla="*/ 145795 h 200309"/>
                  <a:gd name="connsiteX93" fmla="*/ 171150 w 569233"/>
                  <a:gd name="connsiteY93" fmla="*/ 131849 h 200309"/>
                  <a:gd name="connsiteX94" fmla="*/ 117904 w 569233"/>
                  <a:gd name="connsiteY94" fmla="*/ 131849 h 200309"/>
                  <a:gd name="connsiteX95" fmla="*/ 117904 w 569233"/>
                  <a:gd name="connsiteY95" fmla="*/ 199042 h 200309"/>
                  <a:gd name="connsiteX96" fmla="*/ 171150 w 569233"/>
                  <a:gd name="connsiteY96" fmla="*/ 199042 h 200309"/>
                  <a:gd name="connsiteX97" fmla="*/ 171150 w 569233"/>
                  <a:gd name="connsiteY97" fmla="*/ 185096 h 200309"/>
                  <a:gd name="connsiteX98" fmla="*/ 133117 w 569233"/>
                  <a:gd name="connsiteY98" fmla="*/ 185096 h 200309"/>
                  <a:gd name="connsiteX99" fmla="*/ 133117 w 569233"/>
                  <a:gd name="connsiteY99" fmla="*/ 171150 h 200309"/>
                  <a:gd name="connsiteX100" fmla="*/ 169883 w 569233"/>
                  <a:gd name="connsiteY100" fmla="*/ 171150 h 200309"/>
                  <a:gd name="connsiteX101" fmla="*/ 169883 w 569233"/>
                  <a:gd name="connsiteY101" fmla="*/ 157205 h 200309"/>
                  <a:gd name="connsiteX102" fmla="*/ 133117 w 569233"/>
                  <a:gd name="connsiteY102" fmla="*/ 157205 h 200309"/>
                  <a:gd name="connsiteX103" fmla="*/ 133117 w 569233"/>
                  <a:gd name="connsiteY103" fmla="*/ 144527 h 200309"/>
                  <a:gd name="connsiteX104" fmla="*/ 171150 w 569233"/>
                  <a:gd name="connsiteY104" fmla="*/ 144527 h 200309"/>
                  <a:gd name="connsiteX105" fmla="*/ 171150 w 569233"/>
                  <a:gd name="connsiteY105" fmla="*/ 145795 h 200309"/>
                  <a:gd name="connsiteX106" fmla="*/ 479221 w 569233"/>
                  <a:gd name="connsiteY106" fmla="*/ 26624 h 200309"/>
                  <a:gd name="connsiteX107" fmla="*/ 505844 w 569233"/>
                  <a:gd name="connsiteY107" fmla="*/ 67192 h 200309"/>
                  <a:gd name="connsiteX108" fmla="*/ 524861 w 569233"/>
                  <a:gd name="connsiteY108" fmla="*/ 67192 h 200309"/>
                  <a:gd name="connsiteX109" fmla="*/ 524861 w 569233"/>
                  <a:gd name="connsiteY109" fmla="*/ 0 h 200309"/>
                  <a:gd name="connsiteX110" fmla="*/ 509648 w 569233"/>
                  <a:gd name="connsiteY110" fmla="*/ 0 h 200309"/>
                  <a:gd name="connsiteX111" fmla="*/ 509648 w 569233"/>
                  <a:gd name="connsiteY111" fmla="*/ 44372 h 200309"/>
                  <a:gd name="connsiteX112" fmla="*/ 505844 w 569233"/>
                  <a:gd name="connsiteY112" fmla="*/ 38034 h 200309"/>
                  <a:gd name="connsiteX113" fmla="*/ 481756 w 569233"/>
                  <a:gd name="connsiteY113" fmla="*/ 0 h 200309"/>
                  <a:gd name="connsiteX114" fmla="*/ 461472 w 569233"/>
                  <a:gd name="connsiteY114" fmla="*/ 0 h 200309"/>
                  <a:gd name="connsiteX115" fmla="*/ 461472 w 569233"/>
                  <a:gd name="connsiteY115" fmla="*/ 67192 h 200309"/>
                  <a:gd name="connsiteX116" fmla="*/ 476685 w 569233"/>
                  <a:gd name="connsiteY116" fmla="*/ 67192 h 200309"/>
                  <a:gd name="connsiteX117" fmla="*/ 476685 w 569233"/>
                  <a:gd name="connsiteY117" fmla="*/ 21552 h 200309"/>
                  <a:gd name="connsiteX118" fmla="*/ 479221 w 569233"/>
                  <a:gd name="connsiteY118" fmla="*/ 26624 h 200309"/>
                  <a:gd name="connsiteX119" fmla="*/ 413296 w 569233"/>
                  <a:gd name="connsiteY119" fmla="*/ 25356 h 200309"/>
                  <a:gd name="connsiteX120" fmla="*/ 418367 w 569233"/>
                  <a:gd name="connsiteY120" fmla="*/ 11410 h 200309"/>
                  <a:gd name="connsiteX121" fmla="*/ 423439 w 569233"/>
                  <a:gd name="connsiteY121" fmla="*/ 25356 h 200309"/>
                  <a:gd name="connsiteX122" fmla="*/ 429777 w 569233"/>
                  <a:gd name="connsiteY122" fmla="*/ 40569 h 200309"/>
                  <a:gd name="connsiteX123" fmla="*/ 406957 w 569233"/>
                  <a:gd name="connsiteY123" fmla="*/ 40569 h 200309"/>
                  <a:gd name="connsiteX124" fmla="*/ 413296 w 569233"/>
                  <a:gd name="connsiteY124" fmla="*/ 25356 h 200309"/>
                  <a:gd name="connsiteX125" fmla="*/ 439920 w 569233"/>
                  <a:gd name="connsiteY125" fmla="*/ 67192 h 200309"/>
                  <a:gd name="connsiteX126" fmla="*/ 456401 w 569233"/>
                  <a:gd name="connsiteY126" fmla="*/ 67192 h 200309"/>
                  <a:gd name="connsiteX127" fmla="*/ 427242 w 569233"/>
                  <a:gd name="connsiteY127" fmla="*/ 0 h 200309"/>
                  <a:gd name="connsiteX128" fmla="*/ 406957 w 569233"/>
                  <a:gd name="connsiteY128" fmla="*/ 0 h 200309"/>
                  <a:gd name="connsiteX129" fmla="*/ 377798 w 569233"/>
                  <a:gd name="connsiteY129" fmla="*/ 67192 h 200309"/>
                  <a:gd name="connsiteX130" fmla="*/ 394280 w 569233"/>
                  <a:gd name="connsiteY130" fmla="*/ 67192 h 200309"/>
                  <a:gd name="connsiteX131" fmla="*/ 400619 w 569233"/>
                  <a:gd name="connsiteY131" fmla="*/ 53247 h 200309"/>
                  <a:gd name="connsiteX132" fmla="*/ 433581 w 569233"/>
                  <a:gd name="connsiteY132" fmla="*/ 53247 h 200309"/>
                  <a:gd name="connsiteX133" fmla="*/ 439920 w 569233"/>
                  <a:gd name="connsiteY133" fmla="*/ 67192 h 200309"/>
                  <a:gd name="connsiteX134" fmla="*/ 368924 w 569233"/>
                  <a:gd name="connsiteY134" fmla="*/ 67192 h 200309"/>
                  <a:gd name="connsiteX135" fmla="*/ 375263 w 569233"/>
                  <a:gd name="connsiteY135" fmla="*/ 53247 h 200309"/>
                  <a:gd name="connsiteX136" fmla="*/ 371460 w 569233"/>
                  <a:gd name="connsiteY136" fmla="*/ 53247 h 200309"/>
                  <a:gd name="connsiteX137" fmla="*/ 353711 w 569233"/>
                  <a:gd name="connsiteY137" fmla="*/ 34230 h 200309"/>
                  <a:gd name="connsiteX138" fmla="*/ 353711 w 569233"/>
                  <a:gd name="connsiteY138" fmla="*/ 32962 h 200309"/>
                  <a:gd name="connsiteX139" fmla="*/ 371460 w 569233"/>
                  <a:gd name="connsiteY139" fmla="*/ 13946 h 200309"/>
                  <a:gd name="connsiteX140" fmla="*/ 387941 w 569233"/>
                  <a:gd name="connsiteY140" fmla="*/ 13946 h 200309"/>
                  <a:gd name="connsiteX141" fmla="*/ 387941 w 569233"/>
                  <a:gd name="connsiteY141" fmla="*/ 0 h 200309"/>
                  <a:gd name="connsiteX142" fmla="*/ 370192 w 569233"/>
                  <a:gd name="connsiteY142" fmla="*/ 0 h 200309"/>
                  <a:gd name="connsiteX143" fmla="*/ 338497 w 569233"/>
                  <a:gd name="connsiteY143" fmla="*/ 32962 h 200309"/>
                  <a:gd name="connsiteX144" fmla="*/ 338497 w 569233"/>
                  <a:gd name="connsiteY144" fmla="*/ 34230 h 200309"/>
                  <a:gd name="connsiteX145" fmla="*/ 368924 w 569233"/>
                  <a:gd name="connsiteY145" fmla="*/ 67192 h 200309"/>
                  <a:gd name="connsiteX146" fmla="*/ 311874 w 569233"/>
                  <a:gd name="connsiteY146" fmla="*/ 67192 h 200309"/>
                  <a:gd name="connsiteX147" fmla="*/ 327087 w 569233"/>
                  <a:gd name="connsiteY147" fmla="*/ 67192 h 200309"/>
                  <a:gd name="connsiteX148" fmla="*/ 327087 w 569233"/>
                  <a:gd name="connsiteY148" fmla="*/ 1268 h 200309"/>
                  <a:gd name="connsiteX149" fmla="*/ 311874 w 569233"/>
                  <a:gd name="connsiteY149" fmla="*/ 1268 h 200309"/>
                  <a:gd name="connsiteX150" fmla="*/ 311874 w 569233"/>
                  <a:gd name="connsiteY150" fmla="*/ 67192 h 200309"/>
                  <a:gd name="connsiteX151" fmla="*/ 278912 w 569233"/>
                  <a:gd name="connsiteY151" fmla="*/ 13946 h 200309"/>
                  <a:gd name="connsiteX152" fmla="*/ 287786 w 569233"/>
                  <a:gd name="connsiteY152" fmla="*/ 21552 h 200309"/>
                  <a:gd name="connsiteX153" fmla="*/ 278912 w 569233"/>
                  <a:gd name="connsiteY153" fmla="*/ 29159 h 200309"/>
                  <a:gd name="connsiteX154" fmla="*/ 259895 w 569233"/>
                  <a:gd name="connsiteY154" fmla="*/ 29159 h 200309"/>
                  <a:gd name="connsiteX155" fmla="*/ 259895 w 569233"/>
                  <a:gd name="connsiteY155" fmla="*/ 12678 h 200309"/>
                  <a:gd name="connsiteX156" fmla="*/ 278912 w 569233"/>
                  <a:gd name="connsiteY156" fmla="*/ 13946 h 200309"/>
                  <a:gd name="connsiteX157" fmla="*/ 259895 w 569233"/>
                  <a:gd name="connsiteY157" fmla="*/ 43105 h 200309"/>
                  <a:gd name="connsiteX158" fmla="*/ 267502 w 569233"/>
                  <a:gd name="connsiteY158" fmla="*/ 43105 h 200309"/>
                  <a:gd name="connsiteX159" fmla="*/ 287786 w 569233"/>
                  <a:gd name="connsiteY159" fmla="*/ 67192 h 200309"/>
                  <a:gd name="connsiteX160" fmla="*/ 306803 w 569233"/>
                  <a:gd name="connsiteY160" fmla="*/ 67192 h 200309"/>
                  <a:gd name="connsiteX161" fmla="*/ 283983 w 569233"/>
                  <a:gd name="connsiteY161" fmla="*/ 41837 h 200309"/>
                  <a:gd name="connsiteX162" fmla="*/ 301732 w 569233"/>
                  <a:gd name="connsiteY162" fmla="*/ 21552 h 200309"/>
                  <a:gd name="connsiteX163" fmla="*/ 278912 w 569233"/>
                  <a:gd name="connsiteY163" fmla="*/ 0 h 200309"/>
                  <a:gd name="connsiteX164" fmla="*/ 243414 w 569233"/>
                  <a:gd name="connsiteY164" fmla="*/ 0 h 200309"/>
                  <a:gd name="connsiteX165" fmla="*/ 243414 w 569233"/>
                  <a:gd name="connsiteY165" fmla="*/ 67192 h 200309"/>
                  <a:gd name="connsiteX166" fmla="*/ 258627 w 569233"/>
                  <a:gd name="connsiteY166" fmla="*/ 67192 h 200309"/>
                  <a:gd name="connsiteX167" fmla="*/ 259895 w 569233"/>
                  <a:gd name="connsiteY167" fmla="*/ 43105 h 200309"/>
                  <a:gd name="connsiteX168" fmla="*/ 232004 w 569233"/>
                  <a:gd name="connsiteY168" fmla="*/ 13946 h 200309"/>
                  <a:gd name="connsiteX169" fmla="*/ 232004 w 569233"/>
                  <a:gd name="connsiteY169" fmla="*/ 0 h 200309"/>
                  <a:gd name="connsiteX170" fmla="*/ 178757 w 569233"/>
                  <a:gd name="connsiteY170" fmla="*/ 0 h 200309"/>
                  <a:gd name="connsiteX171" fmla="*/ 178757 w 569233"/>
                  <a:gd name="connsiteY171" fmla="*/ 67192 h 200309"/>
                  <a:gd name="connsiteX172" fmla="*/ 232004 w 569233"/>
                  <a:gd name="connsiteY172" fmla="*/ 67192 h 200309"/>
                  <a:gd name="connsiteX173" fmla="*/ 232004 w 569233"/>
                  <a:gd name="connsiteY173" fmla="*/ 53247 h 200309"/>
                  <a:gd name="connsiteX174" fmla="*/ 193970 w 569233"/>
                  <a:gd name="connsiteY174" fmla="*/ 53247 h 200309"/>
                  <a:gd name="connsiteX175" fmla="*/ 193970 w 569233"/>
                  <a:gd name="connsiteY175" fmla="*/ 39301 h 200309"/>
                  <a:gd name="connsiteX176" fmla="*/ 230736 w 569233"/>
                  <a:gd name="connsiteY176" fmla="*/ 39301 h 200309"/>
                  <a:gd name="connsiteX177" fmla="*/ 230736 w 569233"/>
                  <a:gd name="connsiteY177" fmla="*/ 25356 h 200309"/>
                  <a:gd name="connsiteX178" fmla="*/ 193970 w 569233"/>
                  <a:gd name="connsiteY178" fmla="*/ 25356 h 200309"/>
                  <a:gd name="connsiteX179" fmla="*/ 193970 w 569233"/>
                  <a:gd name="connsiteY179" fmla="*/ 12678 h 200309"/>
                  <a:gd name="connsiteX180" fmla="*/ 232004 w 569233"/>
                  <a:gd name="connsiteY180" fmla="*/ 12678 h 200309"/>
                  <a:gd name="connsiteX181" fmla="*/ 232004 w 569233"/>
                  <a:gd name="connsiteY181" fmla="*/ 13946 h 200309"/>
                  <a:gd name="connsiteX182" fmla="*/ 116636 w 569233"/>
                  <a:gd name="connsiteY182" fmla="*/ 67192 h 200309"/>
                  <a:gd name="connsiteX183" fmla="*/ 130581 w 569233"/>
                  <a:gd name="connsiteY183" fmla="*/ 67192 h 200309"/>
                  <a:gd name="connsiteX184" fmla="*/ 149598 w 569233"/>
                  <a:gd name="connsiteY184" fmla="*/ 12678 h 200309"/>
                  <a:gd name="connsiteX185" fmla="*/ 149598 w 569233"/>
                  <a:gd name="connsiteY185" fmla="*/ 67192 h 200309"/>
                  <a:gd name="connsiteX186" fmla="*/ 164811 w 569233"/>
                  <a:gd name="connsiteY186" fmla="*/ 67192 h 200309"/>
                  <a:gd name="connsiteX187" fmla="*/ 164811 w 569233"/>
                  <a:gd name="connsiteY187" fmla="*/ 0 h 200309"/>
                  <a:gd name="connsiteX188" fmla="*/ 139456 w 569233"/>
                  <a:gd name="connsiteY188" fmla="*/ 0 h 200309"/>
                  <a:gd name="connsiteX189" fmla="*/ 124242 w 569233"/>
                  <a:gd name="connsiteY189" fmla="*/ 45640 h 200309"/>
                  <a:gd name="connsiteX190" fmla="*/ 109029 w 569233"/>
                  <a:gd name="connsiteY190" fmla="*/ 0 h 200309"/>
                  <a:gd name="connsiteX191" fmla="*/ 83673 w 569233"/>
                  <a:gd name="connsiteY191" fmla="*/ 0 h 200309"/>
                  <a:gd name="connsiteX192" fmla="*/ 83673 w 569233"/>
                  <a:gd name="connsiteY192" fmla="*/ 67192 h 200309"/>
                  <a:gd name="connsiteX193" fmla="*/ 98887 w 569233"/>
                  <a:gd name="connsiteY193" fmla="*/ 67192 h 200309"/>
                  <a:gd name="connsiteX194" fmla="*/ 98887 w 569233"/>
                  <a:gd name="connsiteY194" fmla="*/ 12678 h 200309"/>
                  <a:gd name="connsiteX195" fmla="*/ 116636 w 569233"/>
                  <a:gd name="connsiteY195" fmla="*/ 67192 h 200309"/>
                  <a:gd name="connsiteX196" fmla="*/ 34230 w 569233"/>
                  <a:gd name="connsiteY196" fmla="*/ 25356 h 200309"/>
                  <a:gd name="connsiteX197" fmla="*/ 39301 w 569233"/>
                  <a:gd name="connsiteY197" fmla="*/ 11410 h 200309"/>
                  <a:gd name="connsiteX198" fmla="*/ 44372 w 569233"/>
                  <a:gd name="connsiteY198" fmla="*/ 25356 h 200309"/>
                  <a:gd name="connsiteX199" fmla="*/ 50711 w 569233"/>
                  <a:gd name="connsiteY199" fmla="*/ 40569 h 200309"/>
                  <a:gd name="connsiteX200" fmla="*/ 27891 w 569233"/>
                  <a:gd name="connsiteY200" fmla="*/ 40569 h 200309"/>
                  <a:gd name="connsiteX201" fmla="*/ 34230 w 569233"/>
                  <a:gd name="connsiteY201" fmla="*/ 25356 h 200309"/>
                  <a:gd name="connsiteX202" fmla="*/ 60853 w 569233"/>
                  <a:gd name="connsiteY202" fmla="*/ 67192 h 200309"/>
                  <a:gd name="connsiteX203" fmla="*/ 77335 w 569233"/>
                  <a:gd name="connsiteY203" fmla="*/ 67192 h 200309"/>
                  <a:gd name="connsiteX204" fmla="*/ 48176 w 569233"/>
                  <a:gd name="connsiteY204" fmla="*/ 0 h 200309"/>
                  <a:gd name="connsiteX205" fmla="*/ 29159 w 569233"/>
                  <a:gd name="connsiteY205" fmla="*/ 0 h 200309"/>
                  <a:gd name="connsiteX206" fmla="*/ 0 w 569233"/>
                  <a:gd name="connsiteY206" fmla="*/ 67192 h 200309"/>
                  <a:gd name="connsiteX207" fmla="*/ 16481 w 569233"/>
                  <a:gd name="connsiteY207" fmla="*/ 67192 h 200309"/>
                  <a:gd name="connsiteX208" fmla="*/ 22820 w 569233"/>
                  <a:gd name="connsiteY208" fmla="*/ 53247 h 200309"/>
                  <a:gd name="connsiteX209" fmla="*/ 55782 w 569233"/>
                  <a:gd name="connsiteY209" fmla="*/ 53247 h 200309"/>
                  <a:gd name="connsiteX210" fmla="*/ 60853 w 569233"/>
                  <a:gd name="connsiteY210" fmla="*/ 67192 h 200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Lst>
                <a:rect l="l" t="t" r="r" b="b"/>
                <a:pathLst>
                  <a:path w="569233" h="200309">
                    <a:moveTo>
                      <a:pt x="547681" y="186364"/>
                    </a:moveTo>
                    <a:lnTo>
                      <a:pt x="513451" y="186364"/>
                    </a:lnTo>
                    <a:lnTo>
                      <a:pt x="513451" y="200309"/>
                    </a:lnTo>
                    <a:lnTo>
                      <a:pt x="546413" y="200309"/>
                    </a:lnTo>
                    <a:cubicBezTo>
                      <a:pt x="560359" y="200309"/>
                      <a:pt x="569233" y="191435"/>
                      <a:pt x="569233" y="178757"/>
                    </a:cubicBezTo>
                    <a:cubicBezTo>
                      <a:pt x="569233" y="166079"/>
                      <a:pt x="561627" y="159740"/>
                      <a:pt x="548949" y="159740"/>
                    </a:cubicBezTo>
                    <a:lnTo>
                      <a:pt x="533735" y="159740"/>
                    </a:lnTo>
                    <a:cubicBezTo>
                      <a:pt x="529932" y="159740"/>
                      <a:pt x="527396" y="157205"/>
                      <a:pt x="527396" y="153402"/>
                    </a:cubicBezTo>
                    <a:cubicBezTo>
                      <a:pt x="527396" y="149598"/>
                      <a:pt x="529932" y="147063"/>
                      <a:pt x="533735" y="147063"/>
                    </a:cubicBezTo>
                    <a:lnTo>
                      <a:pt x="562894" y="147063"/>
                    </a:lnTo>
                    <a:lnTo>
                      <a:pt x="569233" y="133117"/>
                    </a:lnTo>
                    <a:lnTo>
                      <a:pt x="535003" y="133117"/>
                    </a:lnTo>
                    <a:cubicBezTo>
                      <a:pt x="521058" y="133117"/>
                      <a:pt x="512183" y="141991"/>
                      <a:pt x="512183" y="153402"/>
                    </a:cubicBezTo>
                    <a:cubicBezTo>
                      <a:pt x="512183" y="166079"/>
                      <a:pt x="519790" y="172418"/>
                      <a:pt x="532468" y="172418"/>
                    </a:cubicBezTo>
                    <a:lnTo>
                      <a:pt x="547681" y="172418"/>
                    </a:lnTo>
                    <a:cubicBezTo>
                      <a:pt x="551484" y="172418"/>
                      <a:pt x="554020" y="174954"/>
                      <a:pt x="554020" y="178757"/>
                    </a:cubicBezTo>
                    <a:cubicBezTo>
                      <a:pt x="555288" y="183828"/>
                      <a:pt x="552752" y="186364"/>
                      <a:pt x="547681" y="186364"/>
                    </a:cubicBezTo>
                    <a:close/>
                    <a:moveTo>
                      <a:pt x="485560" y="186364"/>
                    </a:moveTo>
                    <a:lnTo>
                      <a:pt x="451330" y="186364"/>
                    </a:lnTo>
                    <a:lnTo>
                      <a:pt x="451330" y="200309"/>
                    </a:lnTo>
                    <a:lnTo>
                      <a:pt x="484292" y="200309"/>
                    </a:lnTo>
                    <a:cubicBezTo>
                      <a:pt x="498238" y="200309"/>
                      <a:pt x="507112" y="191435"/>
                      <a:pt x="507112" y="178757"/>
                    </a:cubicBezTo>
                    <a:cubicBezTo>
                      <a:pt x="507112" y="166079"/>
                      <a:pt x="499505" y="159740"/>
                      <a:pt x="486828" y="159740"/>
                    </a:cubicBezTo>
                    <a:lnTo>
                      <a:pt x="471614" y="159740"/>
                    </a:lnTo>
                    <a:cubicBezTo>
                      <a:pt x="467811" y="159740"/>
                      <a:pt x="465275" y="157205"/>
                      <a:pt x="465275" y="153402"/>
                    </a:cubicBezTo>
                    <a:cubicBezTo>
                      <a:pt x="465275" y="149598"/>
                      <a:pt x="467811" y="147063"/>
                      <a:pt x="471614" y="147063"/>
                    </a:cubicBezTo>
                    <a:lnTo>
                      <a:pt x="500773" y="147063"/>
                    </a:lnTo>
                    <a:lnTo>
                      <a:pt x="507112" y="133117"/>
                    </a:lnTo>
                    <a:lnTo>
                      <a:pt x="472882" y="133117"/>
                    </a:lnTo>
                    <a:cubicBezTo>
                      <a:pt x="458936" y="133117"/>
                      <a:pt x="450062" y="141991"/>
                      <a:pt x="450062" y="153402"/>
                    </a:cubicBezTo>
                    <a:cubicBezTo>
                      <a:pt x="450062" y="166079"/>
                      <a:pt x="457669" y="172418"/>
                      <a:pt x="470346" y="172418"/>
                    </a:cubicBezTo>
                    <a:lnTo>
                      <a:pt x="485560" y="172418"/>
                    </a:lnTo>
                    <a:cubicBezTo>
                      <a:pt x="489363" y="172418"/>
                      <a:pt x="491899" y="174954"/>
                      <a:pt x="491899" y="178757"/>
                    </a:cubicBezTo>
                    <a:cubicBezTo>
                      <a:pt x="493166" y="183828"/>
                      <a:pt x="489363" y="186364"/>
                      <a:pt x="485560" y="186364"/>
                    </a:cubicBezTo>
                    <a:close/>
                    <a:moveTo>
                      <a:pt x="441187" y="145795"/>
                    </a:moveTo>
                    <a:lnTo>
                      <a:pt x="441187" y="131849"/>
                    </a:lnTo>
                    <a:lnTo>
                      <a:pt x="387941" y="131849"/>
                    </a:lnTo>
                    <a:lnTo>
                      <a:pt x="387941" y="199042"/>
                    </a:lnTo>
                    <a:lnTo>
                      <a:pt x="441187" y="199042"/>
                    </a:lnTo>
                    <a:lnTo>
                      <a:pt x="441187" y="185096"/>
                    </a:lnTo>
                    <a:lnTo>
                      <a:pt x="403154" y="185096"/>
                    </a:lnTo>
                    <a:lnTo>
                      <a:pt x="403154" y="171150"/>
                    </a:lnTo>
                    <a:lnTo>
                      <a:pt x="439920" y="171150"/>
                    </a:lnTo>
                    <a:lnTo>
                      <a:pt x="439920" y="157205"/>
                    </a:lnTo>
                    <a:lnTo>
                      <a:pt x="403154" y="157205"/>
                    </a:lnTo>
                    <a:lnTo>
                      <a:pt x="403154" y="144527"/>
                    </a:lnTo>
                    <a:lnTo>
                      <a:pt x="441187" y="144527"/>
                    </a:lnTo>
                    <a:lnTo>
                      <a:pt x="441187" y="145795"/>
                    </a:lnTo>
                    <a:close/>
                    <a:moveTo>
                      <a:pt x="354978" y="145795"/>
                    </a:moveTo>
                    <a:cubicBezTo>
                      <a:pt x="361317" y="145795"/>
                      <a:pt x="363853" y="149598"/>
                      <a:pt x="363853" y="153402"/>
                    </a:cubicBezTo>
                    <a:cubicBezTo>
                      <a:pt x="363853" y="157205"/>
                      <a:pt x="361317" y="161008"/>
                      <a:pt x="354978" y="161008"/>
                    </a:cubicBezTo>
                    <a:lnTo>
                      <a:pt x="335962" y="161008"/>
                    </a:lnTo>
                    <a:lnTo>
                      <a:pt x="335962" y="144527"/>
                    </a:lnTo>
                    <a:lnTo>
                      <a:pt x="354978" y="145795"/>
                    </a:lnTo>
                    <a:close/>
                    <a:moveTo>
                      <a:pt x="335962" y="174954"/>
                    </a:moveTo>
                    <a:lnTo>
                      <a:pt x="343568" y="174954"/>
                    </a:lnTo>
                    <a:lnTo>
                      <a:pt x="363853" y="199042"/>
                    </a:lnTo>
                    <a:lnTo>
                      <a:pt x="382870" y="199042"/>
                    </a:lnTo>
                    <a:lnTo>
                      <a:pt x="360050" y="173686"/>
                    </a:lnTo>
                    <a:cubicBezTo>
                      <a:pt x="371460" y="171150"/>
                      <a:pt x="377798" y="163544"/>
                      <a:pt x="377798" y="153402"/>
                    </a:cubicBezTo>
                    <a:cubicBezTo>
                      <a:pt x="377798" y="140724"/>
                      <a:pt x="368924" y="131849"/>
                      <a:pt x="354978" y="131849"/>
                    </a:cubicBezTo>
                    <a:lnTo>
                      <a:pt x="319481" y="131849"/>
                    </a:lnTo>
                    <a:lnTo>
                      <a:pt x="319481" y="199042"/>
                    </a:lnTo>
                    <a:lnTo>
                      <a:pt x="334694" y="199042"/>
                    </a:lnTo>
                    <a:lnTo>
                      <a:pt x="335962" y="174954"/>
                    </a:lnTo>
                    <a:close/>
                    <a:moveTo>
                      <a:pt x="295393" y="154669"/>
                    </a:moveTo>
                    <a:cubicBezTo>
                      <a:pt x="295393" y="159740"/>
                      <a:pt x="292857" y="163544"/>
                      <a:pt x="286518" y="163544"/>
                    </a:cubicBezTo>
                    <a:lnTo>
                      <a:pt x="266234" y="163544"/>
                    </a:lnTo>
                    <a:lnTo>
                      <a:pt x="266234" y="145795"/>
                    </a:lnTo>
                    <a:lnTo>
                      <a:pt x="285251" y="145795"/>
                    </a:lnTo>
                    <a:cubicBezTo>
                      <a:pt x="291589" y="145795"/>
                      <a:pt x="295393" y="149598"/>
                      <a:pt x="295393" y="154669"/>
                    </a:cubicBezTo>
                    <a:close/>
                    <a:moveTo>
                      <a:pt x="251020" y="131849"/>
                    </a:moveTo>
                    <a:lnTo>
                      <a:pt x="251020" y="199042"/>
                    </a:lnTo>
                    <a:lnTo>
                      <a:pt x="266234" y="199042"/>
                    </a:lnTo>
                    <a:lnTo>
                      <a:pt x="266234" y="176222"/>
                    </a:lnTo>
                    <a:lnTo>
                      <a:pt x="286518" y="176222"/>
                    </a:lnTo>
                    <a:cubicBezTo>
                      <a:pt x="300464" y="176222"/>
                      <a:pt x="310606" y="167347"/>
                      <a:pt x="310606" y="153402"/>
                    </a:cubicBezTo>
                    <a:cubicBezTo>
                      <a:pt x="310606" y="140724"/>
                      <a:pt x="301732" y="130581"/>
                      <a:pt x="287786" y="130581"/>
                    </a:cubicBezTo>
                    <a:lnTo>
                      <a:pt x="251020" y="131849"/>
                    </a:lnTo>
                    <a:close/>
                    <a:moveTo>
                      <a:pt x="228200" y="199042"/>
                    </a:moveTo>
                    <a:lnTo>
                      <a:pt x="247217" y="199042"/>
                    </a:lnTo>
                    <a:lnTo>
                      <a:pt x="220594" y="164812"/>
                    </a:lnTo>
                    <a:lnTo>
                      <a:pt x="247217" y="131849"/>
                    </a:lnTo>
                    <a:lnTo>
                      <a:pt x="228200" y="131849"/>
                    </a:lnTo>
                    <a:lnTo>
                      <a:pt x="211719" y="153402"/>
                    </a:lnTo>
                    <a:lnTo>
                      <a:pt x="195238" y="131849"/>
                    </a:lnTo>
                    <a:lnTo>
                      <a:pt x="176221" y="131849"/>
                    </a:lnTo>
                    <a:lnTo>
                      <a:pt x="202845" y="164812"/>
                    </a:lnTo>
                    <a:lnTo>
                      <a:pt x="176221" y="197774"/>
                    </a:lnTo>
                    <a:lnTo>
                      <a:pt x="195238" y="197774"/>
                    </a:lnTo>
                    <a:lnTo>
                      <a:pt x="211719" y="176222"/>
                    </a:lnTo>
                    <a:lnTo>
                      <a:pt x="228200" y="199042"/>
                    </a:lnTo>
                    <a:close/>
                    <a:moveTo>
                      <a:pt x="171150" y="145795"/>
                    </a:moveTo>
                    <a:lnTo>
                      <a:pt x="171150" y="131849"/>
                    </a:lnTo>
                    <a:lnTo>
                      <a:pt x="117904" y="131849"/>
                    </a:lnTo>
                    <a:lnTo>
                      <a:pt x="117904" y="199042"/>
                    </a:lnTo>
                    <a:lnTo>
                      <a:pt x="171150" y="199042"/>
                    </a:lnTo>
                    <a:lnTo>
                      <a:pt x="171150" y="185096"/>
                    </a:lnTo>
                    <a:lnTo>
                      <a:pt x="133117" y="185096"/>
                    </a:lnTo>
                    <a:lnTo>
                      <a:pt x="133117" y="171150"/>
                    </a:lnTo>
                    <a:lnTo>
                      <a:pt x="169883" y="171150"/>
                    </a:lnTo>
                    <a:lnTo>
                      <a:pt x="169883" y="157205"/>
                    </a:lnTo>
                    <a:lnTo>
                      <a:pt x="133117" y="157205"/>
                    </a:lnTo>
                    <a:lnTo>
                      <a:pt x="133117" y="144527"/>
                    </a:lnTo>
                    <a:lnTo>
                      <a:pt x="171150" y="144527"/>
                    </a:lnTo>
                    <a:lnTo>
                      <a:pt x="171150" y="145795"/>
                    </a:lnTo>
                    <a:close/>
                    <a:moveTo>
                      <a:pt x="479221" y="26624"/>
                    </a:moveTo>
                    <a:lnTo>
                      <a:pt x="505844" y="67192"/>
                    </a:lnTo>
                    <a:lnTo>
                      <a:pt x="524861" y="67192"/>
                    </a:lnTo>
                    <a:lnTo>
                      <a:pt x="524861" y="0"/>
                    </a:lnTo>
                    <a:lnTo>
                      <a:pt x="509648" y="0"/>
                    </a:lnTo>
                    <a:lnTo>
                      <a:pt x="509648" y="44372"/>
                    </a:lnTo>
                    <a:lnTo>
                      <a:pt x="505844" y="38034"/>
                    </a:lnTo>
                    <a:lnTo>
                      <a:pt x="481756" y="0"/>
                    </a:lnTo>
                    <a:lnTo>
                      <a:pt x="461472" y="0"/>
                    </a:lnTo>
                    <a:lnTo>
                      <a:pt x="461472" y="67192"/>
                    </a:lnTo>
                    <a:lnTo>
                      <a:pt x="476685" y="67192"/>
                    </a:lnTo>
                    <a:lnTo>
                      <a:pt x="476685" y="21552"/>
                    </a:lnTo>
                    <a:lnTo>
                      <a:pt x="479221" y="26624"/>
                    </a:lnTo>
                    <a:close/>
                    <a:moveTo>
                      <a:pt x="413296" y="25356"/>
                    </a:moveTo>
                    <a:lnTo>
                      <a:pt x="418367" y="11410"/>
                    </a:lnTo>
                    <a:lnTo>
                      <a:pt x="423439" y="25356"/>
                    </a:lnTo>
                    <a:lnTo>
                      <a:pt x="429777" y="40569"/>
                    </a:lnTo>
                    <a:lnTo>
                      <a:pt x="406957" y="40569"/>
                    </a:lnTo>
                    <a:lnTo>
                      <a:pt x="413296" y="25356"/>
                    </a:lnTo>
                    <a:close/>
                    <a:moveTo>
                      <a:pt x="439920" y="67192"/>
                    </a:moveTo>
                    <a:lnTo>
                      <a:pt x="456401" y="67192"/>
                    </a:lnTo>
                    <a:lnTo>
                      <a:pt x="427242" y="0"/>
                    </a:lnTo>
                    <a:lnTo>
                      <a:pt x="406957" y="0"/>
                    </a:lnTo>
                    <a:lnTo>
                      <a:pt x="377798" y="67192"/>
                    </a:lnTo>
                    <a:lnTo>
                      <a:pt x="394280" y="67192"/>
                    </a:lnTo>
                    <a:lnTo>
                      <a:pt x="400619" y="53247"/>
                    </a:lnTo>
                    <a:lnTo>
                      <a:pt x="433581" y="53247"/>
                    </a:lnTo>
                    <a:lnTo>
                      <a:pt x="439920" y="67192"/>
                    </a:lnTo>
                    <a:close/>
                    <a:moveTo>
                      <a:pt x="368924" y="67192"/>
                    </a:moveTo>
                    <a:lnTo>
                      <a:pt x="375263" y="53247"/>
                    </a:lnTo>
                    <a:lnTo>
                      <a:pt x="371460" y="53247"/>
                    </a:lnTo>
                    <a:cubicBezTo>
                      <a:pt x="360050" y="53247"/>
                      <a:pt x="353711" y="45640"/>
                      <a:pt x="353711" y="34230"/>
                    </a:cubicBezTo>
                    <a:lnTo>
                      <a:pt x="353711" y="32962"/>
                    </a:lnTo>
                    <a:cubicBezTo>
                      <a:pt x="353711" y="21552"/>
                      <a:pt x="360050" y="13946"/>
                      <a:pt x="371460" y="13946"/>
                    </a:cubicBezTo>
                    <a:lnTo>
                      <a:pt x="387941" y="13946"/>
                    </a:lnTo>
                    <a:lnTo>
                      <a:pt x="387941" y="0"/>
                    </a:lnTo>
                    <a:lnTo>
                      <a:pt x="370192" y="0"/>
                    </a:lnTo>
                    <a:cubicBezTo>
                      <a:pt x="349907" y="0"/>
                      <a:pt x="338497" y="13946"/>
                      <a:pt x="338497" y="32962"/>
                    </a:cubicBezTo>
                    <a:lnTo>
                      <a:pt x="338497" y="34230"/>
                    </a:lnTo>
                    <a:cubicBezTo>
                      <a:pt x="338497" y="54515"/>
                      <a:pt x="349907" y="67192"/>
                      <a:pt x="368924" y="67192"/>
                    </a:cubicBezTo>
                    <a:close/>
                    <a:moveTo>
                      <a:pt x="311874" y="67192"/>
                    </a:moveTo>
                    <a:lnTo>
                      <a:pt x="327087" y="67192"/>
                    </a:lnTo>
                    <a:lnTo>
                      <a:pt x="327087" y="1268"/>
                    </a:lnTo>
                    <a:lnTo>
                      <a:pt x="311874" y="1268"/>
                    </a:lnTo>
                    <a:lnTo>
                      <a:pt x="311874" y="67192"/>
                    </a:lnTo>
                    <a:close/>
                    <a:moveTo>
                      <a:pt x="278912" y="13946"/>
                    </a:moveTo>
                    <a:cubicBezTo>
                      <a:pt x="285251" y="13946"/>
                      <a:pt x="287786" y="17749"/>
                      <a:pt x="287786" y="21552"/>
                    </a:cubicBezTo>
                    <a:cubicBezTo>
                      <a:pt x="287786" y="25356"/>
                      <a:pt x="285251" y="29159"/>
                      <a:pt x="278912" y="29159"/>
                    </a:cubicBezTo>
                    <a:lnTo>
                      <a:pt x="259895" y="29159"/>
                    </a:lnTo>
                    <a:lnTo>
                      <a:pt x="259895" y="12678"/>
                    </a:lnTo>
                    <a:lnTo>
                      <a:pt x="278912" y="13946"/>
                    </a:lnTo>
                    <a:close/>
                    <a:moveTo>
                      <a:pt x="259895" y="43105"/>
                    </a:moveTo>
                    <a:lnTo>
                      <a:pt x="267502" y="43105"/>
                    </a:lnTo>
                    <a:lnTo>
                      <a:pt x="287786" y="67192"/>
                    </a:lnTo>
                    <a:lnTo>
                      <a:pt x="306803" y="67192"/>
                    </a:lnTo>
                    <a:lnTo>
                      <a:pt x="283983" y="41837"/>
                    </a:lnTo>
                    <a:cubicBezTo>
                      <a:pt x="295393" y="39301"/>
                      <a:pt x="301732" y="31695"/>
                      <a:pt x="301732" y="21552"/>
                    </a:cubicBezTo>
                    <a:cubicBezTo>
                      <a:pt x="301732" y="8875"/>
                      <a:pt x="292857" y="0"/>
                      <a:pt x="278912" y="0"/>
                    </a:cubicBezTo>
                    <a:lnTo>
                      <a:pt x="243414" y="0"/>
                    </a:lnTo>
                    <a:lnTo>
                      <a:pt x="243414" y="67192"/>
                    </a:lnTo>
                    <a:lnTo>
                      <a:pt x="258627" y="67192"/>
                    </a:lnTo>
                    <a:lnTo>
                      <a:pt x="259895" y="43105"/>
                    </a:lnTo>
                    <a:close/>
                    <a:moveTo>
                      <a:pt x="232004" y="13946"/>
                    </a:moveTo>
                    <a:lnTo>
                      <a:pt x="232004" y="0"/>
                    </a:lnTo>
                    <a:lnTo>
                      <a:pt x="178757" y="0"/>
                    </a:lnTo>
                    <a:lnTo>
                      <a:pt x="178757" y="67192"/>
                    </a:lnTo>
                    <a:lnTo>
                      <a:pt x="232004" y="67192"/>
                    </a:lnTo>
                    <a:lnTo>
                      <a:pt x="232004" y="53247"/>
                    </a:lnTo>
                    <a:lnTo>
                      <a:pt x="193970" y="53247"/>
                    </a:lnTo>
                    <a:lnTo>
                      <a:pt x="193970" y="39301"/>
                    </a:lnTo>
                    <a:lnTo>
                      <a:pt x="230736" y="39301"/>
                    </a:lnTo>
                    <a:lnTo>
                      <a:pt x="230736" y="25356"/>
                    </a:lnTo>
                    <a:lnTo>
                      <a:pt x="193970" y="25356"/>
                    </a:lnTo>
                    <a:lnTo>
                      <a:pt x="193970" y="12678"/>
                    </a:lnTo>
                    <a:lnTo>
                      <a:pt x="232004" y="12678"/>
                    </a:lnTo>
                    <a:lnTo>
                      <a:pt x="232004" y="13946"/>
                    </a:lnTo>
                    <a:close/>
                    <a:moveTo>
                      <a:pt x="116636" y="67192"/>
                    </a:moveTo>
                    <a:lnTo>
                      <a:pt x="130581" y="67192"/>
                    </a:lnTo>
                    <a:lnTo>
                      <a:pt x="149598" y="12678"/>
                    </a:lnTo>
                    <a:lnTo>
                      <a:pt x="149598" y="67192"/>
                    </a:lnTo>
                    <a:lnTo>
                      <a:pt x="164811" y="67192"/>
                    </a:lnTo>
                    <a:lnTo>
                      <a:pt x="164811" y="0"/>
                    </a:lnTo>
                    <a:lnTo>
                      <a:pt x="139456" y="0"/>
                    </a:lnTo>
                    <a:lnTo>
                      <a:pt x="124242" y="45640"/>
                    </a:lnTo>
                    <a:lnTo>
                      <a:pt x="109029" y="0"/>
                    </a:lnTo>
                    <a:lnTo>
                      <a:pt x="83673" y="0"/>
                    </a:lnTo>
                    <a:lnTo>
                      <a:pt x="83673" y="67192"/>
                    </a:lnTo>
                    <a:lnTo>
                      <a:pt x="98887" y="67192"/>
                    </a:lnTo>
                    <a:lnTo>
                      <a:pt x="98887" y="12678"/>
                    </a:lnTo>
                    <a:lnTo>
                      <a:pt x="116636" y="67192"/>
                    </a:lnTo>
                    <a:close/>
                    <a:moveTo>
                      <a:pt x="34230" y="25356"/>
                    </a:moveTo>
                    <a:lnTo>
                      <a:pt x="39301" y="11410"/>
                    </a:lnTo>
                    <a:lnTo>
                      <a:pt x="44372" y="25356"/>
                    </a:lnTo>
                    <a:lnTo>
                      <a:pt x="50711" y="40569"/>
                    </a:lnTo>
                    <a:lnTo>
                      <a:pt x="27891" y="40569"/>
                    </a:lnTo>
                    <a:lnTo>
                      <a:pt x="34230" y="25356"/>
                    </a:lnTo>
                    <a:close/>
                    <a:moveTo>
                      <a:pt x="60853" y="67192"/>
                    </a:moveTo>
                    <a:lnTo>
                      <a:pt x="77335" y="67192"/>
                    </a:lnTo>
                    <a:lnTo>
                      <a:pt x="48176" y="0"/>
                    </a:lnTo>
                    <a:lnTo>
                      <a:pt x="29159" y="0"/>
                    </a:lnTo>
                    <a:lnTo>
                      <a:pt x="0" y="67192"/>
                    </a:lnTo>
                    <a:lnTo>
                      <a:pt x="16481" y="67192"/>
                    </a:lnTo>
                    <a:lnTo>
                      <a:pt x="22820" y="53247"/>
                    </a:lnTo>
                    <a:lnTo>
                      <a:pt x="55782" y="53247"/>
                    </a:lnTo>
                    <a:lnTo>
                      <a:pt x="60853" y="67192"/>
                    </a:lnTo>
                    <a:close/>
                  </a:path>
                </a:pathLst>
              </a:custGeom>
              <a:solidFill>
                <a:srgbClr val="006FCF"/>
              </a:solidFill>
              <a:ln w="124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Roboto "/>
                  <a:ea typeface="+mn-ea"/>
                  <a:cs typeface="+mn-cs"/>
                </a:endParaRPr>
              </a:p>
            </p:txBody>
          </p:sp>
        </p:grpSp>
        <p:cxnSp>
          <p:nvCxnSpPr>
            <p:cNvPr id="563" name="Straight Connector 562">
              <a:extLst>
                <a:ext uri="{FF2B5EF4-FFF2-40B4-BE49-F238E27FC236}">
                  <a16:creationId xmlns:a16="http://schemas.microsoft.com/office/drawing/2014/main" id="{E8EDD601-AEFF-4D50-5495-BD332CC1CC55}"/>
                </a:ext>
              </a:extLst>
            </p:cNvPr>
            <p:cNvCxnSpPr>
              <a:cxnSpLocks/>
            </p:cNvCxnSpPr>
            <p:nvPr/>
          </p:nvCxnSpPr>
          <p:spPr>
            <a:xfrm>
              <a:off x="3152895" y="2236121"/>
              <a:ext cx="0" cy="3974867"/>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7" name="Group 36">
              <a:extLst>
                <a:ext uri="{FF2B5EF4-FFF2-40B4-BE49-F238E27FC236}">
                  <a16:creationId xmlns:a16="http://schemas.microsoft.com/office/drawing/2014/main" id="{B4A49AE6-2CAE-F7EE-7FF1-839CBED3EE11}"/>
                </a:ext>
              </a:extLst>
            </p:cNvPr>
            <p:cNvGrpSpPr/>
            <p:nvPr/>
          </p:nvGrpSpPr>
          <p:grpSpPr>
            <a:xfrm>
              <a:off x="11077124" y="1935434"/>
              <a:ext cx="444928" cy="2646365"/>
              <a:chOff x="3355969" y="1697927"/>
              <a:chExt cx="444928" cy="2646365"/>
            </a:xfrm>
          </p:grpSpPr>
          <p:grpSp>
            <p:nvGrpSpPr>
              <p:cNvPr id="672" name="Group 671">
                <a:extLst>
                  <a:ext uri="{FF2B5EF4-FFF2-40B4-BE49-F238E27FC236}">
                    <a16:creationId xmlns:a16="http://schemas.microsoft.com/office/drawing/2014/main" id="{391CE55E-EA1B-A312-583A-1309032FC461}"/>
                  </a:ext>
                </a:extLst>
              </p:cNvPr>
              <p:cNvGrpSpPr/>
              <p:nvPr/>
            </p:nvGrpSpPr>
            <p:grpSpPr>
              <a:xfrm>
                <a:off x="3509853" y="4207132"/>
                <a:ext cx="137160" cy="137160"/>
                <a:chOff x="2956012" y="2369957"/>
                <a:chExt cx="137160" cy="137160"/>
              </a:xfrm>
            </p:grpSpPr>
            <p:sp>
              <p:nvSpPr>
                <p:cNvPr id="673" name="Oval 672">
                  <a:extLst>
                    <a:ext uri="{FF2B5EF4-FFF2-40B4-BE49-F238E27FC236}">
                      <a16:creationId xmlns:a16="http://schemas.microsoft.com/office/drawing/2014/main" id="{381A7C76-25D6-51EA-C839-B479D88DA40E}"/>
                    </a:ext>
                  </a:extLst>
                </p:cNvPr>
                <p:cNvSpPr/>
                <p:nvPr/>
              </p:nvSpPr>
              <p:spPr>
                <a:xfrm>
                  <a:off x="2956012" y="2369957"/>
                  <a:ext cx="137160" cy="137160"/>
                </a:xfrm>
                <a:prstGeom prst="ellipse">
                  <a:avLst/>
                </a:prstGeom>
                <a:solidFill>
                  <a:schemeClr val="bg1"/>
                </a:solidFill>
                <a:ln w="3175">
                  <a:noFill/>
                  <a:prstDash val="sys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4" name="Oval 673">
                  <a:extLst>
                    <a:ext uri="{FF2B5EF4-FFF2-40B4-BE49-F238E27FC236}">
                      <a16:creationId xmlns:a16="http://schemas.microsoft.com/office/drawing/2014/main" id="{B3B980E4-80EC-4BF2-DF57-A4EE98CCC08B}"/>
                    </a:ext>
                  </a:extLst>
                </p:cNvPr>
                <p:cNvSpPr/>
                <p:nvPr/>
              </p:nvSpPr>
              <p:spPr>
                <a:xfrm>
                  <a:off x="2978872" y="2392817"/>
                  <a:ext cx="91440" cy="91440"/>
                </a:xfrm>
                <a:prstGeom prst="ellipse">
                  <a:avLst/>
                </a:prstGeom>
                <a:solidFill>
                  <a:srgbClr val="404040"/>
                </a:solidFill>
                <a:ln w="3175">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78" name="Picture 677">
                <a:extLst>
                  <a:ext uri="{FF2B5EF4-FFF2-40B4-BE49-F238E27FC236}">
                    <a16:creationId xmlns:a16="http://schemas.microsoft.com/office/drawing/2014/main" id="{B08D592A-D97C-D3C9-C833-507AD7B6267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355969" y="1697927"/>
                <a:ext cx="444928" cy="183778"/>
              </a:xfrm>
              <a:prstGeom prst="rect">
                <a:avLst/>
              </a:prstGeom>
            </p:spPr>
          </p:pic>
        </p:grpSp>
        <p:cxnSp>
          <p:nvCxnSpPr>
            <p:cNvPr id="567" name="Straight Connector 566">
              <a:extLst>
                <a:ext uri="{FF2B5EF4-FFF2-40B4-BE49-F238E27FC236}">
                  <a16:creationId xmlns:a16="http://schemas.microsoft.com/office/drawing/2014/main" id="{6A8C4750-8275-5085-00FC-5C3E9D05D900}"/>
                </a:ext>
              </a:extLst>
            </p:cNvPr>
            <p:cNvCxnSpPr>
              <a:cxnSpLocks/>
            </p:cNvCxnSpPr>
            <p:nvPr/>
          </p:nvCxnSpPr>
          <p:spPr>
            <a:xfrm>
              <a:off x="4978901" y="2236121"/>
              <a:ext cx="0" cy="3974867"/>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809" name="Picture 808" descr="A blue and white logo&#10;&#10;Description automatically generated with low confidence">
              <a:extLst>
                <a:ext uri="{FF2B5EF4-FFF2-40B4-BE49-F238E27FC236}">
                  <a16:creationId xmlns:a16="http://schemas.microsoft.com/office/drawing/2014/main" id="{43B56494-8B5E-C214-4F58-C08B706AB1B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007878" y="1816983"/>
              <a:ext cx="493732" cy="361819"/>
            </a:xfrm>
            <a:prstGeom prst="rect">
              <a:avLst/>
            </a:prstGeom>
          </p:spPr>
        </p:pic>
        <p:pic>
          <p:nvPicPr>
            <p:cNvPr id="813" name="Picture 812" descr="A picture containing colorfulness, screenshot, orange, graphics&#10;&#10;Description automatically generated">
              <a:extLst>
                <a:ext uri="{FF2B5EF4-FFF2-40B4-BE49-F238E27FC236}">
                  <a16:creationId xmlns:a16="http://schemas.microsoft.com/office/drawing/2014/main" id="{0BCC774C-D709-3E14-7FD2-3FDE99B4B5B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618355" y="1169790"/>
              <a:ext cx="441222" cy="334887"/>
            </a:xfrm>
            <a:prstGeom prst="rect">
              <a:avLst/>
            </a:prstGeom>
          </p:spPr>
        </p:pic>
        <p:sp>
          <p:nvSpPr>
            <p:cNvPr id="822" name="Rectangle: Rounded Corners 821">
              <a:extLst>
                <a:ext uri="{FF2B5EF4-FFF2-40B4-BE49-F238E27FC236}">
                  <a16:creationId xmlns:a16="http://schemas.microsoft.com/office/drawing/2014/main" id="{0591A15A-B10F-B0CF-8F13-692BF575B9BB}"/>
                </a:ext>
              </a:extLst>
            </p:cNvPr>
            <p:cNvSpPr/>
            <p:nvPr/>
          </p:nvSpPr>
          <p:spPr>
            <a:xfrm>
              <a:off x="151002" y="5437726"/>
              <a:ext cx="1511469" cy="384048"/>
            </a:xfrm>
            <a:prstGeom prst="roundRect">
              <a:avLst/>
            </a:prstGeom>
            <a:solidFill>
              <a:srgbClr val="3B55A5"/>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900">
                  <a:latin typeface="Roboto" panose="02000000000000000000" pitchFamily="2" charset="0"/>
                  <a:ea typeface="Roboto" panose="02000000000000000000" pitchFamily="2" charset="0"/>
                  <a:cs typeface="Roboto" panose="02000000000000000000" pitchFamily="2" charset="0"/>
                </a:rPr>
                <a:t>Transformation</a:t>
              </a:r>
            </a:p>
          </p:txBody>
        </p:sp>
        <p:grpSp>
          <p:nvGrpSpPr>
            <p:cNvPr id="847" name="Group 846">
              <a:extLst>
                <a:ext uri="{FF2B5EF4-FFF2-40B4-BE49-F238E27FC236}">
                  <a16:creationId xmlns:a16="http://schemas.microsoft.com/office/drawing/2014/main" id="{00378507-23AA-3011-EF36-5179471264E0}"/>
                </a:ext>
              </a:extLst>
            </p:cNvPr>
            <p:cNvGrpSpPr/>
            <p:nvPr/>
          </p:nvGrpSpPr>
          <p:grpSpPr>
            <a:xfrm>
              <a:off x="2180072" y="4444639"/>
              <a:ext cx="137160" cy="137160"/>
              <a:chOff x="2956012" y="2369957"/>
              <a:chExt cx="137160" cy="137160"/>
            </a:xfrm>
          </p:grpSpPr>
          <p:sp>
            <p:nvSpPr>
              <p:cNvPr id="848" name="Oval 847">
                <a:extLst>
                  <a:ext uri="{FF2B5EF4-FFF2-40B4-BE49-F238E27FC236}">
                    <a16:creationId xmlns:a16="http://schemas.microsoft.com/office/drawing/2014/main" id="{BB80DE18-D726-E14A-95F9-AB7FD79B90C9}"/>
                  </a:ext>
                </a:extLst>
              </p:cNvPr>
              <p:cNvSpPr/>
              <p:nvPr/>
            </p:nvSpPr>
            <p:spPr>
              <a:xfrm>
                <a:off x="2956012" y="2369957"/>
                <a:ext cx="137160" cy="137160"/>
              </a:xfrm>
              <a:prstGeom prst="ellipse">
                <a:avLst/>
              </a:prstGeom>
              <a:solidFill>
                <a:schemeClr val="bg1"/>
              </a:solidFill>
              <a:ln w="3175">
                <a:noFill/>
                <a:prstDash val="sys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9" name="Oval 848">
                <a:extLst>
                  <a:ext uri="{FF2B5EF4-FFF2-40B4-BE49-F238E27FC236}">
                    <a16:creationId xmlns:a16="http://schemas.microsoft.com/office/drawing/2014/main" id="{0536E526-AE62-8CB3-7C04-53B0D9520245}"/>
                  </a:ext>
                </a:extLst>
              </p:cNvPr>
              <p:cNvSpPr/>
              <p:nvPr/>
            </p:nvSpPr>
            <p:spPr>
              <a:xfrm>
                <a:off x="2978872" y="2392817"/>
                <a:ext cx="91440" cy="91440"/>
              </a:xfrm>
              <a:prstGeom prst="ellipse">
                <a:avLst/>
              </a:prstGeom>
              <a:solidFill>
                <a:srgbClr val="404040"/>
              </a:solidFill>
              <a:ln w="3175">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877" name="Straight Connector 876">
              <a:extLst>
                <a:ext uri="{FF2B5EF4-FFF2-40B4-BE49-F238E27FC236}">
                  <a16:creationId xmlns:a16="http://schemas.microsoft.com/office/drawing/2014/main" id="{C4E7FE89-D9BC-5909-2368-5AFDB86F2C86}"/>
                </a:ext>
              </a:extLst>
            </p:cNvPr>
            <p:cNvCxnSpPr>
              <a:cxnSpLocks/>
            </p:cNvCxnSpPr>
            <p:nvPr/>
          </p:nvCxnSpPr>
          <p:spPr>
            <a:xfrm>
              <a:off x="8578359" y="2239108"/>
              <a:ext cx="0" cy="396664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896" name="Group 895">
              <a:extLst>
                <a:ext uri="{FF2B5EF4-FFF2-40B4-BE49-F238E27FC236}">
                  <a16:creationId xmlns:a16="http://schemas.microsoft.com/office/drawing/2014/main" id="{AEB64E4B-7433-7EC4-8E5A-FFFB5F64977F}"/>
                </a:ext>
              </a:extLst>
            </p:cNvPr>
            <p:cNvGrpSpPr/>
            <p:nvPr/>
          </p:nvGrpSpPr>
          <p:grpSpPr>
            <a:xfrm>
              <a:off x="10779165" y="2721106"/>
              <a:ext cx="137160" cy="137160"/>
              <a:chOff x="2956012" y="2369957"/>
              <a:chExt cx="137160" cy="137160"/>
            </a:xfrm>
          </p:grpSpPr>
          <p:sp>
            <p:nvSpPr>
              <p:cNvPr id="897" name="Oval 896">
                <a:extLst>
                  <a:ext uri="{FF2B5EF4-FFF2-40B4-BE49-F238E27FC236}">
                    <a16:creationId xmlns:a16="http://schemas.microsoft.com/office/drawing/2014/main" id="{C4A5199C-A9B8-B50A-C89A-D0486281A3AE}"/>
                  </a:ext>
                </a:extLst>
              </p:cNvPr>
              <p:cNvSpPr/>
              <p:nvPr/>
            </p:nvSpPr>
            <p:spPr>
              <a:xfrm>
                <a:off x="2956012" y="2369957"/>
                <a:ext cx="137160" cy="137160"/>
              </a:xfrm>
              <a:prstGeom prst="ellipse">
                <a:avLst/>
              </a:prstGeom>
              <a:solidFill>
                <a:schemeClr val="bg1"/>
              </a:solidFill>
              <a:ln w="3175">
                <a:noFill/>
                <a:prstDash val="sys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8" name="Oval 897">
                <a:extLst>
                  <a:ext uri="{FF2B5EF4-FFF2-40B4-BE49-F238E27FC236}">
                    <a16:creationId xmlns:a16="http://schemas.microsoft.com/office/drawing/2014/main" id="{D27E494A-2678-5781-0202-F8FD9CAD0518}"/>
                  </a:ext>
                </a:extLst>
              </p:cNvPr>
              <p:cNvSpPr/>
              <p:nvPr/>
            </p:nvSpPr>
            <p:spPr>
              <a:xfrm>
                <a:off x="2978872" y="2392817"/>
                <a:ext cx="91440" cy="91440"/>
              </a:xfrm>
              <a:prstGeom prst="ellipse">
                <a:avLst/>
              </a:prstGeom>
              <a:solidFill>
                <a:srgbClr val="404040"/>
              </a:solidFill>
              <a:ln w="3175">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14" name="Rectangle: Rounded Corners 913">
              <a:extLst>
                <a:ext uri="{FF2B5EF4-FFF2-40B4-BE49-F238E27FC236}">
                  <a16:creationId xmlns:a16="http://schemas.microsoft.com/office/drawing/2014/main" id="{49E684FA-CADA-E1E8-DF01-B9E5F7FE4E55}"/>
                </a:ext>
              </a:extLst>
            </p:cNvPr>
            <p:cNvSpPr/>
            <p:nvPr/>
          </p:nvSpPr>
          <p:spPr>
            <a:xfrm>
              <a:off x="143392" y="6009633"/>
              <a:ext cx="1511468" cy="384048"/>
            </a:xfrm>
            <a:prstGeom prst="roundRect">
              <a:avLst/>
            </a:prstGeom>
            <a:solidFill>
              <a:srgbClr val="3B55A5"/>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900">
                  <a:latin typeface="Roboto" panose="02000000000000000000" pitchFamily="2" charset="0"/>
                  <a:ea typeface="Roboto" panose="02000000000000000000" pitchFamily="2" charset="0"/>
                  <a:cs typeface="Roboto" panose="02000000000000000000" pitchFamily="2" charset="0"/>
                </a:rPr>
                <a:t>Regulatory Compliance</a:t>
              </a:r>
            </a:p>
          </p:txBody>
        </p:sp>
        <p:pic>
          <p:nvPicPr>
            <p:cNvPr id="679" name="Picture 678" descr="Walmart.png">
              <a:extLst>
                <a:ext uri="{FF2B5EF4-FFF2-40B4-BE49-F238E27FC236}">
                  <a16:creationId xmlns:a16="http://schemas.microsoft.com/office/drawing/2014/main" id="{AA21FBE9-7CC5-E95F-82BE-060192B43EB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377722" y="1929234"/>
              <a:ext cx="825580" cy="250912"/>
            </a:xfrm>
            <a:prstGeom prst="rect">
              <a:avLst/>
            </a:prstGeom>
          </p:spPr>
        </p:pic>
        <p:grpSp>
          <p:nvGrpSpPr>
            <p:cNvPr id="53" name="Group 52">
              <a:extLst>
                <a:ext uri="{FF2B5EF4-FFF2-40B4-BE49-F238E27FC236}">
                  <a16:creationId xmlns:a16="http://schemas.microsoft.com/office/drawing/2014/main" id="{89B42305-87E0-F7C8-C761-84CD0ED48A97}"/>
                </a:ext>
              </a:extLst>
            </p:cNvPr>
            <p:cNvGrpSpPr/>
            <p:nvPr/>
          </p:nvGrpSpPr>
          <p:grpSpPr>
            <a:xfrm>
              <a:off x="6715849" y="2721106"/>
              <a:ext cx="137160" cy="3557244"/>
              <a:chOff x="8500402" y="2483599"/>
              <a:chExt cx="137160" cy="3557244"/>
            </a:xfrm>
          </p:grpSpPr>
          <p:grpSp>
            <p:nvGrpSpPr>
              <p:cNvPr id="680" name="Group 679">
                <a:extLst>
                  <a:ext uri="{FF2B5EF4-FFF2-40B4-BE49-F238E27FC236}">
                    <a16:creationId xmlns:a16="http://schemas.microsoft.com/office/drawing/2014/main" id="{FF6EA1BE-5052-5C61-AA93-7124BCB9BEE2}"/>
                  </a:ext>
                </a:extLst>
              </p:cNvPr>
              <p:cNvGrpSpPr/>
              <p:nvPr/>
            </p:nvGrpSpPr>
            <p:grpSpPr>
              <a:xfrm>
                <a:off x="8500402" y="4207132"/>
                <a:ext cx="137160" cy="137160"/>
                <a:chOff x="2956012" y="2369957"/>
                <a:chExt cx="137160" cy="137160"/>
              </a:xfrm>
            </p:grpSpPr>
            <p:sp>
              <p:nvSpPr>
                <p:cNvPr id="681" name="Oval 680">
                  <a:extLst>
                    <a:ext uri="{FF2B5EF4-FFF2-40B4-BE49-F238E27FC236}">
                      <a16:creationId xmlns:a16="http://schemas.microsoft.com/office/drawing/2014/main" id="{D73148EB-B68F-57D0-D59C-2B1A3D27FF24}"/>
                    </a:ext>
                  </a:extLst>
                </p:cNvPr>
                <p:cNvSpPr/>
                <p:nvPr/>
              </p:nvSpPr>
              <p:spPr>
                <a:xfrm>
                  <a:off x="2956012" y="2369957"/>
                  <a:ext cx="137160" cy="137160"/>
                </a:xfrm>
                <a:prstGeom prst="ellipse">
                  <a:avLst/>
                </a:prstGeom>
                <a:solidFill>
                  <a:schemeClr val="bg1"/>
                </a:solidFill>
                <a:ln w="3175">
                  <a:noFill/>
                  <a:prstDash val="sys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2" name="Oval 681">
                  <a:extLst>
                    <a:ext uri="{FF2B5EF4-FFF2-40B4-BE49-F238E27FC236}">
                      <a16:creationId xmlns:a16="http://schemas.microsoft.com/office/drawing/2014/main" id="{AF51AF20-6CC8-AD8B-B113-6363E14A4B69}"/>
                    </a:ext>
                  </a:extLst>
                </p:cNvPr>
                <p:cNvSpPr/>
                <p:nvPr/>
              </p:nvSpPr>
              <p:spPr>
                <a:xfrm>
                  <a:off x="2978872" y="2392817"/>
                  <a:ext cx="91440" cy="91440"/>
                </a:xfrm>
                <a:prstGeom prst="ellipse">
                  <a:avLst/>
                </a:prstGeom>
                <a:solidFill>
                  <a:srgbClr val="404040"/>
                </a:solidFill>
                <a:ln w="3175">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83" name="Group 682">
                <a:extLst>
                  <a:ext uri="{FF2B5EF4-FFF2-40B4-BE49-F238E27FC236}">
                    <a16:creationId xmlns:a16="http://schemas.microsoft.com/office/drawing/2014/main" id="{4073340A-E7AB-9348-B548-3E7608503742}"/>
                  </a:ext>
                </a:extLst>
              </p:cNvPr>
              <p:cNvGrpSpPr/>
              <p:nvPr/>
            </p:nvGrpSpPr>
            <p:grpSpPr>
              <a:xfrm>
                <a:off x="8500402" y="3632039"/>
                <a:ext cx="137160" cy="137160"/>
                <a:chOff x="2956012" y="2369957"/>
                <a:chExt cx="137160" cy="137160"/>
              </a:xfrm>
            </p:grpSpPr>
            <p:sp>
              <p:nvSpPr>
                <p:cNvPr id="684" name="Oval 683">
                  <a:extLst>
                    <a:ext uri="{FF2B5EF4-FFF2-40B4-BE49-F238E27FC236}">
                      <a16:creationId xmlns:a16="http://schemas.microsoft.com/office/drawing/2014/main" id="{6B384F35-7D81-B447-42FD-B9DD74192348}"/>
                    </a:ext>
                  </a:extLst>
                </p:cNvPr>
                <p:cNvSpPr/>
                <p:nvPr/>
              </p:nvSpPr>
              <p:spPr>
                <a:xfrm>
                  <a:off x="2956012" y="2369957"/>
                  <a:ext cx="137160" cy="137160"/>
                </a:xfrm>
                <a:prstGeom prst="ellipse">
                  <a:avLst/>
                </a:prstGeom>
                <a:solidFill>
                  <a:schemeClr val="bg1"/>
                </a:solidFill>
                <a:ln w="3175">
                  <a:noFill/>
                  <a:prstDash val="sys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5" name="Oval 684">
                  <a:extLst>
                    <a:ext uri="{FF2B5EF4-FFF2-40B4-BE49-F238E27FC236}">
                      <a16:creationId xmlns:a16="http://schemas.microsoft.com/office/drawing/2014/main" id="{595730E6-3581-8FCB-061C-3982292EAF7A}"/>
                    </a:ext>
                  </a:extLst>
                </p:cNvPr>
                <p:cNvSpPr/>
                <p:nvPr/>
              </p:nvSpPr>
              <p:spPr>
                <a:xfrm>
                  <a:off x="2978872" y="2392817"/>
                  <a:ext cx="91440" cy="91440"/>
                </a:xfrm>
                <a:prstGeom prst="ellipse">
                  <a:avLst/>
                </a:prstGeom>
                <a:solidFill>
                  <a:srgbClr val="404040"/>
                </a:solidFill>
                <a:ln w="3175">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89" name="Group 688">
                <a:extLst>
                  <a:ext uri="{FF2B5EF4-FFF2-40B4-BE49-F238E27FC236}">
                    <a16:creationId xmlns:a16="http://schemas.microsoft.com/office/drawing/2014/main" id="{379DEC6D-B3AC-6F51-F5E4-15842B7709A0}"/>
                  </a:ext>
                </a:extLst>
              </p:cNvPr>
              <p:cNvGrpSpPr/>
              <p:nvPr/>
            </p:nvGrpSpPr>
            <p:grpSpPr>
              <a:xfrm>
                <a:off x="8500402" y="4745123"/>
                <a:ext cx="137160" cy="137160"/>
                <a:chOff x="2956012" y="2369957"/>
                <a:chExt cx="137160" cy="137160"/>
              </a:xfrm>
            </p:grpSpPr>
            <p:sp>
              <p:nvSpPr>
                <p:cNvPr id="690" name="Oval 689">
                  <a:extLst>
                    <a:ext uri="{FF2B5EF4-FFF2-40B4-BE49-F238E27FC236}">
                      <a16:creationId xmlns:a16="http://schemas.microsoft.com/office/drawing/2014/main" id="{04D7AC33-5244-E17C-6B90-CD02A3D6A9D0}"/>
                    </a:ext>
                  </a:extLst>
                </p:cNvPr>
                <p:cNvSpPr/>
                <p:nvPr/>
              </p:nvSpPr>
              <p:spPr>
                <a:xfrm>
                  <a:off x="2956012" y="2369957"/>
                  <a:ext cx="137160" cy="137160"/>
                </a:xfrm>
                <a:prstGeom prst="ellipse">
                  <a:avLst/>
                </a:prstGeom>
                <a:solidFill>
                  <a:schemeClr val="bg1"/>
                </a:solidFill>
                <a:ln w="3175">
                  <a:noFill/>
                  <a:prstDash val="sys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1" name="Oval 690">
                  <a:extLst>
                    <a:ext uri="{FF2B5EF4-FFF2-40B4-BE49-F238E27FC236}">
                      <a16:creationId xmlns:a16="http://schemas.microsoft.com/office/drawing/2014/main" id="{5A2AB799-7B62-CCD7-DD2E-45268FACDBB8}"/>
                    </a:ext>
                  </a:extLst>
                </p:cNvPr>
                <p:cNvSpPr/>
                <p:nvPr/>
              </p:nvSpPr>
              <p:spPr>
                <a:xfrm>
                  <a:off x="2978872" y="2392817"/>
                  <a:ext cx="91440" cy="91440"/>
                </a:xfrm>
                <a:prstGeom prst="ellipse">
                  <a:avLst/>
                </a:prstGeom>
                <a:solidFill>
                  <a:srgbClr val="404040"/>
                </a:solidFill>
                <a:ln w="3175">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81" name="Group 880">
                <a:extLst>
                  <a:ext uri="{FF2B5EF4-FFF2-40B4-BE49-F238E27FC236}">
                    <a16:creationId xmlns:a16="http://schemas.microsoft.com/office/drawing/2014/main" id="{13ECDF83-3389-EB0B-5B69-1CA7AC49E9B0}"/>
                  </a:ext>
                </a:extLst>
              </p:cNvPr>
              <p:cNvGrpSpPr/>
              <p:nvPr/>
            </p:nvGrpSpPr>
            <p:grpSpPr>
              <a:xfrm>
                <a:off x="8500402" y="2483599"/>
                <a:ext cx="137160" cy="137160"/>
                <a:chOff x="2956012" y="2369957"/>
                <a:chExt cx="137160" cy="137160"/>
              </a:xfrm>
            </p:grpSpPr>
            <p:sp>
              <p:nvSpPr>
                <p:cNvPr id="882" name="Oval 881">
                  <a:extLst>
                    <a:ext uri="{FF2B5EF4-FFF2-40B4-BE49-F238E27FC236}">
                      <a16:creationId xmlns:a16="http://schemas.microsoft.com/office/drawing/2014/main" id="{FC2EDCCB-F2FE-01A7-D8B5-04B55E858203}"/>
                    </a:ext>
                  </a:extLst>
                </p:cNvPr>
                <p:cNvSpPr/>
                <p:nvPr/>
              </p:nvSpPr>
              <p:spPr>
                <a:xfrm>
                  <a:off x="2956012" y="2369957"/>
                  <a:ext cx="137160" cy="137160"/>
                </a:xfrm>
                <a:prstGeom prst="ellipse">
                  <a:avLst/>
                </a:prstGeom>
                <a:solidFill>
                  <a:schemeClr val="bg1"/>
                </a:solidFill>
                <a:ln w="3175">
                  <a:noFill/>
                  <a:prstDash val="sys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3" name="Oval 882">
                  <a:extLst>
                    <a:ext uri="{FF2B5EF4-FFF2-40B4-BE49-F238E27FC236}">
                      <a16:creationId xmlns:a16="http://schemas.microsoft.com/office/drawing/2014/main" id="{A43B838A-3675-431D-17AC-3E8C9A02E58A}"/>
                    </a:ext>
                  </a:extLst>
                </p:cNvPr>
                <p:cNvSpPr/>
                <p:nvPr/>
              </p:nvSpPr>
              <p:spPr>
                <a:xfrm>
                  <a:off x="2978872" y="2392817"/>
                  <a:ext cx="91440" cy="91440"/>
                </a:xfrm>
                <a:prstGeom prst="ellipse">
                  <a:avLst/>
                </a:prstGeom>
                <a:solidFill>
                  <a:srgbClr val="404040"/>
                </a:solidFill>
                <a:ln w="3175">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49" name="Group 948">
                <a:extLst>
                  <a:ext uri="{FF2B5EF4-FFF2-40B4-BE49-F238E27FC236}">
                    <a16:creationId xmlns:a16="http://schemas.microsoft.com/office/drawing/2014/main" id="{6319E781-D7A0-1B02-3304-A1C76E7661EE}"/>
                  </a:ext>
                </a:extLst>
              </p:cNvPr>
              <p:cNvGrpSpPr/>
              <p:nvPr/>
            </p:nvGrpSpPr>
            <p:grpSpPr>
              <a:xfrm>
                <a:off x="8500402" y="5903683"/>
                <a:ext cx="137160" cy="137160"/>
                <a:chOff x="2956012" y="2369957"/>
                <a:chExt cx="137160" cy="137160"/>
              </a:xfrm>
            </p:grpSpPr>
            <p:sp>
              <p:nvSpPr>
                <p:cNvPr id="950" name="Oval 949">
                  <a:extLst>
                    <a:ext uri="{FF2B5EF4-FFF2-40B4-BE49-F238E27FC236}">
                      <a16:creationId xmlns:a16="http://schemas.microsoft.com/office/drawing/2014/main" id="{B7C6D1F7-C3A1-40F9-205E-B875839F9207}"/>
                    </a:ext>
                  </a:extLst>
                </p:cNvPr>
                <p:cNvSpPr/>
                <p:nvPr/>
              </p:nvSpPr>
              <p:spPr>
                <a:xfrm>
                  <a:off x="2956012" y="2369957"/>
                  <a:ext cx="137160" cy="137160"/>
                </a:xfrm>
                <a:prstGeom prst="ellipse">
                  <a:avLst/>
                </a:prstGeom>
                <a:solidFill>
                  <a:schemeClr val="bg1"/>
                </a:solidFill>
                <a:ln w="3175">
                  <a:noFill/>
                  <a:prstDash val="sys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1" name="Oval 950">
                  <a:extLst>
                    <a:ext uri="{FF2B5EF4-FFF2-40B4-BE49-F238E27FC236}">
                      <a16:creationId xmlns:a16="http://schemas.microsoft.com/office/drawing/2014/main" id="{371EE14D-50E7-92FB-4908-B561634D35E9}"/>
                    </a:ext>
                  </a:extLst>
                </p:cNvPr>
                <p:cNvSpPr/>
                <p:nvPr/>
              </p:nvSpPr>
              <p:spPr>
                <a:xfrm>
                  <a:off x="2978872" y="2392817"/>
                  <a:ext cx="91440" cy="91440"/>
                </a:xfrm>
                <a:prstGeom prst="ellipse">
                  <a:avLst/>
                </a:prstGeom>
                <a:solidFill>
                  <a:srgbClr val="404040"/>
                </a:solidFill>
                <a:ln w="3175">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8" name="Group 37">
              <a:extLst>
                <a:ext uri="{FF2B5EF4-FFF2-40B4-BE49-F238E27FC236}">
                  <a16:creationId xmlns:a16="http://schemas.microsoft.com/office/drawing/2014/main" id="{85BF3873-409E-5CA2-7357-0D89FF6ABE94}"/>
                </a:ext>
              </a:extLst>
            </p:cNvPr>
            <p:cNvGrpSpPr/>
            <p:nvPr/>
          </p:nvGrpSpPr>
          <p:grpSpPr>
            <a:xfrm>
              <a:off x="9869143" y="3307118"/>
              <a:ext cx="137160" cy="2971232"/>
              <a:chOff x="4416125" y="3069611"/>
              <a:chExt cx="137160" cy="2971232"/>
            </a:xfrm>
          </p:grpSpPr>
          <p:grpSp>
            <p:nvGrpSpPr>
              <p:cNvPr id="692" name="Group 691">
                <a:extLst>
                  <a:ext uri="{FF2B5EF4-FFF2-40B4-BE49-F238E27FC236}">
                    <a16:creationId xmlns:a16="http://schemas.microsoft.com/office/drawing/2014/main" id="{7B2252C0-2EE8-058F-8E66-5C6A6AD1BAF5}"/>
                  </a:ext>
                </a:extLst>
              </p:cNvPr>
              <p:cNvGrpSpPr/>
              <p:nvPr/>
            </p:nvGrpSpPr>
            <p:grpSpPr>
              <a:xfrm>
                <a:off x="4416125" y="4207132"/>
                <a:ext cx="137160" cy="137160"/>
                <a:chOff x="2956012" y="2369957"/>
                <a:chExt cx="137160" cy="137160"/>
              </a:xfrm>
            </p:grpSpPr>
            <p:sp>
              <p:nvSpPr>
                <p:cNvPr id="693" name="Oval 692">
                  <a:extLst>
                    <a:ext uri="{FF2B5EF4-FFF2-40B4-BE49-F238E27FC236}">
                      <a16:creationId xmlns:a16="http://schemas.microsoft.com/office/drawing/2014/main" id="{E45C62A4-B005-40BC-019F-995695C2ADCF}"/>
                    </a:ext>
                  </a:extLst>
                </p:cNvPr>
                <p:cNvSpPr/>
                <p:nvPr/>
              </p:nvSpPr>
              <p:spPr>
                <a:xfrm>
                  <a:off x="2956012" y="2369957"/>
                  <a:ext cx="137160" cy="137160"/>
                </a:xfrm>
                <a:prstGeom prst="ellipse">
                  <a:avLst/>
                </a:prstGeom>
                <a:solidFill>
                  <a:schemeClr val="bg1"/>
                </a:solidFill>
                <a:ln w="3175">
                  <a:noFill/>
                  <a:prstDash val="sys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4" name="Oval 693">
                  <a:extLst>
                    <a:ext uri="{FF2B5EF4-FFF2-40B4-BE49-F238E27FC236}">
                      <a16:creationId xmlns:a16="http://schemas.microsoft.com/office/drawing/2014/main" id="{34B42BE2-F38E-6F9E-988C-5E387127CECE}"/>
                    </a:ext>
                  </a:extLst>
                </p:cNvPr>
                <p:cNvSpPr/>
                <p:nvPr/>
              </p:nvSpPr>
              <p:spPr>
                <a:xfrm>
                  <a:off x="2978872" y="2392817"/>
                  <a:ext cx="91440" cy="91440"/>
                </a:xfrm>
                <a:prstGeom prst="ellipse">
                  <a:avLst/>
                </a:prstGeom>
                <a:solidFill>
                  <a:srgbClr val="404040"/>
                </a:solidFill>
                <a:ln w="3175">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96" name="Group 695">
                <a:extLst>
                  <a:ext uri="{FF2B5EF4-FFF2-40B4-BE49-F238E27FC236}">
                    <a16:creationId xmlns:a16="http://schemas.microsoft.com/office/drawing/2014/main" id="{82928BD5-6C18-1B2C-97AC-6FB4A27E0A69}"/>
                  </a:ext>
                </a:extLst>
              </p:cNvPr>
              <p:cNvGrpSpPr/>
              <p:nvPr/>
            </p:nvGrpSpPr>
            <p:grpSpPr>
              <a:xfrm>
                <a:off x="4416125" y="3069611"/>
                <a:ext cx="137160" cy="137160"/>
                <a:chOff x="2956012" y="2369957"/>
                <a:chExt cx="137160" cy="137160"/>
              </a:xfrm>
            </p:grpSpPr>
            <p:sp>
              <p:nvSpPr>
                <p:cNvPr id="697" name="Oval 696">
                  <a:extLst>
                    <a:ext uri="{FF2B5EF4-FFF2-40B4-BE49-F238E27FC236}">
                      <a16:creationId xmlns:a16="http://schemas.microsoft.com/office/drawing/2014/main" id="{CD19FD31-FC57-D413-5178-360D887208A9}"/>
                    </a:ext>
                  </a:extLst>
                </p:cNvPr>
                <p:cNvSpPr/>
                <p:nvPr/>
              </p:nvSpPr>
              <p:spPr>
                <a:xfrm>
                  <a:off x="2956012" y="2369957"/>
                  <a:ext cx="137160" cy="137160"/>
                </a:xfrm>
                <a:prstGeom prst="ellipse">
                  <a:avLst/>
                </a:prstGeom>
                <a:solidFill>
                  <a:schemeClr val="bg1"/>
                </a:solidFill>
                <a:ln w="3175">
                  <a:noFill/>
                  <a:prstDash val="sys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8" name="Oval 697">
                  <a:extLst>
                    <a:ext uri="{FF2B5EF4-FFF2-40B4-BE49-F238E27FC236}">
                      <a16:creationId xmlns:a16="http://schemas.microsoft.com/office/drawing/2014/main" id="{C00D2396-705E-8DA2-527F-3CCCD27E0AF8}"/>
                    </a:ext>
                  </a:extLst>
                </p:cNvPr>
                <p:cNvSpPr/>
                <p:nvPr/>
              </p:nvSpPr>
              <p:spPr>
                <a:xfrm>
                  <a:off x="2978872" y="2392817"/>
                  <a:ext cx="91440" cy="91440"/>
                </a:xfrm>
                <a:prstGeom prst="ellipse">
                  <a:avLst/>
                </a:prstGeom>
                <a:solidFill>
                  <a:srgbClr val="404040"/>
                </a:solidFill>
                <a:ln w="3175">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02" name="Group 701">
                <a:extLst>
                  <a:ext uri="{FF2B5EF4-FFF2-40B4-BE49-F238E27FC236}">
                    <a16:creationId xmlns:a16="http://schemas.microsoft.com/office/drawing/2014/main" id="{BEAE79DD-A837-B111-70AF-03FA053264BD}"/>
                  </a:ext>
                </a:extLst>
              </p:cNvPr>
              <p:cNvGrpSpPr/>
              <p:nvPr/>
            </p:nvGrpSpPr>
            <p:grpSpPr>
              <a:xfrm>
                <a:off x="4416125" y="4745123"/>
                <a:ext cx="137160" cy="137160"/>
                <a:chOff x="2956012" y="2369957"/>
                <a:chExt cx="137160" cy="137160"/>
              </a:xfrm>
            </p:grpSpPr>
            <p:sp>
              <p:nvSpPr>
                <p:cNvPr id="703" name="Oval 702">
                  <a:extLst>
                    <a:ext uri="{FF2B5EF4-FFF2-40B4-BE49-F238E27FC236}">
                      <a16:creationId xmlns:a16="http://schemas.microsoft.com/office/drawing/2014/main" id="{2534510D-CD35-256B-1582-9BED7640388A}"/>
                    </a:ext>
                  </a:extLst>
                </p:cNvPr>
                <p:cNvSpPr/>
                <p:nvPr/>
              </p:nvSpPr>
              <p:spPr>
                <a:xfrm>
                  <a:off x="2956012" y="2369957"/>
                  <a:ext cx="137160" cy="137160"/>
                </a:xfrm>
                <a:prstGeom prst="ellipse">
                  <a:avLst/>
                </a:prstGeom>
                <a:solidFill>
                  <a:schemeClr val="bg1"/>
                </a:solidFill>
                <a:ln w="3175">
                  <a:noFill/>
                  <a:prstDash val="sys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4" name="Oval 703">
                  <a:extLst>
                    <a:ext uri="{FF2B5EF4-FFF2-40B4-BE49-F238E27FC236}">
                      <a16:creationId xmlns:a16="http://schemas.microsoft.com/office/drawing/2014/main" id="{F60EFF72-5716-6F72-A527-DE088947BBC4}"/>
                    </a:ext>
                  </a:extLst>
                </p:cNvPr>
                <p:cNvSpPr/>
                <p:nvPr/>
              </p:nvSpPr>
              <p:spPr>
                <a:xfrm>
                  <a:off x="2978872" y="2392817"/>
                  <a:ext cx="91440" cy="91440"/>
                </a:xfrm>
                <a:prstGeom prst="ellipse">
                  <a:avLst/>
                </a:prstGeom>
                <a:solidFill>
                  <a:srgbClr val="404040"/>
                </a:solidFill>
                <a:ln w="3175">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05" name="Group 704">
                <a:extLst>
                  <a:ext uri="{FF2B5EF4-FFF2-40B4-BE49-F238E27FC236}">
                    <a16:creationId xmlns:a16="http://schemas.microsoft.com/office/drawing/2014/main" id="{B07EBA5D-8018-FE96-7932-4B9B4672C42A}"/>
                  </a:ext>
                </a:extLst>
              </p:cNvPr>
              <p:cNvGrpSpPr/>
              <p:nvPr/>
            </p:nvGrpSpPr>
            <p:grpSpPr>
              <a:xfrm>
                <a:off x="4416125" y="3632039"/>
                <a:ext cx="137160" cy="137160"/>
                <a:chOff x="2956012" y="2369957"/>
                <a:chExt cx="137160" cy="137160"/>
              </a:xfrm>
            </p:grpSpPr>
            <p:sp>
              <p:nvSpPr>
                <p:cNvPr id="706" name="Oval 705">
                  <a:extLst>
                    <a:ext uri="{FF2B5EF4-FFF2-40B4-BE49-F238E27FC236}">
                      <a16:creationId xmlns:a16="http://schemas.microsoft.com/office/drawing/2014/main" id="{8D79A164-799B-158B-E001-7F43DB4A837D}"/>
                    </a:ext>
                  </a:extLst>
                </p:cNvPr>
                <p:cNvSpPr/>
                <p:nvPr/>
              </p:nvSpPr>
              <p:spPr>
                <a:xfrm>
                  <a:off x="2956012" y="2369957"/>
                  <a:ext cx="137160" cy="137160"/>
                </a:xfrm>
                <a:prstGeom prst="ellipse">
                  <a:avLst/>
                </a:prstGeom>
                <a:solidFill>
                  <a:schemeClr val="bg1"/>
                </a:solidFill>
                <a:ln w="3175">
                  <a:noFill/>
                  <a:prstDash val="sys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7" name="Oval 706">
                  <a:extLst>
                    <a:ext uri="{FF2B5EF4-FFF2-40B4-BE49-F238E27FC236}">
                      <a16:creationId xmlns:a16="http://schemas.microsoft.com/office/drawing/2014/main" id="{A1D6DF24-6B2F-3096-6FA7-485AE5345E22}"/>
                    </a:ext>
                  </a:extLst>
                </p:cNvPr>
                <p:cNvSpPr/>
                <p:nvPr/>
              </p:nvSpPr>
              <p:spPr>
                <a:xfrm>
                  <a:off x="2978872" y="2392817"/>
                  <a:ext cx="91440" cy="91440"/>
                </a:xfrm>
                <a:prstGeom prst="ellipse">
                  <a:avLst/>
                </a:prstGeom>
                <a:solidFill>
                  <a:srgbClr val="404040"/>
                </a:solidFill>
                <a:ln w="3175">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52" name="Group 951">
                <a:extLst>
                  <a:ext uri="{FF2B5EF4-FFF2-40B4-BE49-F238E27FC236}">
                    <a16:creationId xmlns:a16="http://schemas.microsoft.com/office/drawing/2014/main" id="{3F34CD74-FC0D-7708-FE1F-F425095A9F9C}"/>
                  </a:ext>
                </a:extLst>
              </p:cNvPr>
              <p:cNvGrpSpPr/>
              <p:nvPr/>
            </p:nvGrpSpPr>
            <p:grpSpPr>
              <a:xfrm>
                <a:off x="4416125" y="5903683"/>
                <a:ext cx="137160" cy="137160"/>
                <a:chOff x="2956012" y="2369957"/>
                <a:chExt cx="137160" cy="137160"/>
              </a:xfrm>
            </p:grpSpPr>
            <p:sp>
              <p:nvSpPr>
                <p:cNvPr id="953" name="Oval 952">
                  <a:extLst>
                    <a:ext uri="{FF2B5EF4-FFF2-40B4-BE49-F238E27FC236}">
                      <a16:creationId xmlns:a16="http://schemas.microsoft.com/office/drawing/2014/main" id="{4497D72C-A2CF-9DD5-0A76-F4B6AA7D4893}"/>
                    </a:ext>
                  </a:extLst>
                </p:cNvPr>
                <p:cNvSpPr/>
                <p:nvPr/>
              </p:nvSpPr>
              <p:spPr>
                <a:xfrm>
                  <a:off x="2956012" y="2369957"/>
                  <a:ext cx="137160" cy="137160"/>
                </a:xfrm>
                <a:prstGeom prst="ellipse">
                  <a:avLst/>
                </a:prstGeom>
                <a:solidFill>
                  <a:schemeClr val="bg1"/>
                </a:solidFill>
                <a:ln w="3175">
                  <a:noFill/>
                  <a:prstDash val="sys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4" name="Oval 953">
                  <a:extLst>
                    <a:ext uri="{FF2B5EF4-FFF2-40B4-BE49-F238E27FC236}">
                      <a16:creationId xmlns:a16="http://schemas.microsoft.com/office/drawing/2014/main" id="{81B58098-ADE7-4291-F6E7-947A777C5625}"/>
                    </a:ext>
                  </a:extLst>
                </p:cNvPr>
                <p:cNvSpPr/>
                <p:nvPr/>
              </p:nvSpPr>
              <p:spPr>
                <a:xfrm>
                  <a:off x="2978872" y="2392817"/>
                  <a:ext cx="91440" cy="91440"/>
                </a:xfrm>
                <a:prstGeom prst="ellipse">
                  <a:avLst/>
                </a:prstGeom>
                <a:solidFill>
                  <a:srgbClr val="404040"/>
                </a:solidFill>
                <a:ln w="3175">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cxnSp>
          <p:nvCxnSpPr>
            <p:cNvPr id="569" name="Straight Connector 568">
              <a:extLst>
                <a:ext uri="{FF2B5EF4-FFF2-40B4-BE49-F238E27FC236}">
                  <a16:creationId xmlns:a16="http://schemas.microsoft.com/office/drawing/2014/main" id="{DEECD45B-427F-6981-BBC1-64BD1DD36D3D}"/>
                </a:ext>
              </a:extLst>
            </p:cNvPr>
            <p:cNvCxnSpPr>
              <a:cxnSpLocks/>
            </p:cNvCxnSpPr>
            <p:nvPr/>
          </p:nvCxnSpPr>
          <p:spPr>
            <a:xfrm>
              <a:off x="5875500" y="2236121"/>
              <a:ext cx="0" cy="3974867"/>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41" name="Group 40">
              <a:extLst>
                <a:ext uri="{FF2B5EF4-FFF2-40B4-BE49-F238E27FC236}">
                  <a16:creationId xmlns:a16="http://schemas.microsoft.com/office/drawing/2014/main" id="{8ECA59DB-C1BE-236D-90A8-0A77BC508B7A}"/>
                </a:ext>
              </a:extLst>
            </p:cNvPr>
            <p:cNvGrpSpPr/>
            <p:nvPr/>
          </p:nvGrpSpPr>
          <p:grpSpPr>
            <a:xfrm>
              <a:off x="9248982" y="1945463"/>
              <a:ext cx="471175" cy="4326188"/>
              <a:chOff x="8304461" y="1707956"/>
              <a:chExt cx="471175" cy="4326188"/>
            </a:xfrm>
          </p:grpSpPr>
          <p:pic>
            <p:nvPicPr>
              <p:cNvPr id="879" name="Picture 878" descr="A blue and white logo&#10;&#10;Description automatically generated with low confidence">
                <a:extLst>
                  <a:ext uri="{FF2B5EF4-FFF2-40B4-BE49-F238E27FC236}">
                    <a16:creationId xmlns:a16="http://schemas.microsoft.com/office/drawing/2014/main" id="{BC217502-F952-B536-015F-9EB90A8460AE}"/>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304461" y="1707956"/>
                <a:ext cx="471175" cy="195065"/>
              </a:xfrm>
              <a:prstGeom prst="rect">
                <a:avLst/>
              </a:prstGeom>
            </p:spPr>
          </p:pic>
          <p:grpSp>
            <p:nvGrpSpPr>
              <p:cNvPr id="944" name="Group 943">
                <a:extLst>
                  <a:ext uri="{FF2B5EF4-FFF2-40B4-BE49-F238E27FC236}">
                    <a16:creationId xmlns:a16="http://schemas.microsoft.com/office/drawing/2014/main" id="{247B0DBD-AE8E-6C9D-EDA3-25C8A9D08C23}"/>
                  </a:ext>
                </a:extLst>
              </p:cNvPr>
              <p:cNvGrpSpPr/>
              <p:nvPr/>
            </p:nvGrpSpPr>
            <p:grpSpPr>
              <a:xfrm>
                <a:off x="8486076" y="2483598"/>
                <a:ext cx="137160" cy="3550546"/>
                <a:chOff x="8486076" y="2483598"/>
                <a:chExt cx="137160" cy="3550546"/>
              </a:xfrm>
            </p:grpSpPr>
            <p:grpSp>
              <p:nvGrpSpPr>
                <p:cNvPr id="2" name="Group 1">
                  <a:extLst>
                    <a:ext uri="{FF2B5EF4-FFF2-40B4-BE49-F238E27FC236}">
                      <a16:creationId xmlns:a16="http://schemas.microsoft.com/office/drawing/2014/main" id="{578FA9BE-F6E7-06F2-3504-44078C8A3124}"/>
                    </a:ext>
                  </a:extLst>
                </p:cNvPr>
                <p:cNvGrpSpPr/>
                <p:nvPr/>
              </p:nvGrpSpPr>
              <p:grpSpPr>
                <a:xfrm>
                  <a:off x="8486076" y="2483598"/>
                  <a:ext cx="137160" cy="137160"/>
                  <a:chOff x="2956012" y="2369957"/>
                  <a:chExt cx="137160" cy="137160"/>
                </a:xfrm>
              </p:grpSpPr>
              <p:sp>
                <p:nvSpPr>
                  <p:cNvPr id="7" name="Oval 6">
                    <a:extLst>
                      <a:ext uri="{FF2B5EF4-FFF2-40B4-BE49-F238E27FC236}">
                        <a16:creationId xmlns:a16="http://schemas.microsoft.com/office/drawing/2014/main" id="{A6544E9E-AC89-6E09-50D1-C209D600CE95}"/>
                      </a:ext>
                    </a:extLst>
                  </p:cNvPr>
                  <p:cNvSpPr/>
                  <p:nvPr/>
                </p:nvSpPr>
                <p:spPr>
                  <a:xfrm>
                    <a:off x="2956012" y="2369957"/>
                    <a:ext cx="137160" cy="137160"/>
                  </a:xfrm>
                  <a:prstGeom prst="ellipse">
                    <a:avLst/>
                  </a:prstGeom>
                  <a:solidFill>
                    <a:schemeClr val="bg1"/>
                  </a:solidFill>
                  <a:ln w="3175">
                    <a:noFill/>
                    <a:prstDash val="sys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89C1342-4F9B-1B04-BD25-AB1AF0784857}"/>
                      </a:ext>
                    </a:extLst>
                  </p:cNvPr>
                  <p:cNvSpPr/>
                  <p:nvPr/>
                </p:nvSpPr>
                <p:spPr>
                  <a:xfrm>
                    <a:off x="2978872" y="2392817"/>
                    <a:ext cx="91440" cy="91440"/>
                  </a:xfrm>
                  <a:prstGeom prst="ellipse">
                    <a:avLst/>
                  </a:prstGeom>
                  <a:solidFill>
                    <a:srgbClr val="404040"/>
                  </a:solidFill>
                  <a:ln w="3175">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a:extLst>
                    <a:ext uri="{FF2B5EF4-FFF2-40B4-BE49-F238E27FC236}">
                      <a16:creationId xmlns:a16="http://schemas.microsoft.com/office/drawing/2014/main" id="{81C254DA-1F5C-5E6C-B020-265CAAB612B2}"/>
                    </a:ext>
                  </a:extLst>
                </p:cNvPr>
                <p:cNvGrpSpPr/>
                <p:nvPr/>
              </p:nvGrpSpPr>
              <p:grpSpPr>
                <a:xfrm>
                  <a:off x="8486076" y="4207132"/>
                  <a:ext cx="137160" cy="137160"/>
                  <a:chOff x="2956012" y="2369957"/>
                  <a:chExt cx="137160" cy="137160"/>
                </a:xfrm>
              </p:grpSpPr>
              <p:sp>
                <p:nvSpPr>
                  <p:cNvPr id="17" name="Oval 16">
                    <a:extLst>
                      <a:ext uri="{FF2B5EF4-FFF2-40B4-BE49-F238E27FC236}">
                        <a16:creationId xmlns:a16="http://schemas.microsoft.com/office/drawing/2014/main" id="{131D0020-0058-542A-016F-EBF3156FA0F0}"/>
                      </a:ext>
                    </a:extLst>
                  </p:cNvPr>
                  <p:cNvSpPr/>
                  <p:nvPr/>
                </p:nvSpPr>
                <p:spPr>
                  <a:xfrm>
                    <a:off x="2956012" y="2369957"/>
                    <a:ext cx="137160" cy="137160"/>
                  </a:xfrm>
                  <a:prstGeom prst="ellipse">
                    <a:avLst/>
                  </a:prstGeom>
                  <a:solidFill>
                    <a:schemeClr val="bg1"/>
                  </a:solidFill>
                  <a:ln w="3175">
                    <a:noFill/>
                    <a:prstDash val="sys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43FD018E-119F-9144-9298-4E516AC119BF}"/>
                      </a:ext>
                    </a:extLst>
                  </p:cNvPr>
                  <p:cNvSpPr/>
                  <p:nvPr/>
                </p:nvSpPr>
                <p:spPr>
                  <a:xfrm>
                    <a:off x="2978872" y="2392817"/>
                    <a:ext cx="91440" cy="91440"/>
                  </a:xfrm>
                  <a:prstGeom prst="ellipse">
                    <a:avLst/>
                  </a:prstGeom>
                  <a:solidFill>
                    <a:srgbClr val="404040"/>
                  </a:solidFill>
                  <a:ln w="3175">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a:extLst>
                    <a:ext uri="{FF2B5EF4-FFF2-40B4-BE49-F238E27FC236}">
                      <a16:creationId xmlns:a16="http://schemas.microsoft.com/office/drawing/2014/main" id="{1C17FC13-8BDF-A7BA-DAD8-5D05D7FEC05D}"/>
                    </a:ext>
                  </a:extLst>
                </p:cNvPr>
                <p:cNvGrpSpPr/>
                <p:nvPr/>
              </p:nvGrpSpPr>
              <p:grpSpPr>
                <a:xfrm>
                  <a:off x="8486076" y="5344935"/>
                  <a:ext cx="137160" cy="137160"/>
                  <a:chOff x="2956012" y="2369957"/>
                  <a:chExt cx="137160" cy="137160"/>
                </a:xfrm>
              </p:grpSpPr>
              <p:sp>
                <p:nvSpPr>
                  <p:cNvPr id="20" name="Oval 19">
                    <a:extLst>
                      <a:ext uri="{FF2B5EF4-FFF2-40B4-BE49-F238E27FC236}">
                        <a16:creationId xmlns:a16="http://schemas.microsoft.com/office/drawing/2014/main" id="{8EC97A0F-63B2-DB8B-43E1-78ADF9B85252}"/>
                      </a:ext>
                    </a:extLst>
                  </p:cNvPr>
                  <p:cNvSpPr/>
                  <p:nvPr/>
                </p:nvSpPr>
                <p:spPr>
                  <a:xfrm>
                    <a:off x="2956012" y="2369957"/>
                    <a:ext cx="137160" cy="137160"/>
                  </a:xfrm>
                  <a:prstGeom prst="ellipse">
                    <a:avLst/>
                  </a:prstGeom>
                  <a:solidFill>
                    <a:schemeClr val="bg1"/>
                  </a:solidFill>
                  <a:ln w="3175">
                    <a:noFill/>
                    <a:prstDash val="sys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72A5B9AE-3E0A-600A-E8BB-70065EC4AD89}"/>
                      </a:ext>
                    </a:extLst>
                  </p:cNvPr>
                  <p:cNvSpPr/>
                  <p:nvPr/>
                </p:nvSpPr>
                <p:spPr>
                  <a:xfrm>
                    <a:off x="2978872" y="2392817"/>
                    <a:ext cx="91440" cy="91440"/>
                  </a:xfrm>
                  <a:prstGeom prst="ellipse">
                    <a:avLst/>
                  </a:prstGeom>
                  <a:solidFill>
                    <a:srgbClr val="404040"/>
                  </a:solidFill>
                  <a:ln w="3175">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a:extLst>
                    <a:ext uri="{FF2B5EF4-FFF2-40B4-BE49-F238E27FC236}">
                      <a16:creationId xmlns:a16="http://schemas.microsoft.com/office/drawing/2014/main" id="{15649DCC-F110-8F59-04CE-082EFE40348F}"/>
                    </a:ext>
                  </a:extLst>
                </p:cNvPr>
                <p:cNvGrpSpPr/>
                <p:nvPr/>
              </p:nvGrpSpPr>
              <p:grpSpPr>
                <a:xfrm>
                  <a:off x="8486076" y="5896984"/>
                  <a:ext cx="137160" cy="137160"/>
                  <a:chOff x="2956012" y="2369957"/>
                  <a:chExt cx="137160" cy="137160"/>
                </a:xfrm>
              </p:grpSpPr>
              <p:sp>
                <p:nvSpPr>
                  <p:cNvPr id="23" name="Oval 22">
                    <a:extLst>
                      <a:ext uri="{FF2B5EF4-FFF2-40B4-BE49-F238E27FC236}">
                        <a16:creationId xmlns:a16="http://schemas.microsoft.com/office/drawing/2014/main" id="{958691F2-D45B-1916-2A94-B6AE03A3D733}"/>
                      </a:ext>
                    </a:extLst>
                  </p:cNvPr>
                  <p:cNvSpPr/>
                  <p:nvPr/>
                </p:nvSpPr>
                <p:spPr>
                  <a:xfrm rot="10680000">
                    <a:off x="2956012" y="2369957"/>
                    <a:ext cx="137160" cy="137160"/>
                  </a:xfrm>
                  <a:prstGeom prst="ellipse">
                    <a:avLst/>
                  </a:prstGeom>
                  <a:solidFill>
                    <a:schemeClr val="bg1"/>
                  </a:solidFill>
                  <a:ln w="3175">
                    <a:noFill/>
                    <a:prstDash val="sys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8FB38ABE-0BAA-3106-6373-302F31B58DD9}"/>
                      </a:ext>
                    </a:extLst>
                  </p:cNvPr>
                  <p:cNvSpPr/>
                  <p:nvPr/>
                </p:nvSpPr>
                <p:spPr>
                  <a:xfrm>
                    <a:off x="2978872" y="2392817"/>
                    <a:ext cx="91440" cy="91440"/>
                  </a:xfrm>
                  <a:prstGeom prst="ellipse">
                    <a:avLst/>
                  </a:prstGeom>
                  <a:solidFill>
                    <a:srgbClr val="404040"/>
                  </a:solidFill>
                  <a:ln w="3175">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40" name="Group 39">
              <a:extLst>
                <a:ext uri="{FF2B5EF4-FFF2-40B4-BE49-F238E27FC236}">
                  <a16:creationId xmlns:a16="http://schemas.microsoft.com/office/drawing/2014/main" id="{3188F0A0-4CB2-4E81-181C-FB76842A46A9}"/>
                </a:ext>
              </a:extLst>
            </p:cNvPr>
            <p:cNvGrpSpPr/>
            <p:nvPr/>
          </p:nvGrpSpPr>
          <p:grpSpPr>
            <a:xfrm>
              <a:off x="8610123" y="1254356"/>
              <a:ext cx="805679" cy="4465246"/>
              <a:chOff x="6764841" y="1016849"/>
              <a:chExt cx="805679" cy="4465246"/>
            </a:xfrm>
          </p:grpSpPr>
          <p:pic>
            <p:nvPicPr>
              <p:cNvPr id="648" name="Picture 647">
                <a:extLst>
                  <a:ext uri="{FF2B5EF4-FFF2-40B4-BE49-F238E27FC236}">
                    <a16:creationId xmlns:a16="http://schemas.microsoft.com/office/drawing/2014/main" id="{6F718DE0-3250-6C66-EC67-7F8F7FC02A7F}"/>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764841" y="1016849"/>
                <a:ext cx="805679" cy="255915"/>
              </a:xfrm>
              <a:prstGeom prst="rect">
                <a:avLst/>
              </a:prstGeom>
            </p:spPr>
          </p:pic>
          <p:grpSp>
            <p:nvGrpSpPr>
              <p:cNvPr id="941" name="Group 940">
                <a:extLst>
                  <a:ext uri="{FF2B5EF4-FFF2-40B4-BE49-F238E27FC236}">
                    <a16:creationId xmlns:a16="http://schemas.microsoft.com/office/drawing/2014/main" id="{E7CEDD9A-D7DF-9340-B967-5E51A76ACAD3}"/>
                  </a:ext>
                </a:extLst>
              </p:cNvPr>
              <p:cNvGrpSpPr/>
              <p:nvPr/>
            </p:nvGrpSpPr>
            <p:grpSpPr>
              <a:xfrm>
                <a:off x="7132625" y="2483599"/>
                <a:ext cx="137160" cy="2998496"/>
                <a:chOff x="7145325" y="2483599"/>
                <a:chExt cx="137160" cy="2998496"/>
              </a:xfrm>
            </p:grpSpPr>
            <p:grpSp>
              <p:nvGrpSpPr>
                <p:cNvPr id="652" name="Group 651">
                  <a:extLst>
                    <a:ext uri="{FF2B5EF4-FFF2-40B4-BE49-F238E27FC236}">
                      <a16:creationId xmlns:a16="http://schemas.microsoft.com/office/drawing/2014/main" id="{422E1C1F-125A-F3E9-3C55-43ACE9E269BE}"/>
                    </a:ext>
                  </a:extLst>
                </p:cNvPr>
                <p:cNvGrpSpPr/>
                <p:nvPr/>
              </p:nvGrpSpPr>
              <p:grpSpPr>
                <a:xfrm>
                  <a:off x="7145325" y="3632039"/>
                  <a:ext cx="137160" cy="137160"/>
                  <a:chOff x="2956012" y="2369957"/>
                  <a:chExt cx="137160" cy="137160"/>
                </a:xfrm>
              </p:grpSpPr>
              <p:sp>
                <p:nvSpPr>
                  <p:cNvPr id="653" name="Oval 652">
                    <a:extLst>
                      <a:ext uri="{FF2B5EF4-FFF2-40B4-BE49-F238E27FC236}">
                        <a16:creationId xmlns:a16="http://schemas.microsoft.com/office/drawing/2014/main" id="{A3FA4359-3882-67C9-CC53-52EFC4A3446E}"/>
                      </a:ext>
                    </a:extLst>
                  </p:cNvPr>
                  <p:cNvSpPr/>
                  <p:nvPr/>
                </p:nvSpPr>
                <p:spPr>
                  <a:xfrm>
                    <a:off x="2956012" y="2369957"/>
                    <a:ext cx="137160" cy="137160"/>
                  </a:xfrm>
                  <a:prstGeom prst="ellipse">
                    <a:avLst/>
                  </a:prstGeom>
                  <a:solidFill>
                    <a:schemeClr val="bg1"/>
                  </a:solidFill>
                  <a:ln w="3175">
                    <a:noFill/>
                    <a:prstDash val="sys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4" name="Oval 653">
                    <a:extLst>
                      <a:ext uri="{FF2B5EF4-FFF2-40B4-BE49-F238E27FC236}">
                        <a16:creationId xmlns:a16="http://schemas.microsoft.com/office/drawing/2014/main" id="{2F97B2E2-E33B-4E97-F213-5B809E841F11}"/>
                      </a:ext>
                    </a:extLst>
                  </p:cNvPr>
                  <p:cNvSpPr/>
                  <p:nvPr/>
                </p:nvSpPr>
                <p:spPr>
                  <a:xfrm>
                    <a:off x="2978872" y="2392817"/>
                    <a:ext cx="91440" cy="91440"/>
                  </a:xfrm>
                  <a:prstGeom prst="ellipse">
                    <a:avLst/>
                  </a:prstGeom>
                  <a:solidFill>
                    <a:srgbClr val="404040"/>
                  </a:solidFill>
                  <a:ln w="3175">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55" name="Group 654">
                  <a:extLst>
                    <a:ext uri="{FF2B5EF4-FFF2-40B4-BE49-F238E27FC236}">
                      <a16:creationId xmlns:a16="http://schemas.microsoft.com/office/drawing/2014/main" id="{91898A2F-ADC7-083A-B991-C89EC245CFB5}"/>
                    </a:ext>
                  </a:extLst>
                </p:cNvPr>
                <p:cNvGrpSpPr/>
                <p:nvPr/>
              </p:nvGrpSpPr>
              <p:grpSpPr>
                <a:xfrm>
                  <a:off x="7145325" y="3069611"/>
                  <a:ext cx="137160" cy="137160"/>
                  <a:chOff x="2956012" y="2369957"/>
                  <a:chExt cx="137160" cy="137160"/>
                </a:xfrm>
              </p:grpSpPr>
              <p:sp>
                <p:nvSpPr>
                  <p:cNvPr id="656" name="Oval 655">
                    <a:extLst>
                      <a:ext uri="{FF2B5EF4-FFF2-40B4-BE49-F238E27FC236}">
                        <a16:creationId xmlns:a16="http://schemas.microsoft.com/office/drawing/2014/main" id="{90686817-14FE-7C30-B9C1-A554CEF06056}"/>
                      </a:ext>
                    </a:extLst>
                  </p:cNvPr>
                  <p:cNvSpPr/>
                  <p:nvPr/>
                </p:nvSpPr>
                <p:spPr>
                  <a:xfrm>
                    <a:off x="2956012" y="2369957"/>
                    <a:ext cx="137160" cy="137160"/>
                  </a:xfrm>
                  <a:prstGeom prst="ellipse">
                    <a:avLst/>
                  </a:prstGeom>
                  <a:solidFill>
                    <a:schemeClr val="bg1"/>
                  </a:solidFill>
                  <a:ln w="3175">
                    <a:noFill/>
                    <a:prstDash val="sys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7" name="Oval 656">
                    <a:extLst>
                      <a:ext uri="{FF2B5EF4-FFF2-40B4-BE49-F238E27FC236}">
                        <a16:creationId xmlns:a16="http://schemas.microsoft.com/office/drawing/2014/main" id="{743B94DC-0FFD-24C7-F36F-ADCD775D0FD6}"/>
                      </a:ext>
                    </a:extLst>
                  </p:cNvPr>
                  <p:cNvSpPr/>
                  <p:nvPr/>
                </p:nvSpPr>
                <p:spPr>
                  <a:xfrm>
                    <a:off x="2978872" y="2392817"/>
                    <a:ext cx="91440" cy="91440"/>
                  </a:xfrm>
                  <a:prstGeom prst="ellipse">
                    <a:avLst/>
                  </a:prstGeom>
                  <a:solidFill>
                    <a:srgbClr val="404040"/>
                  </a:solidFill>
                  <a:ln w="3175">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58" name="Group 657">
                  <a:extLst>
                    <a:ext uri="{FF2B5EF4-FFF2-40B4-BE49-F238E27FC236}">
                      <a16:creationId xmlns:a16="http://schemas.microsoft.com/office/drawing/2014/main" id="{C36C4B39-80C9-1930-0B46-C56155D8054B}"/>
                    </a:ext>
                  </a:extLst>
                </p:cNvPr>
                <p:cNvGrpSpPr/>
                <p:nvPr/>
              </p:nvGrpSpPr>
              <p:grpSpPr>
                <a:xfrm>
                  <a:off x="7145325" y="2483599"/>
                  <a:ext cx="137160" cy="137160"/>
                  <a:chOff x="2956012" y="2369957"/>
                  <a:chExt cx="137160" cy="137160"/>
                </a:xfrm>
              </p:grpSpPr>
              <p:sp>
                <p:nvSpPr>
                  <p:cNvPr id="659" name="Oval 658">
                    <a:extLst>
                      <a:ext uri="{FF2B5EF4-FFF2-40B4-BE49-F238E27FC236}">
                        <a16:creationId xmlns:a16="http://schemas.microsoft.com/office/drawing/2014/main" id="{9030CB8F-6306-5D80-15F6-D712589CA097}"/>
                      </a:ext>
                    </a:extLst>
                  </p:cNvPr>
                  <p:cNvSpPr/>
                  <p:nvPr/>
                </p:nvSpPr>
                <p:spPr>
                  <a:xfrm>
                    <a:off x="2956012" y="2369957"/>
                    <a:ext cx="137160" cy="137160"/>
                  </a:xfrm>
                  <a:prstGeom prst="ellipse">
                    <a:avLst/>
                  </a:prstGeom>
                  <a:solidFill>
                    <a:schemeClr val="bg1"/>
                  </a:solidFill>
                  <a:ln w="3175">
                    <a:noFill/>
                    <a:prstDash val="sys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0" name="Oval 659">
                    <a:extLst>
                      <a:ext uri="{FF2B5EF4-FFF2-40B4-BE49-F238E27FC236}">
                        <a16:creationId xmlns:a16="http://schemas.microsoft.com/office/drawing/2014/main" id="{B23E7F3D-6F16-8B78-194C-69F3339E98F8}"/>
                      </a:ext>
                    </a:extLst>
                  </p:cNvPr>
                  <p:cNvSpPr/>
                  <p:nvPr/>
                </p:nvSpPr>
                <p:spPr>
                  <a:xfrm>
                    <a:off x="2978872" y="2392817"/>
                    <a:ext cx="91440" cy="91440"/>
                  </a:xfrm>
                  <a:prstGeom prst="ellipse">
                    <a:avLst/>
                  </a:prstGeom>
                  <a:solidFill>
                    <a:srgbClr val="404040"/>
                  </a:solidFill>
                  <a:ln w="3175">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61" name="Group 660">
                  <a:extLst>
                    <a:ext uri="{FF2B5EF4-FFF2-40B4-BE49-F238E27FC236}">
                      <a16:creationId xmlns:a16="http://schemas.microsoft.com/office/drawing/2014/main" id="{BE36E8BD-F286-2FE0-C7B3-CD7AB29D5F44}"/>
                    </a:ext>
                  </a:extLst>
                </p:cNvPr>
                <p:cNvGrpSpPr/>
                <p:nvPr/>
              </p:nvGrpSpPr>
              <p:grpSpPr>
                <a:xfrm>
                  <a:off x="7145325" y="4745123"/>
                  <a:ext cx="137160" cy="137160"/>
                  <a:chOff x="2956012" y="2369957"/>
                  <a:chExt cx="137160" cy="137160"/>
                </a:xfrm>
              </p:grpSpPr>
              <p:sp>
                <p:nvSpPr>
                  <p:cNvPr id="662" name="Oval 661">
                    <a:extLst>
                      <a:ext uri="{FF2B5EF4-FFF2-40B4-BE49-F238E27FC236}">
                        <a16:creationId xmlns:a16="http://schemas.microsoft.com/office/drawing/2014/main" id="{BE4C3022-D5BE-3966-3740-75109CBF423F}"/>
                      </a:ext>
                    </a:extLst>
                  </p:cNvPr>
                  <p:cNvSpPr/>
                  <p:nvPr/>
                </p:nvSpPr>
                <p:spPr>
                  <a:xfrm>
                    <a:off x="2956012" y="2369957"/>
                    <a:ext cx="137160" cy="137160"/>
                  </a:xfrm>
                  <a:prstGeom prst="ellipse">
                    <a:avLst/>
                  </a:prstGeom>
                  <a:solidFill>
                    <a:schemeClr val="bg1"/>
                  </a:solidFill>
                  <a:ln w="3175">
                    <a:noFill/>
                    <a:prstDash val="sys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3" name="Oval 662">
                    <a:extLst>
                      <a:ext uri="{FF2B5EF4-FFF2-40B4-BE49-F238E27FC236}">
                        <a16:creationId xmlns:a16="http://schemas.microsoft.com/office/drawing/2014/main" id="{0FDC606F-0B45-0E0F-3A9A-9D3DC6613DBC}"/>
                      </a:ext>
                    </a:extLst>
                  </p:cNvPr>
                  <p:cNvSpPr/>
                  <p:nvPr/>
                </p:nvSpPr>
                <p:spPr>
                  <a:xfrm>
                    <a:off x="2978872" y="2392817"/>
                    <a:ext cx="91440" cy="91440"/>
                  </a:xfrm>
                  <a:prstGeom prst="ellipse">
                    <a:avLst/>
                  </a:prstGeom>
                  <a:solidFill>
                    <a:srgbClr val="404040"/>
                  </a:solidFill>
                  <a:ln w="3175">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a:extLst>
                    <a:ext uri="{FF2B5EF4-FFF2-40B4-BE49-F238E27FC236}">
                      <a16:creationId xmlns:a16="http://schemas.microsoft.com/office/drawing/2014/main" id="{E1C5DEFD-85A0-C2FE-0836-E3744902248A}"/>
                    </a:ext>
                  </a:extLst>
                </p:cNvPr>
                <p:cNvGrpSpPr/>
                <p:nvPr/>
              </p:nvGrpSpPr>
              <p:grpSpPr>
                <a:xfrm>
                  <a:off x="7145325" y="5344935"/>
                  <a:ext cx="137160" cy="137160"/>
                  <a:chOff x="2956012" y="2369957"/>
                  <a:chExt cx="137160" cy="137160"/>
                </a:xfrm>
              </p:grpSpPr>
              <p:sp>
                <p:nvSpPr>
                  <p:cNvPr id="26" name="Oval 25">
                    <a:extLst>
                      <a:ext uri="{FF2B5EF4-FFF2-40B4-BE49-F238E27FC236}">
                        <a16:creationId xmlns:a16="http://schemas.microsoft.com/office/drawing/2014/main" id="{27D20A26-8141-5DCA-0053-BCC3C074019A}"/>
                      </a:ext>
                    </a:extLst>
                  </p:cNvPr>
                  <p:cNvSpPr/>
                  <p:nvPr/>
                </p:nvSpPr>
                <p:spPr>
                  <a:xfrm>
                    <a:off x="2956012" y="2369957"/>
                    <a:ext cx="137160" cy="137160"/>
                  </a:xfrm>
                  <a:prstGeom prst="ellipse">
                    <a:avLst/>
                  </a:prstGeom>
                  <a:solidFill>
                    <a:schemeClr val="bg1"/>
                  </a:solidFill>
                  <a:ln w="3175">
                    <a:noFill/>
                    <a:prstDash val="sys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7B335D96-FF80-D696-838A-030A678EA5D4}"/>
                      </a:ext>
                    </a:extLst>
                  </p:cNvPr>
                  <p:cNvSpPr/>
                  <p:nvPr/>
                </p:nvSpPr>
                <p:spPr>
                  <a:xfrm>
                    <a:off x="2978872" y="2392817"/>
                    <a:ext cx="91440" cy="91440"/>
                  </a:xfrm>
                  <a:prstGeom prst="ellipse">
                    <a:avLst/>
                  </a:prstGeom>
                  <a:solidFill>
                    <a:srgbClr val="404040"/>
                  </a:solidFill>
                  <a:ln w="3175">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pic>
          <p:nvPicPr>
            <p:cNvPr id="799" name="Picture 798" descr="A blue and white logo&#10;&#10;Description automatically generated with low confidence">
              <a:extLst>
                <a:ext uri="{FF2B5EF4-FFF2-40B4-BE49-F238E27FC236}">
                  <a16:creationId xmlns:a16="http://schemas.microsoft.com/office/drawing/2014/main" id="{729FB263-EACE-C99C-A33E-D96A338D7513}"/>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t="10377" b="16904"/>
            <a:stretch/>
          </p:blipFill>
          <p:spPr>
            <a:xfrm>
              <a:off x="2390629" y="1200067"/>
              <a:ext cx="603219" cy="260777"/>
            </a:xfrm>
            <a:prstGeom prst="rect">
              <a:avLst/>
            </a:prstGeom>
          </p:spPr>
        </p:pic>
        <p:grpSp>
          <p:nvGrpSpPr>
            <p:cNvPr id="28" name="Group 27">
              <a:extLst>
                <a:ext uri="{FF2B5EF4-FFF2-40B4-BE49-F238E27FC236}">
                  <a16:creationId xmlns:a16="http://schemas.microsoft.com/office/drawing/2014/main" id="{231A96D5-22B6-3D43-9218-2B89ABD49671}"/>
                </a:ext>
              </a:extLst>
            </p:cNvPr>
            <p:cNvGrpSpPr/>
            <p:nvPr/>
          </p:nvGrpSpPr>
          <p:grpSpPr>
            <a:xfrm>
              <a:off x="2633730" y="4982630"/>
              <a:ext cx="137160" cy="137160"/>
              <a:chOff x="2956012" y="2369957"/>
              <a:chExt cx="137160" cy="137160"/>
            </a:xfrm>
          </p:grpSpPr>
          <p:sp>
            <p:nvSpPr>
              <p:cNvPr id="29" name="Oval 28">
                <a:extLst>
                  <a:ext uri="{FF2B5EF4-FFF2-40B4-BE49-F238E27FC236}">
                    <a16:creationId xmlns:a16="http://schemas.microsoft.com/office/drawing/2014/main" id="{161136D3-4AB5-E761-EC17-9BD14AF5BF43}"/>
                  </a:ext>
                </a:extLst>
              </p:cNvPr>
              <p:cNvSpPr/>
              <p:nvPr/>
            </p:nvSpPr>
            <p:spPr>
              <a:xfrm>
                <a:off x="2956012" y="2369957"/>
                <a:ext cx="137160" cy="137160"/>
              </a:xfrm>
              <a:prstGeom prst="ellipse">
                <a:avLst/>
              </a:prstGeom>
              <a:solidFill>
                <a:schemeClr val="bg1"/>
              </a:solidFill>
              <a:ln w="3175">
                <a:noFill/>
                <a:prstDash val="sys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1C00C5BC-39DE-BAF5-3DFE-21800AF3D240}"/>
                  </a:ext>
                </a:extLst>
              </p:cNvPr>
              <p:cNvSpPr/>
              <p:nvPr/>
            </p:nvSpPr>
            <p:spPr>
              <a:xfrm>
                <a:off x="2978872" y="2392817"/>
                <a:ext cx="91440" cy="91440"/>
              </a:xfrm>
              <a:prstGeom prst="ellipse">
                <a:avLst/>
              </a:prstGeom>
              <a:solidFill>
                <a:srgbClr val="404040"/>
              </a:solidFill>
              <a:ln w="3175">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4" name="Group 53">
              <a:extLst>
                <a:ext uri="{FF2B5EF4-FFF2-40B4-BE49-F238E27FC236}">
                  <a16:creationId xmlns:a16="http://schemas.microsoft.com/office/drawing/2014/main" id="{DC671526-5DA3-F260-5C05-DCAD38BA0B4A}"/>
                </a:ext>
              </a:extLst>
            </p:cNvPr>
            <p:cNvGrpSpPr/>
            <p:nvPr/>
          </p:nvGrpSpPr>
          <p:grpSpPr>
            <a:xfrm>
              <a:off x="5586270" y="1951776"/>
              <a:ext cx="575781" cy="3168014"/>
              <a:chOff x="10058036" y="1714269"/>
              <a:chExt cx="575781" cy="3168014"/>
            </a:xfrm>
          </p:grpSpPr>
          <p:pic>
            <p:nvPicPr>
              <p:cNvPr id="811" name="Picture 810" descr="A blue and white logo&#10;&#10;Description automatically generated with low confidence">
                <a:extLst>
                  <a:ext uri="{FF2B5EF4-FFF2-40B4-BE49-F238E27FC236}">
                    <a16:creationId xmlns:a16="http://schemas.microsoft.com/office/drawing/2014/main" id="{44F59F82-5A6D-46F0-F7E9-C3EEB9DF7130}"/>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0058036" y="1714269"/>
                <a:ext cx="575781" cy="200008"/>
              </a:xfrm>
              <a:prstGeom prst="rect">
                <a:avLst/>
              </a:prstGeom>
            </p:spPr>
          </p:pic>
          <p:grpSp>
            <p:nvGrpSpPr>
              <p:cNvPr id="955" name="Group 954">
                <a:extLst>
                  <a:ext uri="{FF2B5EF4-FFF2-40B4-BE49-F238E27FC236}">
                    <a16:creationId xmlns:a16="http://schemas.microsoft.com/office/drawing/2014/main" id="{027504D5-9B4D-CAEB-04F7-CBBB4141E420}"/>
                  </a:ext>
                </a:extLst>
              </p:cNvPr>
              <p:cNvGrpSpPr/>
              <p:nvPr/>
            </p:nvGrpSpPr>
            <p:grpSpPr>
              <a:xfrm>
                <a:off x="10278002" y="2496166"/>
                <a:ext cx="137160" cy="2386117"/>
                <a:chOff x="10278002" y="2496166"/>
                <a:chExt cx="137160" cy="2386117"/>
              </a:xfrm>
            </p:grpSpPr>
            <p:grpSp>
              <p:nvGrpSpPr>
                <p:cNvPr id="890" name="Group 889">
                  <a:extLst>
                    <a:ext uri="{FF2B5EF4-FFF2-40B4-BE49-F238E27FC236}">
                      <a16:creationId xmlns:a16="http://schemas.microsoft.com/office/drawing/2014/main" id="{D6013A22-A579-F87C-5F2D-19BA16152661}"/>
                    </a:ext>
                  </a:extLst>
                </p:cNvPr>
                <p:cNvGrpSpPr/>
                <p:nvPr/>
              </p:nvGrpSpPr>
              <p:grpSpPr>
                <a:xfrm>
                  <a:off x="10278002" y="4745123"/>
                  <a:ext cx="137160" cy="137160"/>
                  <a:chOff x="2956012" y="2369957"/>
                  <a:chExt cx="137160" cy="137160"/>
                </a:xfrm>
              </p:grpSpPr>
              <p:sp>
                <p:nvSpPr>
                  <p:cNvPr id="891" name="Oval 890">
                    <a:extLst>
                      <a:ext uri="{FF2B5EF4-FFF2-40B4-BE49-F238E27FC236}">
                        <a16:creationId xmlns:a16="http://schemas.microsoft.com/office/drawing/2014/main" id="{3F20BFF8-C7E2-FD57-DEEF-058A39578D95}"/>
                      </a:ext>
                    </a:extLst>
                  </p:cNvPr>
                  <p:cNvSpPr/>
                  <p:nvPr/>
                </p:nvSpPr>
                <p:spPr>
                  <a:xfrm>
                    <a:off x="2956012" y="2369957"/>
                    <a:ext cx="137160" cy="137160"/>
                  </a:xfrm>
                  <a:prstGeom prst="ellipse">
                    <a:avLst/>
                  </a:prstGeom>
                  <a:solidFill>
                    <a:schemeClr val="bg1"/>
                  </a:solidFill>
                  <a:ln w="3175">
                    <a:noFill/>
                    <a:prstDash val="sys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2" name="Oval 891">
                    <a:extLst>
                      <a:ext uri="{FF2B5EF4-FFF2-40B4-BE49-F238E27FC236}">
                        <a16:creationId xmlns:a16="http://schemas.microsoft.com/office/drawing/2014/main" id="{CB1AF799-FE4D-B84F-6935-F524B645C31B}"/>
                      </a:ext>
                    </a:extLst>
                  </p:cNvPr>
                  <p:cNvSpPr/>
                  <p:nvPr/>
                </p:nvSpPr>
                <p:spPr>
                  <a:xfrm>
                    <a:off x="2978872" y="2392817"/>
                    <a:ext cx="91440" cy="91440"/>
                  </a:xfrm>
                  <a:prstGeom prst="ellipse">
                    <a:avLst/>
                  </a:prstGeom>
                  <a:solidFill>
                    <a:srgbClr val="404040"/>
                  </a:solidFill>
                  <a:ln w="3175">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06033FC3-A3F5-A36F-204C-42628D87D065}"/>
                    </a:ext>
                  </a:extLst>
                </p:cNvPr>
                <p:cNvGrpSpPr/>
                <p:nvPr/>
              </p:nvGrpSpPr>
              <p:grpSpPr>
                <a:xfrm>
                  <a:off x="10278002" y="3069611"/>
                  <a:ext cx="137160" cy="137160"/>
                  <a:chOff x="2956012" y="2369957"/>
                  <a:chExt cx="137160" cy="137160"/>
                </a:xfrm>
              </p:grpSpPr>
              <p:sp>
                <p:nvSpPr>
                  <p:cNvPr id="11" name="Oval 10">
                    <a:extLst>
                      <a:ext uri="{FF2B5EF4-FFF2-40B4-BE49-F238E27FC236}">
                        <a16:creationId xmlns:a16="http://schemas.microsoft.com/office/drawing/2014/main" id="{F7B75BED-BA35-009F-63E7-91EFEA57C033}"/>
                      </a:ext>
                    </a:extLst>
                  </p:cNvPr>
                  <p:cNvSpPr/>
                  <p:nvPr/>
                </p:nvSpPr>
                <p:spPr>
                  <a:xfrm>
                    <a:off x="2956012" y="2369957"/>
                    <a:ext cx="137160" cy="137160"/>
                  </a:xfrm>
                  <a:prstGeom prst="ellipse">
                    <a:avLst/>
                  </a:prstGeom>
                  <a:solidFill>
                    <a:schemeClr val="bg1"/>
                  </a:solidFill>
                  <a:ln w="3175">
                    <a:noFill/>
                    <a:prstDash val="sys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10A962CB-AC22-2D93-F08F-BA41AE480A98}"/>
                      </a:ext>
                    </a:extLst>
                  </p:cNvPr>
                  <p:cNvSpPr/>
                  <p:nvPr/>
                </p:nvSpPr>
                <p:spPr>
                  <a:xfrm>
                    <a:off x="2978872" y="2392817"/>
                    <a:ext cx="91440" cy="91440"/>
                  </a:xfrm>
                  <a:prstGeom prst="ellipse">
                    <a:avLst/>
                  </a:prstGeom>
                  <a:solidFill>
                    <a:srgbClr val="404040"/>
                  </a:solidFill>
                  <a:ln w="3175">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2F2210AA-180E-370D-73D2-29CED73C072B}"/>
                    </a:ext>
                  </a:extLst>
                </p:cNvPr>
                <p:cNvGrpSpPr/>
                <p:nvPr/>
              </p:nvGrpSpPr>
              <p:grpSpPr>
                <a:xfrm>
                  <a:off x="10278002" y="3632039"/>
                  <a:ext cx="137160" cy="137160"/>
                  <a:chOff x="2956012" y="2369957"/>
                  <a:chExt cx="137160" cy="137160"/>
                </a:xfrm>
              </p:grpSpPr>
              <p:sp>
                <p:nvSpPr>
                  <p:cNvPr id="14" name="Oval 13">
                    <a:extLst>
                      <a:ext uri="{FF2B5EF4-FFF2-40B4-BE49-F238E27FC236}">
                        <a16:creationId xmlns:a16="http://schemas.microsoft.com/office/drawing/2014/main" id="{3DA7C689-C8EB-BE22-6B22-598F248BE7D9}"/>
                      </a:ext>
                    </a:extLst>
                  </p:cNvPr>
                  <p:cNvSpPr/>
                  <p:nvPr/>
                </p:nvSpPr>
                <p:spPr>
                  <a:xfrm>
                    <a:off x="2956012" y="2369957"/>
                    <a:ext cx="137160" cy="137160"/>
                  </a:xfrm>
                  <a:prstGeom prst="ellipse">
                    <a:avLst/>
                  </a:prstGeom>
                  <a:solidFill>
                    <a:schemeClr val="bg1"/>
                  </a:solidFill>
                  <a:ln w="3175">
                    <a:noFill/>
                    <a:prstDash val="sys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D60A41C7-08BF-A8BD-5C53-EBA7CA49AD43}"/>
                      </a:ext>
                    </a:extLst>
                  </p:cNvPr>
                  <p:cNvSpPr/>
                  <p:nvPr/>
                </p:nvSpPr>
                <p:spPr>
                  <a:xfrm>
                    <a:off x="2978872" y="2392817"/>
                    <a:ext cx="91440" cy="91440"/>
                  </a:xfrm>
                  <a:prstGeom prst="ellipse">
                    <a:avLst/>
                  </a:prstGeom>
                  <a:solidFill>
                    <a:srgbClr val="404040"/>
                  </a:solidFill>
                  <a:ln w="3175">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30">
                  <a:extLst>
                    <a:ext uri="{FF2B5EF4-FFF2-40B4-BE49-F238E27FC236}">
                      <a16:creationId xmlns:a16="http://schemas.microsoft.com/office/drawing/2014/main" id="{6DF2A3F0-0099-BEDA-2A7C-5A18549E1DF9}"/>
                    </a:ext>
                  </a:extLst>
                </p:cNvPr>
                <p:cNvGrpSpPr/>
                <p:nvPr/>
              </p:nvGrpSpPr>
              <p:grpSpPr>
                <a:xfrm>
                  <a:off x="10278002" y="2496166"/>
                  <a:ext cx="137160" cy="137160"/>
                  <a:chOff x="2956012" y="2369957"/>
                  <a:chExt cx="137160" cy="137160"/>
                </a:xfrm>
              </p:grpSpPr>
              <p:sp>
                <p:nvSpPr>
                  <p:cNvPr id="32" name="Oval 31">
                    <a:extLst>
                      <a:ext uri="{FF2B5EF4-FFF2-40B4-BE49-F238E27FC236}">
                        <a16:creationId xmlns:a16="http://schemas.microsoft.com/office/drawing/2014/main" id="{FB77044F-BF01-EE33-9D14-AB64949BA6F6}"/>
                      </a:ext>
                    </a:extLst>
                  </p:cNvPr>
                  <p:cNvSpPr/>
                  <p:nvPr/>
                </p:nvSpPr>
                <p:spPr>
                  <a:xfrm>
                    <a:off x="2956012" y="2369957"/>
                    <a:ext cx="137160" cy="137160"/>
                  </a:xfrm>
                  <a:prstGeom prst="ellipse">
                    <a:avLst/>
                  </a:prstGeom>
                  <a:solidFill>
                    <a:schemeClr val="bg1"/>
                  </a:solidFill>
                  <a:ln w="3175">
                    <a:noFill/>
                    <a:prstDash val="sys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9D843ED5-90B3-E6A5-4A7A-7B5998FAA414}"/>
                      </a:ext>
                    </a:extLst>
                  </p:cNvPr>
                  <p:cNvSpPr/>
                  <p:nvPr/>
                </p:nvSpPr>
                <p:spPr>
                  <a:xfrm>
                    <a:off x="2978872" y="2392817"/>
                    <a:ext cx="91440" cy="91440"/>
                  </a:xfrm>
                  <a:prstGeom prst="ellipse">
                    <a:avLst/>
                  </a:prstGeom>
                  <a:solidFill>
                    <a:srgbClr val="404040"/>
                  </a:solidFill>
                  <a:ln w="3175">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 name="Group 45">
                  <a:extLst>
                    <a:ext uri="{FF2B5EF4-FFF2-40B4-BE49-F238E27FC236}">
                      <a16:creationId xmlns:a16="http://schemas.microsoft.com/office/drawing/2014/main" id="{AA3583B7-AB9E-8106-F181-6575E92323E5}"/>
                    </a:ext>
                  </a:extLst>
                </p:cNvPr>
                <p:cNvGrpSpPr/>
                <p:nvPr/>
              </p:nvGrpSpPr>
              <p:grpSpPr>
                <a:xfrm>
                  <a:off x="10278002" y="4207132"/>
                  <a:ext cx="137160" cy="137160"/>
                  <a:chOff x="2956012" y="2369957"/>
                  <a:chExt cx="137160" cy="137160"/>
                </a:xfrm>
              </p:grpSpPr>
              <p:sp>
                <p:nvSpPr>
                  <p:cNvPr id="47" name="Oval 46">
                    <a:extLst>
                      <a:ext uri="{FF2B5EF4-FFF2-40B4-BE49-F238E27FC236}">
                        <a16:creationId xmlns:a16="http://schemas.microsoft.com/office/drawing/2014/main" id="{5185296F-7500-1E86-C5BC-C86600720CCC}"/>
                      </a:ext>
                    </a:extLst>
                  </p:cNvPr>
                  <p:cNvSpPr/>
                  <p:nvPr/>
                </p:nvSpPr>
                <p:spPr>
                  <a:xfrm>
                    <a:off x="2956012" y="2369957"/>
                    <a:ext cx="137160" cy="137160"/>
                  </a:xfrm>
                  <a:prstGeom prst="ellipse">
                    <a:avLst/>
                  </a:prstGeom>
                  <a:solidFill>
                    <a:schemeClr val="bg1"/>
                  </a:solidFill>
                  <a:ln w="3175">
                    <a:noFill/>
                    <a:prstDash val="sys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E114B6D3-19B4-88E3-EDCD-B76F174EC3C4}"/>
                      </a:ext>
                    </a:extLst>
                  </p:cNvPr>
                  <p:cNvSpPr/>
                  <p:nvPr/>
                </p:nvSpPr>
                <p:spPr>
                  <a:xfrm>
                    <a:off x="2978872" y="2392817"/>
                    <a:ext cx="91440" cy="91440"/>
                  </a:xfrm>
                  <a:prstGeom prst="ellipse">
                    <a:avLst/>
                  </a:prstGeom>
                  <a:solidFill>
                    <a:srgbClr val="404040"/>
                  </a:solidFill>
                  <a:ln w="3175">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945" name="Group 944">
              <a:extLst>
                <a:ext uri="{FF2B5EF4-FFF2-40B4-BE49-F238E27FC236}">
                  <a16:creationId xmlns:a16="http://schemas.microsoft.com/office/drawing/2014/main" id="{EAD835A0-B107-4759-8BB8-2A87F4F2357A}"/>
                </a:ext>
              </a:extLst>
            </p:cNvPr>
            <p:cNvGrpSpPr/>
            <p:nvPr/>
          </p:nvGrpSpPr>
          <p:grpSpPr>
            <a:xfrm>
              <a:off x="3536434" y="3303867"/>
              <a:ext cx="137160" cy="708650"/>
              <a:chOff x="9387949" y="3066360"/>
              <a:chExt cx="137160" cy="708650"/>
            </a:xfrm>
          </p:grpSpPr>
          <p:grpSp>
            <p:nvGrpSpPr>
              <p:cNvPr id="893" name="Group 892">
                <a:extLst>
                  <a:ext uri="{FF2B5EF4-FFF2-40B4-BE49-F238E27FC236}">
                    <a16:creationId xmlns:a16="http://schemas.microsoft.com/office/drawing/2014/main" id="{59BA7A8E-5ADD-D1BA-399E-106407816AB1}"/>
                  </a:ext>
                </a:extLst>
              </p:cNvPr>
              <p:cNvGrpSpPr/>
              <p:nvPr/>
            </p:nvGrpSpPr>
            <p:grpSpPr>
              <a:xfrm>
                <a:off x="9387949" y="3637850"/>
                <a:ext cx="137160" cy="137160"/>
                <a:chOff x="2956012" y="2369957"/>
                <a:chExt cx="137160" cy="137160"/>
              </a:xfrm>
            </p:grpSpPr>
            <p:sp>
              <p:nvSpPr>
                <p:cNvPr id="894" name="Oval 893">
                  <a:extLst>
                    <a:ext uri="{FF2B5EF4-FFF2-40B4-BE49-F238E27FC236}">
                      <a16:creationId xmlns:a16="http://schemas.microsoft.com/office/drawing/2014/main" id="{F64E59DB-3C0E-E1EA-5274-E9BBFF643941}"/>
                    </a:ext>
                  </a:extLst>
                </p:cNvPr>
                <p:cNvSpPr/>
                <p:nvPr/>
              </p:nvSpPr>
              <p:spPr>
                <a:xfrm>
                  <a:off x="2956012" y="2369957"/>
                  <a:ext cx="137160" cy="137160"/>
                </a:xfrm>
                <a:prstGeom prst="ellipse">
                  <a:avLst/>
                </a:prstGeom>
                <a:solidFill>
                  <a:schemeClr val="bg1"/>
                </a:solidFill>
                <a:ln w="3175">
                  <a:noFill/>
                  <a:prstDash val="sys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5" name="Oval 894">
                  <a:extLst>
                    <a:ext uri="{FF2B5EF4-FFF2-40B4-BE49-F238E27FC236}">
                      <a16:creationId xmlns:a16="http://schemas.microsoft.com/office/drawing/2014/main" id="{22EEEEF1-373C-2E9F-2C0C-CF79748B35D2}"/>
                    </a:ext>
                  </a:extLst>
                </p:cNvPr>
                <p:cNvSpPr/>
                <p:nvPr/>
              </p:nvSpPr>
              <p:spPr>
                <a:xfrm>
                  <a:off x="2978872" y="2392817"/>
                  <a:ext cx="91440" cy="91440"/>
                </a:xfrm>
                <a:prstGeom prst="ellipse">
                  <a:avLst/>
                </a:prstGeom>
                <a:solidFill>
                  <a:srgbClr val="404040"/>
                </a:solidFill>
                <a:ln w="3175">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 name="Group 42">
                <a:extLst>
                  <a:ext uri="{FF2B5EF4-FFF2-40B4-BE49-F238E27FC236}">
                    <a16:creationId xmlns:a16="http://schemas.microsoft.com/office/drawing/2014/main" id="{B064A867-7B44-6504-6A4C-0014FDFAC382}"/>
                  </a:ext>
                </a:extLst>
              </p:cNvPr>
              <p:cNvGrpSpPr/>
              <p:nvPr/>
            </p:nvGrpSpPr>
            <p:grpSpPr>
              <a:xfrm>
                <a:off x="9387949" y="3066360"/>
                <a:ext cx="137160" cy="137160"/>
                <a:chOff x="2956012" y="2369957"/>
                <a:chExt cx="137160" cy="137160"/>
              </a:xfrm>
            </p:grpSpPr>
            <p:sp>
              <p:nvSpPr>
                <p:cNvPr id="44" name="Oval 43">
                  <a:extLst>
                    <a:ext uri="{FF2B5EF4-FFF2-40B4-BE49-F238E27FC236}">
                      <a16:creationId xmlns:a16="http://schemas.microsoft.com/office/drawing/2014/main" id="{B51A4954-3C97-D6B2-2163-2181BBE2EF58}"/>
                    </a:ext>
                  </a:extLst>
                </p:cNvPr>
                <p:cNvSpPr/>
                <p:nvPr/>
              </p:nvSpPr>
              <p:spPr>
                <a:xfrm>
                  <a:off x="2956012" y="2369957"/>
                  <a:ext cx="137160" cy="137160"/>
                </a:xfrm>
                <a:prstGeom prst="ellipse">
                  <a:avLst/>
                </a:prstGeom>
                <a:solidFill>
                  <a:schemeClr val="bg1"/>
                </a:solidFill>
                <a:ln w="3175">
                  <a:noFill/>
                  <a:prstDash val="sys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556D7840-29C1-3C6A-39AB-3C803C148ED3}"/>
                    </a:ext>
                  </a:extLst>
                </p:cNvPr>
                <p:cNvSpPr/>
                <p:nvPr/>
              </p:nvSpPr>
              <p:spPr>
                <a:xfrm>
                  <a:off x="2978872" y="2392817"/>
                  <a:ext cx="91440" cy="91440"/>
                </a:xfrm>
                <a:prstGeom prst="ellipse">
                  <a:avLst/>
                </a:prstGeom>
                <a:solidFill>
                  <a:srgbClr val="404040"/>
                </a:solidFill>
                <a:ln w="3175">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815" name="Picture 814" descr="A picture containing text, font, graphics, graphic design&#10;&#10;Description automatically generated">
              <a:extLst>
                <a:ext uri="{FF2B5EF4-FFF2-40B4-BE49-F238E27FC236}">
                  <a16:creationId xmlns:a16="http://schemas.microsoft.com/office/drawing/2014/main" id="{A702D0FC-3906-B1EF-C949-52179AB690BA}"/>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521059" y="1136032"/>
              <a:ext cx="577443" cy="324812"/>
            </a:xfrm>
            <a:prstGeom prst="rect">
              <a:avLst/>
            </a:prstGeom>
          </p:spPr>
        </p:pic>
        <p:grpSp>
          <p:nvGrpSpPr>
            <p:cNvPr id="956" name="Group 955">
              <a:extLst>
                <a:ext uri="{FF2B5EF4-FFF2-40B4-BE49-F238E27FC236}">
                  <a16:creationId xmlns:a16="http://schemas.microsoft.com/office/drawing/2014/main" id="{4617C996-9DA4-3BDF-3DE7-65B03E7CE42F}"/>
                </a:ext>
              </a:extLst>
            </p:cNvPr>
            <p:cNvGrpSpPr/>
            <p:nvPr/>
          </p:nvGrpSpPr>
          <p:grpSpPr>
            <a:xfrm>
              <a:off x="1781653" y="3307118"/>
              <a:ext cx="137160" cy="1274681"/>
              <a:chOff x="11200807" y="3069611"/>
              <a:chExt cx="137160" cy="1274681"/>
            </a:xfrm>
          </p:grpSpPr>
          <p:grpSp>
            <p:nvGrpSpPr>
              <p:cNvPr id="862" name="Group 861">
                <a:extLst>
                  <a:ext uri="{FF2B5EF4-FFF2-40B4-BE49-F238E27FC236}">
                    <a16:creationId xmlns:a16="http://schemas.microsoft.com/office/drawing/2014/main" id="{E71E769B-D775-91D9-C0FB-B997BD087E92}"/>
                  </a:ext>
                </a:extLst>
              </p:cNvPr>
              <p:cNvGrpSpPr/>
              <p:nvPr/>
            </p:nvGrpSpPr>
            <p:grpSpPr>
              <a:xfrm>
                <a:off x="11200807" y="3069611"/>
                <a:ext cx="137160" cy="137160"/>
                <a:chOff x="2956012" y="2369957"/>
                <a:chExt cx="137160" cy="137160"/>
              </a:xfrm>
            </p:grpSpPr>
            <p:sp>
              <p:nvSpPr>
                <p:cNvPr id="863" name="Oval 862">
                  <a:extLst>
                    <a:ext uri="{FF2B5EF4-FFF2-40B4-BE49-F238E27FC236}">
                      <a16:creationId xmlns:a16="http://schemas.microsoft.com/office/drawing/2014/main" id="{6FFBB106-947A-CC26-20B3-CA067BF612C6}"/>
                    </a:ext>
                  </a:extLst>
                </p:cNvPr>
                <p:cNvSpPr/>
                <p:nvPr/>
              </p:nvSpPr>
              <p:spPr>
                <a:xfrm>
                  <a:off x="2956012" y="2369957"/>
                  <a:ext cx="137160" cy="137160"/>
                </a:xfrm>
                <a:prstGeom prst="ellipse">
                  <a:avLst/>
                </a:prstGeom>
                <a:solidFill>
                  <a:schemeClr val="bg1"/>
                </a:solidFill>
                <a:ln w="3175">
                  <a:noFill/>
                  <a:prstDash val="sys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4" name="Oval 863">
                  <a:extLst>
                    <a:ext uri="{FF2B5EF4-FFF2-40B4-BE49-F238E27FC236}">
                      <a16:creationId xmlns:a16="http://schemas.microsoft.com/office/drawing/2014/main" id="{CD9EF634-1BDD-F2F7-2686-679FB60A0D82}"/>
                    </a:ext>
                  </a:extLst>
                </p:cNvPr>
                <p:cNvSpPr/>
                <p:nvPr/>
              </p:nvSpPr>
              <p:spPr>
                <a:xfrm>
                  <a:off x="2978872" y="2392817"/>
                  <a:ext cx="91440" cy="91440"/>
                </a:xfrm>
                <a:prstGeom prst="ellipse">
                  <a:avLst/>
                </a:prstGeom>
                <a:solidFill>
                  <a:srgbClr val="404040"/>
                </a:solidFill>
                <a:ln w="3175">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9" name="Group 48">
                <a:extLst>
                  <a:ext uri="{FF2B5EF4-FFF2-40B4-BE49-F238E27FC236}">
                    <a16:creationId xmlns:a16="http://schemas.microsoft.com/office/drawing/2014/main" id="{54BA8F0E-3131-6051-8C78-D0B0CAA707C6}"/>
                  </a:ext>
                </a:extLst>
              </p:cNvPr>
              <p:cNvGrpSpPr/>
              <p:nvPr/>
            </p:nvGrpSpPr>
            <p:grpSpPr>
              <a:xfrm>
                <a:off x="11200807" y="4207132"/>
                <a:ext cx="137160" cy="137160"/>
                <a:chOff x="2956012" y="2369957"/>
                <a:chExt cx="137160" cy="137160"/>
              </a:xfrm>
            </p:grpSpPr>
            <p:sp>
              <p:nvSpPr>
                <p:cNvPr id="50" name="Oval 49">
                  <a:extLst>
                    <a:ext uri="{FF2B5EF4-FFF2-40B4-BE49-F238E27FC236}">
                      <a16:creationId xmlns:a16="http://schemas.microsoft.com/office/drawing/2014/main" id="{CF3150BF-D820-BF8A-A754-EABB03243AD5}"/>
                    </a:ext>
                  </a:extLst>
                </p:cNvPr>
                <p:cNvSpPr/>
                <p:nvPr/>
              </p:nvSpPr>
              <p:spPr>
                <a:xfrm>
                  <a:off x="2956012" y="2369957"/>
                  <a:ext cx="137160" cy="137160"/>
                </a:xfrm>
                <a:prstGeom prst="ellipse">
                  <a:avLst/>
                </a:prstGeom>
                <a:solidFill>
                  <a:schemeClr val="bg1"/>
                </a:solidFill>
                <a:ln w="3175">
                  <a:noFill/>
                  <a:prstDash val="sys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7452796A-B6C2-1CFC-102A-669D6D437A06}"/>
                    </a:ext>
                  </a:extLst>
                </p:cNvPr>
                <p:cNvSpPr/>
                <p:nvPr/>
              </p:nvSpPr>
              <p:spPr>
                <a:xfrm>
                  <a:off x="2978872" y="2392817"/>
                  <a:ext cx="91440" cy="91440"/>
                </a:xfrm>
                <a:prstGeom prst="ellipse">
                  <a:avLst/>
                </a:prstGeom>
                <a:solidFill>
                  <a:srgbClr val="404040"/>
                </a:solidFill>
                <a:ln w="3175">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57" name="Picture 56" descr="A red and white sign&#10;&#10;AI-generated content may be incorrect.">
              <a:extLst>
                <a:ext uri="{FF2B5EF4-FFF2-40B4-BE49-F238E27FC236}">
                  <a16:creationId xmlns:a16="http://schemas.microsoft.com/office/drawing/2014/main" id="{14CB1529-DD24-DC7D-DC2F-0D30E0DBEC37}"/>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3273944" y="1228231"/>
              <a:ext cx="635187" cy="213632"/>
            </a:xfrm>
            <a:prstGeom prst="rect">
              <a:avLst/>
            </a:prstGeom>
          </p:spPr>
        </p:pic>
        <p:cxnSp>
          <p:nvCxnSpPr>
            <p:cNvPr id="58" name="Straight Connector 57">
              <a:extLst>
                <a:ext uri="{FF2B5EF4-FFF2-40B4-BE49-F238E27FC236}">
                  <a16:creationId xmlns:a16="http://schemas.microsoft.com/office/drawing/2014/main" id="{0FEA3E3A-9A3C-9B42-BAF4-C654E5C117DE}"/>
                </a:ext>
              </a:extLst>
            </p:cNvPr>
            <p:cNvCxnSpPr>
              <a:cxnSpLocks/>
            </p:cNvCxnSpPr>
            <p:nvPr/>
          </p:nvCxnSpPr>
          <p:spPr>
            <a:xfrm>
              <a:off x="4051801" y="2245452"/>
              <a:ext cx="0" cy="3974867"/>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60" name="Picture 59" descr="A black background with a black square&#10;&#10;AI-generated content may be incorrect.">
              <a:extLst>
                <a:ext uri="{FF2B5EF4-FFF2-40B4-BE49-F238E27FC236}">
                  <a16:creationId xmlns:a16="http://schemas.microsoft.com/office/drawing/2014/main" id="{020654C6-4222-2A7C-1A8C-A4C08AD9AF94}"/>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3698519" y="1943905"/>
              <a:ext cx="737292" cy="203343"/>
            </a:xfrm>
            <a:prstGeom prst="rect">
              <a:avLst/>
            </a:prstGeom>
          </p:spPr>
        </p:pic>
        <p:pic>
          <p:nvPicPr>
            <p:cNvPr id="62" name="Picture 61" descr="A blue and black logo&#10;&#10;AI-generated content may be incorrect.">
              <a:extLst>
                <a:ext uri="{FF2B5EF4-FFF2-40B4-BE49-F238E27FC236}">
                  <a16:creationId xmlns:a16="http://schemas.microsoft.com/office/drawing/2014/main" id="{E1A693CE-A000-0F7B-CF5B-81D3FB8C7B50}"/>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10118367" y="1956672"/>
              <a:ext cx="501032" cy="164401"/>
            </a:xfrm>
            <a:prstGeom prst="rect">
              <a:avLst/>
            </a:prstGeom>
          </p:spPr>
        </p:pic>
        <p:pic>
          <p:nvPicPr>
            <p:cNvPr id="192" name="Picture 191" descr="A yellow and red shell logo&#10;&#10;AI-generated content may be incorrect.">
              <a:extLst>
                <a:ext uri="{FF2B5EF4-FFF2-40B4-BE49-F238E27FC236}">
                  <a16:creationId xmlns:a16="http://schemas.microsoft.com/office/drawing/2014/main" id="{341E2806-E482-3608-D668-72935C05E9C8}"/>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7062667" y="1228231"/>
              <a:ext cx="318651" cy="295284"/>
            </a:xfrm>
            <a:prstGeom prst="rect">
              <a:avLst/>
            </a:prstGeom>
          </p:spPr>
        </p:pic>
        <p:grpSp>
          <p:nvGrpSpPr>
            <p:cNvPr id="35" name="Group 34">
              <a:extLst>
                <a:ext uri="{FF2B5EF4-FFF2-40B4-BE49-F238E27FC236}">
                  <a16:creationId xmlns:a16="http://schemas.microsoft.com/office/drawing/2014/main" id="{BEE702F3-75B7-7DDB-89FD-CED9D59C02B6}"/>
                </a:ext>
              </a:extLst>
            </p:cNvPr>
            <p:cNvGrpSpPr/>
            <p:nvPr/>
          </p:nvGrpSpPr>
          <p:grpSpPr>
            <a:xfrm>
              <a:off x="8457902" y="1783996"/>
              <a:ext cx="307658" cy="3335794"/>
              <a:chOff x="2098977" y="1546489"/>
              <a:chExt cx="307658" cy="3335794"/>
            </a:xfrm>
          </p:grpSpPr>
          <p:pic>
            <p:nvPicPr>
              <p:cNvPr id="233" name="Picture 232">
                <a:extLst>
                  <a:ext uri="{FF2B5EF4-FFF2-40B4-BE49-F238E27FC236}">
                    <a16:creationId xmlns:a16="http://schemas.microsoft.com/office/drawing/2014/main" id="{156FD4BA-729D-EDCE-DA97-EAF780D39750}"/>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2098977" y="1546489"/>
                <a:ext cx="307658" cy="352997"/>
              </a:xfrm>
              <a:prstGeom prst="rect">
                <a:avLst/>
              </a:prstGeom>
            </p:spPr>
          </p:pic>
          <p:grpSp>
            <p:nvGrpSpPr>
              <p:cNvPr id="234" name="Group 233">
                <a:extLst>
                  <a:ext uri="{FF2B5EF4-FFF2-40B4-BE49-F238E27FC236}">
                    <a16:creationId xmlns:a16="http://schemas.microsoft.com/office/drawing/2014/main" id="{59239368-6F36-72DC-06F7-A7C347FE48EB}"/>
                  </a:ext>
                </a:extLst>
              </p:cNvPr>
              <p:cNvGrpSpPr/>
              <p:nvPr/>
            </p:nvGrpSpPr>
            <p:grpSpPr>
              <a:xfrm>
                <a:off x="2154048" y="2483599"/>
                <a:ext cx="137160" cy="137160"/>
                <a:chOff x="2956012" y="2369957"/>
                <a:chExt cx="137160" cy="137160"/>
              </a:xfrm>
            </p:grpSpPr>
            <p:sp>
              <p:nvSpPr>
                <p:cNvPr id="235" name="Oval 234">
                  <a:extLst>
                    <a:ext uri="{FF2B5EF4-FFF2-40B4-BE49-F238E27FC236}">
                      <a16:creationId xmlns:a16="http://schemas.microsoft.com/office/drawing/2014/main" id="{C8BC7DBB-973E-7ED6-76F1-FF7A51A28605}"/>
                    </a:ext>
                  </a:extLst>
                </p:cNvPr>
                <p:cNvSpPr/>
                <p:nvPr/>
              </p:nvSpPr>
              <p:spPr>
                <a:xfrm>
                  <a:off x="2956012" y="2369957"/>
                  <a:ext cx="137160" cy="137160"/>
                </a:xfrm>
                <a:prstGeom prst="ellipse">
                  <a:avLst/>
                </a:prstGeom>
                <a:solidFill>
                  <a:schemeClr val="bg1"/>
                </a:solidFill>
                <a:ln w="3175">
                  <a:noFill/>
                  <a:prstDash val="sys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Oval 235">
                  <a:extLst>
                    <a:ext uri="{FF2B5EF4-FFF2-40B4-BE49-F238E27FC236}">
                      <a16:creationId xmlns:a16="http://schemas.microsoft.com/office/drawing/2014/main" id="{1D92F3EF-7B85-A24C-5A5C-A621FA8C8E0A}"/>
                    </a:ext>
                  </a:extLst>
                </p:cNvPr>
                <p:cNvSpPr/>
                <p:nvPr/>
              </p:nvSpPr>
              <p:spPr>
                <a:xfrm>
                  <a:off x="2978872" y="2392817"/>
                  <a:ext cx="91440" cy="91440"/>
                </a:xfrm>
                <a:prstGeom prst="ellipse">
                  <a:avLst/>
                </a:prstGeom>
                <a:solidFill>
                  <a:srgbClr val="404040"/>
                </a:solidFill>
                <a:ln w="3175">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7" name="Group 236">
                <a:extLst>
                  <a:ext uri="{FF2B5EF4-FFF2-40B4-BE49-F238E27FC236}">
                    <a16:creationId xmlns:a16="http://schemas.microsoft.com/office/drawing/2014/main" id="{E8479334-246D-FF0E-D411-8813A03042E4}"/>
                  </a:ext>
                </a:extLst>
              </p:cNvPr>
              <p:cNvGrpSpPr/>
              <p:nvPr/>
            </p:nvGrpSpPr>
            <p:grpSpPr>
              <a:xfrm>
                <a:off x="2154048" y="4207132"/>
                <a:ext cx="137160" cy="137160"/>
                <a:chOff x="2956012" y="2369957"/>
                <a:chExt cx="137160" cy="137160"/>
              </a:xfrm>
            </p:grpSpPr>
            <p:sp>
              <p:nvSpPr>
                <p:cNvPr id="238" name="Oval 237">
                  <a:extLst>
                    <a:ext uri="{FF2B5EF4-FFF2-40B4-BE49-F238E27FC236}">
                      <a16:creationId xmlns:a16="http://schemas.microsoft.com/office/drawing/2014/main" id="{434C95FE-BE13-643B-0D5D-DCC3E96B515C}"/>
                    </a:ext>
                  </a:extLst>
                </p:cNvPr>
                <p:cNvSpPr/>
                <p:nvPr/>
              </p:nvSpPr>
              <p:spPr>
                <a:xfrm>
                  <a:off x="2956012" y="2369957"/>
                  <a:ext cx="137160" cy="137160"/>
                </a:xfrm>
                <a:prstGeom prst="ellipse">
                  <a:avLst/>
                </a:prstGeom>
                <a:solidFill>
                  <a:schemeClr val="bg1"/>
                </a:solidFill>
                <a:ln w="3175">
                  <a:noFill/>
                  <a:prstDash val="sys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Oval 238">
                  <a:extLst>
                    <a:ext uri="{FF2B5EF4-FFF2-40B4-BE49-F238E27FC236}">
                      <a16:creationId xmlns:a16="http://schemas.microsoft.com/office/drawing/2014/main" id="{23956C00-126D-B44C-32B8-7EE6493651DE}"/>
                    </a:ext>
                  </a:extLst>
                </p:cNvPr>
                <p:cNvSpPr/>
                <p:nvPr/>
              </p:nvSpPr>
              <p:spPr>
                <a:xfrm>
                  <a:off x="2978872" y="2392817"/>
                  <a:ext cx="91440" cy="91440"/>
                </a:xfrm>
                <a:prstGeom prst="ellipse">
                  <a:avLst/>
                </a:prstGeom>
                <a:solidFill>
                  <a:srgbClr val="404040"/>
                </a:solidFill>
                <a:ln w="3175">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0" name="Group 269">
                <a:extLst>
                  <a:ext uri="{FF2B5EF4-FFF2-40B4-BE49-F238E27FC236}">
                    <a16:creationId xmlns:a16="http://schemas.microsoft.com/office/drawing/2014/main" id="{BCA91587-6A44-A04F-D367-86408EA38F43}"/>
                  </a:ext>
                </a:extLst>
              </p:cNvPr>
              <p:cNvGrpSpPr/>
              <p:nvPr/>
            </p:nvGrpSpPr>
            <p:grpSpPr>
              <a:xfrm>
                <a:off x="2154048" y="3632039"/>
                <a:ext cx="137160" cy="137160"/>
                <a:chOff x="2956012" y="2369957"/>
                <a:chExt cx="137160" cy="137160"/>
              </a:xfrm>
            </p:grpSpPr>
            <p:sp>
              <p:nvSpPr>
                <p:cNvPr id="271" name="Oval 270">
                  <a:extLst>
                    <a:ext uri="{FF2B5EF4-FFF2-40B4-BE49-F238E27FC236}">
                      <a16:creationId xmlns:a16="http://schemas.microsoft.com/office/drawing/2014/main" id="{0BB2318C-B02E-AE3D-D963-7A6459C17E39}"/>
                    </a:ext>
                  </a:extLst>
                </p:cNvPr>
                <p:cNvSpPr/>
                <p:nvPr/>
              </p:nvSpPr>
              <p:spPr>
                <a:xfrm>
                  <a:off x="2956012" y="2369957"/>
                  <a:ext cx="137160" cy="137160"/>
                </a:xfrm>
                <a:prstGeom prst="ellipse">
                  <a:avLst/>
                </a:prstGeom>
                <a:solidFill>
                  <a:schemeClr val="bg1"/>
                </a:solidFill>
                <a:ln w="3175">
                  <a:noFill/>
                  <a:prstDash val="sys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2" name="Oval 271">
                  <a:extLst>
                    <a:ext uri="{FF2B5EF4-FFF2-40B4-BE49-F238E27FC236}">
                      <a16:creationId xmlns:a16="http://schemas.microsoft.com/office/drawing/2014/main" id="{94B5390F-E03B-F1D5-6E1D-ADBAA3C3CDD6}"/>
                    </a:ext>
                  </a:extLst>
                </p:cNvPr>
                <p:cNvSpPr/>
                <p:nvPr/>
              </p:nvSpPr>
              <p:spPr>
                <a:xfrm>
                  <a:off x="2978872" y="2392817"/>
                  <a:ext cx="91440" cy="91440"/>
                </a:xfrm>
                <a:prstGeom prst="ellipse">
                  <a:avLst/>
                </a:prstGeom>
                <a:solidFill>
                  <a:srgbClr val="404040"/>
                </a:solidFill>
                <a:ln w="3175">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7" name="Group 296">
                <a:extLst>
                  <a:ext uri="{FF2B5EF4-FFF2-40B4-BE49-F238E27FC236}">
                    <a16:creationId xmlns:a16="http://schemas.microsoft.com/office/drawing/2014/main" id="{65AA0BEC-C766-1678-E08C-1BE99EC2BC78}"/>
                  </a:ext>
                </a:extLst>
              </p:cNvPr>
              <p:cNvGrpSpPr/>
              <p:nvPr/>
            </p:nvGrpSpPr>
            <p:grpSpPr>
              <a:xfrm>
                <a:off x="2154048" y="3069611"/>
                <a:ext cx="137160" cy="137160"/>
                <a:chOff x="2956012" y="2369957"/>
                <a:chExt cx="137160" cy="137160"/>
              </a:xfrm>
            </p:grpSpPr>
            <p:sp>
              <p:nvSpPr>
                <p:cNvPr id="298" name="Oval 297">
                  <a:extLst>
                    <a:ext uri="{FF2B5EF4-FFF2-40B4-BE49-F238E27FC236}">
                      <a16:creationId xmlns:a16="http://schemas.microsoft.com/office/drawing/2014/main" id="{879D93E7-2B30-494C-06DD-49AF7EF2120E}"/>
                    </a:ext>
                  </a:extLst>
                </p:cNvPr>
                <p:cNvSpPr/>
                <p:nvPr/>
              </p:nvSpPr>
              <p:spPr>
                <a:xfrm>
                  <a:off x="2956012" y="2369957"/>
                  <a:ext cx="137160" cy="137160"/>
                </a:xfrm>
                <a:prstGeom prst="ellipse">
                  <a:avLst/>
                </a:prstGeom>
                <a:solidFill>
                  <a:schemeClr val="bg1"/>
                </a:solidFill>
                <a:ln w="3175">
                  <a:noFill/>
                  <a:prstDash val="sys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9" name="Oval 298">
                  <a:extLst>
                    <a:ext uri="{FF2B5EF4-FFF2-40B4-BE49-F238E27FC236}">
                      <a16:creationId xmlns:a16="http://schemas.microsoft.com/office/drawing/2014/main" id="{C8C2A631-213E-5540-FF03-16CECD1CFF74}"/>
                    </a:ext>
                  </a:extLst>
                </p:cNvPr>
                <p:cNvSpPr/>
                <p:nvPr/>
              </p:nvSpPr>
              <p:spPr>
                <a:xfrm>
                  <a:off x="2978872" y="2392817"/>
                  <a:ext cx="91440" cy="91440"/>
                </a:xfrm>
                <a:prstGeom prst="ellipse">
                  <a:avLst/>
                </a:prstGeom>
                <a:solidFill>
                  <a:srgbClr val="404040"/>
                </a:solidFill>
                <a:ln w="3175">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3" name="Group 382">
                <a:extLst>
                  <a:ext uri="{FF2B5EF4-FFF2-40B4-BE49-F238E27FC236}">
                    <a16:creationId xmlns:a16="http://schemas.microsoft.com/office/drawing/2014/main" id="{FEDAEDBF-B1B4-438B-63C7-910BEBD11D03}"/>
                  </a:ext>
                </a:extLst>
              </p:cNvPr>
              <p:cNvGrpSpPr/>
              <p:nvPr/>
            </p:nvGrpSpPr>
            <p:grpSpPr>
              <a:xfrm>
                <a:off x="2154048" y="4745123"/>
                <a:ext cx="137160" cy="137160"/>
                <a:chOff x="2956012" y="2369957"/>
                <a:chExt cx="137160" cy="137160"/>
              </a:xfrm>
            </p:grpSpPr>
            <p:sp>
              <p:nvSpPr>
                <p:cNvPr id="384" name="Oval 383">
                  <a:extLst>
                    <a:ext uri="{FF2B5EF4-FFF2-40B4-BE49-F238E27FC236}">
                      <a16:creationId xmlns:a16="http://schemas.microsoft.com/office/drawing/2014/main" id="{7B5F8187-8C4B-AD83-58D6-B20A7AAA9E68}"/>
                    </a:ext>
                  </a:extLst>
                </p:cNvPr>
                <p:cNvSpPr/>
                <p:nvPr/>
              </p:nvSpPr>
              <p:spPr>
                <a:xfrm>
                  <a:off x="2956012" y="2369957"/>
                  <a:ext cx="137160" cy="137160"/>
                </a:xfrm>
                <a:prstGeom prst="ellipse">
                  <a:avLst/>
                </a:prstGeom>
                <a:solidFill>
                  <a:schemeClr val="bg1"/>
                </a:solidFill>
                <a:ln w="3175">
                  <a:noFill/>
                  <a:prstDash val="sys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5" name="Oval 384">
                  <a:extLst>
                    <a:ext uri="{FF2B5EF4-FFF2-40B4-BE49-F238E27FC236}">
                      <a16:creationId xmlns:a16="http://schemas.microsoft.com/office/drawing/2014/main" id="{F789E2A6-6272-05AD-7EDD-687C6EC6ED05}"/>
                    </a:ext>
                  </a:extLst>
                </p:cNvPr>
                <p:cNvSpPr/>
                <p:nvPr/>
              </p:nvSpPr>
              <p:spPr>
                <a:xfrm>
                  <a:off x="2978872" y="2392817"/>
                  <a:ext cx="91440" cy="91440"/>
                </a:xfrm>
                <a:prstGeom prst="ellipse">
                  <a:avLst/>
                </a:prstGeom>
                <a:solidFill>
                  <a:srgbClr val="404040"/>
                </a:solidFill>
                <a:ln w="3175">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196" name="Picture 195" descr="A blue square with white text&#10;&#10;AI-generated content may be incorrect.">
              <a:extLst>
                <a:ext uri="{FF2B5EF4-FFF2-40B4-BE49-F238E27FC236}">
                  <a16:creationId xmlns:a16="http://schemas.microsoft.com/office/drawing/2014/main" id="{B9939281-6A54-1EF6-612A-60B05AF29547}"/>
                </a:ext>
              </a:extLst>
            </p:cNvPr>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7497490" y="1758498"/>
              <a:ext cx="372387" cy="372387"/>
            </a:xfrm>
            <a:prstGeom prst="rect">
              <a:avLst/>
            </a:prstGeom>
          </p:spPr>
        </p:pic>
        <p:grpSp>
          <p:nvGrpSpPr>
            <p:cNvPr id="36" name="Group 35">
              <a:extLst>
                <a:ext uri="{FF2B5EF4-FFF2-40B4-BE49-F238E27FC236}">
                  <a16:creationId xmlns:a16="http://schemas.microsoft.com/office/drawing/2014/main" id="{ECD85049-BC51-4F43-2F5B-B6CD942EF543}"/>
                </a:ext>
              </a:extLst>
            </p:cNvPr>
            <p:cNvGrpSpPr/>
            <p:nvPr/>
          </p:nvGrpSpPr>
          <p:grpSpPr>
            <a:xfrm>
              <a:off x="4278010" y="1254098"/>
              <a:ext cx="443856" cy="3327701"/>
              <a:chOff x="2900483" y="1016591"/>
              <a:chExt cx="443856" cy="3327701"/>
            </a:xfrm>
          </p:grpSpPr>
          <p:pic>
            <p:nvPicPr>
              <p:cNvPr id="638" name="Picture 2" descr="Image result for BCBSNC">
                <a:extLst>
                  <a:ext uri="{FF2B5EF4-FFF2-40B4-BE49-F238E27FC236}">
                    <a16:creationId xmlns:a16="http://schemas.microsoft.com/office/drawing/2014/main" id="{01AE072D-8510-5623-A3BF-06201C8D6EA2}"/>
                  </a:ext>
                </a:extLst>
              </p:cNvPr>
              <p:cNvPicPr>
                <a:picLocks noChangeAspect="1" noChangeArrowheads="1"/>
              </p:cNvPicPr>
              <p:nvPr/>
            </p:nvPicPr>
            <p:blipFill rotWithShape="1">
              <a:blip r:embed="rId18" cstate="screen">
                <a:extLst>
                  <a:ext uri="{28A0092B-C50C-407E-A947-70E740481C1C}">
                    <a14:useLocalDpi xmlns:a14="http://schemas.microsoft.com/office/drawing/2010/main"/>
                  </a:ext>
                </a:extLst>
              </a:blip>
              <a:srcRect/>
              <a:stretch/>
            </p:blipFill>
            <p:spPr bwMode="auto">
              <a:xfrm>
                <a:off x="2900483" y="1016591"/>
                <a:ext cx="443856" cy="254084"/>
              </a:xfrm>
              <a:prstGeom prst="rect">
                <a:avLst/>
              </a:prstGeom>
              <a:noFill/>
            </p:spPr>
          </p:pic>
          <p:grpSp>
            <p:nvGrpSpPr>
              <p:cNvPr id="639" name="Group 638">
                <a:extLst>
                  <a:ext uri="{FF2B5EF4-FFF2-40B4-BE49-F238E27FC236}">
                    <a16:creationId xmlns:a16="http://schemas.microsoft.com/office/drawing/2014/main" id="{22C575E8-6F43-D5D2-D904-022004A3A74C}"/>
                  </a:ext>
                </a:extLst>
              </p:cNvPr>
              <p:cNvGrpSpPr/>
              <p:nvPr/>
            </p:nvGrpSpPr>
            <p:grpSpPr>
              <a:xfrm>
                <a:off x="3073847" y="4207132"/>
                <a:ext cx="137160" cy="137160"/>
                <a:chOff x="2956012" y="2369957"/>
                <a:chExt cx="137160" cy="137160"/>
              </a:xfrm>
            </p:grpSpPr>
            <p:sp>
              <p:nvSpPr>
                <p:cNvPr id="640" name="Oval 639">
                  <a:extLst>
                    <a:ext uri="{FF2B5EF4-FFF2-40B4-BE49-F238E27FC236}">
                      <a16:creationId xmlns:a16="http://schemas.microsoft.com/office/drawing/2014/main" id="{34DECEF4-7BF0-5123-3A33-CFAC4B1C4237}"/>
                    </a:ext>
                  </a:extLst>
                </p:cNvPr>
                <p:cNvSpPr/>
                <p:nvPr/>
              </p:nvSpPr>
              <p:spPr>
                <a:xfrm>
                  <a:off x="2956012" y="2369957"/>
                  <a:ext cx="137160" cy="137160"/>
                </a:xfrm>
                <a:prstGeom prst="ellipse">
                  <a:avLst/>
                </a:prstGeom>
                <a:solidFill>
                  <a:schemeClr val="bg1"/>
                </a:solidFill>
                <a:ln w="3175">
                  <a:noFill/>
                  <a:prstDash val="sys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1" name="Oval 640">
                  <a:extLst>
                    <a:ext uri="{FF2B5EF4-FFF2-40B4-BE49-F238E27FC236}">
                      <a16:creationId xmlns:a16="http://schemas.microsoft.com/office/drawing/2014/main" id="{908CD40A-9765-264B-9F90-8E87D8C6167B}"/>
                    </a:ext>
                  </a:extLst>
                </p:cNvPr>
                <p:cNvSpPr/>
                <p:nvPr/>
              </p:nvSpPr>
              <p:spPr>
                <a:xfrm>
                  <a:off x="2978872" y="2392817"/>
                  <a:ext cx="91440" cy="91440"/>
                </a:xfrm>
                <a:prstGeom prst="ellipse">
                  <a:avLst/>
                </a:prstGeom>
                <a:solidFill>
                  <a:srgbClr val="404040"/>
                </a:solidFill>
                <a:ln w="3175">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42" name="Group 641">
                <a:extLst>
                  <a:ext uri="{FF2B5EF4-FFF2-40B4-BE49-F238E27FC236}">
                    <a16:creationId xmlns:a16="http://schemas.microsoft.com/office/drawing/2014/main" id="{3A415CE9-1723-A2AC-6377-5C7CFC173FFF}"/>
                  </a:ext>
                </a:extLst>
              </p:cNvPr>
              <p:cNvGrpSpPr/>
              <p:nvPr/>
            </p:nvGrpSpPr>
            <p:grpSpPr>
              <a:xfrm>
                <a:off x="3073847" y="2483599"/>
                <a:ext cx="137160" cy="137160"/>
                <a:chOff x="2956012" y="2369957"/>
                <a:chExt cx="137160" cy="137160"/>
              </a:xfrm>
            </p:grpSpPr>
            <p:sp>
              <p:nvSpPr>
                <p:cNvPr id="643" name="Oval 642">
                  <a:extLst>
                    <a:ext uri="{FF2B5EF4-FFF2-40B4-BE49-F238E27FC236}">
                      <a16:creationId xmlns:a16="http://schemas.microsoft.com/office/drawing/2014/main" id="{F11345C1-5B53-19F6-7BCB-C1B6473E4E0A}"/>
                    </a:ext>
                  </a:extLst>
                </p:cNvPr>
                <p:cNvSpPr/>
                <p:nvPr/>
              </p:nvSpPr>
              <p:spPr>
                <a:xfrm>
                  <a:off x="2956012" y="2369957"/>
                  <a:ext cx="137160" cy="137160"/>
                </a:xfrm>
                <a:prstGeom prst="ellipse">
                  <a:avLst/>
                </a:prstGeom>
                <a:solidFill>
                  <a:schemeClr val="bg1"/>
                </a:solidFill>
                <a:ln w="3175">
                  <a:noFill/>
                  <a:prstDash val="sys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4" name="Oval 643">
                  <a:extLst>
                    <a:ext uri="{FF2B5EF4-FFF2-40B4-BE49-F238E27FC236}">
                      <a16:creationId xmlns:a16="http://schemas.microsoft.com/office/drawing/2014/main" id="{41261A76-B8AB-5F99-8768-4E10AE2A2ED5}"/>
                    </a:ext>
                  </a:extLst>
                </p:cNvPr>
                <p:cNvSpPr/>
                <p:nvPr/>
              </p:nvSpPr>
              <p:spPr>
                <a:xfrm>
                  <a:off x="2978872" y="2392817"/>
                  <a:ext cx="91440" cy="91440"/>
                </a:xfrm>
                <a:prstGeom prst="ellipse">
                  <a:avLst/>
                </a:prstGeom>
                <a:solidFill>
                  <a:srgbClr val="404040"/>
                </a:solidFill>
                <a:ln w="3175">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207" name="Picture 206" descr="A logo with different colors&#10;&#10;AI-generated content may be incorrect.">
              <a:extLst>
                <a:ext uri="{FF2B5EF4-FFF2-40B4-BE49-F238E27FC236}">
                  <a16:creationId xmlns:a16="http://schemas.microsoft.com/office/drawing/2014/main" id="{6DB4E840-21F2-87FC-86E0-7D6D146ABD8E}"/>
                </a:ext>
              </a:extLst>
            </p:cNvPr>
            <p:cNvPicPr>
              <a:picLocks noChangeAspect="1"/>
            </p:cNvPicPr>
            <p:nvPr/>
          </p:nvPicPr>
          <p:blipFill>
            <a:blip r:embed="rId19" cstate="print">
              <a:extLst>
                <a:ext uri="{28A0092B-C50C-407E-A947-70E740481C1C}">
                  <a14:useLocalDpi xmlns:a14="http://schemas.microsoft.com/office/drawing/2010/main"/>
                </a:ext>
              </a:extLst>
            </a:blip>
            <a:stretch>
              <a:fillRect/>
            </a:stretch>
          </p:blipFill>
          <p:spPr>
            <a:xfrm>
              <a:off x="4749657" y="1720022"/>
              <a:ext cx="464940" cy="464940"/>
            </a:xfrm>
            <a:prstGeom prst="rect">
              <a:avLst/>
            </a:prstGeom>
          </p:spPr>
        </p:pic>
        <p:pic>
          <p:nvPicPr>
            <p:cNvPr id="209" name="Graphic 208">
              <a:extLst>
                <a:ext uri="{FF2B5EF4-FFF2-40B4-BE49-F238E27FC236}">
                  <a16:creationId xmlns:a16="http://schemas.microsoft.com/office/drawing/2014/main" id="{2C6EF046-FB49-8B7E-D935-250D5741F91F}"/>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7573532" y="1240481"/>
              <a:ext cx="947495" cy="263024"/>
            </a:xfrm>
            <a:prstGeom prst="rect">
              <a:avLst/>
            </a:prstGeom>
          </p:spPr>
        </p:pic>
        <p:pic>
          <p:nvPicPr>
            <p:cNvPr id="226" name="Picture 225" descr="A blue logo with a white background&#10;&#10;AI-generated content may be incorrect.">
              <a:extLst>
                <a:ext uri="{FF2B5EF4-FFF2-40B4-BE49-F238E27FC236}">
                  <a16:creationId xmlns:a16="http://schemas.microsoft.com/office/drawing/2014/main" id="{E10BFEBE-CB67-E6B0-DACE-12573A8BDD49}"/>
                </a:ext>
              </a:extLst>
            </p:cNvPr>
            <p:cNvPicPr>
              <a:picLocks noChangeAspect="1"/>
            </p:cNvPicPr>
            <p:nvPr/>
          </p:nvPicPr>
          <p:blipFill>
            <a:blip r:embed="rId2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216019" y="1176553"/>
              <a:ext cx="420785" cy="420785"/>
            </a:xfrm>
            <a:prstGeom prst="rect">
              <a:avLst/>
            </a:prstGeom>
          </p:spPr>
        </p:pic>
        <p:pic>
          <p:nvPicPr>
            <p:cNvPr id="228" name="Picture 227" descr="A red and black logo&#10;&#10;AI-generated content may be incorrect.">
              <a:extLst>
                <a:ext uri="{FF2B5EF4-FFF2-40B4-BE49-F238E27FC236}">
                  <a16:creationId xmlns:a16="http://schemas.microsoft.com/office/drawing/2014/main" id="{61CE99CA-B8CD-D8ED-F27D-1AA8D9BDC7E7}"/>
                </a:ext>
              </a:extLst>
            </p:cNvPr>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9566925" y="1342373"/>
              <a:ext cx="801958" cy="142348"/>
            </a:xfrm>
            <a:prstGeom prst="rect">
              <a:avLst/>
            </a:prstGeom>
          </p:spPr>
        </p:pic>
        <p:grpSp>
          <p:nvGrpSpPr>
            <p:cNvPr id="232" name="Group 231">
              <a:extLst>
                <a:ext uri="{FF2B5EF4-FFF2-40B4-BE49-F238E27FC236}">
                  <a16:creationId xmlns:a16="http://schemas.microsoft.com/office/drawing/2014/main" id="{5B8428AA-2BB1-23ED-EA96-F449F9A222AC}"/>
                </a:ext>
              </a:extLst>
            </p:cNvPr>
            <p:cNvGrpSpPr/>
            <p:nvPr/>
          </p:nvGrpSpPr>
          <p:grpSpPr>
            <a:xfrm>
              <a:off x="7601755" y="3861075"/>
              <a:ext cx="137160" cy="137160"/>
              <a:chOff x="6837769" y="4021946"/>
              <a:chExt cx="137160" cy="137160"/>
            </a:xfrm>
          </p:grpSpPr>
          <p:sp>
            <p:nvSpPr>
              <p:cNvPr id="230" name="Oval 229">
                <a:extLst>
                  <a:ext uri="{FF2B5EF4-FFF2-40B4-BE49-F238E27FC236}">
                    <a16:creationId xmlns:a16="http://schemas.microsoft.com/office/drawing/2014/main" id="{E35B7FD8-4C86-753C-853C-E795987D2B62}"/>
                  </a:ext>
                </a:extLst>
              </p:cNvPr>
              <p:cNvSpPr/>
              <p:nvPr/>
            </p:nvSpPr>
            <p:spPr>
              <a:xfrm>
                <a:off x="6837769" y="4021946"/>
                <a:ext cx="137160" cy="137160"/>
              </a:xfrm>
              <a:prstGeom prst="ellipse">
                <a:avLst/>
              </a:prstGeom>
              <a:solidFill>
                <a:schemeClr val="bg1"/>
              </a:solidFill>
              <a:ln w="3175">
                <a:noFill/>
                <a:prstDash val="sys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Oval 230">
                <a:extLst>
                  <a:ext uri="{FF2B5EF4-FFF2-40B4-BE49-F238E27FC236}">
                    <a16:creationId xmlns:a16="http://schemas.microsoft.com/office/drawing/2014/main" id="{D841FDAA-B14E-AD94-25EA-49F21FEE475E}"/>
                  </a:ext>
                </a:extLst>
              </p:cNvPr>
              <p:cNvSpPr/>
              <p:nvPr/>
            </p:nvSpPr>
            <p:spPr>
              <a:xfrm>
                <a:off x="6860629" y="4044806"/>
                <a:ext cx="91440" cy="91440"/>
              </a:xfrm>
              <a:prstGeom prst="ellipse">
                <a:avLst/>
              </a:prstGeom>
              <a:solidFill>
                <a:srgbClr val="404040"/>
              </a:solidFill>
              <a:ln w="3175">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0" name="Group 239">
              <a:extLst>
                <a:ext uri="{FF2B5EF4-FFF2-40B4-BE49-F238E27FC236}">
                  <a16:creationId xmlns:a16="http://schemas.microsoft.com/office/drawing/2014/main" id="{BD8E4D2D-1143-53D2-2797-61F25E0BCCA0}"/>
                </a:ext>
              </a:extLst>
            </p:cNvPr>
            <p:cNvGrpSpPr/>
            <p:nvPr/>
          </p:nvGrpSpPr>
          <p:grpSpPr>
            <a:xfrm>
              <a:off x="7605534" y="3292759"/>
              <a:ext cx="137160" cy="137160"/>
              <a:chOff x="6837769" y="4021946"/>
              <a:chExt cx="137160" cy="137160"/>
            </a:xfrm>
          </p:grpSpPr>
          <p:sp>
            <p:nvSpPr>
              <p:cNvPr id="241" name="Oval 240">
                <a:extLst>
                  <a:ext uri="{FF2B5EF4-FFF2-40B4-BE49-F238E27FC236}">
                    <a16:creationId xmlns:a16="http://schemas.microsoft.com/office/drawing/2014/main" id="{524E2FAC-C105-A71F-C015-9770511B816E}"/>
                  </a:ext>
                </a:extLst>
              </p:cNvPr>
              <p:cNvSpPr/>
              <p:nvPr/>
            </p:nvSpPr>
            <p:spPr>
              <a:xfrm>
                <a:off x="6837769" y="4021946"/>
                <a:ext cx="137160" cy="137160"/>
              </a:xfrm>
              <a:prstGeom prst="ellipse">
                <a:avLst/>
              </a:prstGeom>
              <a:solidFill>
                <a:schemeClr val="bg1"/>
              </a:solidFill>
              <a:ln w="3175">
                <a:noFill/>
                <a:prstDash val="sys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Oval 241">
                <a:extLst>
                  <a:ext uri="{FF2B5EF4-FFF2-40B4-BE49-F238E27FC236}">
                    <a16:creationId xmlns:a16="http://schemas.microsoft.com/office/drawing/2014/main" id="{C4055330-E25B-515F-681E-764FB9AD0DC3}"/>
                  </a:ext>
                </a:extLst>
              </p:cNvPr>
              <p:cNvSpPr/>
              <p:nvPr/>
            </p:nvSpPr>
            <p:spPr>
              <a:xfrm>
                <a:off x="6860629" y="4044806"/>
                <a:ext cx="91440" cy="91440"/>
              </a:xfrm>
              <a:prstGeom prst="ellipse">
                <a:avLst/>
              </a:prstGeom>
              <a:solidFill>
                <a:srgbClr val="404040"/>
              </a:solidFill>
              <a:ln w="3175">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3" name="Group 242">
              <a:extLst>
                <a:ext uri="{FF2B5EF4-FFF2-40B4-BE49-F238E27FC236}">
                  <a16:creationId xmlns:a16="http://schemas.microsoft.com/office/drawing/2014/main" id="{B7483A2C-13CA-0F27-1EAD-193A37B80C04}"/>
                </a:ext>
              </a:extLst>
            </p:cNvPr>
            <p:cNvGrpSpPr/>
            <p:nvPr/>
          </p:nvGrpSpPr>
          <p:grpSpPr>
            <a:xfrm>
              <a:off x="7609313" y="2724443"/>
              <a:ext cx="137160" cy="137160"/>
              <a:chOff x="6837769" y="4021946"/>
              <a:chExt cx="137160" cy="137160"/>
            </a:xfrm>
          </p:grpSpPr>
          <p:sp>
            <p:nvSpPr>
              <p:cNvPr id="244" name="Oval 243">
                <a:extLst>
                  <a:ext uri="{FF2B5EF4-FFF2-40B4-BE49-F238E27FC236}">
                    <a16:creationId xmlns:a16="http://schemas.microsoft.com/office/drawing/2014/main" id="{502D47FC-54FE-90BA-309D-DABAFBD24447}"/>
                  </a:ext>
                </a:extLst>
              </p:cNvPr>
              <p:cNvSpPr/>
              <p:nvPr/>
            </p:nvSpPr>
            <p:spPr>
              <a:xfrm>
                <a:off x="6837769" y="4021946"/>
                <a:ext cx="137160" cy="137160"/>
              </a:xfrm>
              <a:prstGeom prst="ellipse">
                <a:avLst/>
              </a:prstGeom>
              <a:solidFill>
                <a:schemeClr val="bg1"/>
              </a:solidFill>
              <a:ln w="3175">
                <a:noFill/>
                <a:prstDash val="sys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 name="Oval 244">
                <a:extLst>
                  <a:ext uri="{FF2B5EF4-FFF2-40B4-BE49-F238E27FC236}">
                    <a16:creationId xmlns:a16="http://schemas.microsoft.com/office/drawing/2014/main" id="{03C6E579-8678-5163-0647-9DE6CA816402}"/>
                  </a:ext>
                </a:extLst>
              </p:cNvPr>
              <p:cNvSpPr/>
              <p:nvPr/>
            </p:nvSpPr>
            <p:spPr>
              <a:xfrm>
                <a:off x="6860629" y="4044806"/>
                <a:ext cx="91440" cy="91440"/>
              </a:xfrm>
              <a:prstGeom prst="ellipse">
                <a:avLst/>
              </a:prstGeom>
              <a:solidFill>
                <a:srgbClr val="404040"/>
              </a:solidFill>
              <a:ln w="3175">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6" name="Group 245">
              <a:extLst>
                <a:ext uri="{FF2B5EF4-FFF2-40B4-BE49-F238E27FC236}">
                  <a16:creationId xmlns:a16="http://schemas.microsoft.com/office/drawing/2014/main" id="{B7BD974E-5F6B-24A2-9E61-54A1F09BECCD}"/>
                </a:ext>
              </a:extLst>
            </p:cNvPr>
            <p:cNvGrpSpPr/>
            <p:nvPr/>
          </p:nvGrpSpPr>
          <p:grpSpPr>
            <a:xfrm>
              <a:off x="7154543" y="3294226"/>
              <a:ext cx="137160" cy="137160"/>
              <a:chOff x="6837769" y="4021946"/>
              <a:chExt cx="137160" cy="137160"/>
            </a:xfrm>
          </p:grpSpPr>
          <p:sp>
            <p:nvSpPr>
              <p:cNvPr id="247" name="Oval 246">
                <a:extLst>
                  <a:ext uri="{FF2B5EF4-FFF2-40B4-BE49-F238E27FC236}">
                    <a16:creationId xmlns:a16="http://schemas.microsoft.com/office/drawing/2014/main" id="{9C15A4E3-9903-2E5F-621E-4F5972C2CD7E}"/>
                  </a:ext>
                </a:extLst>
              </p:cNvPr>
              <p:cNvSpPr/>
              <p:nvPr/>
            </p:nvSpPr>
            <p:spPr>
              <a:xfrm>
                <a:off x="6837769" y="4021946"/>
                <a:ext cx="137160" cy="137160"/>
              </a:xfrm>
              <a:prstGeom prst="ellipse">
                <a:avLst/>
              </a:prstGeom>
              <a:solidFill>
                <a:schemeClr val="bg1"/>
              </a:solidFill>
              <a:ln w="3175">
                <a:noFill/>
                <a:prstDash val="sys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8" name="Oval 247">
                <a:extLst>
                  <a:ext uri="{FF2B5EF4-FFF2-40B4-BE49-F238E27FC236}">
                    <a16:creationId xmlns:a16="http://schemas.microsoft.com/office/drawing/2014/main" id="{90FF7EE0-14EB-BA50-7242-00EDEE041FFA}"/>
                  </a:ext>
                </a:extLst>
              </p:cNvPr>
              <p:cNvSpPr/>
              <p:nvPr/>
            </p:nvSpPr>
            <p:spPr>
              <a:xfrm>
                <a:off x="6860629" y="4044806"/>
                <a:ext cx="91440" cy="91440"/>
              </a:xfrm>
              <a:prstGeom prst="ellipse">
                <a:avLst/>
              </a:prstGeom>
              <a:solidFill>
                <a:srgbClr val="404040"/>
              </a:solidFill>
              <a:ln w="3175">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9" name="Group 248">
              <a:extLst>
                <a:ext uri="{FF2B5EF4-FFF2-40B4-BE49-F238E27FC236}">
                  <a16:creationId xmlns:a16="http://schemas.microsoft.com/office/drawing/2014/main" id="{1B9631B1-1B61-2D9B-1656-3398EF2D77F3}"/>
                </a:ext>
              </a:extLst>
            </p:cNvPr>
            <p:cNvGrpSpPr/>
            <p:nvPr/>
          </p:nvGrpSpPr>
          <p:grpSpPr>
            <a:xfrm>
              <a:off x="4910321" y="3283547"/>
              <a:ext cx="137160" cy="137160"/>
              <a:chOff x="6837769" y="4021946"/>
              <a:chExt cx="137160" cy="137160"/>
            </a:xfrm>
          </p:grpSpPr>
          <p:sp>
            <p:nvSpPr>
              <p:cNvPr id="250" name="Oval 249">
                <a:extLst>
                  <a:ext uri="{FF2B5EF4-FFF2-40B4-BE49-F238E27FC236}">
                    <a16:creationId xmlns:a16="http://schemas.microsoft.com/office/drawing/2014/main" id="{25455F65-0DD6-CB26-20CB-4E10ECE02FBC}"/>
                  </a:ext>
                </a:extLst>
              </p:cNvPr>
              <p:cNvSpPr/>
              <p:nvPr/>
            </p:nvSpPr>
            <p:spPr>
              <a:xfrm>
                <a:off x="6837769" y="4021946"/>
                <a:ext cx="137160" cy="137160"/>
              </a:xfrm>
              <a:prstGeom prst="ellipse">
                <a:avLst/>
              </a:prstGeom>
              <a:solidFill>
                <a:schemeClr val="bg1"/>
              </a:solidFill>
              <a:ln w="3175">
                <a:noFill/>
                <a:prstDash val="sys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1" name="Oval 250">
                <a:extLst>
                  <a:ext uri="{FF2B5EF4-FFF2-40B4-BE49-F238E27FC236}">
                    <a16:creationId xmlns:a16="http://schemas.microsoft.com/office/drawing/2014/main" id="{2927BD99-23BE-AC81-8101-3A8963C25664}"/>
                  </a:ext>
                </a:extLst>
              </p:cNvPr>
              <p:cNvSpPr/>
              <p:nvPr/>
            </p:nvSpPr>
            <p:spPr>
              <a:xfrm>
                <a:off x="6860629" y="4044806"/>
                <a:ext cx="91440" cy="91440"/>
              </a:xfrm>
              <a:prstGeom prst="ellipse">
                <a:avLst/>
              </a:prstGeom>
              <a:solidFill>
                <a:srgbClr val="404040"/>
              </a:solidFill>
              <a:ln w="3175">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2" name="Group 251">
              <a:extLst>
                <a:ext uri="{FF2B5EF4-FFF2-40B4-BE49-F238E27FC236}">
                  <a16:creationId xmlns:a16="http://schemas.microsoft.com/office/drawing/2014/main" id="{013604D0-F512-AA01-9640-9BD61DB9A163}"/>
                </a:ext>
              </a:extLst>
            </p:cNvPr>
            <p:cNvGrpSpPr/>
            <p:nvPr/>
          </p:nvGrpSpPr>
          <p:grpSpPr>
            <a:xfrm>
              <a:off x="4910321" y="3862321"/>
              <a:ext cx="137160" cy="137160"/>
              <a:chOff x="6837769" y="4021946"/>
              <a:chExt cx="137160" cy="137160"/>
            </a:xfrm>
          </p:grpSpPr>
          <p:sp>
            <p:nvSpPr>
              <p:cNvPr id="253" name="Oval 252">
                <a:extLst>
                  <a:ext uri="{FF2B5EF4-FFF2-40B4-BE49-F238E27FC236}">
                    <a16:creationId xmlns:a16="http://schemas.microsoft.com/office/drawing/2014/main" id="{394F9D39-53D8-DD16-C631-2AA01ABF3C5E}"/>
                  </a:ext>
                </a:extLst>
              </p:cNvPr>
              <p:cNvSpPr/>
              <p:nvPr/>
            </p:nvSpPr>
            <p:spPr>
              <a:xfrm>
                <a:off x="6837769" y="4021946"/>
                <a:ext cx="137160" cy="137160"/>
              </a:xfrm>
              <a:prstGeom prst="ellipse">
                <a:avLst/>
              </a:prstGeom>
              <a:solidFill>
                <a:schemeClr val="bg1"/>
              </a:solidFill>
              <a:ln w="3175">
                <a:noFill/>
                <a:prstDash val="sys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4" name="Oval 253">
                <a:extLst>
                  <a:ext uri="{FF2B5EF4-FFF2-40B4-BE49-F238E27FC236}">
                    <a16:creationId xmlns:a16="http://schemas.microsoft.com/office/drawing/2014/main" id="{144C030C-C1A1-BFCA-69AC-08474EE7066C}"/>
                  </a:ext>
                </a:extLst>
              </p:cNvPr>
              <p:cNvSpPr/>
              <p:nvPr/>
            </p:nvSpPr>
            <p:spPr>
              <a:xfrm>
                <a:off x="6860629" y="4044806"/>
                <a:ext cx="91440" cy="91440"/>
              </a:xfrm>
              <a:prstGeom prst="ellipse">
                <a:avLst/>
              </a:prstGeom>
              <a:solidFill>
                <a:srgbClr val="404040"/>
              </a:solidFill>
              <a:ln w="3175">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5" name="Group 254">
              <a:extLst>
                <a:ext uri="{FF2B5EF4-FFF2-40B4-BE49-F238E27FC236}">
                  <a16:creationId xmlns:a16="http://schemas.microsoft.com/office/drawing/2014/main" id="{B050FFEC-3A4F-B7C8-1429-A238A2A62F1F}"/>
                </a:ext>
              </a:extLst>
            </p:cNvPr>
            <p:cNvGrpSpPr/>
            <p:nvPr/>
          </p:nvGrpSpPr>
          <p:grpSpPr>
            <a:xfrm>
              <a:off x="4910321" y="5002507"/>
              <a:ext cx="137160" cy="137160"/>
              <a:chOff x="6837769" y="4021946"/>
              <a:chExt cx="137160" cy="137160"/>
            </a:xfrm>
          </p:grpSpPr>
          <p:sp>
            <p:nvSpPr>
              <p:cNvPr id="256" name="Oval 255">
                <a:extLst>
                  <a:ext uri="{FF2B5EF4-FFF2-40B4-BE49-F238E27FC236}">
                    <a16:creationId xmlns:a16="http://schemas.microsoft.com/office/drawing/2014/main" id="{C7C8278B-5187-8CD6-C2EE-A2A6D7D765C9}"/>
                  </a:ext>
                </a:extLst>
              </p:cNvPr>
              <p:cNvSpPr/>
              <p:nvPr/>
            </p:nvSpPr>
            <p:spPr>
              <a:xfrm>
                <a:off x="6837769" y="4021946"/>
                <a:ext cx="137160" cy="137160"/>
              </a:xfrm>
              <a:prstGeom prst="ellipse">
                <a:avLst/>
              </a:prstGeom>
              <a:solidFill>
                <a:schemeClr val="bg1"/>
              </a:solidFill>
              <a:ln w="3175">
                <a:noFill/>
                <a:prstDash val="sys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Oval 256">
                <a:extLst>
                  <a:ext uri="{FF2B5EF4-FFF2-40B4-BE49-F238E27FC236}">
                    <a16:creationId xmlns:a16="http://schemas.microsoft.com/office/drawing/2014/main" id="{7C92AAF1-BB0B-15ED-D87E-FF77196C30C6}"/>
                  </a:ext>
                </a:extLst>
              </p:cNvPr>
              <p:cNvSpPr/>
              <p:nvPr/>
            </p:nvSpPr>
            <p:spPr>
              <a:xfrm>
                <a:off x="6860629" y="4044806"/>
                <a:ext cx="91440" cy="91440"/>
              </a:xfrm>
              <a:prstGeom prst="ellipse">
                <a:avLst/>
              </a:prstGeom>
              <a:solidFill>
                <a:srgbClr val="404040"/>
              </a:solidFill>
              <a:ln w="3175">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8" name="Group 257">
              <a:extLst>
                <a:ext uri="{FF2B5EF4-FFF2-40B4-BE49-F238E27FC236}">
                  <a16:creationId xmlns:a16="http://schemas.microsoft.com/office/drawing/2014/main" id="{9B001CDE-3604-DC7C-AF33-E10C8E6BE8CB}"/>
                </a:ext>
              </a:extLst>
            </p:cNvPr>
            <p:cNvGrpSpPr/>
            <p:nvPr/>
          </p:nvGrpSpPr>
          <p:grpSpPr>
            <a:xfrm>
              <a:off x="3983339" y="4995879"/>
              <a:ext cx="137160" cy="137160"/>
              <a:chOff x="6837769" y="4021946"/>
              <a:chExt cx="137160" cy="137160"/>
            </a:xfrm>
          </p:grpSpPr>
          <p:sp>
            <p:nvSpPr>
              <p:cNvPr id="259" name="Oval 258">
                <a:extLst>
                  <a:ext uri="{FF2B5EF4-FFF2-40B4-BE49-F238E27FC236}">
                    <a16:creationId xmlns:a16="http://schemas.microsoft.com/office/drawing/2014/main" id="{B502843D-67C1-FFF3-D57F-8BE052030475}"/>
                  </a:ext>
                </a:extLst>
              </p:cNvPr>
              <p:cNvSpPr/>
              <p:nvPr/>
            </p:nvSpPr>
            <p:spPr>
              <a:xfrm>
                <a:off x="6837769" y="4021946"/>
                <a:ext cx="137160" cy="137160"/>
              </a:xfrm>
              <a:prstGeom prst="ellipse">
                <a:avLst/>
              </a:prstGeom>
              <a:solidFill>
                <a:schemeClr val="bg1"/>
              </a:solidFill>
              <a:ln w="3175">
                <a:noFill/>
                <a:prstDash val="sys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Oval 259">
                <a:extLst>
                  <a:ext uri="{FF2B5EF4-FFF2-40B4-BE49-F238E27FC236}">
                    <a16:creationId xmlns:a16="http://schemas.microsoft.com/office/drawing/2014/main" id="{74E556DE-9AF0-B8A6-554D-289B9EB72131}"/>
                  </a:ext>
                </a:extLst>
              </p:cNvPr>
              <p:cNvSpPr/>
              <p:nvPr/>
            </p:nvSpPr>
            <p:spPr>
              <a:xfrm>
                <a:off x="6860629" y="4044806"/>
                <a:ext cx="91440" cy="91440"/>
              </a:xfrm>
              <a:prstGeom prst="ellipse">
                <a:avLst/>
              </a:prstGeom>
              <a:solidFill>
                <a:srgbClr val="404040"/>
              </a:solidFill>
              <a:ln w="3175">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1" name="Group 260">
              <a:extLst>
                <a:ext uri="{FF2B5EF4-FFF2-40B4-BE49-F238E27FC236}">
                  <a16:creationId xmlns:a16="http://schemas.microsoft.com/office/drawing/2014/main" id="{F7B966F5-F495-0A81-690F-7638FFF681C5}"/>
                </a:ext>
              </a:extLst>
            </p:cNvPr>
            <p:cNvGrpSpPr/>
            <p:nvPr/>
          </p:nvGrpSpPr>
          <p:grpSpPr>
            <a:xfrm>
              <a:off x="2623658" y="3294226"/>
              <a:ext cx="137160" cy="137160"/>
              <a:chOff x="6837769" y="4021946"/>
              <a:chExt cx="137160" cy="137160"/>
            </a:xfrm>
          </p:grpSpPr>
          <p:sp>
            <p:nvSpPr>
              <p:cNvPr id="262" name="Oval 261">
                <a:extLst>
                  <a:ext uri="{FF2B5EF4-FFF2-40B4-BE49-F238E27FC236}">
                    <a16:creationId xmlns:a16="http://schemas.microsoft.com/office/drawing/2014/main" id="{BF7FB69F-5210-FFDB-6813-79E91B7D1432}"/>
                  </a:ext>
                </a:extLst>
              </p:cNvPr>
              <p:cNvSpPr/>
              <p:nvPr/>
            </p:nvSpPr>
            <p:spPr>
              <a:xfrm>
                <a:off x="6837769" y="4021946"/>
                <a:ext cx="137160" cy="137160"/>
              </a:xfrm>
              <a:prstGeom prst="ellipse">
                <a:avLst/>
              </a:prstGeom>
              <a:solidFill>
                <a:schemeClr val="bg1"/>
              </a:solidFill>
              <a:ln w="3175">
                <a:noFill/>
                <a:prstDash val="sys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3" name="Oval 262">
                <a:extLst>
                  <a:ext uri="{FF2B5EF4-FFF2-40B4-BE49-F238E27FC236}">
                    <a16:creationId xmlns:a16="http://schemas.microsoft.com/office/drawing/2014/main" id="{7AEB1B7F-3B1A-8EB0-A8D1-7695716A9CAE}"/>
                  </a:ext>
                </a:extLst>
              </p:cNvPr>
              <p:cNvSpPr/>
              <p:nvPr/>
            </p:nvSpPr>
            <p:spPr>
              <a:xfrm>
                <a:off x="6860629" y="4044806"/>
                <a:ext cx="91440" cy="91440"/>
              </a:xfrm>
              <a:prstGeom prst="ellipse">
                <a:avLst/>
              </a:prstGeom>
              <a:solidFill>
                <a:srgbClr val="404040"/>
              </a:solidFill>
              <a:ln w="3175">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4" name="Group 263">
              <a:extLst>
                <a:ext uri="{FF2B5EF4-FFF2-40B4-BE49-F238E27FC236}">
                  <a16:creationId xmlns:a16="http://schemas.microsoft.com/office/drawing/2014/main" id="{8DB717FF-4800-6A3C-F147-2771B26E9BA2}"/>
                </a:ext>
              </a:extLst>
            </p:cNvPr>
            <p:cNvGrpSpPr/>
            <p:nvPr/>
          </p:nvGrpSpPr>
          <p:grpSpPr>
            <a:xfrm>
              <a:off x="3091520" y="3871006"/>
              <a:ext cx="137160" cy="137160"/>
              <a:chOff x="6837769" y="4021946"/>
              <a:chExt cx="137160" cy="137160"/>
            </a:xfrm>
          </p:grpSpPr>
          <p:sp>
            <p:nvSpPr>
              <p:cNvPr id="265" name="Oval 264">
                <a:extLst>
                  <a:ext uri="{FF2B5EF4-FFF2-40B4-BE49-F238E27FC236}">
                    <a16:creationId xmlns:a16="http://schemas.microsoft.com/office/drawing/2014/main" id="{2E7F5E46-809A-83BA-BA48-46D9309C3755}"/>
                  </a:ext>
                </a:extLst>
              </p:cNvPr>
              <p:cNvSpPr/>
              <p:nvPr/>
            </p:nvSpPr>
            <p:spPr>
              <a:xfrm>
                <a:off x="6837769" y="4021946"/>
                <a:ext cx="137160" cy="137160"/>
              </a:xfrm>
              <a:prstGeom prst="ellipse">
                <a:avLst/>
              </a:prstGeom>
              <a:solidFill>
                <a:schemeClr val="bg1"/>
              </a:solidFill>
              <a:ln w="3175">
                <a:noFill/>
                <a:prstDash val="sys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Oval 265">
                <a:extLst>
                  <a:ext uri="{FF2B5EF4-FFF2-40B4-BE49-F238E27FC236}">
                    <a16:creationId xmlns:a16="http://schemas.microsoft.com/office/drawing/2014/main" id="{002B2F99-0C7F-7FA6-6209-138D0774EF54}"/>
                  </a:ext>
                </a:extLst>
              </p:cNvPr>
              <p:cNvSpPr/>
              <p:nvPr/>
            </p:nvSpPr>
            <p:spPr>
              <a:xfrm>
                <a:off x="6860629" y="4044806"/>
                <a:ext cx="91440" cy="91440"/>
              </a:xfrm>
              <a:prstGeom prst="ellipse">
                <a:avLst/>
              </a:prstGeom>
              <a:solidFill>
                <a:srgbClr val="404040"/>
              </a:solidFill>
              <a:ln w="3175">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7" name="Group 266">
              <a:extLst>
                <a:ext uri="{FF2B5EF4-FFF2-40B4-BE49-F238E27FC236}">
                  <a16:creationId xmlns:a16="http://schemas.microsoft.com/office/drawing/2014/main" id="{1B57BF8E-4BE0-2B7A-6069-5045EEB09D79}"/>
                </a:ext>
              </a:extLst>
            </p:cNvPr>
            <p:cNvGrpSpPr/>
            <p:nvPr/>
          </p:nvGrpSpPr>
          <p:grpSpPr>
            <a:xfrm>
              <a:off x="3094189" y="4428777"/>
              <a:ext cx="137160" cy="137160"/>
              <a:chOff x="6837769" y="4021946"/>
              <a:chExt cx="137160" cy="137160"/>
            </a:xfrm>
          </p:grpSpPr>
          <p:sp>
            <p:nvSpPr>
              <p:cNvPr id="268" name="Oval 267">
                <a:extLst>
                  <a:ext uri="{FF2B5EF4-FFF2-40B4-BE49-F238E27FC236}">
                    <a16:creationId xmlns:a16="http://schemas.microsoft.com/office/drawing/2014/main" id="{EAED94B7-1DE7-32B5-D8CF-83BDF567E1BC}"/>
                  </a:ext>
                </a:extLst>
              </p:cNvPr>
              <p:cNvSpPr/>
              <p:nvPr/>
            </p:nvSpPr>
            <p:spPr>
              <a:xfrm>
                <a:off x="6837769" y="4021946"/>
                <a:ext cx="137160" cy="137160"/>
              </a:xfrm>
              <a:prstGeom prst="ellipse">
                <a:avLst/>
              </a:prstGeom>
              <a:solidFill>
                <a:schemeClr val="bg1"/>
              </a:solidFill>
              <a:ln w="3175">
                <a:noFill/>
                <a:prstDash val="sys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9" name="Oval 268">
                <a:extLst>
                  <a:ext uri="{FF2B5EF4-FFF2-40B4-BE49-F238E27FC236}">
                    <a16:creationId xmlns:a16="http://schemas.microsoft.com/office/drawing/2014/main" id="{531BB3E8-FC93-6C8B-3166-AC48F43981E8}"/>
                  </a:ext>
                </a:extLst>
              </p:cNvPr>
              <p:cNvSpPr/>
              <p:nvPr/>
            </p:nvSpPr>
            <p:spPr>
              <a:xfrm>
                <a:off x="6860629" y="4044806"/>
                <a:ext cx="91440" cy="91440"/>
              </a:xfrm>
              <a:prstGeom prst="ellipse">
                <a:avLst/>
              </a:prstGeom>
              <a:solidFill>
                <a:srgbClr val="404040"/>
              </a:solidFill>
              <a:ln w="3175">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3" name="Group 272">
              <a:extLst>
                <a:ext uri="{FF2B5EF4-FFF2-40B4-BE49-F238E27FC236}">
                  <a16:creationId xmlns:a16="http://schemas.microsoft.com/office/drawing/2014/main" id="{F19AEF0E-B530-2CF7-6B75-1B4D17E3BD10}"/>
                </a:ext>
              </a:extLst>
            </p:cNvPr>
            <p:cNvGrpSpPr/>
            <p:nvPr/>
          </p:nvGrpSpPr>
          <p:grpSpPr>
            <a:xfrm>
              <a:off x="3537321" y="5561170"/>
              <a:ext cx="137160" cy="137160"/>
              <a:chOff x="6837769" y="4021946"/>
              <a:chExt cx="137160" cy="137160"/>
            </a:xfrm>
          </p:grpSpPr>
          <p:sp>
            <p:nvSpPr>
              <p:cNvPr id="274" name="Oval 273">
                <a:extLst>
                  <a:ext uri="{FF2B5EF4-FFF2-40B4-BE49-F238E27FC236}">
                    <a16:creationId xmlns:a16="http://schemas.microsoft.com/office/drawing/2014/main" id="{1F296902-6A26-48E9-4DAA-E49F5AE23D1B}"/>
                  </a:ext>
                </a:extLst>
              </p:cNvPr>
              <p:cNvSpPr/>
              <p:nvPr/>
            </p:nvSpPr>
            <p:spPr>
              <a:xfrm>
                <a:off x="6837769" y="4021946"/>
                <a:ext cx="137160" cy="137160"/>
              </a:xfrm>
              <a:prstGeom prst="ellipse">
                <a:avLst/>
              </a:prstGeom>
              <a:solidFill>
                <a:schemeClr val="bg1"/>
              </a:solidFill>
              <a:ln w="3175">
                <a:noFill/>
                <a:prstDash val="sys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5" name="Oval 274">
                <a:extLst>
                  <a:ext uri="{FF2B5EF4-FFF2-40B4-BE49-F238E27FC236}">
                    <a16:creationId xmlns:a16="http://schemas.microsoft.com/office/drawing/2014/main" id="{D16CC0A0-CE6A-D818-AC2D-61DBBBDF45D3}"/>
                  </a:ext>
                </a:extLst>
              </p:cNvPr>
              <p:cNvSpPr/>
              <p:nvPr/>
            </p:nvSpPr>
            <p:spPr>
              <a:xfrm>
                <a:off x="6860629" y="4044806"/>
                <a:ext cx="91440" cy="91440"/>
              </a:xfrm>
              <a:prstGeom prst="ellipse">
                <a:avLst/>
              </a:prstGeom>
              <a:solidFill>
                <a:srgbClr val="404040"/>
              </a:solidFill>
              <a:ln w="3175">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6" name="Group 275">
              <a:extLst>
                <a:ext uri="{FF2B5EF4-FFF2-40B4-BE49-F238E27FC236}">
                  <a16:creationId xmlns:a16="http://schemas.microsoft.com/office/drawing/2014/main" id="{8A49D7D7-103D-2C4A-6012-B0B5F787C27C}"/>
                </a:ext>
              </a:extLst>
            </p:cNvPr>
            <p:cNvGrpSpPr/>
            <p:nvPr/>
          </p:nvGrpSpPr>
          <p:grpSpPr>
            <a:xfrm>
              <a:off x="8057543" y="5548939"/>
              <a:ext cx="137160" cy="137160"/>
              <a:chOff x="6837769" y="4021946"/>
              <a:chExt cx="137160" cy="137160"/>
            </a:xfrm>
          </p:grpSpPr>
          <p:sp>
            <p:nvSpPr>
              <p:cNvPr id="277" name="Oval 276">
                <a:extLst>
                  <a:ext uri="{FF2B5EF4-FFF2-40B4-BE49-F238E27FC236}">
                    <a16:creationId xmlns:a16="http://schemas.microsoft.com/office/drawing/2014/main" id="{1405F5F6-915D-70ED-7B3B-646F48D9B470}"/>
                  </a:ext>
                </a:extLst>
              </p:cNvPr>
              <p:cNvSpPr/>
              <p:nvPr/>
            </p:nvSpPr>
            <p:spPr>
              <a:xfrm>
                <a:off x="6837769" y="4021946"/>
                <a:ext cx="137160" cy="137160"/>
              </a:xfrm>
              <a:prstGeom prst="ellipse">
                <a:avLst/>
              </a:prstGeom>
              <a:solidFill>
                <a:schemeClr val="bg1"/>
              </a:solidFill>
              <a:ln w="3175">
                <a:noFill/>
                <a:prstDash val="sys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8" name="Oval 277">
                <a:extLst>
                  <a:ext uri="{FF2B5EF4-FFF2-40B4-BE49-F238E27FC236}">
                    <a16:creationId xmlns:a16="http://schemas.microsoft.com/office/drawing/2014/main" id="{C121C068-A6BB-2E9C-2942-892E72C1E153}"/>
                  </a:ext>
                </a:extLst>
              </p:cNvPr>
              <p:cNvSpPr/>
              <p:nvPr/>
            </p:nvSpPr>
            <p:spPr>
              <a:xfrm>
                <a:off x="6860629" y="4044806"/>
                <a:ext cx="91440" cy="91440"/>
              </a:xfrm>
              <a:prstGeom prst="ellipse">
                <a:avLst/>
              </a:prstGeom>
              <a:solidFill>
                <a:srgbClr val="404040"/>
              </a:solidFill>
              <a:ln w="3175">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9" name="Group 278">
              <a:extLst>
                <a:ext uri="{FF2B5EF4-FFF2-40B4-BE49-F238E27FC236}">
                  <a16:creationId xmlns:a16="http://schemas.microsoft.com/office/drawing/2014/main" id="{B1E0122F-5731-4401-4CEB-EFEBA58D01B1}"/>
                </a:ext>
              </a:extLst>
            </p:cNvPr>
            <p:cNvGrpSpPr/>
            <p:nvPr/>
          </p:nvGrpSpPr>
          <p:grpSpPr>
            <a:xfrm>
              <a:off x="10307826" y="3862321"/>
              <a:ext cx="137160" cy="137160"/>
              <a:chOff x="6837769" y="4021946"/>
              <a:chExt cx="137160" cy="137160"/>
            </a:xfrm>
          </p:grpSpPr>
          <p:sp>
            <p:nvSpPr>
              <p:cNvPr id="280" name="Oval 279">
                <a:extLst>
                  <a:ext uri="{FF2B5EF4-FFF2-40B4-BE49-F238E27FC236}">
                    <a16:creationId xmlns:a16="http://schemas.microsoft.com/office/drawing/2014/main" id="{E306C952-5019-ED5F-B9AD-29BEFA3A6953}"/>
                  </a:ext>
                </a:extLst>
              </p:cNvPr>
              <p:cNvSpPr/>
              <p:nvPr/>
            </p:nvSpPr>
            <p:spPr>
              <a:xfrm>
                <a:off x="6837769" y="4021946"/>
                <a:ext cx="137160" cy="137160"/>
              </a:xfrm>
              <a:prstGeom prst="ellipse">
                <a:avLst/>
              </a:prstGeom>
              <a:solidFill>
                <a:schemeClr val="bg1"/>
              </a:solidFill>
              <a:ln w="3175">
                <a:noFill/>
                <a:prstDash val="sys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1" name="Oval 280">
                <a:extLst>
                  <a:ext uri="{FF2B5EF4-FFF2-40B4-BE49-F238E27FC236}">
                    <a16:creationId xmlns:a16="http://schemas.microsoft.com/office/drawing/2014/main" id="{516E3664-2BFA-FEB9-EC81-C65063AA1E80}"/>
                  </a:ext>
                </a:extLst>
              </p:cNvPr>
              <p:cNvSpPr/>
              <p:nvPr/>
            </p:nvSpPr>
            <p:spPr>
              <a:xfrm>
                <a:off x="6860629" y="4044806"/>
                <a:ext cx="91440" cy="91440"/>
              </a:xfrm>
              <a:prstGeom prst="ellipse">
                <a:avLst/>
              </a:prstGeom>
              <a:solidFill>
                <a:srgbClr val="404040"/>
              </a:solidFill>
              <a:ln w="3175">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2" name="Group 281">
              <a:extLst>
                <a:ext uri="{FF2B5EF4-FFF2-40B4-BE49-F238E27FC236}">
                  <a16:creationId xmlns:a16="http://schemas.microsoft.com/office/drawing/2014/main" id="{0640D1D3-C85F-27F6-9C7A-4BE14E21498C}"/>
                </a:ext>
              </a:extLst>
            </p:cNvPr>
            <p:cNvGrpSpPr/>
            <p:nvPr/>
          </p:nvGrpSpPr>
          <p:grpSpPr>
            <a:xfrm>
              <a:off x="11222511" y="3862321"/>
              <a:ext cx="137160" cy="137160"/>
              <a:chOff x="6837769" y="4021946"/>
              <a:chExt cx="137160" cy="137160"/>
            </a:xfrm>
          </p:grpSpPr>
          <p:sp>
            <p:nvSpPr>
              <p:cNvPr id="283" name="Oval 282">
                <a:extLst>
                  <a:ext uri="{FF2B5EF4-FFF2-40B4-BE49-F238E27FC236}">
                    <a16:creationId xmlns:a16="http://schemas.microsoft.com/office/drawing/2014/main" id="{9A516E66-A9C6-A972-F2C9-2C31885D9D70}"/>
                  </a:ext>
                </a:extLst>
              </p:cNvPr>
              <p:cNvSpPr/>
              <p:nvPr/>
            </p:nvSpPr>
            <p:spPr>
              <a:xfrm>
                <a:off x="6837769" y="4021946"/>
                <a:ext cx="137160" cy="137160"/>
              </a:xfrm>
              <a:prstGeom prst="ellipse">
                <a:avLst/>
              </a:prstGeom>
              <a:solidFill>
                <a:schemeClr val="bg1"/>
              </a:solidFill>
              <a:ln w="3175">
                <a:noFill/>
                <a:prstDash val="sys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Oval 283">
                <a:extLst>
                  <a:ext uri="{FF2B5EF4-FFF2-40B4-BE49-F238E27FC236}">
                    <a16:creationId xmlns:a16="http://schemas.microsoft.com/office/drawing/2014/main" id="{4CF93C0C-9A4C-BC56-8F3B-05C32BE1B90F}"/>
                  </a:ext>
                </a:extLst>
              </p:cNvPr>
              <p:cNvSpPr/>
              <p:nvPr/>
            </p:nvSpPr>
            <p:spPr>
              <a:xfrm>
                <a:off x="6860629" y="4044806"/>
                <a:ext cx="91440" cy="91440"/>
              </a:xfrm>
              <a:prstGeom prst="ellipse">
                <a:avLst/>
              </a:prstGeom>
              <a:solidFill>
                <a:srgbClr val="404040"/>
              </a:solidFill>
              <a:ln w="3175">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5" name="Group 284">
              <a:extLst>
                <a:ext uri="{FF2B5EF4-FFF2-40B4-BE49-F238E27FC236}">
                  <a16:creationId xmlns:a16="http://schemas.microsoft.com/office/drawing/2014/main" id="{65DB7717-BDB3-6957-BB52-A03835214DD7}"/>
                </a:ext>
              </a:extLst>
            </p:cNvPr>
            <p:cNvGrpSpPr/>
            <p:nvPr/>
          </p:nvGrpSpPr>
          <p:grpSpPr>
            <a:xfrm>
              <a:off x="10770613" y="5002507"/>
              <a:ext cx="137160" cy="137160"/>
              <a:chOff x="6837769" y="4021946"/>
              <a:chExt cx="137160" cy="137160"/>
            </a:xfrm>
          </p:grpSpPr>
          <p:sp>
            <p:nvSpPr>
              <p:cNvPr id="286" name="Oval 285">
                <a:extLst>
                  <a:ext uri="{FF2B5EF4-FFF2-40B4-BE49-F238E27FC236}">
                    <a16:creationId xmlns:a16="http://schemas.microsoft.com/office/drawing/2014/main" id="{794C3CD7-EE08-56A9-FB26-99BB9C280BF5}"/>
                  </a:ext>
                </a:extLst>
              </p:cNvPr>
              <p:cNvSpPr/>
              <p:nvPr/>
            </p:nvSpPr>
            <p:spPr>
              <a:xfrm>
                <a:off x="6837769" y="4021946"/>
                <a:ext cx="137160" cy="137160"/>
              </a:xfrm>
              <a:prstGeom prst="ellipse">
                <a:avLst/>
              </a:prstGeom>
              <a:solidFill>
                <a:schemeClr val="bg1"/>
              </a:solidFill>
              <a:ln w="3175">
                <a:noFill/>
                <a:prstDash val="sys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7" name="Oval 286">
                <a:extLst>
                  <a:ext uri="{FF2B5EF4-FFF2-40B4-BE49-F238E27FC236}">
                    <a16:creationId xmlns:a16="http://schemas.microsoft.com/office/drawing/2014/main" id="{AD6FE73D-9964-0774-E81B-A8B72A1AAAED}"/>
                  </a:ext>
                </a:extLst>
              </p:cNvPr>
              <p:cNvSpPr/>
              <p:nvPr/>
            </p:nvSpPr>
            <p:spPr>
              <a:xfrm>
                <a:off x="6860629" y="4044806"/>
                <a:ext cx="91440" cy="91440"/>
              </a:xfrm>
              <a:prstGeom prst="ellipse">
                <a:avLst/>
              </a:prstGeom>
              <a:solidFill>
                <a:srgbClr val="404040"/>
              </a:solidFill>
              <a:ln w="3175">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8" name="Group 287">
              <a:extLst>
                <a:ext uri="{FF2B5EF4-FFF2-40B4-BE49-F238E27FC236}">
                  <a16:creationId xmlns:a16="http://schemas.microsoft.com/office/drawing/2014/main" id="{992C1EA1-10C1-3823-A8E0-F63758793751}"/>
                </a:ext>
              </a:extLst>
            </p:cNvPr>
            <p:cNvGrpSpPr/>
            <p:nvPr/>
          </p:nvGrpSpPr>
          <p:grpSpPr>
            <a:xfrm>
              <a:off x="10300303" y="5561170"/>
              <a:ext cx="137160" cy="137160"/>
              <a:chOff x="6837769" y="4021946"/>
              <a:chExt cx="137160" cy="137160"/>
            </a:xfrm>
          </p:grpSpPr>
          <p:sp>
            <p:nvSpPr>
              <p:cNvPr id="289" name="Oval 288">
                <a:extLst>
                  <a:ext uri="{FF2B5EF4-FFF2-40B4-BE49-F238E27FC236}">
                    <a16:creationId xmlns:a16="http://schemas.microsoft.com/office/drawing/2014/main" id="{AEC8EB47-9193-1BE2-AAB9-A510C3420E53}"/>
                  </a:ext>
                </a:extLst>
              </p:cNvPr>
              <p:cNvSpPr/>
              <p:nvPr/>
            </p:nvSpPr>
            <p:spPr>
              <a:xfrm>
                <a:off x="6837769" y="4021946"/>
                <a:ext cx="137160" cy="137160"/>
              </a:xfrm>
              <a:prstGeom prst="ellipse">
                <a:avLst/>
              </a:prstGeom>
              <a:solidFill>
                <a:schemeClr val="bg1"/>
              </a:solidFill>
              <a:ln w="3175">
                <a:noFill/>
                <a:prstDash val="sys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0" name="Oval 289">
                <a:extLst>
                  <a:ext uri="{FF2B5EF4-FFF2-40B4-BE49-F238E27FC236}">
                    <a16:creationId xmlns:a16="http://schemas.microsoft.com/office/drawing/2014/main" id="{4CFE5D88-BD01-B313-E5F0-E6E2C013D27F}"/>
                  </a:ext>
                </a:extLst>
              </p:cNvPr>
              <p:cNvSpPr/>
              <p:nvPr/>
            </p:nvSpPr>
            <p:spPr>
              <a:xfrm>
                <a:off x="6860629" y="4044806"/>
                <a:ext cx="91440" cy="91440"/>
              </a:xfrm>
              <a:prstGeom prst="ellipse">
                <a:avLst/>
              </a:prstGeom>
              <a:solidFill>
                <a:srgbClr val="404040"/>
              </a:solidFill>
              <a:ln w="3175">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1" name="Group 290">
              <a:extLst>
                <a:ext uri="{FF2B5EF4-FFF2-40B4-BE49-F238E27FC236}">
                  <a16:creationId xmlns:a16="http://schemas.microsoft.com/office/drawing/2014/main" id="{027CAF50-422F-8B4A-6849-A16EA971879C}"/>
                </a:ext>
              </a:extLst>
            </p:cNvPr>
            <p:cNvGrpSpPr/>
            <p:nvPr/>
          </p:nvGrpSpPr>
          <p:grpSpPr>
            <a:xfrm>
              <a:off x="10765169" y="3862321"/>
              <a:ext cx="137160" cy="137160"/>
              <a:chOff x="6837769" y="4021946"/>
              <a:chExt cx="137160" cy="137160"/>
            </a:xfrm>
          </p:grpSpPr>
          <p:sp>
            <p:nvSpPr>
              <p:cNvPr id="292" name="Oval 291">
                <a:extLst>
                  <a:ext uri="{FF2B5EF4-FFF2-40B4-BE49-F238E27FC236}">
                    <a16:creationId xmlns:a16="http://schemas.microsoft.com/office/drawing/2014/main" id="{65CCE302-65C0-DAF9-FB9E-512002D2D2AC}"/>
                  </a:ext>
                </a:extLst>
              </p:cNvPr>
              <p:cNvSpPr/>
              <p:nvPr/>
            </p:nvSpPr>
            <p:spPr>
              <a:xfrm>
                <a:off x="6837769" y="4021946"/>
                <a:ext cx="137160" cy="137160"/>
              </a:xfrm>
              <a:prstGeom prst="ellipse">
                <a:avLst/>
              </a:prstGeom>
              <a:solidFill>
                <a:schemeClr val="bg1"/>
              </a:solidFill>
              <a:ln w="3175">
                <a:noFill/>
                <a:prstDash val="sys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3" name="Oval 292">
                <a:extLst>
                  <a:ext uri="{FF2B5EF4-FFF2-40B4-BE49-F238E27FC236}">
                    <a16:creationId xmlns:a16="http://schemas.microsoft.com/office/drawing/2014/main" id="{92F743C5-D85E-E12E-D1C2-4929155B2AD7}"/>
                  </a:ext>
                </a:extLst>
              </p:cNvPr>
              <p:cNvSpPr/>
              <p:nvPr/>
            </p:nvSpPr>
            <p:spPr>
              <a:xfrm>
                <a:off x="6860629" y="4044806"/>
                <a:ext cx="91440" cy="91440"/>
              </a:xfrm>
              <a:prstGeom prst="ellipse">
                <a:avLst/>
              </a:prstGeom>
              <a:solidFill>
                <a:srgbClr val="404040"/>
              </a:solidFill>
              <a:ln w="3175">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4" name="Group 293">
              <a:extLst>
                <a:ext uri="{FF2B5EF4-FFF2-40B4-BE49-F238E27FC236}">
                  <a16:creationId xmlns:a16="http://schemas.microsoft.com/office/drawing/2014/main" id="{8CE3E693-0721-7E27-F6E9-FBEB387E3A2A}"/>
                </a:ext>
              </a:extLst>
            </p:cNvPr>
            <p:cNvGrpSpPr/>
            <p:nvPr/>
          </p:nvGrpSpPr>
          <p:grpSpPr>
            <a:xfrm>
              <a:off x="7163445" y="4995879"/>
              <a:ext cx="137160" cy="137160"/>
              <a:chOff x="6837769" y="4021946"/>
              <a:chExt cx="137160" cy="137160"/>
            </a:xfrm>
          </p:grpSpPr>
          <p:sp>
            <p:nvSpPr>
              <p:cNvPr id="295" name="Oval 294">
                <a:extLst>
                  <a:ext uri="{FF2B5EF4-FFF2-40B4-BE49-F238E27FC236}">
                    <a16:creationId xmlns:a16="http://schemas.microsoft.com/office/drawing/2014/main" id="{80FA4756-34E1-004A-4DC3-1F9A7A6D43F1}"/>
                  </a:ext>
                </a:extLst>
              </p:cNvPr>
              <p:cNvSpPr/>
              <p:nvPr/>
            </p:nvSpPr>
            <p:spPr>
              <a:xfrm>
                <a:off x="6837769" y="4021946"/>
                <a:ext cx="137160" cy="137160"/>
              </a:xfrm>
              <a:prstGeom prst="ellipse">
                <a:avLst/>
              </a:prstGeom>
              <a:solidFill>
                <a:schemeClr val="bg1"/>
              </a:solidFill>
              <a:ln w="3175">
                <a:noFill/>
                <a:prstDash val="sys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 name="Oval 295">
                <a:extLst>
                  <a:ext uri="{FF2B5EF4-FFF2-40B4-BE49-F238E27FC236}">
                    <a16:creationId xmlns:a16="http://schemas.microsoft.com/office/drawing/2014/main" id="{147BA63E-1377-D3D3-E738-7567A624D092}"/>
                  </a:ext>
                </a:extLst>
              </p:cNvPr>
              <p:cNvSpPr/>
              <p:nvPr/>
            </p:nvSpPr>
            <p:spPr>
              <a:xfrm>
                <a:off x="6860629" y="4044806"/>
                <a:ext cx="91440" cy="91440"/>
              </a:xfrm>
              <a:prstGeom prst="ellipse">
                <a:avLst/>
              </a:prstGeom>
              <a:solidFill>
                <a:srgbClr val="404040"/>
              </a:solidFill>
              <a:ln w="3175">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3" name="Group 302">
              <a:extLst>
                <a:ext uri="{FF2B5EF4-FFF2-40B4-BE49-F238E27FC236}">
                  <a16:creationId xmlns:a16="http://schemas.microsoft.com/office/drawing/2014/main" id="{B4BA273F-7A70-03F6-F4E6-F78E78C680C0}"/>
                </a:ext>
              </a:extLst>
            </p:cNvPr>
            <p:cNvGrpSpPr/>
            <p:nvPr/>
          </p:nvGrpSpPr>
          <p:grpSpPr>
            <a:xfrm>
              <a:off x="3988559" y="3871006"/>
              <a:ext cx="137160" cy="137160"/>
              <a:chOff x="6837769" y="4021946"/>
              <a:chExt cx="137160" cy="137160"/>
            </a:xfrm>
          </p:grpSpPr>
          <p:sp>
            <p:nvSpPr>
              <p:cNvPr id="304" name="Oval 303">
                <a:extLst>
                  <a:ext uri="{FF2B5EF4-FFF2-40B4-BE49-F238E27FC236}">
                    <a16:creationId xmlns:a16="http://schemas.microsoft.com/office/drawing/2014/main" id="{AA33A76E-E4DF-F8D2-2099-0FABA342329F}"/>
                  </a:ext>
                </a:extLst>
              </p:cNvPr>
              <p:cNvSpPr/>
              <p:nvPr/>
            </p:nvSpPr>
            <p:spPr>
              <a:xfrm>
                <a:off x="6837769" y="4021946"/>
                <a:ext cx="137160" cy="137160"/>
              </a:xfrm>
              <a:prstGeom prst="ellipse">
                <a:avLst/>
              </a:prstGeom>
              <a:solidFill>
                <a:schemeClr val="bg1"/>
              </a:solidFill>
              <a:ln w="3175">
                <a:noFill/>
                <a:prstDash val="sys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5" name="Oval 304">
                <a:extLst>
                  <a:ext uri="{FF2B5EF4-FFF2-40B4-BE49-F238E27FC236}">
                    <a16:creationId xmlns:a16="http://schemas.microsoft.com/office/drawing/2014/main" id="{FE943161-AB91-4352-D6AF-7842AC7CFAF1}"/>
                  </a:ext>
                </a:extLst>
              </p:cNvPr>
              <p:cNvSpPr/>
              <p:nvPr/>
            </p:nvSpPr>
            <p:spPr>
              <a:xfrm>
                <a:off x="6860629" y="4044806"/>
                <a:ext cx="91440" cy="91440"/>
              </a:xfrm>
              <a:prstGeom prst="ellipse">
                <a:avLst/>
              </a:prstGeom>
              <a:solidFill>
                <a:srgbClr val="404040"/>
              </a:solidFill>
              <a:ln w="3175">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6" name="Group 305">
              <a:extLst>
                <a:ext uri="{FF2B5EF4-FFF2-40B4-BE49-F238E27FC236}">
                  <a16:creationId xmlns:a16="http://schemas.microsoft.com/office/drawing/2014/main" id="{89D3795E-4F0A-3931-72EE-9CC89F104CCA}"/>
                </a:ext>
              </a:extLst>
            </p:cNvPr>
            <p:cNvGrpSpPr/>
            <p:nvPr/>
          </p:nvGrpSpPr>
          <p:grpSpPr>
            <a:xfrm>
              <a:off x="5367664" y="5561170"/>
              <a:ext cx="137160" cy="137160"/>
              <a:chOff x="6837769" y="4021946"/>
              <a:chExt cx="137160" cy="137160"/>
            </a:xfrm>
          </p:grpSpPr>
          <p:sp>
            <p:nvSpPr>
              <p:cNvPr id="307" name="Oval 306">
                <a:extLst>
                  <a:ext uri="{FF2B5EF4-FFF2-40B4-BE49-F238E27FC236}">
                    <a16:creationId xmlns:a16="http://schemas.microsoft.com/office/drawing/2014/main" id="{CB1FBD51-1945-5BEE-1362-52500A855457}"/>
                  </a:ext>
                </a:extLst>
              </p:cNvPr>
              <p:cNvSpPr/>
              <p:nvPr/>
            </p:nvSpPr>
            <p:spPr>
              <a:xfrm>
                <a:off x="6837769" y="4021946"/>
                <a:ext cx="137160" cy="137160"/>
              </a:xfrm>
              <a:prstGeom prst="ellipse">
                <a:avLst/>
              </a:prstGeom>
              <a:solidFill>
                <a:schemeClr val="bg1"/>
              </a:solidFill>
              <a:ln w="3175">
                <a:noFill/>
                <a:prstDash val="sys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 name="Oval 307">
                <a:extLst>
                  <a:ext uri="{FF2B5EF4-FFF2-40B4-BE49-F238E27FC236}">
                    <a16:creationId xmlns:a16="http://schemas.microsoft.com/office/drawing/2014/main" id="{A16C1BBB-4D99-0175-3FBA-4509C35D693E}"/>
                  </a:ext>
                </a:extLst>
              </p:cNvPr>
              <p:cNvSpPr/>
              <p:nvPr/>
            </p:nvSpPr>
            <p:spPr>
              <a:xfrm>
                <a:off x="6860629" y="4044806"/>
                <a:ext cx="91440" cy="91440"/>
              </a:xfrm>
              <a:prstGeom prst="ellipse">
                <a:avLst/>
              </a:prstGeom>
              <a:solidFill>
                <a:srgbClr val="404040"/>
              </a:solidFill>
              <a:ln w="3175">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9" name="Group 308">
              <a:extLst>
                <a:ext uri="{FF2B5EF4-FFF2-40B4-BE49-F238E27FC236}">
                  <a16:creationId xmlns:a16="http://schemas.microsoft.com/office/drawing/2014/main" id="{B1DE5AA4-CBB3-1334-0ED6-0D5709FE1ECD}"/>
                </a:ext>
              </a:extLst>
            </p:cNvPr>
            <p:cNvGrpSpPr/>
            <p:nvPr/>
          </p:nvGrpSpPr>
          <p:grpSpPr>
            <a:xfrm>
              <a:off x="5346088" y="4428777"/>
              <a:ext cx="137160" cy="137160"/>
              <a:chOff x="6837769" y="4021946"/>
              <a:chExt cx="137160" cy="137160"/>
            </a:xfrm>
          </p:grpSpPr>
          <p:sp>
            <p:nvSpPr>
              <p:cNvPr id="310" name="Oval 309">
                <a:extLst>
                  <a:ext uri="{FF2B5EF4-FFF2-40B4-BE49-F238E27FC236}">
                    <a16:creationId xmlns:a16="http://schemas.microsoft.com/office/drawing/2014/main" id="{4CACDFB0-FB5C-44B0-A7C3-551D75831FB2}"/>
                  </a:ext>
                </a:extLst>
              </p:cNvPr>
              <p:cNvSpPr/>
              <p:nvPr/>
            </p:nvSpPr>
            <p:spPr>
              <a:xfrm>
                <a:off x="6837769" y="4021946"/>
                <a:ext cx="137160" cy="137160"/>
              </a:xfrm>
              <a:prstGeom prst="ellipse">
                <a:avLst/>
              </a:prstGeom>
              <a:solidFill>
                <a:schemeClr val="bg1"/>
              </a:solidFill>
              <a:ln w="3175">
                <a:noFill/>
                <a:prstDash val="sys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 name="Oval 310">
                <a:extLst>
                  <a:ext uri="{FF2B5EF4-FFF2-40B4-BE49-F238E27FC236}">
                    <a16:creationId xmlns:a16="http://schemas.microsoft.com/office/drawing/2014/main" id="{9407A5A5-19B4-DE3F-4342-3CE4EC6BC8B0}"/>
                  </a:ext>
                </a:extLst>
              </p:cNvPr>
              <p:cNvSpPr/>
              <p:nvPr/>
            </p:nvSpPr>
            <p:spPr>
              <a:xfrm>
                <a:off x="6860629" y="4044806"/>
                <a:ext cx="91440" cy="91440"/>
              </a:xfrm>
              <a:prstGeom prst="ellipse">
                <a:avLst/>
              </a:prstGeom>
              <a:solidFill>
                <a:srgbClr val="404040"/>
              </a:solidFill>
              <a:ln w="3175">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2" name="Group 311">
              <a:extLst>
                <a:ext uri="{FF2B5EF4-FFF2-40B4-BE49-F238E27FC236}">
                  <a16:creationId xmlns:a16="http://schemas.microsoft.com/office/drawing/2014/main" id="{966E6342-A078-CC35-BAF0-AE602DEED3E9}"/>
                </a:ext>
              </a:extLst>
            </p:cNvPr>
            <p:cNvGrpSpPr/>
            <p:nvPr/>
          </p:nvGrpSpPr>
          <p:grpSpPr>
            <a:xfrm>
              <a:off x="5358857" y="3294226"/>
              <a:ext cx="137160" cy="137160"/>
              <a:chOff x="6837769" y="4021946"/>
              <a:chExt cx="137160" cy="137160"/>
            </a:xfrm>
          </p:grpSpPr>
          <p:sp>
            <p:nvSpPr>
              <p:cNvPr id="313" name="Oval 312">
                <a:extLst>
                  <a:ext uri="{FF2B5EF4-FFF2-40B4-BE49-F238E27FC236}">
                    <a16:creationId xmlns:a16="http://schemas.microsoft.com/office/drawing/2014/main" id="{7F0E523D-5FB3-182B-F71A-29F22E0B28D6}"/>
                  </a:ext>
                </a:extLst>
              </p:cNvPr>
              <p:cNvSpPr/>
              <p:nvPr/>
            </p:nvSpPr>
            <p:spPr>
              <a:xfrm>
                <a:off x="6837769" y="4021946"/>
                <a:ext cx="137160" cy="137160"/>
              </a:xfrm>
              <a:prstGeom prst="ellipse">
                <a:avLst/>
              </a:prstGeom>
              <a:solidFill>
                <a:schemeClr val="bg1"/>
              </a:solidFill>
              <a:ln w="3175">
                <a:noFill/>
                <a:prstDash val="sys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 name="Oval 313">
                <a:extLst>
                  <a:ext uri="{FF2B5EF4-FFF2-40B4-BE49-F238E27FC236}">
                    <a16:creationId xmlns:a16="http://schemas.microsoft.com/office/drawing/2014/main" id="{1976B2F8-AC98-5782-1B98-BBA8547E408C}"/>
                  </a:ext>
                </a:extLst>
              </p:cNvPr>
              <p:cNvSpPr/>
              <p:nvPr/>
            </p:nvSpPr>
            <p:spPr>
              <a:xfrm>
                <a:off x="6860629" y="4044806"/>
                <a:ext cx="91440" cy="91440"/>
              </a:xfrm>
              <a:prstGeom prst="ellipse">
                <a:avLst/>
              </a:prstGeom>
              <a:solidFill>
                <a:srgbClr val="404040"/>
              </a:solidFill>
              <a:ln w="3175">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5" name="Group 314">
              <a:extLst>
                <a:ext uri="{FF2B5EF4-FFF2-40B4-BE49-F238E27FC236}">
                  <a16:creationId xmlns:a16="http://schemas.microsoft.com/office/drawing/2014/main" id="{29C131FD-9FB7-20B7-78B5-F582FF1F2C2F}"/>
                </a:ext>
              </a:extLst>
            </p:cNvPr>
            <p:cNvGrpSpPr/>
            <p:nvPr/>
          </p:nvGrpSpPr>
          <p:grpSpPr>
            <a:xfrm>
              <a:off x="11222511" y="5561170"/>
              <a:ext cx="137160" cy="137160"/>
              <a:chOff x="6837769" y="4021946"/>
              <a:chExt cx="137160" cy="137160"/>
            </a:xfrm>
          </p:grpSpPr>
          <p:sp>
            <p:nvSpPr>
              <p:cNvPr id="316" name="Oval 315">
                <a:extLst>
                  <a:ext uri="{FF2B5EF4-FFF2-40B4-BE49-F238E27FC236}">
                    <a16:creationId xmlns:a16="http://schemas.microsoft.com/office/drawing/2014/main" id="{6854ECA9-AA65-60FE-2CAF-1199C21F1690}"/>
                  </a:ext>
                </a:extLst>
              </p:cNvPr>
              <p:cNvSpPr/>
              <p:nvPr/>
            </p:nvSpPr>
            <p:spPr>
              <a:xfrm>
                <a:off x="6837769" y="4021946"/>
                <a:ext cx="137160" cy="137160"/>
              </a:xfrm>
              <a:prstGeom prst="ellipse">
                <a:avLst/>
              </a:prstGeom>
              <a:solidFill>
                <a:schemeClr val="bg1"/>
              </a:solidFill>
              <a:ln w="3175">
                <a:noFill/>
                <a:prstDash val="sys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 name="Oval 316">
                <a:extLst>
                  <a:ext uri="{FF2B5EF4-FFF2-40B4-BE49-F238E27FC236}">
                    <a16:creationId xmlns:a16="http://schemas.microsoft.com/office/drawing/2014/main" id="{CE9E860A-A65F-96BF-8341-89045880CE6F}"/>
                  </a:ext>
                </a:extLst>
              </p:cNvPr>
              <p:cNvSpPr/>
              <p:nvPr/>
            </p:nvSpPr>
            <p:spPr>
              <a:xfrm>
                <a:off x="6860629" y="4044806"/>
                <a:ext cx="91440" cy="91440"/>
              </a:xfrm>
              <a:prstGeom prst="ellipse">
                <a:avLst/>
              </a:prstGeom>
              <a:solidFill>
                <a:srgbClr val="404040"/>
              </a:solidFill>
              <a:ln w="3175">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 name="Group 2">
              <a:extLst>
                <a:ext uri="{FF2B5EF4-FFF2-40B4-BE49-F238E27FC236}">
                  <a16:creationId xmlns:a16="http://schemas.microsoft.com/office/drawing/2014/main" id="{1A6ED4E8-62C1-49E8-74DC-ACE207BF8D28}"/>
                </a:ext>
              </a:extLst>
            </p:cNvPr>
            <p:cNvGrpSpPr/>
            <p:nvPr/>
          </p:nvGrpSpPr>
          <p:grpSpPr>
            <a:xfrm>
              <a:off x="11684242" y="4441383"/>
              <a:ext cx="137160" cy="137160"/>
              <a:chOff x="2956012" y="2369957"/>
              <a:chExt cx="137160" cy="137160"/>
            </a:xfrm>
          </p:grpSpPr>
          <p:sp>
            <p:nvSpPr>
              <p:cNvPr id="4" name="Oval 3">
                <a:extLst>
                  <a:ext uri="{FF2B5EF4-FFF2-40B4-BE49-F238E27FC236}">
                    <a16:creationId xmlns:a16="http://schemas.microsoft.com/office/drawing/2014/main" id="{F5DAC617-0E1B-76E8-D4D3-F2AA72BA8257}"/>
                  </a:ext>
                </a:extLst>
              </p:cNvPr>
              <p:cNvSpPr/>
              <p:nvPr/>
            </p:nvSpPr>
            <p:spPr>
              <a:xfrm>
                <a:off x="2956012" y="2369957"/>
                <a:ext cx="137160" cy="137160"/>
              </a:xfrm>
              <a:prstGeom prst="ellipse">
                <a:avLst/>
              </a:prstGeom>
              <a:solidFill>
                <a:schemeClr val="bg1"/>
              </a:solidFill>
              <a:ln w="3175">
                <a:noFill/>
                <a:prstDash val="sys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BC24F37D-A49B-A453-68F0-510E29274694}"/>
                  </a:ext>
                </a:extLst>
              </p:cNvPr>
              <p:cNvSpPr/>
              <p:nvPr/>
            </p:nvSpPr>
            <p:spPr>
              <a:xfrm>
                <a:off x="2978872" y="2392817"/>
                <a:ext cx="91440" cy="91440"/>
              </a:xfrm>
              <a:prstGeom prst="ellipse">
                <a:avLst/>
              </a:prstGeom>
              <a:solidFill>
                <a:srgbClr val="404040"/>
              </a:solidFill>
              <a:ln w="3175">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208">
              <a:extLst>
                <a:ext uri="{FF2B5EF4-FFF2-40B4-BE49-F238E27FC236}">
                  <a16:creationId xmlns:a16="http://schemas.microsoft.com/office/drawing/2014/main" id="{8E61666A-63C0-2FD6-9553-013954917764}"/>
                </a:ext>
              </a:extLst>
            </p:cNvPr>
            <p:cNvPicPr>
              <a:picLocks noChangeAspect="1"/>
            </p:cNvPicPr>
            <p:nvPr/>
          </p:nvPicPr>
          <p:blipFill>
            <a:blip r:embed="rId24" cstate="hqprint">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p:blipFill>
          <p:spPr>
            <a:xfrm>
              <a:off x="11468368" y="1339104"/>
              <a:ext cx="545115" cy="164401"/>
            </a:xfrm>
            <a:prstGeom prst="rect">
              <a:avLst/>
            </a:prstGeom>
          </p:spPr>
        </p:pic>
        <p:grpSp>
          <p:nvGrpSpPr>
            <p:cNvPr id="928" name="Group 927">
              <a:extLst>
                <a:ext uri="{FF2B5EF4-FFF2-40B4-BE49-F238E27FC236}">
                  <a16:creationId xmlns:a16="http://schemas.microsoft.com/office/drawing/2014/main" id="{F35D550B-FAF6-4B09-7456-A11A7747FDB3}"/>
                </a:ext>
              </a:extLst>
            </p:cNvPr>
            <p:cNvGrpSpPr/>
            <p:nvPr/>
          </p:nvGrpSpPr>
          <p:grpSpPr>
            <a:xfrm>
              <a:off x="11683877" y="3303862"/>
              <a:ext cx="137160" cy="137160"/>
              <a:chOff x="2956012" y="2369957"/>
              <a:chExt cx="137160" cy="137160"/>
            </a:xfrm>
          </p:grpSpPr>
          <p:sp>
            <p:nvSpPr>
              <p:cNvPr id="929" name="Oval 928">
                <a:extLst>
                  <a:ext uri="{FF2B5EF4-FFF2-40B4-BE49-F238E27FC236}">
                    <a16:creationId xmlns:a16="http://schemas.microsoft.com/office/drawing/2014/main" id="{C5826388-59DE-F0AB-0B34-BCCE21F4C1A8}"/>
                  </a:ext>
                </a:extLst>
              </p:cNvPr>
              <p:cNvSpPr/>
              <p:nvPr/>
            </p:nvSpPr>
            <p:spPr>
              <a:xfrm>
                <a:off x="2956012" y="2369957"/>
                <a:ext cx="137160" cy="137160"/>
              </a:xfrm>
              <a:prstGeom prst="ellipse">
                <a:avLst/>
              </a:prstGeom>
              <a:solidFill>
                <a:schemeClr val="bg1"/>
              </a:solidFill>
              <a:ln w="3175">
                <a:noFill/>
                <a:prstDash val="sys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0" name="Oval 929">
                <a:extLst>
                  <a:ext uri="{FF2B5EF4-FFF2-40B4-BE49-F238E27FC236}">
                    <a16:creationId xmlns:a16="http://schemas.microsoft.com/office/drawing/2014/main" id="{DDE7F91C-97BB-BA8E-3BBC-852478D317F2}"/>
                  </a:ext>
                </a:extLst>
              </p:cNvPr>
              <p:cNvSpPr/>
              <p:nvPr/>
            </p:nvSpPr>
            <p:spPr>
              <a:xfrm>
                <a:off x="2978872" y="2392817"/>
                <a:ext cx="91440" cy="91440"/>
              </a:xfrm>
              <a:prstGeom prst="ellipse">
                <a:avLst/>
              </a:prstGeom>
              <a:solidFill>
                <a:srgbClr val="404040"/>
              </a:solidFill>
              <a:ln w="3175">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31" name="Group 930">
              <a:extLst>
                <a:ext uri="{FF2B5EF4-FFF2-40B4-BE49-F238E27FC236}">
                  <a16:creationId xmlns:a16="http://schemas.microsoft.com/office/drawing/2014/main" id="{B71CA4E7-3EAA-C265-E692-E7B9C1F0A80A}"/>
                </a:ext>
              </a:extLst>
            </p:cNvPr>
            <p:cNvGrpSpPr/>
            <p:nvPr/>
          </p:nvGrpSpPr>
          <p:grpSpPr>
            <a:xfrm>
              <a:off x="11684242" y="4979374"/>
              <a:ext cx="137160" cy="137160"/>
              <a:chOff x="2956012" y="2369957"/>
              <a:chExt cx="137160" cy="137160"/>
            </a:xfrm>
          </p:grpSpPr>
          <p:sp>
            <p:nvSpPr>
              <p:cNvPr id="932" name="Oval 931">
                <a:extLst>
                  <a:ext uri="{FF2B5EF4-FFF2-40B4-BE49-F238E27FC236}">
                    <a16:creationId xmlns:a16="http://schemas.microsoft.com/office/drawing/2014/main" id="{49F2C241-A4FB-72DE-642C-AF5FE7F92C95}"/>
                  </a:ext>
                </a:extLst>
              </p:cNvPr>
              <p:cNvSpPr/>
              <p:nvPr/>
            </p:nvSpPr>
            <p:spPr>
              <a:xfrm>
                <a:off x="2956012" y="2369957"/>
                <a:ext cx="137160" cy="137160"/>
              </a:xfrm>
              <a:prstGeom prst="ellipse">
                <a:avLst/>
              </a:prstGeom>
              <a:solidFill>
                <a:schemeClr val="bg1"/>
              </a:solidFill>
              <a:ln w="3175">
                <a:noFill/>
                <a:prstDash val="sys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3" name="Oval 932">
                <a:extLst>
                  <a:ext uri="{FF2B5EF4-FFF2-40B4-BE49-F238E27FC236}">
                    <a16:creationId xmlns:a16="http://schemas.microsoft.com/office/drawing/2014/main" id="{55C10F3C-A420-D338-090F-E7AE791242A2}"/>
                  </a:ext>
                </a:extLst>
              </p:cNvPr>
              <p:cNvSpPr/>
              <p:nvPr/>
            </p:nvSpPr>
            <p:spPr>
              <a:xfrm>
                <a:off x="2978872" y="2392817"/>
                <a:ext cx="91440" cy="91440"/>
              </a:xfrm>
              <a:prstGeom prst="ellipse">
                <a:avLst/>
              </a:prstGeom>
              <a:solidFill>
                <a:srgbClr val="404040"/>
              </a:solidFill>
              <a:ln w="3175">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34" name="Group 933">
              <a:extLst>
                <a:ext uri="{FF2B5EF4-FFF2-40B4-BE49-F238E27FC236}">
                  <a16:creationId xmlns:a16="http://schemas.microsoft.com/office/drawing/2014/main" id="{AF33E4BD-A7E4-05C7-9014-31E9533902C9}"/>
                </a:ext>
              </a:extLst>
            </p:cNvPr>
            <p:cNvGrpSpPr/>
            <p:nvPr/>
          </p:nvGrpSpPr>
          <p:grpSpPr>
            <a:xfrm>
              <a:off x="11676038" y="3866290"/>
              <a:ext cx="137160" cy="137160"/>
              <a:chOff x="2956012" y="2369957"/>
              <a:chExt cx="137160" cy="137160"/>
            </a:xfrm>
          </p:grpSpPr>
          <p:sp>
            <p:nvSpPr>
              <p:cNvPr id="935" name="Oval 934">
                <a:extLst>
                  <a:ext uri="{FF2B5EF4-FFF2-40B4-BE49-F238E27FC236}">
                    <a16:creationId xmlns:a16="http://schemas.microsoft.com/office/drawing/2014/main" id="{4D55DC58-581E-D87E-784B-FB86B859720A}"/>
                  </a:ext>
                </a:extLst>
              </p:cNvPr>
              <p:cNvSpPr/>
              <p:nvPr/>
            </p:nvSpPr>
            <p:spPr>
              <a:xfrm>
                <a:off x="2956012" y="2369957"/>
                <a:ext cx="137160" cy="137160"/>
              </a:xfrm>
              <a:prstGeom prst="ellipse">
                <a:avLst/>
              </a:prstGeom>
              <a:solidFill>
                <a:schemeClr val="bg1"/>
              </a:solidFill>
              <a:ln w="3175">
                <a:noFill/>
                <a:prstDash val="sys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6" name="Oval 935">
                <a:extLst>
                  <a:ext uri="{FF2B5EF4-FFF2-40B4-BE49-F238E27FC236}">
                    <a16:creationId xmlns:a16="http://schemas.microsoft.com/office/drawing/2014/main" id="{E6BBBC28-ADF2-DAF9-76E7-3DDF51B844D0}"/>
                  </a:ext>
                </a:extLst>
              </p:cNvPr>
              <p:cNvSpPr/>
              <p:nvPr/>
            </p:nvSpPr>
            <p:spPr>
              <a:xfrm>
                <a:off x="2978872" y="2392817"/>
                <a:ext cx="91440" cy="91440"/>
              </a:xfrm>
              <a:prstGeom prst="ellipse">
                <a:avLst/>
              </a:prstGeom>
              <a:solidFill>
                <a:srgbClr val="404040"/>
              </a:solidFill>
              <a:ln w="3175">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37" name="Group 936">
              <a:extLst>
                <a:ext uri="{FF2B5EF4-FFF2-40B4-BE49-F238E27FC236}">
                  <a16:creationId xmlns:a16="http://schemas.microsoft.com/office/drawing/2014/main" id="{1DDC1C93-51E6-8A56-66FA-63B82EC153B6}"/>
                </a:ext>
              </a:extLst>
            </p:cNvPr>
            <p:cNvGrpSpPr/>
            <p:nvPr/>
          </p:nvGrpSpPr>
          <p:grpSpPr>
            <a:xfrm>
              <a:off x="11708891" y="6137934"/>
              <a:ext cx="137160" cy="137160"/>
              <a:chOff x="2956012" y="2369957"/>
              <a:chExt cx="137160" cy="137160"/>
            </a:xfrm>
          </p:grpSpPr>
          <p:sp>
            <p:nvSpPr>
              <p:cNvPr id="938" name="Oval 937">
                <a:extLst>
                  <a:ext uri="{FF2B5EF4-FFF2-40B4-BE49-F238E27FC236}">
                    <a16:creationId xmlns:a16="http://schemas.microsoft.com/office/drawing/2014/main" id="{58803351-9DFE-D7F1-F009-21D47C237979}"/>
                  </a:ext>
                </a:extLst>
              </p:cNvPr>
              <p:cNvSpPr/>
              <p:nvPr/>
            </p:nvSpPr>
            <p:spPr>
              <a:xfrm>
                <a:off x="2956012" y="2369957"/>
                <a:ext cx="137160" cy="137160"/>
              </a:xfrm>
              <a:prstGeom prst="ellipse">
                <a:avLst/>
              </a:prstGeom>
              <a:solidFill>
                <a:schemeClr val="bg1"/>
              </a:solidFill>
              <a:ln w="3175">
                <a:noFill/>
                <a:prstDash val="sys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9" name="Oval 938">
                <a:extLst>
                  <a:ext uri="{FF2B5EF4-FFF2-40B4-BE49-F238E27FC236}">
                    <a16:creationId xmlns:a16="http://schemas.microsoft.com/office/drawing/2014/main" id="{0AF0CF2A-021C-1218-A415-7469DED7FA91}"/>
                  </a:ext>
                </a:extLst>
              </p:cNvPr>
              <p:cNvSpPr/>
              <p:nvPr/>
            </p:nvSpPr>
            <p:spPr>
              <a:xfrm>
                <a:off x="2978872" y="2392817"/>
                <a:ext cx="91440" cy="91440"/>
              </a:xfrm>
              <a:prstGeom prst="ellipse">
                <a:avLst/>
              </a:prstGeom>
              <a:solidFill>
                <a:srgbClr val="404040"/>
              </a:solidFill>
              <a:ln w="3175">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40" name="Graphic 939">
              <a:extLst>
                <a:ext uri="{FF2B5EF4-FFF2-40B4-BE49-F238E27FC236}">
                  <a16:creationId xmlns:a16="http://schemas.microsoft.com/office/drawing/2014/main" id="{12683C83-328C-18F7-32CB-9EEBD765A0DE}"/>
                </a:ext>
              </a:extLst>
            </p:cNvPr>
            <p:cNvPicPr>
              <a:picLocks noChangeAspect="1"/>
            </p:cNvPicPr>
            <p:nvPr/>
          </p:nvPicPr>
          <p:blipFill>
            <a:blip r:embed="rId26" cstate="hqprint">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2987938" y="1732895"/>
              <a:ext cx="329914" cy="422288"/>
            </a:xfrm>
            <a:prstGeom prst="rect">
              <a:avLst/>
            </a:prstGeom>
          </p:spPr>
        </p:pic>
      </p:grpSp>
    </p:spTree>
    <p:extLst>
      <p:ext uri="{BB962C8B-B14F-4D97-AF65-F5344CB8AC3E}">
        <p14:creationId xmlns:p14="http://schemas.microsoft.com/office/powerpoint/2010/main" val="3977243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23A73341-953F-0562-CDA5-DB83E4EAD0AB}"/>
            </a:ext>
          </a:extLst>
        </p:cNvPr>
        <p:cNvGrpSpPr/>
        <p:nvPr/>
      </p:nvGrpSpPr>
      <p:grpSpPr>
        <a:xfrm>
          <a:off x="0" y="0"/>
          <a:ext cx="0" cy="0"/>
          <a:chOff x="0" y="0"/>
          <a:chExt cx="0" cy="0"/>
        </a:xfrm>
      </p:grpSpPr>
      <p:pic>
        <p:nvPicPr>
          <p:cNvPr id="22" name="Graphic 21">
            <a:extLst>
              <a:ext uri="{FF2B5EF4-FFF2-40B4-BE49-F238E27FC236}">
                <a16:creationId xmlns:a16="http://schemas.microsoft.com/office/drawing/2014/main" id="{1AD04420-E522-D465-54B3-A09CBC867E9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591040" y="1236"/>
            <a:ext cx="2604755" cy="2604755"/>
          </a:xfrm>
          <a:prstGeom prst="rect">
            <a:avLst/>
          </a:prstGeom>
        </p:spPr>
      </p:pic>
      <p:sp>
        <p:nvSpPr>
          <p:cNvPr id="3" name="Text Placeholder 2">
            <a:extLst>
              <a:ext uri="{FF2B5EF4-FFF2-40B4-BE49-F238E27FC236}">
                <a16:creationId xmlns:a16="http://schemas.microsoft.com/office/drawing/2014/main" id="{B8FA37FF-5C98-E703-045D-408A705659F9}"/>
              </a:ext>
            </a:extLst>
          </p:cNvPr>
          <p:cNvSpPr>
            <a:spLocks noGrp="1"/>
          </p:cNvSpPr>
          <p:nvPr>
            <p:ph type="body" sz="quarter" idx="10"/>
          </p:nvPr>
        </p:nvSpPr>
        <p:spPr/>
        <p:txBody>
          <a:bodyPr/>
          <a:lstStyle/>
          <a:p>
            <a:r>
              <a:rPr lang="en-IN"/>
              <a:t>A Snapshot</a:t>
            </a:r>
          </a:p>
        </p:txBody>
      </p:sp>
      <p:pic>
        <p:nvPicPr>
          <p:cNvPr id="32" name="Picture 31" descr="A screenshot of a video&#10;&#10;AI-generated content may be incorrect.">
            <a:extLst>
              <a:ext uri="{FF2B5EF4-FFF2-40B4-BE49-F238E27FC236}">
                <a16:creationId xmlns:a16="http://schemas.microsoft.com/office/drawing/2014/main" id="{E9EC9B45-1805-D3DA-AE4B-9D28890DEE78}"/>
              </a:ext>
            </a:extLst>
          </p:cNvPr>
          <p:cNvPicPr>
            <a:picLocks noChangeAspect="1"/>
          </p:cNvPicPr>
          <p:nvPr/>
        </p:nvPicPr>
        <p:blipFill>
          <a:blip r:embed="rId5">
            <a:extLst>
              <a:ext uri="{28A0092B-C50C-407E-A947-70E740481C1C}">
                <a14:useLocalDpi xmlns:a14="http://schemas.microsoft.com/office/drawing/2010/main" val="0"/>
              </a:ext>
            </a:extLst>
          </a:blip>
          <a:srcRect l="10251" t="9129" r="10268" b="9644"/>
          <a:stretch/>
        </p:blipFill>
        <p:spPr>
          <a:xfrm>
            <a:off x="6192249" y="1106536"/>
            <a:ext cx="4440084" cy="2448000"/>
          </a:xfrm>
          <a:prstGeom prst="rect">
            <a:avLst/>
          </a:prstGeom>
          <a:ln w="12700">
            <a:solidFill>
              <a:schemeClr val="bg1"/>
            </a:solidFill>
          </a:ln>
          <a:effectLst>
            <a:glow rad="63500">
              <a:srgbClr val="000000">
                <a:alpha val="20000"/>
              </a:srgbClr>
            </a:glow>
          </a:effectLst>
        </p:spPr>
      </p:pic>
      <p:pic>
        <p:nvPicPr>
          <p:cNvPr id="35" name="Picture 34" descr="A screenshot of a video&#10;&#10;AI-generated content may be incorrect.">
            <a:extLst>
              <a:ext uri="{FF2B5EF4-FFF2-40B4-BE49-F238E27FC236}">
                <a16:creationId xmlns:a16="http://schemas.microsoft.com/office/drawing/2014/main" id="{06D0FC1C-4328-9C38-8D24-98CDA686C2FB}"/>
              </a:ext>
            </a:extLst>
          </p:cNvPr>
          <p:cNvPicPr>
            <a:picLocks noChangeAspect="1"/>
          </p:cNvPicPr>
          <p:nvPr/>
        </p:nvPicPr>
        <p:blipFill>
          <a:blip r:embed="rId6">
            <a:extLst>
              <a:ext uri="{28A0092B-C50C-407E-A947-70E740481C1C}">
                <a14:useLocalDpi xmlns:a14="http://schemas.microsoft.com/office/drawing/2010/main" val="0"/>
              </a:ext>
            </a:extLst>
          </a:blip>
          <a:srcRect l="10473" t="9765" r="10644" b="8853"/>
          <a:stretch/>
        </p:blipFill>
        <p:spPr>
          <a:xfrm>
            <a:off x="1620456" y="1106536"/>
            <a:ext cx="4406664" cy="2448000"/>
          </a:xfrm>
          <a:prstGeom prst="rect">
            <a:avLst/>
          </a:prstGeom>
          <a:ln w="12700">
            <a:solidFill>
              <a:schemeClr val="bg1"/>
            </a:solidFill>
          </a:ln>
          <a:effectLst>
            <a:glow rad="63500">
              <a:srgbClr val="000000">
                <a:alpha val="20000"/>
              </a:srgbClr>
            </a:glow>
          </a:effectLst>
        </p:spPr>
      </p:pic>
      <p:pic>
        <p:nvPicPr>
          <p:cNvPr id="39" name="Picture 38" descr="A screenshot of a computer&#10;&#10;AI-generated content may be incorrect.">
            <a:extLst>
              <a:ext uri="{FF2B5EF4-FFF2-40B4-BE49-F238E27FC236}">
                <a16:creationId xmlns:a16="http://schemas.microsoft.com/office/drawing/2014/main" id="{317F0CDC-2005-2444-1C7C-1520E00E240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04787" y="3706817"/>
            <a:ext cx="4426914" cy="2487600"/>
          </a:xfrm>
          <a:prstGeom prst="rect">
            <a:avLst/>
          </a:prstGeom>
          <a:ln w="12700">
            <a:solidFill>
              <a:schemeClr val="bg1"/>
            </a:solidFill>
          </a:ln>
          <a:effectLst>
            <a:glow rad="63500">
              <a:srgbClr val="000000">
                <a:alpha val="20000"/>
              </a:srgbClr>
            </a:glow>
          </a:effectLst>
        </p:spPr>
      </p:pic>
      <p:pic>
        <p:nvPicPr>
          <p:cNvPr id="43" name="Picture 42" descr="A screenshot of a computer&#10;&#10;AI-generated content may be incorrect.">
            <a:extLst>
              <a:ext uri="{FF2B5EF4-FFF2-40B4-BE49-F238E27FC236}">
                <a16:creationId xmlns:a16="http://schemas.microsoft.com/office/drawing/2014/main" id="{7A364433-7DAE-612C-196E-47BD463B020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20456" y="3702846"/>
            <a:ext cx="4406665" cy="2487797"/>
          </a:xfrm>
          <a:prstGeom prst="rect">
            <a:avLst/>
          </a:prstGeom>
          <a:ln w="12700">
            <a:solidFill>
              <a:schemeClr val="bg1"/>
            </a:solidFill>
          </a:ln>
          <a:effectLst>
            <a:glow rad="63500">
              <a:srgbClr val="000000">
                <a:alpha val="20000"/>
              </a:srgbClr>
            </a:glow>
          </a:effectLst>
        </p:spPr>
      </p:pic>
      <p:pic>
        <p:nvPicPr>
          <p:cNvPr id="46" name="Graphic 45">
            <a:extLst>
              <a:ext uri="{FF2B5EF4-FFF2-40B4-BE49-F238E27FC236}">
                <a16:creationId xmlns:a16="http://schemas.microsoft.com/office/drawing/2014/main" id="{D16C2ED2-65A6-7288-88A0-ED1A99E54E9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40159" y="5566979"/>
            <a:ext cx="610251" cy="615094"/>
          </a:xfrm>
          <a:prstGeom prst="rect">
            <a:avLst/>
          </a:prstGeom>
        </p:spPr>
      </p:pic>
    </p:spTree>
    <p:extLst>
      <p:ext uri="{BB962C8B-B14F-4D97-AF65-F5344CB8AC3E}">
        <p14:creationId xmlns:p14="http://schemas.microsoft.com/office/powerpoint/2010/main" val="416914549"/>
      </p:ext>
    </p:extLst>
  </p:cSld>
  <p:clrMapOvr>
    <a:masterClrMapping/>
  </p:clrMapOvr>
  <p:transition spd="slow">
    <p:push dir="u"/>
  </p:transition>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A6E4B702-1C4E-10DE-7C62-83CFAF75EFEC}"/>
            </a:ext>
          </a:extLst>
        </p:cNvPr>
        <p:cNvGrpSpPr/>
        <p:nvPr/>
      </p:nvGrpSpPr>
      <p:grpSpPr>
        <a:xfrm>
          <a:off x="0" y="0"/>
          <a:ext cx="0" cy="0"/>
          <a:chOff x="0" y="0"/>
          <a:chExt cx="0" cy="0"/>
        </a:xfrm>
      </p:grpSpPr>
      <p:pic>
        <p:nvPicPr>
          <p:cNvPr id="12" name="Graphic 11">
            <a:extLst>
              <a:ext uri="{FF2B5EF4-FFF2-40B4-BE49-F238E27FC236}">
                <a16:creationId xmlns:a16="http://schemas.microsoft.com/office/drawing/2014/main" id="{9632DA09-A4ED-DD37-42C4-83546E0A018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591040" y="1236"/>
            <a:ext cx="2604755" cy="2604755"/>
          </a:xfrm>
          <a:prstGeom prst="rect">
            <a:avLst/>
          </a:prstGeom>
        </p:spPr>
      </p:pic>
      <p:sp>
        <p:nvSpPr>
          <p:cNvPr id="3" name="Text Placeholder 2">
            <a:extLst>
              <a:ext uri="{FF2B5EF4-FFF2-40B4-BE49-F238E27FC236}">
                <a16:creationId xmlns:a16="http://schemas.microsoft.com/office/drawing/2014/main" id="{74A33FA0-3B41-56A9-118B-2545BDE189D4}"/>
              </a:ext>
            </a:extLst>
          </p:cNvPr>
          <p:cNvSpPr>
            <a:spLocks noGrp="1"/>
          </p:cNvSpPr>
          <p:nvPr>
            <p:ph type="body" sz="quarter" idx="10"/>
          </p:nvPr>
        </p:nvSpPr>
        <p:spPr/>
        <p:txBody>
          <a:bodyPr/>
          <a:lstStyle/>
          <a:p>
            <a:r>
              <a:rPr lang="en-IN"/>
              <a:t>A Snapshot</a:t>
            </a:r>
          </a:p>
        </p:txBody>
      </p:sp>
      <p:pic>
        <p:nvPicPr>
          <p:cNvPr id="15" name="Graphic 14">
            <a:extLst>
              <a:ext uri="{FF2B5EF4-FFF2-40B4-BE49-F238E27FC236}">
                <a16:creationId xmlns:a16="http://schemas.microsoft.com/office/drawing/2014/main" id="{74979AA1-FEA8-5F6B-45BC-37BCBBCC4EF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207202" y="2582830"/>
            <a:ext cx="502725" cy="502725"/>
          </a:xfrm>
          <a:prstGeom prst="rect">
            <a:avLst/>
          </a:prstGeom>
        </p:spPr>
      </p:pic>
      <p:pic>
        <p:nvPicPr>
          <p:cNvPr id="2" name="Picture 1">
            <a:extLst>
              <a:ext uri="{FF2B5EF4-FFF2-40B4-BE49-F238E27FC236}">
                <a16:creationId xmlns:a16="http://schemas.microsoft.com/office/drawing/2014/main" id="{9DBFDEFA-0AB7-C00E-78C4-4406D0FF0E0D}"/>
              </a:ext>
            </a:extLst>
          </p:cNvPr>
          <p:cNvPicPr>
            <a:picLocks noChangeAspect="1"/>
          </p:cNvPicPr>
          <p:nvPr/>
        </p:nvPicPr>
        <p:blipFill>
          <a:blip r:embed="rId7">
            <a:extLst>
              <a:ext uri="{28A0092B-C50C-407E-A947-70E740481C1C}">
                <a14:useLocalDpi xmlns:a14="http://schemas.microsoft.com/office/drawing/2010/main" val="0"/>
              </a:ext>
            </a:extLst>
          </a:blip>
          <a:srcRect t="3259"/>
          <a:stretch/>
        </p:blipFill>
        <p:spPr>
          <a:xfrm>
            <a:off x="2225563" y="1106597"/>
            <a:ext cx="3798746" cy="2520000"/>
          </a:xfrm>
          <a:prstGeom prst="rect">
            <a:avLst/>
          </a:prstGeom>
          <a:ln w="12700">
            <a:solidFill>
              <a:schemeClr val="bg1"/>
            </a:solidFill>
          </a:ln>
          <a:effectLst>
            <a:glow rad="63500">
              <a:srgbClr val="000000">
                <a:alpha val="20000"/>
              </a:srgbClr>
            </a:glow>
          </a:effectLst>
        </p:spPr>
      </p:pic>
      <p:pic>
        <p:nvPicPr>
          <p:cNvPr id="5" name="Picture 4">
            <a:extLst>
              <a:ext uri="{FF2B5EF4-FFF2-40B4-BE49-F238E27FC236}">
                <a16:creationId xmlns:a16="http://schemas.microsoft.com/office/drawing/2014/main" id="{43B52F51-6F89-5AE7-E144-ECA73FA44A73}"/>
              </a:ext>
            </a:extLst>
          </p:cNvPr>
          <p:cNvPicPr>
            <a:picLocks noChangeAspect="1"/>
          </p:cNvPicPr>
          <p:nvPr/>
        </p:nvPicPr>
        <p:blipFill>
          <a:blip r:embed="rId8" cstate="hqprint">
            <a:extLst>
              <a:ext uri="{28A0092B-C50C-407E-A947-70E740481C1C}">
                <a14:useLocalDpi xmlns:a14="http://schemas.microsoft.com/office/drawing/2010/main" val="0"/>
              </a:ext>
            </a:extLst>
          </a:blip>
          <a:srcRect/>
          <a:stretch/>
        </p:blipFill>
        <p:spPr>
          <a:xfrm>
            <a:off x="6186520" y="1098627"/>
            <a:ext cx="3791829" cy="2520000"/>
          </a:xfrm>
          <a:prstGeom prst="rect">
            <a:avLst/>
          </a:prstGeom>
          <a:ln w="12700">
            <a:solidFill>
              <a:schemeClr val="bg1"/>
            </a:solidFill>
          </a:ln>
          <a:effectLst>
            <a:glow rad="63500">
              <a:srgbClr val="000000">
                <a:alpha val="20000"/>
              </a:srgbClr>
            </a:glow>
          </a:effectLst>
        </p:spPr>
      </p:pic>
      <p:pic>
        <p:nvPicPr>
          <p:cNvPr id="6" name="Picture 5" descr="A screenshot of a computer&#10;&#10;AI-generated content may be incorrect.">
            <a:extLst>
              <a:ext uri="{FF2B5EF4-FFF2-40B4-BE49-F238E27FC236}">
                <a16:creationId xmlns:a16="http://schemas.microsoft.com/office/drawing/2014/main" id="{C50980A4-A932-7D56-5406-4F3A6FE4D5DF}"/>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2225563" y="3784261"/>
            <a:ext cx="3803886" cy="2520000"/>
          </a:xfrm>
          <a:prstGeom prst="rect">
            <a:avLst/>
          </a:prstGeom>
          <a:ln w="12700">
            <a:solidFill>
              <a:schemeClr val="bg1"/>
            </a:solidFill>
          </a:ln>
          <a:effectLst>
            <a:glow rad="63500">
              <a:srgbClr val="000000">
                <a:alpha val="20000"/>
              </a:srgbClr>
            </a:glow>
          </a:effectLst>
        </p:spPr>
      </p:pic>
      <p:pic>
        <p:nvPicPr>
          <p:cNvPr id="7" name="Picture 6">
            <a:extLst>
              <a:ext uri="{FF2B5EF4-FFF2-40B4-BE49-F238E27FC236}">
                <a16:creationId xmlns:a16="http://schemas.microsoft.com/office/drawing/2014/main" id="{FC009F1A-D5F1-8EE7-38A1-A5B9119F22C5}"/>
              </a:ext>
            </a:extLst>
          </p:cNvPr>
          <p:cNvPicPr>
            <a:picLocks noChangeAspect="1"/>
          </p:cNvPicPr>
          <p:nvPr/>
        </p:nvPicPr>
        <p:blipFill>
          <a:blip r:embed="rId10" cstate="hqprint">
            <a:extLst>
              <a:ext uri="{28A0092B-C50C-407E-A947-70E740481C1C}">
                <a14:useLocalDpi xmlns:a14="http://schemas.microsoft.com/office/drawing/2010/main" val="0"/>
              </a:ext>
            </a:extLst>
          </a:blip>
          <a:srcRect/>
          <a:stretch/>
        </p:blipFill>
        <p:spPr>
          <a:xfrm>
            <a:off x="6186520" y="3784261"/>
            <a:ext cx="3765485" cy="2520000"/>
          </a:xfrm>
          <a:prstGeom prst="rect">
            <a:avLst/>
          </a:prstGeom>
          <a:ln w="12700">
            <a:solidFill>
              <a:schemeClr val="bg1"/>
            </a:solidFill>
          </a:ln>
          <a:effectLst>
            <a:glow rad="63500">
              <a:srgbClr val="000000">
                <a:alpha val="20000"/>
              </a:srgbClr>
            </a:glow>
          </a:effectLst>
        </p:spPr>
      </p:pic>
      <p:pic>
        <p:nvPicPr>
          <p:cNvPr id="8" name="Graphic 7">
            <a:extLst>
              <a:ext uri="{FF2B5EF4-FFF2-40B4-BE49-F238E27FC236}">
                <a16:creationId xmlns:a16="http://schemas.microsoft.com/office/drawing/2014/main" id="{5FE4DD04-DEC8-BFF5-FF0A-34399553275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389371" y="5731777"/>
            <a:ext cx="610251" cy="615094"/>
          </a:xfrm>
          <a:prstGeom prst="rect">
            <a:avLst/>
          </a:prstGeom>
        </p:spPr>
      </p:pic>
    </p:spTree>
    <p:extLst>
      <p:ext uri="{BB962C8B-B14F-4D97-AF65-F5344CB8AC3E}">
        <p14:creationId xmlns:p14="http://schemas.microsoft.com/office/powerpoint/2010/main" val="1573690863"/>
      </p:ext>
    </p:extLst>
  </p:cSld>
  <p:clrMapOvr>
    <a:masterClrMapping/>
  </p:clrMapOvr>
  <p:transition spd="slow">
    <p:push dir="u"/>
  </p:transition>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9D96CBC4-E523-435B-BD07-271B7F34B09F}"/>
            </a:ext>
          </a:extLst>
        </p:cNvPr>
        <p:cNvGrpSpPr/>
        <p:nvPr/>
      </p:nvGrpSpPr>
      <p:grpSpPr>
        <a:xfrm>
          <a:off x="0" y="0"/>
          <a:ext cx="0" cy="0"/>
          <a:chOff x="0" y="0"/>
          <a:chExt cx="0" cy="0"/>
        </a:xfrm>
      </p:grpSpPr>
      <p:pic>
        <p:nvPicPr>
          <p:cNvPr id="6" name="Graphic 5">
            <a:extLst>
              <a:ext uri="{FF2B5EF4-FFF2-40B4-BE49-F238E27FC236}">
                <a16:creationId xmlns:a16="http://schemas.microsoft.com/office/drawing/2014/main" id="{D6477110-CA3B-8B82-8316-36AD2AD3F60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038094" y="1881637"/>
            <a:ext cx="689143" cy="694612"/>
          </a:xfrm>
          <a:prstGeom prst="rect">
            <a:avLst/>
          </a:prstGeom>
        </p:spPr>
      </p:pic>
      <p:sp>
        <p:nvSpPr>
          <p:cNvPr id="3" name="Text Placeholder 2">
            <a:extLst>
              <a:ext uri="{FF2B5EF4-FFF2-40B4-BE49-F238E27FC236}">
                <a16:creationId xmlns:a16="http://schemas.microsoft.com/office/drawing/2014/main" id="{DE7639CA-5479-6880-2811-305B3529BB21}"/>
              </a:ext>
            </a:extLst>
          </p:cNvPr>
          <p:cNvSpPr>
            <a:spLocks noGrp="1"/>
          </p:cNvSpPr>
          <p:nvPr>
            <p:ph type="body" sz="quarter" idx="10"/>
          </p:nvPr>
        </p:nvSpPr>
        <p:spPr/>
        <p:txBody>
          <a:bodyPr/>
          <a:lstStyle/>
          <a:p>
            <a:r>
              <a:rPr lang="en-IN"/>
              <a:t>Ch</a:t>
            </a:r>
            <a:r>
              <a:rPr lang="en-IN">
                <a:solidFill>
                  <a:srgbClr val="000000"/>
                </a:solidFill>
              </a:rPr>
              <a:t>all</a:t>
            </a:r>
            <a:r>
              <a:rPr lang="en-IN"/>
              <a:t>enges and Proposed Solutions </a:t>
            </a:r>
          </a:p>
        </p:txBody>
      </p:sp>
      <p:sp>
        <p:nvSpPr>
          <p:cNvPr id="22" name="Rectangle: Rounded Corners 21">
            <a:extLst>
              <a:ext uri="{FF2B5EF4-FFF2-40B4-BE49-F238E27FC236}">
                <a16:creationId xmlns:a16="http://schemas.microsoft.com/office/drawing/2014/main" id="{6E7AD5FA-DF9C-BD9C-5D58-FDB0A6AAAAF1}"/>
              </a:ext>
            </a:extLst>
          </p:cNvPr>
          <p:cNvSpPr/>
          <p:nvPr/>
        </p:nvSpPr>
        <p:spPr>
          <a:xfrm>
            <a:off x="515937" y="1253451"/>
            <a:ext cx="5580063" cy="4865524"/>
          </a:xfrm>
          <a:prstGeom prst="roundRect">
            <a:avLst>
              <a:gd name="adj" fmla="val 3605"/>
            </a:avLst>
          </a:prstGeom>
          <a:solidFill>
            <a:srgbClr val="59D4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3" name="Rectangle: Rounded Corners 13">
            <a:extLst>
              <a:ext uri="{FF2B5EF4-FFF2-40B4-BE49-F238E27FC236}">
                <a16:creationId xmlns:a16="http://schemas.microsoft.com/office/drawing/2014/main" id="{69385C4D-1300-E01F-A0CD-6F9489303524}"/>
              </a:ext>
            </a:extLst>
          </p:cNvPr>
          <p:cNvSpPr/>
          <p:nvPr/>
        </p:nvSpPr>
        <p:spPr>
          <a:xfrm>
            <a:off x="841055" y="3110496"/>
            <a:ext cx="5254945" cy="3008479"/>
          </a:xfrm>
          <a:prstGeom prst="round2DiagRect">
            <a:avLst>
              <a:gd name="adj1" fmla="val 7116"/>
              <a:gd name="adj2" fmla="val 0"/>
            </a:avLst>
          </a:prstGeom>
          <a:solidFill>
            <a:srgbClr val="4F17A8"/>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IN"/>
          </a:p>
        </p:txBody>
      </p:sp>
      <p:sp>
        <p:nvSpPr>
          <p:cNvPr id="26" name="TextBox 25">
            <a:extLst>
              <a:ext uri="{FF2B5EF4-FFF2-40B4-BE49-F238E27FC236}">
                <a16:creationId xmlns:a16="http://schemas.microsoft.com/office/drawing/2014/main" id="{1664FA27-A34F-B39F-B37F-C0751AF10BF8}"/>
              </a:ext>
            </a:extLst>
          </p:cNvPr>
          <p:cNvSpPr txBox="1"/>
          <p:nvPr/>
        </p:nvSpPr>
        <p:spPr>
          <a:xfrm>
            <a:off x="741820" y="1426959"/>
            <a:ext cx="2327029" cy="615553"/>
          </a:xfrm>
          <a:prstGeom prst="rect">
            <a:avLst/>
          </a:prstGeom>
          <a:noFill/>
        </p:spPr>
        <p:txBody>
          <a:bodyPr wrap="square" rtlCol="0">
            <a:spAutoFit/>
          </a:bodyPr>
          <a:lstStyle/>
          <a:p>
            <a:pPr>
              <a:lnSpc>
                <a:spcPct val="150000"/>
              </a:lnSpc>
            </a:pPr>
            <a:r>
              <a:rPr lang="en-IN" sz="1100" b="0">
                <a:solidFill>
                  <a:schemeClr val="tx1"/>
                </a:solidFill>
                <a:latin typeface="Roboto" panose="02000000000000000000" pitchFamily="2" charset="0"/>
                <a:ea typeface="Roboto" panose="02000000000000000000" pitchFamily="2" charset="0"/>
                <a:cs typeface="Roboto" panose="02000000000000000000" pitchFamily="2" charset="0"/>
              </a:rPr>
              <a:t>Project name:</a:t>
            </a:r>
            <a:r>
              <a:rPr lang="en-IN" sz="1200" b="0">
                <a:solidFill>
                  <a:schemeClr val="tx1"/>
                </a:solidFill>
                <a:latin typeface="Roboto" panose="02000000000000000000" pitchFamily="2" charset="0"/>
                <a:ea typeface="Roboto" panose="02000000000000000000" pitchFamily="2" charset="0"/>
                <a:cs typeface="Roboto" panose="02000000000000000000" pitchFamily="2" charset="0"/>
              </a:rPr>
              <a:t> </a:t>
            </a:r>
          </a:p>
          <a:p>
            <a:pPr>
              <a:lnSpc>
                <a:spcPct val="100000"/>
              </a:lnSpc>
            </a:pPr>
            <a:r>
              <a:rPr lang="en-IN" sz="1600" b="1">
                <a:solidFill>
                  <a:schemeClr val="tx1"/>
                </a:solidFill>
                <a:latin typeface="Roboto" panose="02000000000000000000" pitchFamily="2" charset="0"/>
                <a:ea typeface="Roboto" panose="02000000000000000000" pitchFamily="2" charset="0"/>
                <a:cs typeface="Roboto" panose="02000000000000000000" pitchFamily="2" charset="0"/>
              </a:rPr>
              <a:t>PMI-RMP</a:t>
            </a:r>
          </a:p>
        </p:txBody>
      </p:sp>
      <p:sp>
        <p:nvSpPr>
          <p:cNvPr id="27" name="TextBox 26">
            <a:extLst>
              <a:ext uri="{FF2B5EF4-FFF2-40B4-BE49-F238E27FC236}">
                <a16:creationId xmlns:a16="http://schemas.microsoft.com/office/drawing/2014/main" id="{399594C0-0DE9-30E0-538D-B7E8C0FA03EF}"/>
              </a:ext>
            </a:extLst>
          </p:cNvPr>
          <p:cNvSpPr txBox="1"/>
          <p:nvPr/>
        </p:nvSpPr>
        <p:spPr>
          <a:xfrm>
            <a:off x="741820" y="2045795"/>
            <a:ext cx="2327029" cy="320024"/>
          </a:xfrm>
          <a:prstGeom prst="rect">
            <a:avLst/>
          </a:prstGeom>
          <a:noFill/>
        </p:spPr>
        <p:txBody>
          <a:bodyPr wrap="square" rtlCol="0">
            <a:spAutoFit/>
          </a:bodyPr>
          <a:lstStyle/>
          <a:p>
            <a:pPr>
              <a:lnSpc>
                <a:spcPct val="150000"/>
              </a:lnSpc>
            </a:pPr>
            <a:r>
              <a:rPr lang="en-US" sz="1100" b="1">
                <a:latin typeface="Roboto" panose="02000000000000000000" pitchFamily="2" charset="0"/>
                <a:ea typeface="Roboto" panose="02000000000000000000" pitchFamily="2" charset="0"/>
                <a:cs typeface="Roboto" panose="02000000000000000000" pitchFamily="2" charset="0"/>
              </a:rPr>
              <a:t>What the challenge was</a:t>
            </a:r>
            <a:endParaRPr lang="en-IN" sz="1600" b="1">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28" name="TextBox 27">
            <a:extLst>
              <a:ext uri="{FF2B5EF4-FFF2-40B4-BE49-F238E27FC236}">
                <a16:creationId xmlns:a16="http://schemas.microsoft.com/office/drawing/2014/main" id="{1FF99A44-8E07-3D17-DA33-847FFE43CC9C}"/>
              </a:ext>
            </a:extLst>
          </p:cNvPr>
          <p:cNvSpPr txBox="1"/>
          <p:nvPr/>
        </p:nvSpPr>
        <p:spPr>
          <a:xfrm>
            <a:off x="741821" y="2430457"/>
            <a:ext cx="5254944" cy="600164"/>
          </a:xfrm>
          <a:prstGeom prst="rect">
            <a:avLst/>
          </a:prstGeom>
          <a:noFill/>
        </p:spPr>
        <p:txBody>
          <a:bodyPr wrap="square" rtlCol="0">
            <a:spAutoFit/>
          </a:bodyPr>
          <a:lstStyle/>
          <a:p>
            <a:pPr marL="171450" indent="-171450">
              <a:buFont typeface="Arial" panose="020B0604020202020204" pitchFamily="34" charset="0"/>
              <a:buChar char="•"/>
            </a:pPr>
            <a:r>
              <a:rPr lang="en-US" sz="1100" kern="1200">
                <a:solidFill>
                  <a:schemeClr val="dk1"/>
                </a:solidFill>
                <a:latin typeface="Roboto" panose="02000000000000000000" pitchFamily="2" charset="0"/>
                <a:ea typeface="Roboto" panose="02000000000000000000" pitchFamily="2" charset="0"/>
                <a:cs typeface="Roboto" panose="02000000000000000000" pitchFamily="2" charset="0"/>
              </a:rPr>
              <a:t>Learners felt that the earlier PMI-RMP course didn’t cover the subject in depth. </a:t>
            </a:r>
          </a:p>
          <a:p>
            <a:pPr marL="171450" indent="-171450">
              <a:buFont typeface="Arial" panose="020B0604020202020204" pitchFamily="34" charset="0"/>
              <a:buChar char="•"/>
            </a:pPr>
            <a:r>
              <a:rPr lang="en-US" sz="1100" kern="1200">
                <a:solidFill>
                  <a:schemeClr val="dk1"/>
                </a:solidFill>
                <a:latin typeface="Roboto" panose="02000000000000000000" pitchFamily="2" charset="0"/>
                <a:ea typeface="Roboto" panose="02000000000000000000" pitchFamily="2" charset="0"/>
                <a:cs typeface="Roboto" panose="02000000000000000000" pitchFamily="2" charset="0"/>
              </a:rPr>
              <a:t>They also felt it didn’t help them apply concepts in their respective fields. </a:t>
            </a:r>
            <a:endParaRPr lang="en-IN" sz="1100">
              <a:latin typeface="Roboto" panose="02000000000000000000" pitchFamily="2" charset="0"/>
              <a:ea typeface="Roboto" panose="02000000000000000000" pitchFamily="2" charset="0"/>
              <a:cs typeface="Roboto" panose="02000000000000000000" pitchFamily="2" charset="0"/>
            </a:endParaRPr>
          </a:p>
        </p:txBody>
      </p:sp>
      <p:sp>
        <p:nvSpPr>
          <p:cNvPr id="29" name="TextBox 28">
            <a:extLst>
              <a:ext uri="{FF2B5EF4-FFF2-40B4-BE49-F238E27FC236}">
                <a16:creationId xmlns:a16="http://schemas.microsoft.com/office/drawing/2014/main" id="{DE1F7B27-BCD0-164C-3CDA-D053F3B8D4D8}"/>
              </a:ext>
            </a:extLst>
          </p:cNvPr>
          <p:cNvSpPr txBox="1"/>
          <p:nvPr/>
        </p:nvSpPr>
        <p:spPr>
          <a:xfrm>
            <a:off x="1064872" y="3258658"/>
            <a:ext cx="3480735" cy="261610"/>
          </a:xfrm>
          <a:prstGeom prst="rect">
            <a:avLst/>
          </a:prstGeom>
          <a:noFill/>
        </p:spPr>
        <p:txBody>
          <a:bodyPr wrap="square" rtlCol="0">
            <a:spAutoFit/>
          </a:bodyPr>
          <a:lstStyle/>
          <a:p>
            <a:r>
              <a:rPr lang="en-US" sz="1100" b="1">
                <a:solidFill>
                  <a:schemeClr val="bg1"/>
                </a:solidFill>
                <a:latin typeface="Roboto" panose="02000000000000000000" pitchFamily="2" charset="0"/>
                <a:ea typeface="Roboto" panose="02000000000000000000" pitchFamily="2" charset="0"/>
                <a:cs typeface="Roboto" panose="02000000000000000000" pitchFamily="2" charset="0"/>
              </a:rPr>
              <a:t>Learning strategy innovation</a:t>
            </a:r>
            <a:endParaRPr lang="en-IN" sz="1600" b="1">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30" name="TextBox 29">
            <a:extLst>
              <a:ext uri="{FF2B5EF4-FFF2-40B4-BE49-F238E27FC236}">
                <a16:creationId xmlns:a16="http://schemas.microsoft.com/office/drawing/2014/main" id="{15CFB540-2C5D-B38A-7649-B6F800F78F88}"/>
              </a:ext>
            </a:extLst>
          </p:cNvPr>
          <p:cNvSpPr txBox="1"/>
          <p:nvPr/>
        </p:nvSpPr>
        <p:spPr>
          <a:xfrm>
            <a:off x="1064873" y="3555914"/>
            <a:ext cx="4695847" cy="2292935"/>
          </a:xfrm>
          <a:prstGeom prst="rect">
            <a:avLst/>
          </a:prstGeom>
          <a:noFill/>
        </p:spPr>
        <p:txBody>
          <a:bodyPr wrap="square" rtlCol="0">
            <a:spAutoFit/>
          </a:bodyPr>
          <a:lstStyle/>
          <a:p>
            <a:r>
              <a:rPr lang="en-US" sz="1100" b="1">
                <a:solidFill>
                  <a:schemeClr val="bg1"/>
                </a:solidFill>
                <a:latin typeface="Roboto" panose="02000000000000000000" pitchFamily="2" charset="0"/>
                <a:ea typeface="Roboto" panose="02000000000000000000" pitchFamily="2" charset="0"/>
                <a:cs typeface="Roboto" panose="02000000000000000000" pitchFamily="2" charset="0"/>
              </a:rPr>
              <a:t>What was done: </a:t>
            </a:r>
          </a:p>
          <a:p>
            <a:pPr marL="171450" indent="-171450">
              <a:buFont typeface="Arial" panose="020B0604020202020204" pitchFamily="34" charset="0"/>
              <a:buChar char="•"/>
            </a:pPr>
            <a:r>
              <a:rPr lang="en-US" sz="1100">
                <a:solidFill>
                  <a:schemeClr val="bg1"/>
                </a:solidFill>
                <a:latin typeface="Roboto" panose="02000000000000000000" pitchFamily="2" charset="0"/>
                <a:ea typeface="Roboto" panose="02000000000000000000" pitchFamily="2" charset="0"/>
                <a:cs typeface="Roboto" panose="02000000000000000000" pitchFamily="2" charset="0"/>
              </a:rPr>
              <a:t>A new, more in-depth content was created using the ECO as a framework and PMI knowledge base as references. </a:t>
            </a:r>
          </a:p>
          <a:p>
            <a:pPr marL="171450" indent="-171450">
              <a:buFont typeface="Arial" panose="020B0604020202020204" pitchFamily="34" charset="0"/>
              <a:buChar char="•"/>
            </a:pPr>
            <a:r>
              <a:rPr lang="en-US" sz="1100">
                <a:solidFill>
                  <a:schemeClr val="bg1"/>
                </a:solidFill>
                <a:latin typeface="Roboto" panose="02000000000000000000" pitchFamily="2" charset="0"/>
                <a:ea typeface="Roboto" panose="02000000000000000000" pitchFamily="2" charset="0"/>
                <a:cs typeface="Roboto" panose="02000000000000000000" pitchFamily="2" charset="0"/>
              </a:rPr>
              <a:t>A problem-based course was designed. Each major section was preceded and followed by a complex scenario. The preceding scenario set the stage for the learning content while the end scenario allowed learners to apply their newly acquired knowledge.</a:t>
            </a:r>
          </a:p>
          <a:p>
            <a:pPr marL="171450" indent="-171450">
              <a:buFont typeface="Arial" panose="020B0604020202020204" pitchFamily="34" charset="0"/>
              <a:buChar char="•"/>
            </a:pPr>
            <a:endParaRPr lang="en-US" sz="1100">
              <a:solidFill>
                <a:schemeClr val="bg1"/>
              </a:solidFill>
              <a:latin typeface="Roboto" panose="02000000000000000000" pitchFamily="2" charset="0"/>
              <a:ea typeface="Roboto" panose="02000000000000000000" pitchFamily="2" charset="0"/>
              <a:cs typeface="Roboto" panose="02000000000000000000" pitchFamily="2" charset="0"/>
            </a:endParaRPr>
          </a:p>
          <a:p>
            <a:r>
              <a:rPr lang="en-US" sz="1100" b="1">
                <a:solidFill>
                  <a:schemeClr val="bg1"/>
                </a:solidFill>
                <a:latin typeface="Roboto" panose="02000000000000000000" pitchFamily="2" charset="0"/>
                <a:ea typeface="Roboto" panose="02000000000000000000" pitchFamily="2" charset="0"/>
                <a:cs typeface="Roboto" panose="02000000000000000000" pitchFamily="2" charset="0"/>
              </a:rPr>
              <a:t>How did it help:</a:t>
            </a:r>
          </a:p>
          <a:p>
            <a:pPr marL="171450" indent="-171450">
              <a:buFont typeface="Arial" panose="020B0604020202020204" pitchFamily="34" charset="0"/>
              <a:buChar char="•"/>
            </a:pPr>
            <a:r>
              <a:rPr lang="en-US" sz="1100">
                <a:solidFill>
                  <a:schemeClr val="bg1"/>
                </a:solidFill>
                <a:latin typeface="Roboto" panose="02000000000000000000" pitchFamily="2" charset="0"/>
                <a:ea typeface="Roboto" panose="02000000000000000000" pitchFamily="2" charset="0"/>
                <a:cs typeface="Roboto" panose="02000000000000000000" pitchFamily="2" charset="0"/>
              </a:rPr>
              <a:t>Learners were provided a highly informative course material, beyond what was included in the Practice Guide</a:t>
            </a:r>
          </a:p>
          <a:p>
            <a:pPr marL="171450" indent="-171450">
              <a:buFont typeface="Arial" panose="020B0604020202020204" pitchFamily="34" charset="0"/>
              <a:buChar char="•"/>
            </a:pPr>
            <a:r>
              <a:rPr lang="en-US" sz="1100">
                <a:solidFill>
                  <a:schemeClr val="bg1"/>
                </a:solidFill>
                <a:latin typeface="Roboto" panose="02000000000000000000" pitchFamily="2" charset="0"/>
                <a:ea typeface="Roboto" panose="02000000000000000000" pitchFamily="2" charset="0"/>
                <a:cs typeface="Roboto" panose="02000000000000000000" pitchFamily="2" charset="0"/>
              </a:rPr>
              <a:t>Learners had access to problem-based scenarios and job aids that they could use in their own projects.</a:t>
            </a:r>
          </a:p>
        </p:txBody>
      </p:sp>
      <p:pic>
        <p:nvPicPr>
          <p:cNvPr id="32" name="Graphic 31">
            <a:extLst>
              <a:ext uri="{FF2B5EF4-FFF2-40B4-BE49-F238E27FC236}">
                <a16:creationId xmlns:a16="http://schemas.microsoft.com/office/drawing/2014/main" id="{9DD7ECB6-AB6B-9234-851D-6E8DAB3447E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511960" y="3256483"/>
            <a:ext cx="395943" cy="395943"/>
          </a:xfrm>
          <a:prstGeom prst="rect">
            <a:avLst/>
          </a:prstGeom>
        </p:spPr>
      </p:pic>
      <p:pic>
        <p:nvPicPr>
          <p:cNvPr id="37" name="Picture 36" descr="A screenshot of a computer&#10;&#10;AI-generated content may be incorrect.">
            <a:extLst>
              <a:ext uri="{FF2B5EF4-FFF2-40B4-BE49-F238E27FC236}">
                <a16:creationId xmlns:a16="http://schemas.microsoft.com/office/drawing/2014/main" id="{5482B375-0CA1-DABC-F4A6-5834844FBBB5}"/>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396035" y="1253451"/>
            <a:ext cx="2313892" cy="1532908"/>
          </a:xfrm>
          <a:prstGeom prst="rect">
            <a:avLst/>
          </a:prstGeom>
          <a:ln w="12700">
            <a:solidFill>
              <a:schemeClr val="bg1"/>
            </a:solidFill>
          </a:ln>
          <a:effectLst>
            <a:glow rad="63500">
              <a:srgbClr val="000000">
                <a:alpha val="20000"/>
              </a:srgbClr>
            </a:glow>
          </a:effectLst>
        </p:spPr>
      </p:pic>
      <p:pic>
        <p:nvPicPr>
          <p:cNvPr id="38" name="Picture 37">
            <a:extLst>
              <a:ext uri="{FF2B5EF4-FFF2-40B4-BE49-F238E27FC236}">
                <a16:creationId xmlns:a16="http://schemas.microsoft.com/office/drawing/2014/main" id="{2C7BC3A5-A069-66EA-2E12-040A83E49C7E}"/>
              </a:ext>
            </a:extLst>
          </p:cNvPr>
          <p:cNvPicPr>
            <a:picLocks noChangeAspect="1"/>
          </p:cNvPicPr>
          <p:nvPr/>
        </p:nvPicPr>
        <p:blipFill>
          <a:blip r:embed="rId7" cstate="hqprint">
            <a:extLst>
              <a:ext uri="{28A0092B-C50C-407E-A947-70E740481C1C}">
                <a14:useLocalDpi xmlns:a14="http://schemas.microsoft.com/office/drawing/2010/main" val="0"/>
              </a:ext>
            </a:extLst>
          </a:blip>
          <a:srcRect/>
          <a:stretch/>
        </p:blipFill>
        <p:spPr>
          <a:xfrm>
            <a:off x="9362346" y="2209037"/>
            <a:ext cx="2313892" cy="1521765"/>
          </a:xfrm>
          <a:prstGeom prst="rect">
            <a:avLst/>
          </a:prstGeom>
          <a:ln w="12700">
            <a:solidFill>
              <a:schemeClr val="bg1"/>
            </a:solidFill>
          </a:ln>
          <a:effectLst>
            <a:glow rad="63500">
              <a:srgbClr val="000000">
                <a:alpha val="20000"/>
              </a:srgbClr>
            </a:glow>
          </a:effectLst>
        </p:spPr>
      </p:pic>
      <p:pic>
        <p:nvPicPr>
          <p:cNvPr id="39" name="Picture 38">
            <a:extLst>
              <a:ext uri="{FF2B5EF4-FFF2-40B4-BE49-F238E27FC236}">
                <a16:creationId xmlns:a16="http://schemas.microsoft.com/office/drawing/2014/main" id="{76FF2763-6B95-151E-BDC2-0FBFF3641C94}"/>
              </a:ext>
            </a:extLst>
          </p:cNvPr>
          <p:cNvPicPr>
            <a:picLocks noChangeAspect="1"/>
          </p:cNvPicPr>
          <p:nvPr/>
        </p:nvPicPr>
        <p:blipFill>
          <a:blip r:embed="rId8" cstate="hqprint">
            <a:extLst>
              <a:ext uri="{28A0092B-C50C-407E-A947-70E740481C1C}">
                <a14:useLocalDpi xmlns:a14="http://schemas.microsoft.com/office/drawing/2010/main" val="0"/>
              </a:ext>
            </a:extLst>
          </a:blip>
          <a:srcRect/>
          <a:stretch/>
        </p:blipFill>
        <p:spPr>
          <a:xfrm>
            <a:off x="6433168" y="3462991"/>
            <a:ext cx="2289791" cy="1521765"/>
          </a:xfrm>
          <a:prstGeom prst="rect">
            <a:avLst/>
          </a:prstGeom>
          <a:ln w="12700">
            <a:solidFill>
              <a:schemeClr val="bg1"/>
            </a:solidFill>
          </a:ln>
          <a:effectLst>
            <a:glow rad="63500">
              <a:srgbClr val="000000">
                <a:alpha val="20000"/>
              </a:srgbClr>
            </a:glow>
          </a:effectLst>
        </p:spPr>
      </p:pic>
      <p:pic>
        <p:nvPicPr>
          <p:cNvPr id="40" name="Picture 39">
            <a:extLst>
              <a:ext uri="{FF2B5EF4-FFF2-40B4-BE49-F238E27FC236}">
                <a16:creationId xmlns:a16="http://schemas.microsoft.com/office/drawing/2014/main" id="{49A407EA-FD7B-AA2A-07A8-9C5B73ACF2DF}"/>
              </a:ext>
            </a:extLst>
          </p:cNvPr>
          <p:cNvPicPr>
            <a:picLocks noChangeAspect="1"/>
          </p:cNvPicPr>
          <p:nvPr/>
        </p:nvPicPr>
        <p:blipFill>
          <a:blip r:embed="rId9" cstate="hqprint">
            <a:extLst>
              <a:ext uri="{28A0092B-C50C-407E-A947-70E740481C1C}">
                <a14:useLocalDpi xmlns:a14="http://schemas.microsoft.com/office/drawing/2010/main" val="0"/>
              </a:ext>
            </a:extLst>
          </a:blip>
          <a:srcRect/>
          <a:stretch/>
        </p:blipFill>
        <p:spPr>
          <a:xfrm>
            <a:off x="9406550" y="4426626"/>
            <a:ext cx="2269513" cy="1518841"/>
          </a:xfrm>
          <a:prstGeom prst="rect">
            <a:avLst/>
          </a:prstGeom>
          <a:ln w="12700">
            <a:solidFill>
              <a:schemeClr val="bg1"/>
            </a:solidFill>
          </a:ln>
          <a:effectLst>
            <a:glow rad="63500">
              <a:srgbClr val="000000">
                <a:alpha val="20000"/>
              </a:srgbClr>
            </a:glow>
          </a:effectLst>
        </p:spPr>
      </p:pic>
      <p:pic>
        <p:nvPicPr>
          <p:cNvPr id="2" name="Graphic 1">
            <a:extLst>
              <a:ext uri="{FF2B5EF4-FFF2-40B4-BE49-F238E27FC236}">
                <a16:creationId xmlns:a16="http://schemas.microsoft.com/office/drawing/2014/main" id="{2F050B64-3746-2ABF-9F88-1299094FD9A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231446" y="5135564"/>
            <a:ext cx="521684" cy="525824"/>
          </a:xfrm>
          <a:prstGeom prst="rect">
            <a:avLst/>
          </a:prstGeom>
        </p:spPr>
      </p:pic>
      <p:pic>
        <p:nvPicPr>
          <p:cNvPr id="4" name="Graphic 3">
            <a:extLst>
              <a:ext uri="{FF2B5EF4-FFF2-40B4-BE49-F238E27FC236}">
                <a16:creationId xmlns:a16="http://schemas.microsoft.com/office/drawing/2014/main" id="{88BCE05E-F7B7-A2E2-F736-8F140CC3BFDB}"/>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1273513" y="3957174"/>
            <a:ext cx="402550" cy="402550"/>
          </a:xfrm>
          <a:prstGeom prst="rect">
            <a:avLst/>
          </a:prstGeom>
        </p:spPr>
      </p:pic>
    </p:spTree>
    <p:extLst>
      <p:ext uri="{BB962C8B-B14F-4D97-AF65-F5344CB8AC3E}">
        <p14:creationId xmlns:p14="http://schemas.microsoft.com/office/powerpoint/2010/main" val="2043540779"/>
      </p:ext>
    </p:extLst>
  </p:cSld>
  <p:clrMapOvr>
    <a:masterClrMapping/>
  </p:clrMapOvr>
  <p:transition spd="slow">
    <p:push dir="u"/>
  </p:transition>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DFA964BF-16C7-B6A0-0494-DBB3D0F229B8}"/>
            </a:ext>
          </a:extLst>
        </p:cNvPr>
        <p:cNvGrpSpPr/>
        <p:nvPr/>
      </p:nvGrpSpPr>
      <p:grpSpPr>
        <a:xfrm>
          <a:off x="0" y="0"/>
          <a:ext cx="0" cy="0"/>
          <a:chOff x="0" y="0"/>
          <a:chExt cx="0" cy="0"/>
        </a:xfrm>
      </p:grpSpPr>
      <p:pic>
        <p:nvPicPr>
          <p:cNvPr id="6" name="Graphic 5">
            <a:extLst>
              <a:ext uri="{FF2B5EF4-FFF2-40B4-BE49-F238E27FC236}">
                <a16:creationId xmlns:a16="http://schemas.microsoft.com/office/drawing/2014/main" id="{A32DABF0-E05A-299D-3950-3EF98574F26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434329" y="3565640"/>
            <a:ext cx="419099" cy="422426"/>
          </a:xfrm>
          <a:prstGeom prst="rect">
            <a:avLst/>
          </a:prstGeom>
        </p:spPr>
      </p:pic>
      <p:sp>
        <p:nvSpPr>
          <p:cNvPr id="3" name="Text Placeholder 2">
            <a:extLst>
              <a:ext uri="{FF2B5EF4-FFF2-40B4-BE49-F238E27FC236}">
                <a16:creationId xmlns:a16="http://schemas.microsoft.com/office/drawing/2014/main" id="{A7B746D7-184D-B836-7F43-532390B5FED3}"/>
              </a:ext>
            </a:extLst>
          </p:cNvPr>
          <p:cNvSpPr>
            <a:spLocks noGrp="1"/>
          </p:cNvSpPr>
          <p:nvPr>
            <p:ph type="body" sz="quarter" idx="10"/>
          </p:nvPr>
        </p:nvSpPr>
        <p:spPr/>
        <p:txBody>
          <a:bodyPr/>
          <a:lstStyle/>
          <a:p>
            <a:r>
              <a:rPr lang="en-IN"/>
              <a:t>Challenges and Proposed Solutions </a:t>
            </a:r>
          </a:p>
        </p:txBody>
      </p:sp>
      <p:sp>
        <p:nvSpPr>
          <p:cNvPr id="2" name="Rectangle: Rounded Corners 1">
            <a:extLst>
              <a:ext uri="{FF2B5EF4-FFF2-40B4-BE49-F238E27FC236}">
                <a16:creationId xmlns:a16="http://schemas.microsoft.com/office/drawing/2014/main" id="{4CE9A564-C58E-3E8D-F9FE-82979DEFC41D}"/>
              </a:ext>
            </a:extLst>
          </p:cNvPr>
          <p:cNvSpPr/>
          <p:nvPr/>
        </p:nvSpPr>
        <p:spPr>
          <a:xfrm>
            <a:off x="515938" y="1177250"/>
            <a:ext cx="8399463" cy="4848337"/>
          </a:xfrm>
          <a:prstGeom prst="roundRect">
            <a:avLst>
              <a:gd name="adj" fmla="val 3605"/>
            </a:avLst>
          </a:prstGeom>
          <a:solidFill>
            <a:srgbClr val="59D4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TextBox 8">
            <a:extLst>
              <a:ext uri="{FF2B5EF4-FFF2-40B4-BE49-F238E27FC236}">
                <a16:creationId xmlns:a16="http://schemas.microsoft.com/office/drawing/2014/main" id="{2424CA1A-2FD8-8862-74FB-3BB9C59FF496}"/>
              </a:ext>
            </a:extLst>
          </p:cNvPr>
          <p:cNvSpPr txBox="1"/>
          <p:nvPr/>
        </p:nvSpPr>
        <p:spPr>
          <a:xfrm>
            <a:off x="741820" y="1284084"/>
            <a:ext cx="2327029" cy="615553"/>
          </a:xfrm>
          <a:prstGeom prst="rect">
            <a:avLst/>
          </a:prstGeom>
          <a:noFill/>
        </p:spPr>
        <p:txBody>
          <a:bodyPr wrap="square" rtlCol="0">
            <a:spAutoFit/>
          </a:bodyPr>
          <a:lstStyle/>
          <a:p>
            <a:pPr>
              <a:lnSpc>
                <a:spcPct val="150000"/>
              </a:lnSpc>
            </a:pPr>
            <a:r>
              <a:rPr lang="en-IN" sz="1100" b="0">
                <a:solidFill>
                  <a:schemeClr val="tx1"/>
                </a:solidFill>
                <a:latin typeface="Roboto" panose="02000000000000000000" pitchFamily="2" charset="0"/>
                <a:ea typeface="Roboto" panose="02000000000000000000" pitchFamily="2" charset="0"/>
                <a:cs typeface="Roboto" panose="02000000000000000000" pitchFamily="2" charset="0"/>
              </a:rPr>
              <a:t>Project name:</a:t>
            </a:r>
            <a:r>
              <a:rPr lang="en-IN" sz="1200" b="0">
                <a:solidFill>
                  <a:schemeClr val="tx1"/>
                </a:solidFill>
                <a:latin typeface="Roboto" panose="02000000000000000000" pitchFamily="2" charset="0"/>
                <a:ea typeface="Roboto" panose="02000000000000000000" pitchFamily="2" charset="0"/>
                <a:cs typeface="Roboto" panose="02000000000000000000" pitchFamily="2" charset="0"/>
              </a:rPr>
              <a:t> </a:t>
            </a:r>
          </a:p>
          <a:p>
            <a:r>
              <a:rPr lang="en-US" sz="1600" b="1">
                <a:solidFill>
                  <a:schemeClr val="tx1"/>
                </a:solidFill>
                <a:latin typeface="Roboto" panose="02000000000000000000" pitchFamily="2" charset="0"/>
                <a:ea typeface="Roboto" panose="02000000000000000000" pitchFamily="2" charset="0"/>
                <a:cs typeface="Roboto" panose="02000000000000000000" pitchFamily="2" charset="0"/>
              </a:rPr>
              <a:t>PMO-CP</a:t>
            </a:r>
            <a:endParaRPr lang="en-IN" sz="1600" b="1">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10" name="TextBox 9">
            <a:extLst>
              <a:ext uri="{FF2B5EF4-FFF2-40B4-BE49-F238E27FC236}">
                <a16:creationId xmlns:a16="http://schemas.microsoft.com/office/drawing/2014/main" id="{3BBDEBD8-8AB9-BDB2-9D83-AF2BBDC910F8}"/>
              </a:ext>
            </a:extLst>
          </p:cNvPr>
          <p:cNvSpPr txBox="1"/>
          <p:nvPr/>
        </p:nvSpPr>
        <p:spPr>
          <a:xfrm>
            <a:off x="741820" y="1855295"/>
            <a:ext cx="2327029" cy="315343"/>
          </a:xfrm>
          <a:prstGeom prst="rect">
            <a:avLst/>
          </a:prstGeom>
          <a:noFill/>
        </p:spPr>
        <p:txBody>
          <a:bodyPr wrap="square" rtlCol="0">
            <a:spAutoFit/>
          </a:bodyPr>
          <a:lstStyle/>
          <a:p>
            <a:pPr>
              <a:lnSpc>
                <a:spcPct val="150000"/>
              </a:lnSpc>
            </a:pPr>
            <a:r>
              <a:rPr lang="en-US" sz="1100" b="1">
                <a:latin typeface="Roboto" panose="02000000000000000000" pitchFamily="2" charset="0"/>
                <a:ea typeface="Roboto" panose="02000000000000000000" pitchFamily="2" charset="0"/>
                <a:cs typeface="Roboto" panose="02000000000000000000" pitchFamily="2" charset="0"/>
              </a:rPr>
              <a:t>Challenge</a:t>
            </a:r>
            <a:endParaRPr lang="en-IN" sz="1600" b="1">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11" name="TextBox 10">
            <a:extLst>
              <a:ext uri="{FF2B5EF4-FFF2-40B4-BE49-F238E27FC236}">
                <a16:creationId xmlns:a16="http://schemas.microsoft.com/office/drawing/2014/main" id="{985EE7D3-2484-C292-2988-A0F0C2CA3FCF}"/>
              </a:ext>
            </a:extLst>
          </p:cNvPr>
          <p:cNvSpPr txBox="1"/>
          <p:nvPr/>
        </p:nvSpPr>
        <p:spPr>
          <a:xfrm>
            <a:off x="741821" y="2192332"/>
            <a:ext cx="3353929" cy="1769715"/>
          </a:xfrm>
          <a:prstGeom prst="rect">
            <a:avLst/>
          </a:prstGeom>
          <a:noFill/>
        </p:spPr>
        <p:txBody>
          <a:bodyPr wrap="square" rtlCol="0">
            <a:spAutoFit/>
          </a:bodyPr>
          <a:lstStyle/>
          <a:p>
            <a:pPr marL="182563" indent="-182563">
              <a:lnSpc>
                <a:spcPct val="100000"/>
              </a:lnSpc>
              <a:spcBef>
                <a:spcPts val="200"/>
              </a:spcBef>
              <a:spcAft>
                <a:spcPts val="200"/>
              </a:spcAft>
              <a:buFont typeface="Arial" panose="020B0604020202020204" pitchFamily="34" charset="0"/>
              <a:buChar char="•"/>
            </a:pPr>
            <a:r>
              <a:rPr lang="en-US" sz="1100">
                <a:latin typeface="Roboto" panose="02000000000000000000" pitchFamily="2" charset="0"/>
                <a:ea typeface="Roboto" panose="02000000000000000000" pitchFamily="2" charset="0"/>
                <a:cs typeface="Roboto" panose="02000000000000000000" pitchFamily="2" charset="0"/>
              </a:rPr>
              <a:t>The Practice Guide and ECO didn’t exactly map to each other. </a:t>
            </a:r>
          </a:p>
          <a:p>
            <a:pPr marL="182563" indent="-182563">
              <a:lnSpc>
                <a:spcPct val="100000"/>
              </a:lnSpc>
              <a:spcBef>
                <a:spcPts val="200"/>
              </a:spcBef>
              <a:spcAft>
                <a:spcPts val="200"/>
              </a:spcAft>
              <a:buFont typeface="Arial" panose="020B0604020202020204" pitchFamily="34" charset="0"/>
              <a:buChar char="•"/>
            </a:pPr>
            <a:r>
              <a:rPr lang="en-US" sz="1100">
                <a:latin typeface="Roboto" panose="02000000000000000000" pitchFamily="2" charset="0"/>
                <a:ea typeface="Roboto" panose="02000000000000000000" pitchFamily="2" charset="0"/>
                <a:cs typeface="Roboto" panose="02000000000000000000" pitchFamily="2" charset="0"/>
              </a:rPr>
              <a:t>There were frequent updates to the Practice Guide during development.</a:t>
            </a:r>
          </a:p>
          <a:p>
            <a:pPr marL="182563" indent="-182563">
              <a:lnSpc>
                <a:spcPct val="100000"/>
              </a:lnSpc>
              <a:spcBef>
                <a:spcPts val="200"/>
              </a:spcBef>
              <a:spcAft>
                <a:spcPts val="200"/>
              </a:spcAft>
              <a:buFont typeface="Arial" panose="020B0604020202020204" pitchFamily="34" charset="0"/>
              <a:buChar char="•"/>
            </a:pPr>
            <a:r>
              <a:rPr lang="en-US" sz="1100">
                <a:latin typeface="Roboto" panose="02000000000000000000" pitchFamily="2" charset="0"/>
                <a:ea typeface="Roboto" panose="02000000000000000000" pitchFamily="2" charset="0"/>
                <a:cs typeface="Roboto" panose="02000000000000000000" pitchFamily="2" charset="0"/>
              </a:rPr>
              <a:t>Review from PMI members outside the core team wasn’t possible as the PMO methodology was new.</a:t>
            </a:r>
          </a:p>
          <a:p>
            <a:pPr marL="182563" indent="-182563">
              <a:lnSpc>
                <a:spcPct val="100000"/>
              </a:lnSpc>
              <a:spcBef>
                <a:spcPts val="200"/>
              </a:spcBef>
              <a:spcAft>
                <a:spcPts val="200"/>
              </a:spcAft>
              <a:buFont typeface="Arial" panose="020B0604020202020204" pitchFamily="34" charset="0"/>
              <a:buChar char="•"/>
            </a:pPr>
            <a:r>
              <a:rPr lang="en-US" sz="1100">
                <a:latin typeface="Roboto" panose="02000000000000000000" pitchFamily="2" charset="0"/>
                <a:ea typeface="Roboto" panose="02000000000000000000" pitchFamily="2" charset="0"/>
                <a:cs typeface="Roboto" panose="02000000000000000000" pitchFamily="2" charset="0"/>
              </a:rPr>
              <a:t>SMEs were available for review for a limited timeframe.</a:t>
            </a:r>
          </a:p>
        </p:txBody>
      </p:sp>
      <p:sp>
        <p:nvSpPr>
          <p:cNvPr id="16" name="Rectangle: Rounded Corners 13">
            <a:extLst>
              <a:ext uri="{FF2B5EF4-FFF2-40B4-BE49-F238E27FC236}">
                <a16:creationId xmlns:a16="http://schemas.microsoft.com/office/drawing/2014/main" id="{DA145BD9-7037-137B-054D-9FAE6F3B68FB}"/>
              </a:ext>
            </a:extLst>
          </p:cNvPr>
          <p:cNvSpPr/>
          <p:nvPr/>
        </p:nvSpPr>
        <p:spPr>
          <a:xfrm>
            <a:off x="4162427" y="1447799"/>
            <a:ext cx="4752974" cy="4577787"/>
          </a:xfrm>
          <a:prstGeom prst="round2DiagRect">
            <a:avLst>
              <a:gd name="adj1" fmla="val 3452"/>
              <a:gd name="adj2" fmla="val 0"/>
            </a:avLst>
          </a:prstGeom>
          <a:solidFill>
            <a:srgbClr val="4F17A8"/>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IN" sz="1200"/>
          </a:p>
        </p:txBody>
      </p:sp>
      <p:sp>
        <p:nvSpPr>
          <p:cNvPr id="13" name="TextBox 12">
            <a:extLst>
              <a:ext uri="{FF2B5EF4-FFF2-40B4-BE49-F238E27FC236}">
                <a16:creationId xmlns:a16="http://schemas.microsoft.com/office/drawing/2014/main" id="{97D3B483-C116-0C1B-AF76-6237658C4879}"/>
              </a:ext>
            </a:extLst>
          </p:cNvPr>
          <p:cNvSpPr txBox="1"/>
          <p:nvPr/>
        </p:nvSpPr>
        <p:spPr>
          <a:xfrm>
            <a:off x="4341473" y="1902920"/>
            <a:ext cx="3054818" cy="320024"/>
          </a:xfrm>
          <a:prstGeom prst="rect">
            <a:avLst/>
          </a:prstGeom>
          <a:noFill/>
        </p:spPr>
        <p:txBody>
          <a:bodyPr wrap="square" rtlCol="0">
            <a:spAutoFit/>
          </a:bodyPr>
          <a:lstStyle/>
          <a:p>
            <a:pPr>
              <a:lnSpc>
                <a:spcPct val="150000"/>
              </a:lnSpc>
            </a:pPr>
            <a:r>
              <a:rPr lang="en-US" sz="1100" b="1">
                <a:solidFill>
                  <a:schemeClr val="bg1"/>
                </a:solidFill>
                <a:latin typeface="Roboto" panose="02000000000000000000" pitchFamily="2" charset="0"/>
                <a:ea typeface="Roboto" panose="02000000000000000000" pitchFamily="2" charset="0"/>
                <a:cs typeface="Roboto" panose="02000000000000000000" pitchFamily="2" charset="0"/>
              </a:rPr>
              <a:t>Improved utilization of limited resources</a:t>
            </a:r>
            <a:endParaRPr lang="en-IN" sz="1600" b="1">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14" name="TextBox 13">
            <a:extLst>
              <a:ext uri="{FF2B5EF4-FFF2-40B4-BE49-F238E27FC236}">
                <a16:creationId xmlns:a16="http://schemas.microsoft.com/office/drawing/2014/main" id="{2C89E422-8294-D00C-C5B5-EBADA10A3777}"/>
              </a:ext>
            </a:extLst>
          </p:cNvPr>
          <p:cNvSpPr txBox="1"/>
          <p:nvPr/>
        </p:nvSpPr>
        <p:spPr>
          <a:xfrm>
            <a:off x="4341472" y="2287582"/>
            <a:ext cx="4392953" cy="3211135"/>
          </a:xfrm>
          <a:prstGeom prst="rect">
            <a:avLst/>
          </a:prstGeom>
          <a:noFill/>
        </p:spPr>
        <p:txBody>
          <a:bodyPr wrap="square" rtlCol="0">
            <a:spAutoFit/>
          </a:bodyPr>
          <a:lstStyle/>
          <a:p>
            <a:pPr marL="182563" indent="-182563">
              <a:lnSpc>
                <a:spcPct val="100000"/>
              </a:lnSpc>
              <a:spcBef>
                <a:spcPts val="200"/>
              </a:spcBef>
              <a:spcAft>
                <a:spcPts val="200"/>
              </a:spcAft>
              <a:buFont typeface="Arial" panose="020B0604020202020204" pitchFamily="34" charset="0"/>
              <a:buChar char="•"/>
            </a:pPr>
            <a:r>
              <a:rPr lang="en-US" sz="1100">
                <a:solidFill>
                  <a:schemeClr val="bg1"/>
                </a:solidFill>
                <a:latin typeface="Roboto" panose="02000000000000000000" pitchFamily="2" charset="0"/>
                <a:ea typeface="Roboto" panose="02000000000000000000" pitchFamily="2" charset="0"/>
                <a:cs typeface="Roboto" panose="02000000000000000000" pitchFamily="2" charset="0"/>
              </a:rPr>
              <a:t>We mapped ECO tasks to sections of the Practice Guide to ensure related topics were clustered together and content was thoroughly covered. </a:t>
            </a:r>
          </a:p>
          <a:p>
            <a:pPr marL="182563" indent="-182563">
              <a:lnSpc>
                <a:spcPct val="100000"/>
              </a:lnSpc>
              <a:spcBef>
                <a:spcPts val="200"/>
              </a:spcBef>
              <a:spcAft>
                <a:spcPts val="200"/>
              </a:spcAft>
              <a:buFont typeface="Arial" panose="020B0604020202020204" pitchFamily="34" charset="0"/>
              <a:buChar char="•"/>
            </a:pPr>
            <a:r>
              <a:rPr lang="en-US" sz="1100">
                <a:solidFill>
                  <a:schemeClr val="bg1"/>
                </a:solidFill>
                <a:latin typeface="Roboto" panose="02000000000000000000" pitchFamily="2" charset="0"/>
                <a:ea typeface="Roboto" panose="02000000000000000000" pitchFamily="2" charset="0"/>
                <a:cs typeface="Roboto" panose="02000000000000000000" pitchFamily="2" charset="0"/>
              </a:rPr>
              <a:t>We introduced a version-control tracker and paused media development until key content areas were stabilized.</a:t>
            </a:r>
          </a:p>
          <a:p>
            <a:pPr marL="182563" indent="-182563">
              <a:spcBef>
                <a:spcPts val="200"/>
              </a:spcBef>
              <a:spcAft>
                <a:spcPts val="200"/>
              </a:spcAft>
              <a:buFont typeface="Arial" panose="020B0604020202020204" pitchFamily="34" charset="0"/>
              <a:buChar char="•"/>
            </a:pPr>
            <a:r>
              <a:rPr lang="en-US" sz="1100">
                <a:solidFill>
                  <a:schemeClr val="bg1"/>
                </a:solidFill>
                <a:latin typeface="Roboto" panose="02000000000000000000" pitchFamily="2" charset="0"/>
                <a:ea typeface="Roboto" panose="02000000000000000000" pitchFamily="2" charset="0"/>
                <a:cs typeface="Roboto" panose="02000000000000000000" pitchFamily="2" charset="0"/>
              </a:rPr>
              <a:t>The team frequently checked-in, maintaining decision logs to track why certain content choices were made.</a:t>
            </a:r>
          </a:p>
          <a:p>
            <a:pPr marL="182563" indent="-182563">
              <a:lnSpc>
                <a:spcPct val="100000"/>
              </a:lnSpc>
              <a:spcBef>
                <a:spcPts val="200"/>
              </a:spcBef>
              <a:spcAft>
                <a:spcPts val="200"/>
              </a:spcAft>
              <a:buFont typeface="Arial" panose="020B0604020202020204" pitchFamily="34" charset="0"/>
              <a:buChar char="•"/>
            </a:pPr>
            <a:r>
              <a:rPr lang="en-US" sz="1100">
                <a:solidFill>
                  <a:schemeClr val="bg1"/>
                </a:solidFill>
                <a:latin typeface="Roboto" panose="02000000000000000000" pitchFamily="2" charset="0"/>
                <a:ea typeface="Roboto" panose="02000000000000000000" pitchFamily="2" charset="0"/>
                <a:cs typeface="Roboto" panose="02000000000000000000" pitchFamily="2" charset="0"/>
              </a:rPr>
              <a:t>We researched available materials and external sources to draft content, which was then reviewed and validated by SMEs.</a:t>
            </a:r>
          </a:p>
          <a:p>
            <a:pPr marL="182563" indent="-182563">
              <a:lnSpc>
                <a:spcPct val="100000"/>
              </a:lnSpc>
              <a:spcBef>
                <a:spcPts val="200"/>
              </a:spcBef>
              <a:spcAft>
                <a:spcPts val="200"/>
              </a:spcAft>
              <a:buFont typeface="Arial" panose="020B0604020202020204" pitchFamily="34" charset="0"/>
              <a:buChar char="•"/>
            </a:pPr>
            <a:endParaRPr lang="en-US" sz="1100">
              <a:solidFill>
                <a:schemeClr val="bg1"/>
              </a:solidFill>
              <a:latin typeface="Roboto" panose="02000000000000000000" pitchFamily="2" charset="0"/>
              <a:ea typeface="Roboto" panose="02000000000000000000" pitchFamily="2" charset="0"/>
              <a:cs typeface="Roboto" panose="02000000000000000000" pitchFamily="2" charset="0"/>
            </a:endParaRPr>
          </a:p>
          <a:p>
            <a:pPr>
              <a:lnSpc>
                <a:spcPct val="100000"/>
              </a:lnSpc>
              <a:spcBef>
                <a:spcPts val="200"/>
              </a:spcBef>
              <a:spcAft>
                <a:spcPts val="200"/>
              </a:spcAft>
            </a:pPr>
            <a:r>
              <a:rPr lang="en-US" sz="1100" b="1">
                <a:solidFill>
                  <a:schemeClr val="bg1"/>
                </a:solidFill>
                <a:latin typeface="Roboto" panose="02000000000000000000" pitchFamily="2" charset="0"/>
                <a:ea typeface="Roboto" panose="02000000000000000000" pitchFamily="2" charset="0"/>
                <a:cs typeface="Roboto" panose="02000000000000000000" pitchFamily="2" charset="0"/>
              </a:rPr>
              <a:t>How it helped:</a:t>
            </a:r>
          </a:p>
          <a:p>
            <a:pPr marL="171450" indent="-171450">
              <a:lnSpc>
                <a:spcPct val="100000"/>
              </a:lnSpc>
              <a:spcBef>
                <a:spcPts val="200"/>
              </a:spcBef>
              <a:spcAft>
                <a:spcPts val="200"/>
              </a:spcAft>
              <a:buFont typeface="Arial" panose="020B0604020202020204" pitchFamily="34" charset="0"/>
              <a:buChar char="•"/>
            </a:pPr>
            <a:r>
              <a:rPr lang="en-US" sz="1100">
                <a:solidFill>
                  <a:schemeClr val="bg1"/>
                </a:solidFill>
                <a:latin typeface="Roboto" panose="02000000000000000000" pitchFamily="2" charset="0"/>
                <a:ea typeface="Roboto" panose="02000000000000000000" pitchFamily="2" charset="0"/>
                <a:cs typeface="Roboto" panose="02000000000000000000" pitchFamily="2" charset="0"/>
              </a:rPr>
              <a:t>We created a course on a new methodology that received accolades from SMEs across the globe.</a:t>
            </a:r>
          </a:p>
          <a:p>
            <a:pPr marL="171450" indent="-171450">
              <a:lnSpc>
                <a:spcPct val="100000"/>
              </a:lnSpc>
              <a:spcBef>
                <a:spcPts val="200"/>
              </a:spcBef>
              <a:spcAft>
                <a:spcPts val="200"/>
              </a:spcAft>
              <a:buFont typeface="Arial" panose="020B0604020202020204" pitchFamily="34" charset="0"/>
              <a:buChar char="•"/>
            </a:pPr>
            <a:r>
              <a:rPr lang="en-US" sz="1100">
                <a:solidFill>
                  <a:schemeClr val="bg1"/>
                </a:solidFill>
                <a:latin typeface="Roboto" panose="02000000000000000000" pitchFamily="2" charset="0"/>
                <a:ea typeface="Roboto" panose="02000000000000000000" pitchFamily="2" charset="0"/>
                <a:cs typeface="Roboto" panose="02000000000000000000" pitchFamily="2" charset="0"/>
              </a:rPr>
              <a:t>With version trackers and decision logs, we ensured that the content stayed true to the ECO and PMI references.</a:t>
            </a:r>
          </a:p>
          <a:p>
            <a:pPr>
              <a:lnSpc>
                <a:spcPct val="100000"/>
              </a:lnSpc>
              <a:spcBef>
                <a:spcPts val="200"/>
              </a:spcBef>
              <a:spcAft>
                <a:spcPts val="200"/>
              </a:spcAft>
            </a:pPr>
            <a:endParaRPr lang="en-US" sz="1100">
              <a:solidFill>
                <a:schemeClr val="bg1"/>
              </a:solidFill>
              <a:latin typeface="Roboto" panose="02000000000000000000" pitchFamily="2" charset="0"/>
              <a:ea typeface="Roboto" panose="02000000000000000000" pitchFamily="2" charset="0"/>
              <a:cs typeface="Roboto" panose="02000000000000000000" pitchFamily="2" charset="0"/>
            </a:endParaRPr>
          </a:p>
        </p:txBody>
      </p:sp>
      <p:pic>
        <p:nvPicPr>
          <p:cNvPr id="18" name="Graphic 17">
            <a:extLst>
              <a:ext uri="{FF2B5EF4-FFF2-40B4-BE49-F238E27FC236}">
                <a16:creationId xmlns:a16="http://schemas.microsoft.com/office/drawing/2014/main" id="{6379259F-0954-ED71-A5E3-CF24BD06445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206049" y="1651788"/>
            <a:ext cx="504000" cy="504000"/>
          </a:xfrm>
          <a:prstGeom prst="rect">
            <a:avLst/>
          </a:prstGeom>
        </p:spPr>
      </p:pic>
      <p:pic>
        <p:nvPicPr>
          <p:cNvPr id="23" name="Picture 22">
            <a:extLst>
              <a:ext uri="{FF2B5EF4-FFF2-40B4-BE49-F238E27FC236}">
                <a16:creationId xmlns:a16="http://schemas.microsoft.com/office/drawing/2014/main" id="{128DDEA1-1242-C6CB-7347-683D5260AAC9}"/>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725159" y="1177250"/>
            <a:ext cx="1957055" cy="974297"/>
          </a:xfrm>
          <a:prstGeom prst="rect">
            <a:avLst/>
          </a:prstGeom>
          <a:ln w="12700">
            <a:solidFill>
              <a:schemeClr val="bg1"/>
            </a:solidFill>
          </a:ln>
          <a:effectLst>
            <a:glow rad="63500">
              <a:srgbClr val="000000">
                <a:alpha val="20000"/>
              </a:srgbClr>
            </a:glow>
          </a:effectLst>
        </p:spPr>
      </p:pic>
      <p:pic>
        <p:nvPicPr>
          <p:cNvPr id="28" name="Picture 27">
            <a:extLst>
              <a:ext uri="{FF2B5EF4-FFF2-40B4-BE49-F238E27FC236}">
                <a16:creationId xmlns:a16="http://schemas.microsoft.com/office/drawing/2014/main" id="{7E7C6BF9-8D58-7AD0-1982-5E91E56B8191}"/>
              </a:ext>
            </a:extLst>
          </p:cNvPr>
          <p:cNvPicPr>
            <a:picLocks noChangeAspect="1"/>
          </p:cNvPicPr>
          <p:nvPr/>
        </p:nvPicPr>
        <p:blipFill>
          <a:blip r:embed="rId7" cstate="hqprint">
            <a:extLst>
              <a:ext uri="{28A0092B-C50C-407E-A947-70E740481C1C}">
                <a14:useLocalDpi xmlns:a14="http://schemas.microsoft.com/office/drawing/2010/main" val="0"/>
              </a:ext>
            </a:extLst>
          </a:blip>
          <a:srcRect/>
          <a:stretch/>
        </p:blipFill>
        <p:spPr>
          <a:xfrm>
            <a:off x="9154738" y="2475330"/>
            <a:ext cx="1954630" cy="974297"/>
          </a:xfrm>
          <a:prstGeom prst="rect">
            <a:avLst/>
          </a:prstGeom>
          <a:ln w="12700">
            <a:solidFill>
              <a:schemeClr val="bg1"/>
            </a:solidFill>
          </a:ln>
          <a:effectLst>
            <a:glow rad="63500">
              <a:srgbClr val="000000">
                <a:alpha val="20000"/>
              </a:srgbClr>
            </a:glow>
          </a:effectLst>
        </p:spPr>
      </p:pic>
      <p:pic>
        <p:nvPicPr>
          <p:cNvPr id="29" name="Picture 28">
            <a:extLst>
              <a:ext uri="{FF2B5EF4-FFF2-40B4-BE49-F238E27FC236}">
                <a16:creationId xmlns:a16="http://schemas.microsoft.com/office/drawing/2014/main" id="{D9A1E5CE-00C6-8F49-CF7E-1DD7B487B9EB}"/>
              </a:ext>
            </a:extLst>
          </p:cNvPr>
          <p:cNvPicPr>
            <a:picLocks noChangeAspect="1"/>
          </p:cNvPicPr>
          <p:nvPr/>
        </p:nvPicPr>
        <p:blipFill>
          <a:blip r:embed="rId8" cstate="hqprint">
            <a:extLst>
              <a:ext uri="{28A0092B-C50C-407E-A947-70E740481C1C}">
                <a14:useLocalDpi xmlns:a14="http://schemas.microsoft.com/office/drawing/2010/main" val="0"/>
              </a:ext>
            </a:extLst>
          </a:blip>
          <a:srcRect/>
          <a:stretch/>
        </p:blipFill>
        <p:spPr>
          <a:xfrm>
            <a:off x="9766814" y="3773410"/>
            <a:ext cx="1923642" cy="974297"/>
          </a:xfrm>
          <a:prstGeom prst="rect">
            <a:avLst/>
          </a:prstGeom>
          <a:ln w="12700">
            <a:solidFill>
              <a:schemeClr val="bg1"/>
            </a:solidFill>
          </a:ln>
          <a:effectLst>
            <a:glow rad="63500">
              <a:srgbClr val="000000">
                <a:alpha val="20000"/>
              </a:srgbClr>
            </a:glow>
          </a:effectLst>
        </p:spPr>
      </p:pic>
      <p:pic>
        <p:nvPicPr>
          <p:cNvPr id="30" name="Picture 29">
            <a:extLst>
              <a:ext uri="{FF2B5EF4-FFF2-40B4-BE49-F238E27FC236}">
                <a16:creationId xmlns:a16="http://schemas.microsoft.com/office/drawing/2014/main" id="{DF5C5EDF-DFF8-A051-5F89-1EE53B227080}"/>
              </a:ext>
            </a:extLst>
          </p:cNvPr>
          <p:cNvPicPr>
            <a:picLocks noChangeAspect="1"/>
          </p:cNvPicPr>
          <p:nvPr/>
        </p:nvPicPr>
        <p:blipFill>
          <a:blip r:embed="rId9" cstate="hqprint">
            <a:extLst>
              <a:ext uri="{28A0092B-C50C-407E-A947-70E740481C1C}">
                <a14:useLocalDpi xmlns:a14="http://schemas.microsoft.com/office/drawing/2010/main" val="0"/>
              </a:ext>
            </a:extLst>
          </a:blip>
          <a:srcRect/>
          <a:stretch/>
        </p:blipFill>
        <p:spPr>
          <a:xfrm>
            <a:off x="9154738" y="5071489"/>
            <a:ext cx="1923642" cy="954097"/>
          </a:xfrm>
          <a:prstGeom prst="rect">
            <a:avLst/>
          </a:prstGeom>
          <a:ln w="12700">
            <a:solidFill>
              <a:schemeClr val="bg1"/>
            </a:solidFill>
          </a:ln>
          <a:effectLst>
            <a:glow rad="63500">
              <a:srgbClr val="000000">
                <a:alpha val="20000"/>
              </a:srgbClr>
            </a:glow>
          </a:effectLst>
        </p:spPr>
      </p:pic>
      <p:pic>
        <p:nvPicPr>
          <p:cNvPr id="4" name="Graphic 3">
            <a:extLst>
              <a:ext uri="{FF2B5EF4-FFF2-40B4-BE49-F238E27FC236}">
                <a16:creationId xmlns:a16="http://schemas.microsoft.com/office/drawing/2014/main" id="{4FE9BFD3-C80D-6613-6C56-16CDA55AF7D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1287906" y="5620691"/>
            <a:ext cx="402550" cy="402550"/>
          </a:xfrm>
          <a:prstGeom prst="rect">
            <a:avLst/>
          </a:prstGeom>
        </p:spPr>
      </p:pic>
      <p:pic>
        <p:nvPicPr>
          <p:cNvPr id="5" name="Graphic 4">
            <a:extLst>
              <a:ext uri="{FF2B5EF4-FFF2-40B4-BE49-F238E27FC236}">
                <a16:creationId xmlns:a16="http://schemas.microsoft.com/office/drawing/2014/main" id="{0DADEAED-A0AC-7B32-9C70-6BCE52C112D6}"/>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089059" y="1159898"/>
            <a:ext cx="462442" cy="462442"/>
          </a:xfrm>
          <a:prstGeom prst="rect">
            <a:avLst/>
          </a:prstGeom>
        </p:spPr>
      </p:pic>
    </p:spTree>
    <p:extLst>
      <p:ext uri="{BB962C8B-B14F-4D97-AF65-F5344CB8AC3E}">
        <p14:creationId xmlns:p14="http://schemas.microsoft.com/office/powerpoint/2010/main" val="1770534489"/>
      </p:ext>
    </p:extLst>
  </p:cSld>
  <p:clrMapOvr>
    <a:masterClrMapping/>
  </p:clrMapOvr>
  <p:transition spd="slow">
    <p:push dir="u"/>
  </p:transition>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6A4CBBFC-104D-A0FD-C76E-223538418E92}"/>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3A98BBE7-8D7C-283A-28A8-2A2CDA41E2E2}"/>
              </a:ext>
            </a:extLst>
          </p:cNvPr>
          <p:cNvSpPr>
            <a:spLocks noGrp="1"/>
          </p:cNvSpPr>
          <p:nvPr>
            <p:ph type="body" sz="quarter" idx="10"/>
          </p:nvPr>
        </p:nvSpPr>
        <p:spPr/>
        <p:txBody>
          <a:bodyPr/>
          <a:lstStyle/>
          <a:p>
            <a:r>
              <a:rPr lang="en-IN"/>
              <a:t>Improvement Suggestion for Next Quarter</a:t>
            </a:r>
          </a:p>
        </p:txBody>
      </p:sp>
      <p:grpSp>
        <p:nvGrpSpPr>
          <p:cNvPr id="2" name="Group 1">
            <a:extLst>
              <a:ext uri="{FF2B5EF4-FFF2-40B4-BE49-F238E27FC236}">
                <a16:creationId xmlns:a16="http://schemas.microsoft.com/office/drawing/2014/main" id="{D35F757D-B4F1-551F-3A2A-91E8C998C9E2}"/>
              </a:ext>
            </a:extLst>
          </p:cNvPr>
          <p:cNvGrpSpPr/>
          <p:nvPr/>
        </p:nvGrpSpPr>
        <p:grpSpPr>
          <a:xfrm>
            <a:off x="3305969" y="1253451"/>
            <a:ext cx="5580063" cy="4692016"/>
            <a:chOff x="515937" y="1253451"/>
            <a:chExt cx="5580063" cy="4692016"/>
          </a:xfrm>
        </p:grpSpPr>
        <p:sp>
          <p:nvSpPr>
            <p:cNvPr id="9" name="Rectangle: Rounded Corners 8">
              <a:extLst>
                <a:ext uri="{FF2B5EF4-FFF2-40B4-BE49-F238E27FC236}">
                  <a16:creationId xmlns:a16="http://schemas.microsoft.com/office/drawing/2014/main" id="{FC2BCC00-F8CB-388D-2EEE-FF05F04D16C4}"/>
                </a:ext>
              </a:extLst>
            </p:cNvPr>
            <p:cNvSpPr/>
            <p:nvPr/>
          </p:nvSpPr>
          <p:spPr>
            <a:xfrm>
              <a:off x="515937" y="1253451"/>
              <a:ext cx="5580063" cy="4692016"/>
            </a:xfrm>
            <a:prstGeom prst="roundRect">
              <a:avLst>
                <a:gd name="adj" fmla="val 3605"/>
              </a:avLst>
            </a:prstGeom>
            <a:solidFill>
              <a:srgbClr val="59D4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 name="Rectangle: Rounded Corners 13">
              <a:extLst>
                <a:ext uri="{FF2B5EF4-FFF2-40B4-BE49-F238E27FC236}">
                  <a16:creationId xmlns:a16="http://schemas.microsoft.com/office/drawing/2014/main" id="{F82A3AC4-284B-3D02-2ADC-D98E16BF6115}"/>
                </a:ext>
              </a:extLst>
            </p:cNvPr>
            <p:cNvSpPr/>
            <p:nvPr/>
          </p:nvSpPr>
          <p:spPr>
            <a:xfrm>
              <a:off x="841055" y="3644225"/>
              <a:ext cx="5254945" cy="2301242"/>
            </a:xfrm>
            <a:prstGeom prst="round2DiagRect">
              <a:avLst>
                <a:gd name="adj1" fmla="val 7116"/>
                <a:gd name="adj2" fmla="val 0"/>
              </a:avLst>
            </a:prstGeom>
            <a:solidFill>
              <a:srgbClr val="4F17A8"/>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IN"/>
            </a:p>
          </p:txBody>
        </p:sp>
        <p:pic>
          <p:nvPicPr>
            <p:cNvPr id="13" name="Graphic 12">
              <a:extLst>
                <a:ext uri="{FF2B5EF4-FFF2-40B4-BE49-F238E27FC236}">
                  <a16:creationId xmlns:a16="http://schemas.microsoft.com/office/drawing/2014/main" id="{FD88DFD8-C44A-E7D7-EBB7-9159DC72106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00057" y="3782102"/>
              <a:ext cx="625845" cy="589289"/>
            </a:xfrm>
            <a:prstGeom prst="rect">
              <a:avLst/>
            </a:prstGeom>
          </p:spPr>
        </p:pic>
        <p:sp>
          <p:nvSpPr>
            <p:cNvPr id="14" name="TextBox 13">
              <a:extLst>
                <a:ext uri="{FF2B5EF4-FFF2-40B4-BE49-F238E27FC236}">
                  <a16:creationId xmlns:a16="http://schemas.microsoft.com/office/drawing/2014/main" id="{39700638-02F7-ECF6-36C2-896A6E109E1E}"/>
                </a:ext>
              </a:extLst>
            </p:cNvPr>
            <p:cNvSpPr txBox="1"/>
            <p:nvPr/>
          </p:nvSpPr>
          <p:spPr>
            <a:xfrm>
              <a:off x="741820" y="1426959"/>
              <a:ext cx="4120112" cy="615553"/>
            </a:xfrm>
            <a:prstGeom prst="rect">
              <a:avLst/>
            </a:prstGeom>
            <a:noFill/>
          </p:spPr>
          <p:txBody>
            <a:bodyPr wrap="square" lIns="91440" tIns="45720" rIns="91440" bIns="45720" rtlCol="0" anchor="t">
              <a:spAutoFit/>
            </a:bodyPr>
            <a:lstStyle/>
            <a:p>
              <a:pPr>
                <a:lnSpc>
                  <a:spcPct val="150000"/>
                </a:lnSpc>
              </a:pPr>
              <a:r>
                <a:rPr lang="en-IN" sz="1100">
                  <a:latin typeface="Roboto" panose="02000000000000000000" pitchFamily="2" charset="0"/>
                  <a:ea typeface="Roboto" panose="02000000000000000000" pitchFamily="2" charset="0"/>
                  <a:cs typeface="Roboto" panose="02000000000000000000" pitchFamily="2" charset="0"/>
                </a:rPr>
                <a:t>Project name:</a:t>
              </a:r>
              <a:r>
                <a:rPr lang="en-IN" sz="1200">
                  <a:latin typeface="Roboto" panose="02000000000000000000" pitchFamily="2" charset="0"/>
                  <a:ea typeface="Roboto" panose="02000000000000000000" pitchFamily="2" charset="0"/>
                  <a:cs typeface="Roboto" panose="02000000000000000000" pitchFamily="2" charset="0"/>
                </a:rPr>
                <a:t> </a:t>
              </a:r>
              <a:endParaRPr lang="en-US">
                <a:latin typeface="Roboto" panose="02000000000000000000" pitchFamily="2" charset="0"/>
                <a:ea typeface="Roboto" panose="02000000000000000000" pitchFamily="2" charset="0"/>
                <a:cs typeface="Roboto" panose="02000000000000000000" pitchFamily="2" charset="0"/>
              </a:endParaRPr>
            </a:p>
            <a:p>
              <a:r>
                <a:rPr lang="en-IN" sz="1600" b="1">
                  <a:latin typeface="Roboto" panose="02000000000000000000" pitchFamily="2" charset="0"/>
                  <a:ea typeface="Roboto" panose="02000000000000000000" pitchFamily="2" charset="0"/>
                  <a:cs typeface="Roboto" panose="02000000000000000000" pitchFamily="2" charset="0"/>
                </a:rPr>
                <a:t>Overall Planning and Project Resourcing</a:t>
              </a:r>
            </a:p>
          </p:txBody>
        </p:sp>
        <p:sp>
          <p:nvSpPr>
            <p:cNvPr id="15" name="TextBox 14">
              <a:extLst>
                <a:ext uri="{FF2B5EF4-FFF2-40B4-BE49-F238E27FC236}">
                  <a16:creationId xmlns:a16="http://schemas.microsoft.com/office/drawing/2014/main" id="{7DB79204-9091-964A-8346-D5F1EF6849AD}"/>
                </a:ext>
              </a:extLst>
            </p:cNvPr>
            <p:cNvSpPr txBox="1"/>
            <p:nvPr/>
          </p:nvSpPr>
          <p:spPr>
            <a:xfrm>
              <a:off x="741820" y="2304347"/>
              <a:ext cx="2327029" cy="315343"/>
            </a:xfrm>
            <a:prstGeom prst="rect">
              <a:avLst/>
            </a:prstGeom>
            <a:noFill/>
          </p:spPr>
          <p:txBody>
            <a:bodyPr wrap="square" rtlCol="0">
              <a:spAutoFit/>
            </a:bodyPr>
            <a:lstStyle/>
            <a:p>
              <a:pPr>
                <a:lnSpc>
                  <a:spcPct val="150000"/>
                </a:lnSpc>
              </a:pPr>
              <a:r>
                <a:rPr lang="en-US" sz="1100" b="1">
                  <a:latin typeface="Roboto" panose="02000000000000000000" pitchFamily="2" charset="0"/>
                  <a:ea typeface="Roboto" panose="02000000000000000000" pitchFamily="2" charset="0"/>
                  <a:cs typeface="Roboto" panose="02000000000000000000" pitchFamily="2" charset="0"/>
                </a:rPr>
                <a:t>Challenge</a:t>
              </a:r>
              <a:endParaRPr lang="en-IN" sz="1600" b="1">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16" name="TextBox 15">
              <a:extLst>
                <a:ext uri="{FF2B5EF4-FFF2-40B4-BE49-F238E27FC236}">
                  <a16:creationId xmlns:a16="http://schemas.microsoft.com/office/drawing/2014/main" id="{166F3C13-A130-9370-2892-596BA4755F93}"/>
                </a:ext>
              </a:extLst>
            </p:cNvPr>
            <p:cNvSpPr txBox="1"/>
            <p:nvPr/>
          </p:nvSpPr>
          <p:spPr>
            <a:xfrm>
              <a:off x="741821" y="2689009"/>
              <a:ext cx="5134152" cy="600164"/>
            </a:xfrm>
            <a:prstGeom prst="rect">
              <a:avLst/>
            </a:prstGeom>
            <a:noFill/>
          </p:spPr>
          <p:txBody>
            <a:bodyPr wrap="square" rtlCol="0">
              <a:spAutoFit/>
            </a:bodyPr>
            <a:lstStyle/>
            <a:p>
              <a:r>
                <a:rPr lang="en-US" sz="1100">
                  <a:latin typeface="Roboto" panose="02000000000000000000" pitchFamily="2" charset="0"/>
                  <a:ea typeface="Roboto" panose="02000000000000000000" pitchFamily="2" charset="0"/>
                  <a:cs typeface="Roboto" panose="02000000000000000000" pitchFamily="2" charset="0"/>
                </a:rPr>
                <a:t>There is a lack of overall plan for project schedule and talent availability. A dashboard that can provide a bird’s eye view of the schedule and talent requirement would be useful.</a:t>
              </a:r>
            </a:p>
          </p:txBody>
        </p:sp>
        <p:sp>
          <p:nvSpPr>
            <p:cNvPr id="17" name="TextBox 16">
              <a:extLst>
                <a:ext uri="{FF2B5EF4-FFF2-40B4-BE49-F238E27FC236}">
                  <a16:creationId xmlns:a16="http://schemas.microsoft.com/office/drawing/2014/main" id="{5E314C0B-EB23-C15F-E2B1-A229DD804E92}"/>
                </a:ext>
              </a:extLst>
            </p:cNvPr>
            <p:cNvSpPr txBox="1"/>
            <p:nvPr/>
          </p:nvSpPr>
          <p:spPr>
            <a:xfrm>
              <a:off x="1064873" y="4086862"/>
              <a:ext cx="1225659" cy="315343"/>
            </a:xfrm>
            <a:prstGeom prst="rect">
              <a:avLst/>
            </a:prstGeom>
            <a:noFill/>
          </p:spPr>
          <p:txBody>
            <a:bodyPr wrap="square" rtlCol="0">
              <a:spAutoFit/>
            </a:bodyPr>
            <a:lstStyle/>
            <a:p>
              <a:pPr>
                <a:lnSpc>
                  <a:spcPct val="150000"/>
                </a:lnSpc>
              </a:pPr>
              <a:r>
                <a:rPr lang="en-US" sz="1100" b="1">
                  <a:solidFill>
                    <a:schemeClr val="bg1"/>
                  </a:solidFill>
                  <a:latin typeface="Roboto" panose="02000000000000000000" pitchFamily="2" charset="0"/>
                  <a:ea typeface="Roboto" panose="02000000000000000000" pitchFamily="2" charset="0"/>
                  <a:cs typeface="Roboto" panose="02000000000000000000" pitchFamily="2" charset="0"/>
                </a:rPr>
                <a:t>Improvement</a:t>
              </a:r>
              <a:endParaRPr lang="en-IN" sz="1600" b="1">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18" name="TextBox 17">
              <a:extLst>
                <a:ext uri="{FF2B5EF4-FFF2-40B4-BE49-F238E27FC236}">
                  <a16:creationId xmlns:a16="http://schemas.microsoft.com/office/drawing/2014/main" id="{476D94CE-1BEF-88A5-EDB9-5B40810F9229}"/>
                </a:ext>
              </a:extLst>
            </p:cNvPr>
            <p:cNvSpPr txBox="1"/>
            <p:nvPr/>
          </p:nvSpPr>
          <p:spPr>
            <a:xfrm>
              <a:off x="1064873" y="4471524"/>
              <a:ext cx="4695847" cy="261610"/>
            </a:xfrm>
            <a:prstGeom prst="rect">
              <a:avLst/>
            </a:prstGeom>
            <a:noFill/>
          </p:spPr>
          <p:txBody>
            <a:bodyPr wrap="square" rtlCol="0">
              <a:spAutoFit/>
            </a:bodyPr>
            <a:lstStyle/>
            <a:p>
              <a:r>
                <a:rPr lang="en-US" sz="1100">
                  <a:solidFill>
                    <a:schemeClr val="bg1"/>
                  </a:solidFill>
                  <a:latin typeface="Roboto" panose="02000000000000000000" pitchFamily="2" charset="0"/>
                  <a:ea typeface="Roboto" panose="02000000000000000000" pitchFamily="2" charset="0"/>
                  <a:cs typeface="Roboto" panose="02000000000000000000" pitchFamily="2" charset="0"/>
                </a:rPr>
                <a:t>PMI is currently working on creating the plan.</a:t>
              </a:r>
              <a:endParaRPr lang="en-IN" sz="1100">
                <a:solidFill>
                  <a:schemeClr val="bg1"/>
                </a:solidFill>
                <a:latin typeface="Roboto" panose="02000000000000000000" pitchFamily="2" charset="0"/>
                <a:ea typeface="Roboto" panose="02000000000000000000" pitchFamily="2" charset="0"/>
                <a:cs typeface="Roboto" panose="02000000000000000000" pitchFamily="2" charset="0"/>
              </a:endParaRPr>
            </a:p>
          </p:txBody>
        </p:sp>
        <p:pic>
          <p:nvPicPr>
            <p:cNvPr id="20" name="Graphic 19">
              <a:extLst>
                <a:ext uri="{FF2B5EF4-FFF2-40B4-BE49-F238E27FC236}">
                  <a16:creationId xmlns:a16="http://schemas.microsoft.com/office/drawing/2014/main" id="{6D5D847C-B06C-8034-F91A-52B7C16360F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372617" y="3850003"/>
              <a:ext cx="504000" cy="504000"/>
            </a:xfrm>
            <a:prstGeom prst="rect">
              <a:avLst/>
            </a:prstGeom>
          </p:spPr>
        </p:pic>
      </p:grpSp>
      <p:pic>
        <p:nvPicPr>
          <p:cNvPr id="4" name="Graphic 3">
            <a:extLst>
              <a:ext uri="{FF2B5EF4-FFF2-40B4-BE49-F238E27FC236}">
                <a16:creationId xmlns:a16="http://schemas.microsoft.com/office/drawing/2014/main" id="{91020BF3-C8FC-5969-4216-FE5DC68EE89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025485" y="5536151"/>
            <a:ext cx="610251" cy="615094"/>
          </a:xfrm>
          <a:prstGeom prst="rect">
            <a:avLst/>
          </a:prstGeom>
        </p:spPr>
      </p:pic>
      <p:pic>
        <p:nvPicPr>
          <p:cNvPr id="7" name="Graphic 6">
            <a:extLst>
              <a:ext uri="{FF2B5EF4-FFF2-40B4-BE49-F238E27FC236}">
                <a16:creationId xmlns:a16="http://schemas.microsoft.com/office/drawing/2014/main" id="{FC9543CD-5A1D-7FA2-22EE-4CE34921EDA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262187" y="5357985"/>
            <a:ext cx="587482" cy="587482"/>
          </a:xfrm>
          <a:prstGeom prst="rect">
            <a:avLst/>
          </a:prstGeom>
        </p:spPr>
      </p:pic>
      <p:pic>
        <p:nvPicPr>
          <p:cNvPr id="8" name="Graphic 7">
            <a:extLst>
              <a:ext uri="{FF2B5EF4-FFF2-40B4-BE49-F238E27FC236}">
                <a16:creationId xmlns:a16="http://schemas.microsoft.com/office/drawing/2014/main" id="{318BD1EB-465A-82BC-D1AF-039FA367CC5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1208703" y="1731238"/>
            <a:ext cx="467360" cy="467360"/>
          </a:xfrm>
          <a:prstGeom prst="rect">
            <a:avLst/>
          </a:prstGeom>
        </p:spPr>
      </p:pic>
    </p:spTree>
    <p:extLst>
      <p:ext uri="{BB962C8B-B14F-4D97-AF65-F5344CB8AC3E}">
        <p14:creationId xmlns:p14="http://schemas.microsoft.com/office/powerpoint/2010/main" val="234565208"/>
      </p:ext>
    </p:extLst>
  </p:cSld>
  <p:clrMapOvr>
    <a:masterClrMapping/>
  </p:clrMapOvr>
  <p:transition spd="slow">
    <p:push dir="u"/>
  </p:transition>
  <p:extLst>
    <p:ext uri="{6950BFC3-D8DA-4A85-94F7-54DA5524770B}">
      <p188:commentRel xmlns:p188="http://schemas.microsoft.com/office/powerpoint/2018/8/main" r:id="rId2"/>
    </p:ext>
  </p:extLs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DF7CED94-7E15-541F-9E5A-338120976E34}"/>
              </a:ext>
            </a:extLst>
          </p:cNvPr>
          <p:cNvSpPr>
            <a:spLocks noGrp="1"/>
          </p:cNvSpPr>
          <p:nvPr>
            <p:ph type="body" sz="quarter" idx="10"/>
          </p:nvPr>
        </p:nvSpPr>
        <p:spPr/>
        <p:txBody>
          <a:bodyPr/>
          <a:lstStyle/>
          <a:p>
            <a:r>
              <a:rPr lang="en-US"/>
              <a:t>Thank You</a:t>
            </a:r>
          </a:p>
        </p:txBody>
      </p:sp>
    </p:spTree>
    <p:extLst>
      <p:ext uri="{BB962C8B-B14F-4D97-AF65-F5344CB8AC3E}">
        <p14:creationId xmlns:p14="http://schemas.microsoft.com/office/powerpoint/2010/main" val="2449980035"/>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0CC6ED-2012-2D50-5883-261B90382F5D}"/>
            </a:ext>
          </a:extLst>
        </p:cNvPr>
        <p:cNvGrpSpPr/>
        <p:nvPr/>
      </p:nvGrpSpPr>
      <p:grpSpPr>
        <a:xfrm>
          <a:off x="0" y="0"/>
          <a:ext cx="0" cy="0"/>
          <a:chOff x="0" y="0"/>
          <a:chExt cx="0" cy="0"/>
        </a:xfrm>
      </p:grpSpPr>
      <p:sp>
        <p:nvSpPr>
          <p:cNvPr id="56" name="Text Placeholder 55">
            <a:extLst>
              <a:ext uri="{FF2B5EF4-FFF2-40B4-BE49-F238E27FC236}">
                <a16:creationId xmlns:a16="http://schemas.microsoft.com/office/drawing/2014/main" id="{13AF7ECD-391D-51A4-9613-A26CCD45ECB1}"/>
              </a:ext>
            </a:extLst>
          </p:cNvPr>
          <p:cNvSpPr>
            <a:spLocks noGrp="1"/>
          </p:cNvSpPr>
          <p:nvPr>
            <p:ph type="body" sz="quarter" idx="10"/>
          </p:nvPr>
        </p:nvSpPr>
        <p:spPr/>
        <p:txBody>
          <a:bodyPr/>
          <a:lstStyle/>
          <a:p>
            <a:r>
              <a:rPr lang="en-US"/>
              <a:t>Making an Impact</a:t>
            </a:r>
            <a:endParaRPr lang="en-IN"/>
          </a:p>
        </p:txBody>
      </p:sp>
      <p:grpSp>
        <p:nvGrpSpPr>
          <p:cNvPr id="103" name="Group 102">
            <a:extLst>
              <a:ext uri="{FF2B5EF4-FFF2-40B4-BE49-F238E27FC236}">
                <a16:creationId xmlns:a16="http://schemas.microsoft.com/office/drawing/2014/main" id="{30CA7934-6DBF-9D17-6C3E-AB3AFE297C1E}"/>
              </a:ext>
            </a:extLst>
          </p:cNvPr>
          <p:cNvGrpSpPr/>
          <p:nvPr/>
        </p:nvGrpSpPr>
        <p:grpSpPr>
          <a:xfrm>
            <a:off x="7985728" y="4460664"/>
            <a:ext cx="3657600" cy="1620000"/>
            <a:chOff x="8026374" y="856330"/>
            <a:chExt cx="3657600" cy="1620000"/>
          </a:xfrm>
        </p:grpSpPr>
        <p:sp>
          <p:nvSpPr>
            <p:cNvPr id="3" name="Rounded Rectangle 38">
              <a:extLst>
                <a:ext uri="{FF2B5EF4-FFF2-40B4-BE49-F238E27FC236}">
                  <a16:creationId xmlns:a16="http://schemas.microsoft.com/office/drawing/2014/main" id="{0057E4DF-7554-0BF5-4B24-1AB70573E341}"/>
                </a:ext>
              </a:extLst>
            </p:cNvPr>
            <p:cNvSpPr/>
            <p:nvPr/>
          </p:nvSpPr>
          <p:spPr>
            <a:xfrm>
              <a:off x="8026374" y="856330"/>
              <a:ext cx="3657600" cy="1620000"/>
            </a:xfrm>
            <a:prstGeom prst="roundRect">
              <a:avLst>
                <a:gd name="adj" fmla="val 1231"/>
              </a:avLst>
            </a:prstGeom>
            <a:solidFill>
              <a:schemeClr val="bg1"/>
            </a:solidFill>
            <a:ln>
              <a:solidFill>
                <a:schemeClr val="bg1">
                  <a:lumMod val="95000"/>
                </a:schemeClr>
              </a:solidFill>
            </a:ln>
            <a:effectLst>
              <a:outerShdw blurRad="381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548640" rIns="91440" rtlCol="0" anchor="t" anchorCtr="0"/>
            <a:lstStyle/>
            <a:p>
              <a:pPr marL="288925" marR="0" lvl="0" indent="-120650" algn="l" defTabSz="914400" rtl="0" eaLnBrk="1" fontAlgn="auto" latinLnBrk="0" hangingPunct="1">
                <a:lnSpc>
                  <a:spcPct val="120000"/>
                </a:lnSpc>
                <a:spcBef>
                  <a:spcPct val="0"/>
                </a:spcBef>
                <a:spcAft>
                  <a:spcPts val="0"/>
                </a:spcAft>
                <a:buClrTx/>
                <a:buSzTx/>
                <a:buFont typeface="Arial" panose="020B0604020202020204" pitchFamily="34" charset="0"/>
                <a:buChar char="•"/>
                <a:tabLst/>
                <a:defRPr/>
              </a:pPr>
              <a:r>
                <a:rPr lang="en-IN" sz="900" b="1">
                  <a:solidFill>
                    <a:schemeClr val="tx1">
                      <a:alpha val="70000"/>
                    </a:schemeClr>
                  </a:solidFill>
                  <a:latin typeface="Roboto" panose="02000000000000000000" pitchFamily="2" charset="0"/>
                  <a:ea typeface="Roboto" panose="02000000000000000000" pitchFamily="2" charset="0"/>
                  <a:cs typeface="Roboto" panose="02000000000000000000" pitchFamily="2" charset="0"/>
                </a:rPr>
                <a:t>DEDICATED TEAM </a:t>
              </a:r>
              <a:r>
                <a:rPr kumimoji="0" lang="en-IN" sz="900" b="0" i="0" u="none" strike="noStrike" kern="1200" cap="none" spc="0" normalizeH="0" baseline="0" noProof="0">
                  <a:ln>
                    <a:noFill/>
                  </a:ln>
                  <a:solidFill>
                    <a:schemeClr val="tx1">
                      <a:alpha val="70000"/>
                    </a:schemeClr>
                  </a:solidFill>
                  <a:effectLst/>
                  <a:uLnTx/>
                  <a:uFillTx/>
                  <a:latin typeface="Roboto" panose="02000000000000000000" pitchFamily="2" charset="0"/>
                  <a:ea typeface="Roboto" panose="02000000000000000000" pitchFamily="2" charset="0"/>
                  <a:cs typeface="Roboto" panose="02000000000000000000" pitchFamily="2" charset="0"/>
                </a:rPr>
                <a:t>to support training development requirements of </a:t>
              </a:r>
              <a:r>
                <a:rPr kumimoji="0" lang="en-IN" sz="900" b="1" i="0" u="none" strike="noStrike" kern="1200" cap="none" spc="0" normalizeH="0" baseline="0" noProof="0">
                  <a:ln>
                    <a:noFill/>
                  </a:ln>
                  <a:solidFill>
                    <a:schemeClr val="tx1">
                      <a:alpha val="70000"/>
                    </a:schemeClr>
                  </a:solidFill>
                  <a:effectLst/>
                  <a:uLnTx/>
                  <a:uFillTx/>
                  <a:latin typeface="Roboto" panose="02000000000000000000" pitchFamily="2" charset="0"/>
                  <a:ea typeface="Roboto" panose="02000000000000000000" pitchFamily="2" charset="0"/>
                  <a:cs typeface="Roboto" panose="02000000000000000000" pitchFamily="2" charset="0"/>
                </a:rPr>
                <a:t>32</a:t>
              </a:r>
              <a:r>
                <a:rPr kumimoji="0" lang="en-IN" sz="900" b="0" i="0" u="none" strike="noStrike" kern="1200" cap="none" spc="0" normalizeH="0" baseline="0" noProof="0">
                  <a:ln>
                    <a:noFill/>
                  </a:ln>
                  <a:solidFill>
                    <a:schemeClr val="tx1">
                      <a:alpha val="70000"/>
                    </a:schemeClr>
                  </a:solidFill>
                  <a:effectLst/>
                  <a:uLnTx/>
                  <a:uFillTx/>
                  <a:latin typeface="Roboto" panose="02000000000000000000" pitchFamily="2" charset="0"/>
                  <a:ea typeface="Roboto" panose="02000000000000000000" pitchFamily="2" charset="0"/>
                  <a:cs typeface="Roboto" panose="02000000000000000000" pitchFamily="2" charset="0"/>
                </a:rPr>
                <a:t> different </a:t>
              </a:r>
              <a:r>
                <a:rPr lang="en-IN" sz="900" b="1">
                  <a:solidFill>
                    <a:schemeClr val="tx1">
                      <a:alpha val="70000"/>
                    </a:schemeClr>
                  </a:solidFill>
                  <a:latin typeface="Roboto" panose="02000000000000000000" pitchFamily="2" charset="0"/>
                  <a:ea typeface="Roboto" panose="02000000000000000000" pitchFamily="2" charset="0"/>
                  <a:cs typeface="Roboto" panose="02000000000000000000" pitchFamily="2" charset="0"/>
                </a:rPr>
                <a:t>BUSINESS UNITS</a:t>
              </a:r>
              <a:endParaRPr lang="en-US" sz="900" b="1">
                <a:solidFill>
                  <a:schemeClr val="tx1">
                    <a:alpha val="70000"/>
                  </a:schemeClr>
                </a:solidFill>
                <a:latin typeface="Roboto" panose="02000000000000000000" pitchFamily="2" charset="0"/>
                <a:ea typeface="Roboto" panose="02000000000000000000" pitchFamily="2" charset="0"/>
                <a:cs typeface="Roboto" panose="02000000000000000000" pitchFamily="2" charset="0"/>
              </a:endParaRPr>
            </a:p>
          </p:txBody>
        </p:sp>
        <p:sp>
          <p:nvSpPr>
            <p:cNvPr id="4" name="Rectangle 3">
              <a:extLst>
                <a:ext uri="{FF2B5EF4-FFF2-40B4-BE49-F238E27FC236}">
                  <a16:creationId xmlns:a16="http://schemas.microsoft.com/office/drawing/2014/main" id="{3952133E-8C48-4DB4-A429-4DE14173E966}"/>
                </a:ext>
              </a:extLst>
            </p:cNvPr>
            <p:cNvSpPr/>
            <p:nvPr/>
          </p:nvSpPr>
          <p:spPr>
            <a:xfrm>
              <a:off x="11252665" y="856330"/>
              <a:ext cx="367408"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4BADF3"/>
                  </a:solidFill>
                  <a:effectLst/>
                  <a:uLnTx/>
                  <a:uFillTx/>
                  <a:latin typeface="Times New Roman" panose="02020603050405020304" pitchFamily="18" charset="0"/>
                  <a:ea typeface="Roboto" panose="02000000000000000000" pitchFamily="2" charset="0"/>
                  <a:cs typeface="Times New Roman" panose="02020603050405020304" pitchFamily="18" charset="0"/>
                </a:rPr>
                <a:t>”</a:t>
              </a:r>
            </a:p>
          </p:txBody>
        </p:sp>
        <p:sp>
          <p:nvSpPr>
            <p:cNvPr id="5" name="Freeform: Shape 4">
              <a:extLst>
                <a:ext uri="{FF2B5EF4-FFF2-40B4-BE49-F238E27FC236}">
                  <a16:creationId xmlns:a16="http://schemas.microsoft.com/office/drawing/2014/main" id="{BF8A65AC-3469-DB9E-55C1-3A4613761C70}"/>
                </a:ext>
              </a:extLst>
            </p:cNvPr>
            <p:cNvSpPr/>
            <p:nvPr/>
          </p:nvSpPr>
          <p:spPr>
            <a:xfrm>
              <a:off x="8338815" y="996604"/>
              <a:ext cx="334296" cy="334296"/>
            </a:xfrm>
            <a:custGeom>
              <a:avLst/>
              <a:gdLst>
                <a:gd name="connsiteX0" fmla="*/ 367726 w 367726"/>
                <a:gd name="connsiteY0" fmla="*/ 367726 h 367726"/>
                <a:gd name="connsiteX1" fmla="*/ 0 w 367726"/>
                <a:gd name="connsiteY1" fmla="*/ 367726 h 367726"/>
                <a:gd name="connsiteX2" fmla="*/ 0 w 367726"/>
                <a:gd name="connsiteY2" fmla="*/ 0 h 367726"/>
                <a:gd name="connsiteX3" fmla="*/ 367726 w 367726"/>
                <a:gd name="connsiteY3" fmla="*/ 0 h 367726"/>
              </a:gdLst>
              <a:ahLst/>
              <a:cxnLst>
                <a:cxn ang="0">
                  <a:pos x="connsiteX0" y="connsiteY0"/>
                </a:cxn>
                <a:cxn ang="0">
                  <a:pos x="connsiteX1" y="connsiteY1"/>
                </a:cxn>
                <a:cxn ang="0">
                  <a:pos x="connsiteX2" y="connsiteY2"/>
                </a:cxn>
                <a:cxn ang="0">
                  <a:pos x="connsiteX3" y="connsiteY3"/>
                </a:cxn>
              </a:cxnLst>
              <a:rect l="l" t="t" r="r" b="b"/>
              <a:pathLst>
                <a:path w="367726" h="367726">
                  <a:moveTo>
                    <a:pt x="367726" y="367726"/>
                  </a:moveTo>
                  <a:lnTo>
                    <a:pt x="0" y="367726"/>
                  </a:lnTo>
                  <a:lnTo>
                    <a:pt x="0" y="0"/>
                  </a:lnTo>
                  <a:lnTo>
                    <a:pt x="367726" y="0"/>
                  </a:lnTo>
                  <a:close/>
                </a:path>
              </a:pathLst>
            </a:custGeom>
            <a:solidFill>
              <a:srgbClr val="FFFFFF"/>
            </a:solidFill>
            <a:ln w="804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0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6" name="Freeform: Shape 5">
              <a:extLst>
                <a:ext uri="{FF2B5EF4-FFF2-40B4-BE49-F238E27FC236}">
                  <a16:creationId xmlns:a16="http://schemas.microsoft.com/office/drawing/2014/main" id="{27605BFA-46BD-D1C2-DE5C-704B1DB4719D}"/>
                </a:ext>
              </a:extLst>
            </p:cNvPr>
            <p:cNvSpPr/>
            <p:nvPr/>
          </p:nvSpPr>
          <p:spPr>
            <a:xfrm>
              <a:off x="8210999" y="996752"/>
              <a:ext cx="334296" cy="334296"/>
            </a:xfrm>
            <a:custGeom>
              <a:avLst/>
              <a:gdLst>
                <a:gd name="connsiteX0" fmla="*/ 367726 w 367726"/>
                <a:gd name="connsiteY0" fmla="*/ 199014 h 367726"/>
                <a:gd name="connsiteX1" fmla="*/ 367726 w 367726"/>
                <a:gd name="connsiteY1" fmla="*/ 0 h 367726"/>
                <a:gd name="connsiteX2" fmla="*/ 0 w 367726"/>
                <a:gd name="connsiteY2" fmla="*/ 0 h 367726"/>
                <a:gd name="connsiteX3" fmla="*/ 0 w 367726"/>
                <a:gd name="connsiteY3" fmla="*/ 367726 h 367726"/>
                <a:gd name="connsiteX4" fmla="*/ 367726 w 367726"/>
                <a:gd name="connsiteY4" fmla="*/ 367726 h 367726"/>
                <a:gd name="connsiteX5" fmla="*/ 367726 w 367726"/>
                <a:gd name="connsiteY5" fmla="*/ 260439 h 367726"/>
                <a:gd name="connsiteX6" fmla="*/ 367726 w 367726"/>
                <a:gd name="connsiteY6" fmla="*/ 199014 h 36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7726" h="367726">
                  <a:moveTo>
                    <a:pt x="367726" y="199014"/>
                  </a:moveTo>
                  <a:lnTo>
                    <a:pt x="367726" y="0"/>
                  </a:lnTo>
                  <a:lnTo>
                    <a:pt x="0" y="0"/>
                  </a:lnTo>
                  <a:lnTo>
                    <a:pt x="0" y="367726"/>
                  </a:lnTo>
                  <a:lnTo>
                    <a:pt x="367726" y="367726"/>
                  </a:lnTo>
                  <a:lnTo>
                    <a:pt x="367726" y="260439"/>
                  </a:lnTo>
                  <a:cubicBezTo>
                    <a:pt x="366907" y="260439"/>
                    <a:pt x="367726" y="199014"/>
                    <a:pt x="367726" y="199014"/>
                  </a:cubicBezTo>
                </a:path>
              </a:pathLst>
            </a:custGeom>
            <a:solidFill>
              <a:srgbClr val="006FCF"/>
            </a:solidFill>
            <a:ln w="804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0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7" name="Freeform: Shape 6">
              <a:extLst>
                <a:ext uri="{FF2B5EF4-FFF2-40B4-BE49-F238E27FC236}">
                  <a16:creationId xmlns:a16="http://schemas.microsoft.com/office/drawing/2014/main" id="{61299900-B501-A4E6-9118-9845335BCC96}"/>
                </a:ext>
              </a:extLst>
            </p:cNvPr>
            <p:cNvSpPr/>
            <p:nvPr/>
          </p:nvSpPr>
          <p:spPr>
            <a:xfrm>
              <a:off x="8210999" y="1100243"/>
              <a:ext cx="334296" cy="137738"/>
            </a:xfrm>
            <a:custGeom>
              <a:avLst/>
              <a:gdLst>
                <a:gd name="connsiteX0" fmla="*/ 322682 w 367726"/>
                <a:gd name="connsiteY0" fmla="*/ 64700 h 151512"/>
                <a:gd name="connsiteX1" fmla="*/ 350527 w 367726"/>
                <a:gd name="connsiteY1" fmla="*/ 64700 h 151512"/>
                <a:gd name="connsiteX2" fmla="*/ 350527 w 367726"/>
                <a:gd name="connsiteY2" fmla="*/ 0 h 151512"/>
                <a:gd name="connsiteX3" fmla="*/ 320225 w 367726"/>
                <a:gd name="connsiteY3" fmla="*/ 0 h 151512"/>
                <a:gd name="connsiteX4" fmla="*/ 320225 w 367726"/>
                <a:gd name="connsiteY4" fmla="*/ 9009 h 151512"/>
                <a:gd name="connsiteX5" fmla="*/ 314492 w 367726"/>
                <a:gd name="connsiteY5" fmla="*/ 0 h 151512"/>
                <a:gd name="connsiteX6" fmla="*/ 288284 w 367726"/>
                <a:gd name="connsiteY6" fmla="*/ 0 h 151512"/>
                <a:gd name="connsiteX7" fmla="*/ 288284 w 367726"/>
                <a:gd name="connsiteY7" fmla="*/ 11466 h 151512"/>
                <a:gd name="connsiteX8" fmla="*/ 283370 w 367726"/>
                <a:gd name="connsiteY8" fmla="*/ 0 h 151512"/>
                <a:gd name="connsiteX9" fmla="*/ 235050 w 367726"/>
                <a:gd name="connsiteY9" fmla="*/ 0 h 151512"/>
                <a:gd name="connsiteX10" fmla="*/ 230136 w 367726"/>
                <a:gd name="connsiteY10" fmla="*/ 819 h 151512"/>
                <a:gd name="connsiteX11" fmla="*/ 226041 w 367726"/>
                <a:gd name="connsiteY11" fmla="*/ 2457 h 151512"/>
                <a:gd name="connsiteX12" fmla="*/ 221946 w 367726"/>
                <a:gd name="connsiteY12" fmla="*/ 4095 h 151512"/>
                <a:gd name="connsiteX13" fmla="*/ 221946 w 367726"/>
                <a:gd name="connsiteY13" fmla="*/ 0 h 151512"/>
                <a:gd name="connsiteX14" fmla="*/ 83537 w 367726"/>
                <a:gd name="connsiteY14" fmla="*/ 0 h 151512"/>
                <a:gd name="connsiteX15" fmla="*/ 79442 w 367726"/>
                <a:gd name="connsiteY15" fmla="*/ 10647 h 151512"/>
                <a:gd name="connsiteX16" fmla="*/ 75347 w 367726"/>
                <a:gd name="connsiteY16" fmla="*/ 0 h 151512"/>
                <a:gd name="connsiteX17" fmla="*/ 42587 w 367726"/>
                <a:gd name="connsiteY17" fmla="*/ 0 h 151512"/>
                <a:gd name="connsiteX18" fmla="*/ 42587 w 367726"/>
                <a:gd name="connsiteY18" fmla="*/ 11466 h 151512"/>
                <a:gd name="connsiteX19" fmla="*/ 37673 w 367726"/>
                <a:gd name="connsiteY19" fmla="*/ 0 h 151512"/>
                <a:gd name="connsiteX20" fmla="*/ 11466 w 367726"/>
                <a:gd name="connsiteY20" fmla="*/ 0 h 151512"/>
                <a:gd name="connsiteX21" fmla="*/ 0 w 367726"/>
                <a:gd name="connsiteY21" fmla="*/ 27846 h 151512"/>
                <a:gd name="connsiteX22" fmla="*/ 0 w 367726"/>
                <a:gd name="connsiteY22" fmla="*/ 64700 h 151512"/>
                <a:gd name="connsiteX23" fmla="*/ 18837 w 367726"/>
                <a:gd name="connsiteY23" fmla="*/ 64700 h 151512"/>
                <a:gd name="connsiteX24" fmla="*/ 22113 w 367726"/>
                <a:gd name="connsiteY24" fmla="*/ 55691 h 151512"/>
                <a:gd name="connsiteX25" fmla="*/ 28665 w 367726"/>
                <a:gd name="connsiteY25" fmla="*/ 55691 h 151512"/>
                <a:gd name="connsiteX26" fmla="*/ 31941 w 367726"/>
                <a:gd name="connsiteY26" fmla="*/ 64700 h 151512"/>
                <a:gd name="connsiteX27" fmla="*/ 176083 w 367726"/>
                <a:gd name="connsiteY27" fmla="*/ 64700 h 151512"/>
                <a:gd name="connsiteX28" fmla="*/ 176083 w 367726"/>
                <a:gd name="connsiteY28" fmla="*/ 56510 h 151512"/>
                <a:gd name="connsiteX29" fmla="*/ 181816 w 367726"/>
                <a:gd name="connsiteY29" fmla="*/ 64700 h 151512"/>
                <a:gd name="connsiteX30" fmla="*/ 221946 w 367726"/>
                <a:gd name="connsiteY30" fmla="*/ 64700 h 151512"/>
                <a:gd name="connsiteX31" fmla="*/ 221946 w 367726"/>
                <a:gd name="connsiteY31" fmla="*/ 59786 h 151512"/>
                <a:gd name="connsiteX32" fmla="*/ 225222 w 367726"/>
                <a:gd name="connsiteY32" fmla="*/ 61424 h 151512"/>
                <a:gd name="connsiteX33" fmla="*/ 228498 w 367726"/>
                <a:gd name="connsiteY33" fmla="*/ 63062 h 151512"/>
                <a:gd name="connsiteX34" fmla="*/ 233412 w 367726"/>
                <a:gd name="connsiteY34" fmla="*/ 63881 h 151512"/>
                <a:gd name="connsiteX35" fmla="*/ 262895 w 367726"/>
                <a:gd name="connsiteY35" fmla="*/ 63881 h 151512"/>
                <a:gd name="connsiteX36" fmla="*/ 266171 w 367726"/>
                <a:gd name="connsiteY36" fmla="*/ 54872 h 151512"/>
                <a:gd name="connsiteX37" fmla="*/ 272723 w 367726"/>
                <a:gd name="connsiteY37" fmla="*/ 54872 h 151512"/>
                <a:gd name="connsiteX38" fmla="*/ 275999 w 367726"/>
                <a:gd name="connsiteY38" fmla="*/ 63881 h 151512"/>
                <a:gd name="connsiteX39" fmla="*/ 316130 w 367726"/>
                <a:gd name="connsiteY39" fmla="*/ 63881 h 151512"/>
                <a:gd name="connsiteX40" fmla="*/ 316130 w 367726"/>
                <a:gd name="connsiteY40" fmla="*/ 55691 h 151512"/>
                <a:gd name="connsiteX41" fmla="*/ 322682 w 367726"/>
                <a:gd name="connsiteY41" fmla="*/ 64700 h 151512"/>
                <a:gd name="connsiteX42" fmla="*/ 367726 w 367726"/>
                <a:gd name="connsiteY42" fmla="*/ 146599 h 151512"/>
                <a:gd name="connsiteX43" fmla="*/ 367726 w 367726"/>
                <a:gd name="connsiteY43" fmla="*/ 85994 h 151512"/>
                <a:gd name="connsiteX44" fmla="*/ 142504 w 367726"/>
                <a:gd name="connsiteY44" fmla="*/ 85994 h 151512"/>
                <a:gd name="connsiteX45" fmla="*/ 136771 w 367726"/>
                <a:gd name="connsiteY45" fmla="*/ 94184 h 151512"/>
                <a:gd name="connsiteX46" fmla="*/ 131038 w 367726"/>
                <a:gd name="connsiteY46" fmla="*/ 85994 h 151512"/>
                <a:gd name="connsiteX47" fmla="*/ 65519 w 367726"/>
                <a:gd name="connsiteY47" fmla="*/ 85994 h 151512"/>
                <a:gd name="connsiteX48" fmla="*/ 65519 w 367726"/>
                <a:gd name="connsiteY48" fmla="*/ 150694 h 151512"/>
                <a:gd name="connsiteX49" fmla="*/ 131038 w 367726"/>
                <a:gd name="connsiteY49" fmla="*/ 150694 h 151512"/>
                <a:gd name="connsiteX50" fmla="*/ 136771 w 367726"/>
                <a:gd name="connsiteY50" fmla="*/ 142504 h 151512"/>
                <a:gd name="connsiteX51" fmla="*/ 142504 w 367726"/>
                <a:gd name="connsiteY51" fmla="*/ 150694 h 151512"/>
                <a:gd name="connsiteX52" fmla="*/ 183454 w 367726"/>
                <a:gd name="connsiteY52" fmla="*/ 150694 h 151512"/>
                <a:gd name="connsiteX53" fmla="*/ 183454 w 367726"/>
                <a:gd name="connsiteY53" fmla="*/ 136771 h 151512"/>
                <a:gd name="connsiteX54" fmla="*/ 181816 w 367726"/>
                <a:gd name="connsiteY54" fmla="*/ 136771 h 151512"/>
                <a:gd name="connsiteX55" fmla="*/ 196557 w 367726"/>
                <a:gd name="connsiteY55" fmla="*/ 134314 h 151512"/>
                <a:gd name="connsiteX56" fmla="*/ 196557 w 367726"/>
                <a:gd name="connsiteY56" fmla="*/ 151513 h 151512"/>
                <a:gd name="connsiteX57" fmla="*/ 226041 w 367726"/>
                <a:gd name="connsiteY57" fmla="*/ 151513 h 151512"/>
                <a:gd name="connsiteX58" fmla="*/ 226041 w 367726"/>
                <a:gd name="connsiteY58" fmla="*/ 143323 h 151512"/>
                <a:gd name="connsiteX59" fmla="*/ 231774 w 367726"/>
                <a:gd name="connsiteY59" fmla="*/ 151513 h 151512"/>
                <a:gd name="connsiteX60" fmla="*/ 353803 w 367726"/>
                <a:gd name="connsiteY60" fmla="*/ 151513 h 151512"/>
                <a:gd name="connsiteX61" fmla="*/ 367726 w 367726"/>
                <a:gd name="connsiteY61" fmla="*/ 146599 h 151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367726" h="151512">
                  <a:moveTo>
                    <a:pt x="322682" y="64700"/>
                  </a:moveTo>
                  <a:lnTo>
                    <a:pt x="350527" y="64700"/>
                  </a:lnTo>
                  <a:lnTo>
                    <a:pt x="350527" y="0"/>
                  </a:lnTo>
                  <a:lnTo>
                    <a:pt x="320225" y="0"/>
                  </a:lnTo>
                  <a:lnTo>
                    <a:pt x="320225" y="9009"/>
                  </a:lnTo>
                  <a:lnTo>
                    <a:pt x="314492" y="0"/>
                  </a:lnTo>
                  <a:lnTo>
                    <a:pt x="288284" y="0"/>
                  </a:lnTo>
                  <a:lnTo>
                    <a:pt x="288284" y="11466"/>
                  </a:lnTo>
                  <a:lnTo>
                    <a:pt x="283370" y="0"/>
                  </a:lnTo>
                  <a:lnTo>
                    <a:pt x="235050" y="0"/>
                  </a:lnTo>
                  <a:cubicBezTo>
                    <a:pt x="233412" y="0"/>
                    <a:pt x="231774" y="819"/>
                    <a:pt x="230136" y="819"/>
                  </a:cubicBezTo>
                  <a:cubicBezTo>
                    <a:pt x="228498" y="819"/>
                    <a:pt x="227679" y="1638"/>
                    <a:pt x="226041" y="2457"/>
                  </a:cubicBezTo>
                  <a:cubicBezTo>
                    <a:pt x="224403" y="3276"/>
                    <a:pt x="223584" y="3276"/>
                    <a:pt x="221946" y="4095"/>
                  </a:cubicBezTo>
                  <a:lnTo>
                    <a:pt x="221946" y="0"/>
                  </a:lnTo>
                  <a:lnTo>
                    <a:pt x="83537" y="0"/>
                  </a:lnTo>
                  <a:lnTo>
                    <a:pt x="79442" y="10647"/>
                  </a:lnTo>
                  <a:lnTo>
                    <a:pt x="75347" y="0"/>
                  </a:lnTo>
                  <a:lnTo>
                    <a:pt x="42587" y="0"/>
                  </a:lnTo>
                  <a:lnTo>
                    <a:pt x="42587" y="11466"/>
                  </a:lnTo>
                  <a:lnTo>
                    <a:pt x="37673" y="0"/>
                  </a:lnTo>
                  <a:lnTo>
                    <a:pt x="11466" y="0"/>
                  </a:lnTo>
                  <a:lnTo>
                    <a:pt x="0" y="27846"/>
                  </a:lnTo>
                  <a:lnTo>
                    <a:pt x="0" y="64700"/>
                  </a:lnTo>
                  <a:lnTo>
                    <a:pt x="18837" y="64700"/>
                  </a:lnTo>
                  <a:lnTo>
                    <a:pt x="22113" y="55691"/>
                  </a:lnTo>
                  <a:lnTo>
                    <a:pt x="28665" y="55691"/>
                  </a:lnTo>
                  <a:lnTo>
                    <a:pt x="31941" y="64700"/>
                  </a:lnTo>
                  <a:lnTo>
                    <a:pt x="176083" y="64700"/>
                  </a:lnTo>
                  <a:lnTo>
                    <a:pt x="176083" y="56510"/>
                  </a:lnTo>
                  <a:lnTo>
                    <a:pt x="181816" y="64700"/>
                  </a:lnTo>
                  <a:lnTo>
                    <a:pt x="221946" y="64700"/>
                  </a:lnTo>
                  <a:lnTo>
                    <a:pt x="221946" y="59786"/>
                  </a:lnTo>
                  <a:cubicBezTo>
                    <a:pt x="222765" y="60605"/>
                    <a:pt x="224403" y="60605"/>
                    <a:pt x="225222" y="61424"/>
                  </a:cubicBezTo>
                  <a:cubicBezTo>
                    <a:pt x="226041" y="62243"/>
                    <a:pt x="227679" y="62243"/>
                    <a:pt x="228498" y="63062"/>
                  </a:cubicBezTo>
                  <a:cubicBezTo>
                    <a:pt x="230136" y="63881"/>
                    <a:pt x="231774" y="63881"/>
                    <a:pt x="233412" y="63881"/>
                  </a:cubicBezTo>
                  <a:lnTo>
                    <a:pt x="262895" y="63881"/>
                  </a:lnTo>
                  <a:lnTo>
                    <a:pt x="266171" y="54872"/>
                  </a:lnTo>
                  <a:lnTo>
                    <a:pt x="272723" y="54872"/>
                  </a:lnTo>
                  <a:lnTo>
                    <a:pt x="275999" y="63881"/>
                  </a:lnTo>
                  <a:lnTo>
                    <a:pt x="316130" y="63881"/>
                  </a:lnTo>
                  <a:lnTo>
                    <a:pt x="316130" y="55691"/>
                  </a:lnTo>
                  <a:lnTo>
                    <a:pt x="322682" y="64700"/>
                  </a:lnTo>
                  <a:close/>
                  <a:moveTo>
                    <a:pt x="367726" y="146599"/>
                  </a:moveTo>
                  <a:lnTo>
                    <a:pt x="367726" y="85994"/>
                  </a:lnTo>
                  <a:lnTo>
                    <a:pt x="142504" y="85994"/>
                  </a:lnTo>
                  <a:lnTo>
                    <a:pt x="136771" y="94184"/>
                  </a:lnTo>
                  <a:lnTo>
                    <a:pt x="131038" y="85994"/>
                  </a:lnTo>
                  <a:lnTo>
                    <a:pt x="65519" y="85994"/>
                  </a:lnTo>
                  <a:lnTo>
                    <a:pt x="65519" y="150694"/>
                  </a:lnTo>
                  <a:lnTo>
                    <a:pt x="131038" y="150694"/>
                  </a:lnTo>
                  <a:lnTo>
                    <a:pt x="136771" y="142504"/>
                  </a:lnTo>
                  <a:lnTo>
                    <a:pt x="142504" y="150694"/>
                  </a:lnTo>
                  <a:lnTo>
                    <a:pt x="183454" y="150694"/>
                  </a:lnTo>
                  <a:lnTo>
                    <a:pt x="183454" y="136771"/>
                  </a:lnTo>
                  <a:lnTo>
                    <a:pt x="181816" y="136771"/>
                  </a:lnTo>
                  <a:cubicBezTo>
                    <a:pt x="187548" y="136771"/>
                    <a:pt x="192462" y="135952"/>
                    <a:pt x="196557" y="134314"/>
                  </a:cubicBezTo>
                  <a:lnTo>
                    <a:pt x="196557" y="151513"/>
                  </a:lnTo>
                  <a:lnTo>
                    <a:pt x="226041" y="151513"/>
                  </a:lnTo>
                  <a:lnTo>
                    <a:pt x="226041" y="143323"/>
                  </a:lnTo>
                  <a:lnTo>
                    <a:pt x="231774" y="151513"/>
                  </a:lnTo>
                  <a:lnTo>
                    <a:pt x="353803" y="151513"/>
                  </a:lnTo>
                  <a:cubicBezTo>
                    <a:pt x="358717" y="149875"/>
                    <a:pt x="363631" y="149056"/>
                    <a:pt x="367726" y="146599"/>
                  </a:cubicBezTo>
                  <a:close/>
                </a:path>
              </a:pathLst>
            </a:custGeom>
            <a:solidFill>
              <a:srgbClr val="FFFFFF"/>
            </a:solidFill>
            <a:ln w="804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0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8" name="Freeform: Shape 7">
              <a:extLst>
                <a:ext uri="{FF2B5EF4-FFF2-40B4-BE49-F238E27FC236}">
                  <a16:creationId xmlns:a16="http://schemas.microsoft.com/office/drawing/2014/main" id="{68C38A99-0BE9-22A2-6B54-D2847616E133}"/>
                </a:ext>
              </a:extLst>
            </p:cNvPr>
            <p:cNvSpPr/>
            <p:nvPr/>
          </p:nvSpPr>
          <p:spPr>
            <a:xfrm>
              <a:off x="8210999" y="1109922"/>
              <a:ext cx="334296" cy="117636"/>
            </a:xfrm>
            <a:custGeom>
              <a:avLst/>
              <a:gdLst>
                <a:gd name="connsiteX0" fmla="*/ 353803 w 367726"/>
                <a:gd name="connsiteY0" fmla="*/ 120391 h 129400"/>
                <a:gd name="connsiteX1" fmla="*/ 331691 w 367726"/>
                <a:gd name="connsiteY1" fmla="*/ 120391 h 129400"/>
                <a:gd name="connsiteX2" fmla="*/ 331691 w 367726"/>
                <a:gd name="connsiteY2" fmla="*/ 129400 h 129400"/>
                <a:gd name="connsiteX3" fmla="*/ 352984 w 367726"/>
                <a:gd name="connsiteY3" fmla="*/ 129400 h 129400"/>
                <a:gd name="connsiteX4" fmla="*/ 367726 w 367726"/>
                <a:gd name="connsiteY4" fmla="*/ 115478 h 129400"/>
                <a:gd name="connsiteX5" fmla="*/ 354622 w 367726"/>
                <a:gd name="connsiteY5" fmla="*/ 103193 h 129400"/>
                <a:gd name="connsiteX6" fmla="*/ 344794 w 367726"/>
                <a:gd name="connsiteY6" fmla="*/ 103193 h 129400"/>
                <a:gd name="connsiteX7" fmla="*/ 340699 w 367726"/>
                <a:gd name="connsiteY7" fmla="*/ 99098 h 129400"/>
                <a:gd name="connsiteX8" fmla="*/ 344794 w 367726"/>
                <a:gd name="connsiteY8" fmla="*/ 95003 h 129400"/>
                <a:gd name="connsiteX9" fmla="*/ 363631 w 367726"/>
                <a:gd name="connsiteY9" fmla="*/ 95003 h 129400"/>
                <a:gd name="connsiteX10" fmla="*/ 367726 w 367726"/>
                <a:gd name="connsiteY10" fmla="*/ 85994 h 129400"/>
                <a:gd name="connsiteX11" fmla="*/ 345613 w 367726"/>
                <a:gd name="connsiteY11" fmla="*/ 85994 h 129400"/>
                <a:gd name="connsiteX12" fmla="*/ 330872 w 367726"/>
                <a:gd name="connsiteY12" fmla="*/ 99098 h 129400"/>
                <a:gd name="connsiteX13" fmla="*/ 343975 w 367726"/>
                <a:gd name="connsiteY13" fmla="*/ 111383 h 129400"/>
                <a:gd name="connsiteX14" fmla="*/ 353803 w 367726"/>
                <a:gd name="connsiteY14" fmla="*/ 111383 h 129400"/>
                <a:gd name="connsiteX15" fmla="*/ 357898 w 367726"/>
                <a:gd name="connsiteY15" fmla="*/ 115478 h 129400"/>
                <a:gd name="connsiteX16" fmla="*/ 353803 w 367726"/>
                <a:gd name="connsiteY16" fmla="*/ 120391 h 129400"/>
                <a:gd name="connsiteX17" fmla="*/ 313673 w 367726"/>
                <a:gd name="connsiteY17" fmla="*/ 120391 h 129400"/>
                <a:gd name="connsiteX18" fmla="*/ 291560 w 367726"/>
                <a:gd name="connsiteY18" fmla="*/ 120391 h 129400"/>
                <a:gd name="connsiteX19" fmla="*/ 291560 w 367726"/>
                <a:gd name="connsiteY19" fmla="*/ 129400 h 129400"/>
                <a:gd name="connsiteX20" fmla="*/ 312854 w 367726"/>
                <a:gd name="connsiteY20" fmla="*/ 129400 h 129400"/>
                <a:gd name="connsiteX21" fmla="*/ 327596 w 367726"/>
                <a:gd name="connsiteY21" fmla="*/ 115478 h 129400"/>
                <a:gd name="connsiteX22" fmla="*/ 314492 w 367726"/>
                <a:gd name="connsiteY22" fmla="*/ 103193 h 129400"/>
                <a:gd name="connsiteX23" fmla="*/ 304664 w 367726"/>
                <a:gd name="connsiteY23" fmla="*/ 103193 h 129400"/>
                <a:gd name="connsiteX24" fmla="*/ 300569 w 367726"/>
                <a:gd name="connsiteY24" fmla="*/ 99098 h 129400"/>
                <a:gd name="connsiteX25" fmla="*/ 304664 w 367726"/>
                <a:gd name="connsiteY25" fmla="*/ 95003 h 129400"/>
                <a:gd name="connsiteX26" fmla="*/ 323501 w 367726"/>
                <a:gd name="connsiteY26" fmla="*/ 95003 h 129400"/>
                <a:gd name="connsiteX27" fmla="*/ 327596 w 367726"/>
                <a:gd name="connsiteY27" fmla="*/ 85994 h 129400"/>
                <a:gd name="connsiteX28" fmla="*/ 305483 w 367726"/>
                <a:gd name="connsiteY28" fmla="*/ 85994 h 129400"/>
                <a:gd name="connsiteX29" fmla="*/ 290741 w 367726"/>
                <a:gd name="connsiteY29" fmla="*/ 99098 h 129400"/>
                <a:gd name="connsiteX30" fmla="*/ 303845 w 367726"/>
                <a:gd name="connsiteY30" fmla="*/ 111383 h 129400"/>
                <a:gd name="connsiteX31" fmla="*/ 313673 w 367726"/>
                <a:gd name="connsiteY31" fmla="*/ 111383 h 129400"/>
                <a:gd name="connsiteX32" fmla="*/ 317768 w 367726"/>
                <a:gd name="connsiteY32" fmla="*/ 115478 h 129400"/>
                <a:gd name="connsiteX33" fmla="*/ 313673 w 367726"/>
                <a:gd name="connsiteY33" fmla="*/ 120391 h 129400"/>
                <a:gd name="connsiteX34" fmla="*/ 285008 w 367726"/>
                <a:gd name="connsiteY34" fmla="*/ 94184 h 129400"/>
                <a:gd name="connsiteX35" fmla="*/ 285008 w 367726"/>
                <a:gd name="connsiteY35" fmla="*/ 85175 h 129400"/>
                <a:gd name="connsiteX36" fmla="*/ 250611 w 367726"/>
                <a:gd name="connsiteY36" fmla="*/ 85175 h 129400"/>
                <a:gd name="connsiteX37" fmla="*/ 250611 w 367726"/>
                <a:gd name="connsiteY37" fmla="*/ 128581 h 129400"/>
                <a:gd name="connsiteX38" fmla="*/ 285008 w 367726"/>
                <a:gd name="connsiteY38" fmla="*/ 128581 h 129400"/>
                <a:gd name="connsiteX39" fmla="*/ 285008 w 367726"/>
                <a:gd name="connsiteY39" fmla="*/ 119573 h 129400"/>
                <a:gd name="connsiteX40" fmla="*/ 260438 w 367726"/>
                <a:gd name="connsiteY40" fmla="*/ 119573 h 129400"/>
                <a:gd name="connsiteX41" fmla="*/ 260438 w 367726"/>
                <a:gd name="connsiteY41" fmla="*/ 110564 h 129400"/>
                <a:gd name="connsiteX42" fmla="*/ 284189 w 367726"/>
                <a:gd name="connsiteY42" fmla="*/ 110564 h 129400"/>
                <a:gd name="connsiteX43" fmla="*/ 284189 w 367726"/>
                <a:gd name="connsiteY43" fmla="*/ 101555 h 129400"/>
                <a:gd name="connsiteX44" fmla="*/ 260438 w 367726"/>
                <a:gd name="connsiteY44" fmla="*/ 101555 h 129400"/>
                <a:gd name="connsiteX45" fmla="*/ 260438 w 367726"/>
                <a:gd name="connsiteY45" fmla="*/ 93365 h 129400"/>
                <a:gd name="connsiteX46" fmla="*/ 285008 w 367726"/>
                <a:gd name="connsiteY46" fmla="*/ 93365 h 129400"/>
                <a:gd name="connsiteX47" fmla="*/ 285008 w 367726"/>
                <a:gd name="connsiteY47" fmla="*/ 94184 h 129400"/>
                <a:gd name="connsiteX48" fmla="*/ 229317 w 367726"/>
                <a:gd name="connsiteY48" fmla="*/ 94184 h 129400"/>
                <a:gd name="connsiteX49" fmla="*/ 235050 w 367726"/>
                <a:gd name="connsiteY49" fmla="*/ 99098 h 129400"/>
                <a:gd name="connsiteX50" fmla="*/ 229317 w 367726"/>
                <a:gd name="connsiteY50" fmla="*/ 104012 h 129400"/>
                <a:gd name="connsiteX51" fmla="*/ 217032 w 367726"/>
                <a:gd name="connsiteY51" fmla="*/ 104012 h 129400"/>
                <a:gd name="connsiteX52" fmla="*/ 217032 w 367726"/>
                <a:gd name="connsiteY52" fmla="*/ 93365 h 129400"/>
                <a:gd name="connsiteX53" fmla="*/ 229317 w 367726"/>
                <a:gd name="connsiteY53" fmla="*/ 94184 h 129400"/>
                <a:gd name="connsiteX54" fmla="*/ 217032 w 367726"/>
                <a:gd name="connsiteY54" fmla="*/ 113021 h 129400"/>
                <a:gd name="connsiteX55" fmla="*/ 221946 w 367726"/>
                <a:gd name="connsiteY55" fmla="*/ 113021 h 129400"/>
                <a:gd name="connsiteX56" fmla="*/ 235050 w 367726"/>
                <a:gd name="connsiteY56" fmla="*/ 128581 h 129400"/>
                <a:gd name="connsiteX57" fmla="*/ 247335 w 367726"/>
                <a:gd name="connsiteY57" fmla="*/ 128581 h 129400"/>
                <a:gd name="connsiteX58" fmla="*/ 232593 w 367726"/>
                <a:gd name="connsiteY58" fmla="*/ 112202 h 129400"/>
                <a:gd name="connsiteX59" fmla="*/ 244059 w 367726"/>
                <a:gd name="connsiteY59" fmla="*/ 99098 h 129400"/>
                <a:gd name="connsiteX60" fmla="*/ 229317 w 367726"/>
                <a:gd name="connsiteY60" fmla="*/ 85175 h 129400"/>
                <a:gd name="connsiteX61" fmla="*/ 206385 w 367726"/>
                <a:gd name="connsiteY61" fmla="*/ 85175 h 129400"/>
                <a:gd name="connsiteX62" fmla="*/ 206385 w 367726"/>
                <a:gd name="connsiteY62" fmla="*/ 128581 h 129400"/>
                <a:gd name="connsiteX63" fmla="*/ 216213 w 367726"/>
                <a:gd name="connsiteY63" fmla="*/ 128581 h 129400"/>
                <a:gd name="connsiteX64" fmla="*/ 217032 w 367726"/>
                <a:gd name="connsiteY64" fmla="*/ 113021 h 129400"/>
                <a:gd name="connsiteX65" fmla="*/ 190824 w 367726"/>
                <a:gd name="connsiteY65" fmla="*/ 99917 h 129400"/>
                <a:gd name="connsiteX66" fmla="*/ 185091 w 367726"/>
                <a:gd name="connsiteY66" fmla="*/ 105650 h 129400"/>
                <a:gd name="connsiteX67" fmla="*/ 171988 w 367726"/>
                <a:gd name="connsiteY67" fmla="*/ 105650 h 129400"/>
                <a:gd name="connsiteX68" fmla="*/ 171988 w 367726"/>
                <a:gd name="connsiteY68" fmla="*/ 94184 h 129400"/>
                <a:gd name="connsiteX69" fmla="*/ 184273 w 367726"/>
                <a:gd name="connsiteY69" fmla="*/ 94184 h 129400"/>
                <a:gd name="connsiteX70" fmla="*/ 190824 w 367726"/>
                <a:gd name="connsiteY70" fmla="*/ 99917 h 129400"/>
                <a:gd name="connsiteX71" fmla="*/ 162160 w 367726"/>
                <a:gd name="connsiteY71" fmla="*/ 85175 h 129400"/>
                <a:gd name="connsiteX72" fmla="*/ 162160 w 367726"/>
                <a:gd name="connsiteY72" fmla="*/ 128581 h 129400"/>
                <a:gd name="connsiteX73" fmla="*/ 171988 w 367726"/>
                <a:gd name="connsiteY73" fmla="*/ 128581 h 129400"/>
                <a:gd name="connsiteX74" fmla="*/ 171988 w 367726"/>
                <a:gd name="connsiteY74" fmla="*/ 113840 h 129400"/>
                <a:gd name="connsiteX75" fmla="*/ 185091 w 367726"/>
                <a:gd name="connsiteY75" fmla="*/ 113840 h 129400"/>
                <a:gd name="connsiteX76" fmla="*/ 200652 w 367726"/>
                <a:gd name="connsiteY76" fmla="*/ 99098 h 129400"/>
                <a:gd name="connsiteX77" fmla="*/ 185910 w 367726"/>
                <a:gd name="connsiteY77" fmla="*/ 84356 h 129400"/>
                <a:gd name="connsiteX78" fmla="*/ 162160 w 367726"/>
                <a:gd name="connsiteY78" fmla="*/ 85175 h 129400"/>
                <a:gd name="connsiteX79" fmla="*/ 147418 w 367726"/>
                <a:gd name="connsiteY79" fmla="*/ 128581 h 129400"/>
                <a:gd name="connsiteX80" fmla="*/ 159703 w 367726"/>
                <a:gd name="connsiteY80" fmla="*/ 128581 h 129400"/>
                <a:gd name="connsiteX81" fmla="*/ 142504 w 367726"/>
                <a:gd name="connsiteY81" fmla="*/ 106469 h 129400"/>
                <a:gd name="connsiteX82" fmla="*/ 159703 w 367726"/>
                <a:gd name="connsiteY82" fmla="*/ 85175 h 129400"/>
                <a:gd name="connsiteX83" fmla="*/ 147418 w 367726"/>
                <a:gd name="connsiteY83" fmla="*/ 85175 h 129400"/>
                <a:gd name="connsiteX84" fmla="*/ 136771 w 367726"/>
                <a:gd name="connsiteY84" fmla="*/ 99098 h 129400"/>
                <a:gd name="connsiteX85" fmla="*/ 126124 w 367726"/>
                <a:gd name="connsiteY85" fmla="*/ 85175 h 129400"/>
                <a:gd name="connsiteX86" fmla="*/ 113839 w 367726"/>
                <a:gd name="connsiteY86" fmla="*/ 85175 h 129400"/>
                <a:gd name="connsiteX87" fmla="*/ 131038 w 367726"/>
                <a:gd name="connsiteY87" fmla="*/ 106469 h 129400"/>
                <a:gd name="connsiteX88" fmla="*/ 113839 w 367726"/>
                <a:gd name="connsiteY88" fmla="*/ 127762 h 129400"/>
                <a:gd name="connsiteX89" fmla="*/ 126124 w 367726"/>
                <a:gd name="connsiteY89" fmla="*/ 127762 h 129400"/>
                <a:gd name="connsiteX90" fmla="*/ 136771 w 367726"/>
                <a:gd name="connsiteY90" fmla="*/ 113840 h 129400"/>
                <a:gd name="connsiteX91" fmla="*/ 147418 w 367726"/>
                <a:gd name="connsiteY91" fmla="*/ 128581 h 129400"/>
                <a:gd name="connsiteX92" fmla="*/ 110564 w 367726"/>
                <a:gd name="connsiteY92" fmla="*/ 94184 h 129400"/>
                <a:gd name="connsiteX93" fmla="*/ 110564 w 367726"/>
                <a:gd name="connsiteY93" fmla="*/ 85175 h 129400"/>
                <a:gd name="connsiteX94" fmla="*/ 76166 w 367726"/>
                <a:gd name="connsiteY94" fmla="*/ 85175 h 129400"/>
                <a:gd name="connsiteX95" fmla="*/ 76166 w 367726"/>
                <a:gd name="connsiteY95" fmla="*/ 128581 h 129400"/>
                <a:gd name="connsiteX96" fmla="*/ 110564 w 367726"/>
                <a:gd name="connsiteY96" fmla="*/ 128581 h 129400"/>
                <a:gd name="connsiteX97" fmla="*/ 110564 w 367726"/>
                <a:gd name="connsiteY97" fmla="*/ 119573 h 129400"/>
                <a:gd name="connsiteX98" fmla="*/ 85994 w 367726"/>
                <a:gd name="connsiteY98" fmla="*/ 119573 h 129400"/>
                <a:gd name="connsiteX99" fmla="*/ 85994 w 367726"/>
                <a:gd name="connsiteY99" fmla="*/ 110564 h 129400"/>
                <a:gd name="connsiteX100" fmla="*/ 109745 w 367726"/>
                <a:gd name="connsiteY100" fmla="*/ 110564 h 129400"/>
                <a:gd name="connsiteX101" fmla="*/ 109745 w 367726"/>
                <a:gd name="connsiteY101" fmla="*/ 101555 h 129400"/>
                <a:gd name="connsiteX102" fmla="*/ 85994 w 367726"/>
                <a:gd name="connsiteY102" fmla="*/ 101555 h 129400"/>
                <a:gd name="connsiteX103" fmla="*/ 85994 w 367726"/>
                <a:gd name="connsiteY103" fmla="*/ 93365 h 129400"/>
                <a:gd name="connsiteX104" fmla="*/ 110564 w 367726"/>
                <a:gd name="connsiteY104" fmla="*/ 93365 h 129400"/>
                <a:gd name="connsiteX105" fmla="*/ 110564 w 367726"/>
                <a:gd name="connsiteY105" fmla="*/ 94184 h 129400"/>
                <a:gd name="connsiteX106" fmla="*/ 309578 w 367726"/>
                <a:gd name="connsiteY106" fmla="*/ 17199 h 129400"/>
                <a:gd name="connsiteX107" fmla="*/ 326777 w 367726"/>
                <a:gd name="connsiteY107" fmla="*/ 43407 h 129400"/>
                <a:gd name="connsiteX108" fmla="*/ 339061 w 367726"/>
                <a:gd name="connsiteY108" fmla="*/ 43407 h 129400"/>
                <a:gd name="connsiteX109" fmla="*/ 339061 w 367726"/>
                <a:gd name="connsiteY109" fmla="*/ 0 h 129400"/>
                <a:gd name="connsiteX110" fmla="*/ 329234 w 367726"/>
                <a:gd name="connsiteY110" fmla="*/ 0 h 129400"/>
                <a:gd name="connsiteX111" fmla="*/ 329234 w 367726"/>
                <a:gd name="connsiteY111" fmla="*/ 28665 h 129400"/>
                <a:gd name="connsiteX112" fmla="*/ 326777 w 367726"/>
                <a:gd name="connsiteY112" fmla="*/ 24570 h 129400"/>
                <a:gd name="connsiteX113" fmla="*/ 311216 w 367726"/>
                <a:gd name="connsiteY113" fmla="*/ 0 h 129400"/>
                <a:gd name="connsiteX114" fmla="*/ 298112 w 367726"/>
                <a:gd name="connsiteY114" fmla="*/ 0 h 129400"/>
                <a:gd name="connsiteX115" fmla="*/ 298112 w 367726"/>
                <a:gd name="connsiteY115" fmla="*/ 43407 h 129400"/>
                <a:gd name="connsiteX116" fmla="*/ 307940 w 367726"/>
                <a:gd name="connsiteY116" fmla="*/ 43407 h 129400"/>
                <a:gd name="connsiteX117" fmla="*/ 307940 w 367726"/>
                <a:gd name="connsiteY117" fmla="*/ 13923 h 129400"/>
                <a:gd name="connsiteX118" fmla="*/ 309578 w 367726"/>
                <a:gd name="connsiteY118" fmla="*/ 17199 h 129400"/>
                <a:gd name="connsiteX119" fmla="*/ 266990 w 367726"/>
                <a:gd name="connsiteY119" fmla="*/ 16380 h 129400"/>
                <a:gd name="connsiteX120" fmla="*/ 270266 w 367726"/>
                <a:gd name="connsiteY120" fmla="*/ 7371 h 129400"/>
                <a:gd name="connsiteX121" fmla="*/ 273542 w 367726"/>
                <a:gd name="connsiteY121" fmla="*/ 16380 h 129400"/>
                <a:gd name="connsiteX122" fmla="*/ 277637 w 367726"/>
                <a:gd name="connsiteY122" fmla="*/ 26208 h 129400"/>
                <a:gd name="connsiteX123" fmla="*/ 262895 w 367726"/>
                <a:gd name="connsiteY123" fmla="*/ 26208 h 129400"/>
                <a:gd name="connsiteX124" fmla="*/ 266990 w 367726"/>
                <a:gd name="connsiteY124" fmla="*/ 16380 h 129400"/>
                <a:gd name="connsiteX125" fmla="*/ 284189 w 367726"/>
                <a:gd name="connsiteY125" fmla="*/ 43407 h 129400"/>
                <a:gd name="connsiteX126" fmla="*/ 294836 w 367726"/>
                <a:gd name="connsiteY126" fmla="*/ 43407 h 129400"/>
                <a:gd name="connsiteX127" fmla="*/ 275999 w 367726"/>
                <a:gd name="connsiteY127" fmla="*/ 0 h 129400"/>
                <a:gd name="connsiteX128" fmla="*/ 262895 w 367726"/>
                <a:gd name="connsiteY128" fmla="*/ 0 h 129400"/>
                <a:gd name="connsiteX129" fmla="*/ 244059 w 367726"/>
                <a:gd name="connsiteY129" fmla="*/ 43407 h 129400"/>
                <a:gd name="connsiteX130" fmla="*/ 254706 w 367726"/>
                <a:gd name="connsiteY130" fmla="*/ 43407 h 129400"/>
                <a:gd name="connsiteX131" fmla="*/ 258800 w 367726"/>
                <a:gd name="connsiteY131" fmla="*/ 34398 h 129400"/>
                <a:gd name="connsiteX132" fmla="*/ 280094 w 367726"/>
                <a:gd name="connsiteY132" fmla="*/ 34398 h 129400"/>
                <a:gd name="connsiteX133" fmla="*/ 284189 w 367726"/>
                <a:gd name="connsiteY133" fmla="*/ 43407 h 129400"/>
                <a:gd name="connsiteX134" fmla="*/ 238326 w 367726"/>
                <a:gd name="connsiteY134" fmla="*/ 43407 h 129400"/>
                <a:gd name="connsiteX135" fmla="*/ 242421 w 367726"/>
                <a:gd name="connsiteY135" fmla="*/ 34398 h 129400"/>
                <a:gd name="connsiteX136" fmla="*/ 239964 w 367726"/>
                <a:gd name="connsiteY136" fmla="*/ 34398 h 129400"/>
                <a:gd name="connsiteX137" fmla="*/ 228498 w 367726"/>
                <a:gd name="connsiteY137" fmla="*/ 22113 h 129400"/>
                <a:gd name="connsiteX138" fmla="*/ 228498 w 367726"/>
                <a:gd name="connsiteY138" fmla="*/ 21294 h 129400"/>
                <a:gd name="connsiteX139" fmla="*/ 239964 w 367726"/>
                <a:gd name="connsiteY139" fmla="*/ 9009 h 129400"/>
                <a:gd name="connsiteX140" fmla="*/ 250611 w 367726"/>
                <a:gd name="connsiteY140" fmla="*/ 9009 h 129400"/>
                <a:gd name="connsiteX141" fmla="*/ 250611 w 367726"/>
                <a:gd name="connsiteY141" fmla="*/ 0 h 129400"/>
                <a:gd name="connsiteX142" fmla="*/ 239145 w 367726"/>
                <a:gd name="connsiteY142" fmla="*/ 0 h 129400"/>
                <a:gd name="connsiteX143" fmla="*/ 218670 w 367726"/>
                <a:gd name="connsiteY143" fmla="*/ 21294 h 129400"/>
                <a:gd name="connsiteX144" fmla="*/ 218670 w 367726"/>
                <a:gd name="connsiteY144" fmla="*/ 22113 h 129400"/>
                <a:gd name="connsiteX145" fmla="*/ 238326 w 367726"/>
                <a:gd name="connsiteY145" fmla="*/ 43407 h 129400"/>
                <a:gd name="connsiteX146" fmla="*/ 201471 w 367726"/>
                <a:gd name="connsiteY146" fmla="*/ 43407 h 129400"/>
                <a:gd name="connsiteX147" fmla="*/ 211299 w 367726"/>
                <a:gd name="connsiteY147" fmla="*/ 43407 h 129400"/>
                <a:gd name="connsiteX148" fmla="*/ 211299 w 367726"/>
                <a:gd name="connsiteY148" fmla="*/ 819 h 129400"/>
                <a:gd name="connsiteX149" fmla="*/ 201471 w 367726"/>
                <a:gd name="connsiteY149" fmla="*/ 819 h 129400"/>
                <a:gd name="connsiteX150" fmla="*/ 201471 w 367726"/>
                <a:gd name="connsiteY150" fmla="*/ 43407 h 129400"/>
                <a:gd name="connsiteX151" fmla="*/ 180178 w 367726"/>
                <a:gd name="connsiteY151" fmla="*/ 9009 h 129400"/>
                <a:gd name="connsiteX152" fmla="*/ 185910 w 367726"/>
                <a:gd name="connsiteY152" fmla="*/ 13923 h 129400"/>
                <a:gd name="connsiteX153" fmla="*/ 180178 w 367726"/>
                <a:gd name="connsiteY153" fmla="*/ 18837 h 129400"/>
                <a:gd name="connsiteX154" fmla="*/ 167893 w 367726"/>
                <a:gd name="connsiteY154" fmla="*/ 18837 h 129400"/>
                <a:gd name="connsiteX155" fmla="*/ 167893 w 367726"/>
                <a:gd name="connsiteY155" fmla="*/ 8190 h 129400"/>
                <a:gd name="connsiteX156" fmla="*/ 180178 w 367726"/>
                <a:gd name="connsiteY156" fmla="*/ 9009 h 129400"/>
                <a:gd name="connsiteX157" fmla="*/ 167893 w 367726"/>
                <a:gd name="connsiteY157" fmla="*/ 27846 h 129400"/>
                <a:gd name="connsiteX158" fmla="*/ 172807 w 367726"/>
                <a:gd name="connsiteY158" fmla="*/ 27846 h 129400"/>
                <a:gd name="connsiteX159" fmla="*/ 185910 w 367726"/>
                <a:gd name="connsiteY159" fmla="*/ 43407 h 129400"/>
                <a:gd name="connsiteX160" fmla="*/ 198195 w 367726"/>
                <a:gd name="connsiteY160" fmla="*/ 43407 h 129400"/>
                <a:gd name="connsiteX161" fmla="*/ 183454 w 367726"/>
                <a:gd name="connsiteY161" fmla="*/ 27027 h 129400"/>
                <a:gd name="connsiteX162" fmla="*/ 194919 w 367726"/>
                <a:gd name="connsiteY162" fmla="*/ 13923 h 129400"/>
                <a:gd name="connsiteX163" fmla="*/ 180178 w 367726"/>
                <a:gd name="connsiteY163" fmla="*/ 0 h 129400"/>
                <a:gd name="connsiteX164" fmla="*/ 157246 w 367726"/>
                <a:gd name="connsiteY164" fmla="*/ 0 h 129400"/>
                <a:gd name="connsiteX165" fmla="*/ 157246 w 367726"/>
                <a:gd name="connsiteY165" fmla="*/ 43407 h 129400"/>
                <a:gd name="connsiteX166" fmla="*/ 167074 w 367726"/>
                <a:gd name="connsiteY166" fmla="*/ 43407 h 129400"/>
                <a:gd name="connsiteX167" fmla="*/ 167893 w 367726"/>
                <a:gd name="connsiteY167" fmla="*/ 27846 h 129400"/>
                <a:gd name="connsiteX168" fmla="*/ 149875 w 367726"/>
                <a:gd name="connsiteY168" fmla="*/ 9009 h 129400"/>
                <a:gd name="connsiteX169" fmla="*/ 149875 w 367726"/>
                <a:gd name="connsiteY169" fmla="*/ 0 h 129400"/>
                <a:gd name="connsiteX170" fmla="*/ 115477 w 367726"/>
                <a:gd name="connsiteY170" fmla="*/ 0 h 129400"/>
                <a:gd name="connsiteX171" fmla="*/ 115477 w 367726"/>
                <a:gd name="connsiteY171" fmla="*/ 43407 h 129400"/>
                <a:gd name="connsiteX172" fmla="*/ 149875 w 367726"/>
                <a:gd name="connsiteY172" fmla="*/ 43407 h 129400"/>
                <a:gd name="connsiteX173" fmla="*/ 149875 w 367726"/>
                <a:gd name="connsiteY173" fmla="*/ 34398 h 129400"/>
                <a:gd name="connsiteX174" fmla="*/ 125305 w 367726"/>
                <a:gd name="connsiteY174" fmla="*/ 34398 h 129400"/>
                <a:gd name="connsiteX175" fmla="*/ 125305 w 367726"/>
                <a:gd name="connsiteY175" fmla="*/ 25389 h 129400"/>
                <a:gd name="connsiteX176" fmla="*/ 149056 w 367726"/>
                <a:gd name="connsiteY176" fmla="*/ 25389 h 129400"/>
                <a:gd name="connsiteX177" fmla="*/ 149056 w 367726"/>
                <a:gd name="connsiteY177" fmla="*/ 16380 h 129400"/>
                <a:gd name="connsiteX178" fmla="*/ 125305 w 367726"/>
                <a:gd name="connsiteY178" fmla="*/ 16380 h 129400"/>
                <a:gd name="connsiteX179" fmla="*/ 125305 w 367726"/>
                <a:gd name="connsiteY179" fmla="*/ 8190 h 129400"/>
                <a:gd name="connsiteX180" fmla="*/ 149875 w 367726"/>
                <a:gd name="connsiteY180" fmla="*/ 8190 h 129400"/>
                <a:gd name="connsiteX181" fmla="*/ 149875 w 367726"/>
                <a:gd name="connsiteY181" fmla="*/ 9009 h 129400"/>
                <a:gd name="connsiteX182" fmla="*/ 75347 w 367726"/>
                <a:gd name="connsiteY182" fmla="*/ 43407 h 129400"/>
                <a:gd name="connsiteX183" fmla="*/ 84356 w 367726"/>
                <a:gd name="connsiteY183" fmla="*/ 43407 h 129400"/>
                <a:gd name="connsiteX184" fmla="*/ 96641 w 367726"/>
                <a:gd name="connsiteY184" fmla="*/ 8190 h 129400"/>
                <a:gd name="connsiteX185" fmla="*/ 96641 w 367726"/>
                <a:gd name="connsiteY185" fmla="*/ 43407 h 129400"/>
                <a:gd name="connsiteX186" fmla="*/ 106469 w 367726"/>
                <a:gd name="connsiteY186" fmla="*/ 43407 h 129400"/>
                <a:gd name="connsiteX187" fmla="*/ 106469 w 367726"/>
                <a:gd name="connsiteY187" fmla="*/ 0 h 129400"/>
                <a:gd name="connsiteX188" fmla="*/ 90089 w 367726"/>
                <a:gd name="connsiteY188" fmla="*/ 0 h 129400"/>
                <a:gd name="connsiteX189" fmla="*/ 80261 w 367726"/>
                <a:gd name="connsiteY189" fmla="*/ 29484 h 129400"/>
                <a:gd name="connsiteX190" fmla="*/ 70433 w 367726"/>
                <a:gd name="connsiteY190" fmla="*/ 0 h 129400"/>
                <a:gd name="connsiteX191" fmla="*/ 54053 w 367726"/>
                <a:gd name="connsiteY191" fmla="*/ 0 h 129400"/>
                <a:gd name="connsiteX192" fmla="*/ 54053 w 367726"/>
                <a:gd name="connsiteY192" fmla="*/ 43407 h 129400"/>
                <a:gd name="connsiteX193" fmla="*/ 63881 w 367726"/>
                <a:gd name="connsiteY193" fmla="*/ 43407 h 129400"/>
                <a:gd name="connsiteX194" fmla="*/ 63881 w 367726"/>
                <a:gd name="connsiteY194" fmla="*/ 8190 h 129400"/>
                <a:gd name="connsiteX195" fmla="*/ 75347 w 367726"/>
                <a:gd name="connsiteY195" fmla="*/ 43407 h 129400"/>
                <a:gd name="connsiteX196" fmla="*/ 22113 w 367726"/>
                <a:gd name="connsiteY196" fmla="*/ 16380 h 129400"/>
                <a:gd name="connsiteX197" fmla="*/ 25389 w 367726"/>
                <a:gd name="connsiteY197" fmla="*/ 7371 h 129400"/>
                <a:gd name="connsiteX198" fmla="*/ 28665 w 367726"/>
                <a:gd name="connsiteY198" fmla="*/ 16380 h 129400"/>
                <a:gd name="connsiteX199" fmla="*/ 32760 w 367726"/>
                <a:gd name="connsiteY199" fmla="*/ 26208 h 129400"/>
                <a:gd name="connsiteX200" fmla="*/ 18018 w 367726"/>
                <a:gd name="connsiteY200" fmla="*/ 26208 h 129400"/>
                <a:gd name="connsiteX201" fmla="*/ 22113 w 367726"/>
                <a:gd name="connsiteY201" fmla="*/ 16380 h 129400"/>
                <a:gd name="connsiteX202" fmla="*/ 39311 w 367726"/>
                <a:gd name="connsiteY202" fmla="*/ 43407 h 129400"/>
                <a:gd name="connsiteX203" fmla="*/ 49958 w 367726"/>
                <a:gd name="connsiteY203" fmla="*/ 43407 h 129400"/>
                <a:gd name="connsiteX204" fmla="*/ 31122 w 367726"/>
                <a:gd name="connsiteY204" fmla="*/ 0 h 129400"/>
                <a:gd name="connsiteX205" fmla="*/ 18837 w 367726"/>
                <a:gd name="connsiteY205" fmla="*/ 0 h 129400"/>
                <a:gd name="connsiteX206" fmla="*/ 0 w 367726"/>
                <a:gd name="connsiteY206" fmla="*/ 43407 h 129400"/>
                <a:gd name="connsiteX207" fmla="*/ 10647 w 367726"/>
                <a:gd name="connsiteY207" fmla="*/ 43407 h 129400"/>
                <a:gd name="connsiteX208" fmla="*/ 14742 w 367726"/>
                <a:gd name="connsiteY208" fmla="*/ 34398 h 129400"/>
                <a:gd name="connsiteX209" fmla="*/ 36036 w 367726"/>
                <a:gd name="connsiteY209" fmla="*/ 34398 h 129400"/>
                <a:gd name="connsiteX210" fmla="*/ 39311 w 367726"/>
                <a:gd name="connsiteY210" fmla="*/ 43407 h 12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Lst>
              <a:rect l="l" t="t" r="r" b="b"/>
              <a:pathLst>
                <a:path w="367726" h="129400">
                  <a:moveTo>
                    <a:pt x="353803" y="120391"/>
                  </a:moveTo>
                  <a:lnTo>
                    <a:pt x="331691" y="120391"/>
                  </a:lnTo>
                  <a:lnTo>
                    <a:pt x="331691" y="129400"/>
                  </a:lnTo>
                  <a:lnTo>
                    <a:pt x="352984" y="129400"/>
                  </a:lnTo>
                  <a:cubicBezTo>
                    <a:pt x="361993" y="129400"/>
                    <a:pt x="367726" y="123667"/>
                    <a:pt x="367726" y="115478"/>
                  </a:cubicBezTo>
                  <a:cubicBezTo>
                    <a:pt x="367726" y="107288"/>
                    <a:pt x="362812" y="103193"/>
                    <a:pt x="354622" y="103193"/>
                  </a:cubicBezTo>
                  <a:lnTo>
                    <a:pt x="344794" y="103193"/>
                  </a:lnTo>
                  <a:cubicBezTo>
                    <a:pt x="342337" y="103193"/>
                    <a:pt x="340699" y="101555"/>
                    <a:pt x="340699" y="99098"/>
                  </a:cubicBezTo>
                  <a:cubicBezTo>
                    <a:pt x="340699" y="96641"/>
                    <a:pt x="342337" y="95003"/>
                    <a:pt x="344794" y="95003"/>
                  </a:cubicBezTo>
                  <a:lnTo>
                    <a:pt x="363631" y="95003"/>
                  </a:lnTo>
                  <a:lnTo>
                    <a:pt x="367726" y="85994"/>
                  </a:lnTo>
                  <a:lnTo>
                    <a:pt x="345613" y="85994"/>
                  </a:lnTo>
                  <a:cubicBezTo>
                    <a:pt x="336604" y="85994"/>
                    <a:pt x="330872" y="91727"/>
                    <a:pt x="330872" y="99098"/>
                  </a:cubicBezTo>
                  <a:cubicBezTo>
                    <a:pt x="330872" y="107288"/>
                    <a:pt x="335785" y="111383"/>
                    <a:pt x="343975" y="111383"/>
                  </a:cubicBezTo>
                  <a:lnTo>
                    <a:pt x="353803" y="111383"/>
                  </a:lnTo>
                  <a:cubicBezTo>
                    <a:pt x="356260" y="111383"/>
                    <a:pt x="357898" y="113021"/>
                    <a:pt x="357898" y="115478"/>
                  </a:cubicBezTo>
                  <a:cubicBezTo>
                    <a:pt x="358717" y="118754"/>
                    <a:pt x="357079" y="120391"/>
                    <a:pt x="353803" y="120391"/>
                  </a:cubicBezTo>
                  <a:close/>
                  <a:moveTo>
                    <a:pt x="313673" y="120391"/>
                  </a:moveTo>
                  <a:lnTo>
                    <a:pt x="291560" y="120391"/>
                  </a:lnTo>
                  <a:lnTo>
                    <a:pt x="291560" y="129400"/>
                  </a:lnTo>
                  <a:lnTo>
                    <a:pt x="312854" y="129400"/>
                  </a:lnTo>
                  <a:cubicBezTo>
                    <a:pt x="321863" y="129400"/>
                    <a:pt x="327596" y="123667"/>
                    <a:pt x="327596" y="115478"/>
                  </a:cubicBezTo>
                  <a:cubicBezTo>
                    <a:pt x="327596" y="107288"/>
                    <a:pt x="322682" y="103193"/>
                    <a:pt x="314492" y="103193"/>
                  </a:cubicBezTo>
                  <a:lnTo>
                    <a:pt x="304664" y="103193"/>
                  </a:lnTo>
                  <a:cubicBezTo>
                    <a:pt x="302207" y="103193"/>
                    <a:pt x="300569" y="101555"/>
                    <a:pt x="300569" y="99098"/>
                  </a:cubicBezTo>
                  <a:cubicBezTo>
                    <a:pt x="300569" y="96641"/>
                    <a:pt x="302207" y="95003"/>
                    <a:pt x="304664" y="95003"/>
                  </a:cubicBezTo>
                  <a:lnTo>
                    <a:pt x="323501" y="95003"/>
                  </a:lnTo>
                  <a:lnTo>
                    <a:pt x="327596" y="85994"/>
                  </a:lnTo>
                  <a:lnTo>
                    <a:pt x="305483" y="85994"/>
                  </a:lnTo>
                  <a:cubicBezTo>
                    <a:pt x="296474" y="85994"/>
                    <a:pt x="290741" y="91727"/>
                    <a:pt x="290741" y="99098"/>
                  </a:cubicBezTo>
                  <a:cubicBezTo>
                    <a:pt x="290741" y="107288"/>
                    <a:pt x="295655" y="111383"/>
                    <a:pt x="303845" y="111383"/>
                  </a:cubicBezTo>
                  <a:lnTo>
                    <a:pt x="313673" y="111383"/>
                  </a:lnTo>
                  <a:cubicBezTo>
                    <a:pt x="316130" y="111383"/>
                    <a:pt x="317768" y="113021"/>
                    <a:pt x="317768" y="115478"/>
                  </a:cubicBezTo>
                  <a:cubicBezTo>
                    <a:pt x="318587" y="118754"/>
                    <a:pt x="316130" y="120391"/>
                    <a:pt x="313673" y="120391"/>
                  </a:cubicBezTo>
                  <a:close/>
                  <a:moveTo>
                    <a:pt x="285008" y="94184"/>
                  </a:moveTo>
                  <a:lnTo>
                    <a:pt x="285008" y="85175"/>
                  </a:lnTo>
                  <a:lnTo>
                    <a:pt x="250611" y="85175"/>
                  </a:lnTo>
                  <a:lnTo>
                    <a:pt x="250611" y="128581"/>
                  </a:lnTo>
                  <a:lnTo>
                    <a:pt x="285008" y="128581"/>
                  </a:lnTo>
                  <a:lnTo>
                    <a:pt x="285008" y="119573"/>
                  </a:lnTo>
                  <a:lnTo>
                    <a:pt x="260438" y="119573"/>
                  </a:lnTo>
                  <a:lnTo>
                    <a:pt x="260438" y="110564"/>
                  </a:lnTo>
                  <a:lnTo>
                    <a:pt x="284189" y="110564"/>
                  </a:lnTo>
                  <a:lnTo>
                    <a:pt x="284189" y="101555"/>
                  </a:lnTo>
                  <a:lnTo>
                    <a:pt x="260438" y="101555"/>
                  </a:lnTo>
                  <a:lnTo>
                    <a:pt x="260438" y="93365"/>
                  </a:lnTo>
                  <a:lnTo>
                    <a:pt x="285008" y="93365"/>
                  </a:lnTo>
                  <a:lnTo>
                    <a:pt x="285008" y="94184"/>
                  </a:lnTo>
                  <a:close/>
                  <a:moveTo>
                    <a:pt x="229317" y="94184"/>
                  </a:moveTo>
                  <a:cubicBezTo>
                    <a:pt x="233412" y="94184"/>
                    <a:pt x="235050" y="96641"/>
                    <a:pt x="235050" y="99098"/>
                  </a:cubicBezTo>
                  <a:cubicBezTo>
                    <a:pt x="235050" y="101555"/>
                    <a:pt x="233412" y="104012"/>
                    <a:pt x="229317" y="104012"/>
                  </a:cubicBezTo>
                  <a:lnTo>
                    <a:pt x="217032" y="104012"/>
                  </a:lnTo>
                  <a:lnTo>
                    <a:pt x="217032" y="93365"/>
                  </a:lnTo>
                  <a:lnTo>
                    <a:pt x="229317" y="94184"/>
                  </a:lnTo>
                  <a:close/>
                  <a:moveTo>
                    <a:pt x="217032" y="113021"/>
                  </a:moveTo>
                  <a:lnTo>
                    <a:pt x="221946" y="113021"/>
                  </a:lnTo>
                  <a:lnTo>
                    <a:pt x="235050" y="128581"/>
                  </a:lnTo>
                  <a:lnTo>
                    <a:pt x="247335" y="128581"/>
                  </a:lnTo>
                  <a:lnTo>
                    <a:pt x="232593" y="112202"/>
                  </a:lnTo>
                  <a:cubicBezTo>
                    <a:pt x="239964" y="110564"/>
                    <a:pt x="244059" y="105650"/>
                    <a:pt x="244059" y="99098"/>
                  </a:cubicBezTo>
                  <a:cubicBezTo>
                    <a:pt x="244059" y="90908"/>
                    <a:pt x="238326" y="85175"/>
                    <a:pt x="229317" y="85175"/>
                  </a:cubicBezTo>
                  <a:lnTo>
                    <a:pt x="206385" y="85175"/>
                  </a:lnTo>
                  <a:lnTo>
                    <a:pt x="206385" y="128581"/>
                  </a:lnTo>
                  <a:lnTo>
                    <a:pt x="216213" y="128581"/>
                  </a:lnTo>
                  <a:lnTo>
                    <a:pt x="217032" y="113021"/>
                  </a:lnTo>
                  <a:close/>
                  <a:moveTo>
                    <a:pt x="190824" y="99917"/>
                  </a:moveTo>
                  <a:cubicBezTo>
                    <a:pt x="190824" y="103193"/>
                    <a:pt x="189186" y="105650"/>
                    <a:pt x="185091" y="105650"/>
                  </a:cubicBezTo>
                  <a:lnTo>
                    <a:pt x="171988" y="105650"/>
                  </a:lnTo>
                  <a:lnTo>
                    <a:pt x="171988" y="94184"/>
                  </a:lnTo>
                  <a:lnTo>
                    <a:pt x="184273" y="94184"/>
                  </a:lnTo>
                  <a:cubicBezTo>
                    <a:pt x="188367" y="94184"/>
                    <a:pt x="190824" y="96641"/>
                    <a:pt x="190824" y="99917"/>
                  </a:cubicBezTo>
                  <a:close/>
                  <a:moveTo>
                    <a:pt x="162160" y="85175"/>
                  </a:moveTo>
                  <a:lnTo>
                    <a:pt x="162160" y="128581"/>
                  </a:lnTo>
                  <a:lnTo>
                    <a:pt x="171988" y="128581"/>
                  </a:lnTo>
                  <a:lnTo>
                    <a:pt x="171988" y="113840"/>
                  </a:lnTo>
                  <a:lnTo>
                    <a:pt x="185091" y="113840"/>
                  </a:lnTo>
                  <a:cubicBezTo>
                    <a:pt x="194100" y="113840"/>
                    <a:pt x="200652" y="108107"/>
                    <a:pt x="200652" y="99098"/>
                  </a:cubicBezTo>
                  <a:cubicBezTo>
                    <a:pt x="200652" y="90908"/>
                    <a:pt x="194919" y="84356"/>
                    <a:pt x="185910" y="84356"/>
                  </a:cubicBezTo>
                  <a:lnTo>
                    <a:pt x="162160" y="85175"/>
                  </a:lnTo>
                  <a:close/>
                  <a:moveTo>
                    <a:pt x="147418" y="128581"/>
                  </a:moveTo>
                  <a:lnTo>
                    <a:pt x="159703" y="128581"/>
                  </a:lnTo>
                  <a:lnTo>
                    <a:pt x="142504" y="106469"/>
                  </a:lnTo>
                  <a:lnTo>
                    <a:pt x="159703" y="85175"/>
                  </a:lnTo>
                  <a:lnTo>
                    <a:pt x="147418" y="85175"/>
                  </a:lnTo>
                  <a:lnTo>
                    <a:pt x="136771" y="99098"/>
                  </a:lnTo>
                  <a:lnTo>
                    <a:pt x="126124" y="85175"/>
                  </a:lnTo>
                  <a:lnTo>
                    <a:pt x="113839" y="85175"/>
                  </a:lnTo>
                  <a:lnTo>
                    <a:pt x="131038" y="106469"/>
                  </a:lnTo>
                  <a:lnTo>
                    <a:pt x="113839" y="127762"/>
                  </a:lnTo>
                  <a:lnTo>
                    <a:pt x="126124" y="127762"/>
                  </a:lnTo>
                  <a:lnTo>
                    <a:pt x="136771" y="113840"/>
                  </a:lnTo>
                  <a:lnTo>
                    <a:pt x="147418" y="128581"/>
                  </a:lnTo>
                  <a:close/>
                  <a:moveTo>
                    <a:pt x="110564" y="94184"/>
                  </a:moveTo>
                  <a:lnTo>
                    <a:pt x="110564" y="85175"/>
                  </a:lnTo>
                  <a:lnTo>
                    <a:pt x="76166" y="85175"/>
                  </a:lnTo>
                  <a:lnTo>
                    <a:pt x="76166" y="128581"/>
                  </a:lnTo>
                  <a:lnTo>
                    <a:pt x="110564" y="128581"/>
                  </a:lnTo>
                  <a:lnTo>
                    <a:pt x="110564" y="119573"/>
                  </a:lnTo>
                  <a:lnTo>
                    <a:pt x="85994" y="119573"/>
                  </a:lnTo>
                  <a:lnTo>
                    <a:pt x="85994" y="110564"/>
                  </a:lnTo>
                  <a:lnTo>
                    <a:pt x="109745" y="110564"/>
                  </a:lnTo>
                  <a:lnTo>
                    <a:pt x="109745" y="101555"/>
                  </a:lnTo>
                  <a:lnTo>
                    <a:pt x="85994" y="101555"/>
                  </a:lnTo>
                  <a:lnTo>
                    <a:pt x="85994" y="93365"/>
                  </a:lnTo>
                  <a:lnTo>
                    <a:pt x="110564" y="93365"/>
                  </a:lnTo>
                  <a:lnTo>
                    <a:pt x="110564" y="94184"/>
                  </a:lnTo>
                  <a:close/>
                  <a:moveTo>
                    <a:pt x="309578" y="17199"/>
                  </a:moveTo>
                  <a:lnTo>
                    <a:pt x="326777" y="43407"/>
                  </a:lnTo>
                  <a:lnTo>
                    <a:pt x="339061" y="43407"/>
                  </a:lnTo>
                  <a:lnTo>
                    <a:pt x="339061" y="0"/>
                  </a:lnTo>
                  <a:lnTo>
                    <a:pt x="329234" y="0"/>
                  </a:lnTo>
                  <a:lnTo>
                    <a:pt x="329234" y="28665"/>
                  </a:lnTo>
                  <a:lnTo>
                    <a:pt x="326777" y="24570"/>
                  </a:lnTo>
                  <a:lnTo>
                    <a:pt x="311216" y="0"/>
                  </a:lnTo>
                  <a:lnTo>
                    <a:pt x="298112" y="0"/>
                  </a:lnTo>
                  <a:lnTo>
                    <a:pt x="298112" y="43407"/>
                  </a:lnTo>
                  <a:lnTo>
                    <a:pt x="307940" y="43407"/>
                  </a:lnTo>
                  <a:lnTo>
                    <a:pt x="307940" y="13923"/>
                  </a:lnTo>
                  <a:lnTo>
                    <a:pt x="309578" y="17199"/>
                  </a:lnTo>
                  <a:close/>
                  <a:moveTo>
                    <a:pt x="266990" y="16380"/>
                  </a:moveTo>
                  <a:lnTo>
                    <a:pt x="270266" y="7371"/>
                  </a:lnTo>
                  <a:lnTo>
                    <a:pt x="273542" y="16380"/>
                  </a:lnTo>
                  <a:lnTo>
                    <a:pt x="277637" y="26208"/>
                  </a:lnTo>
                  <a:lnTo>
                    <a:pt x="262895" y="26208"/>
                  </a:lnTo>
                  <a:lnTo>
                    <a:pt x="266990" y="16380"/>
                  </a:lnTo>
                  <a:close/>
                  <a:moveTo>
                    <a:pt x="284189" y="43407"/>
                  </a:moveTo>
                  <a:lnTo>
                    <a:pt x="294836" y="43407"/>
                  </a:lnTo>
                  <a:lnTo>
                    <a:pt x="275999" y="0"/>
                  </a:lnTo>
                  <a:lnTo>
                    <a:pt x="262895" y="0"/>
                  </a:lnTo>
                  <a:lnTo>
                    <a:pt x="244059" y="43407"/>
                  </a:lnTo>
                  <a:lnTo>
                    <a:pt x="254706" y="43407"/>
                  </a:lnTo>
                  <a:lnTo>
                    <a:pt x="258800" y="34398"/>
                  </a:lnTo>
                  <a:lnTo>
                    <a:pt x="280094" y="34398"/>
                  </a:lnTo>
                  <a:lnTo>
                    <a:pt x="284189" y="43407"/>
                  </a:lnTo>
                  <a:close/>
                  <a:moveTo>
                    <a:pt x="238326" y="43407"/>
                  </a:moveTo>
                  <a:lnTo>
                    <a:pt x="242421" y="34398"/>
                  </a:lnTo>
                  <a:lnTo>
                    <a:pt x="239964" y="34398"/>
                  </a:lnTo>
                  <a:cubicBezTo>
                    <a:pt x="232593" y="34398"/>
                    <a:pt x="228498" y="29484"/>
                    <a:pt x="228498" y="22113"/>
                  </a:cubicBezTo>
                  <a:lnTo>
                    <a:pt x="228498" y="21294"/>
                  </a:lnTo>
                  <a:cubicBezTo>
                    <a:pt x="228498" y="13923"/>
                    <a:pt x="232593" y="9009"/>
                    <a:pt x="239964" y="9009"/>
                  </a:cubicBezTo>
                  <a:lnTo>
                    <a:pt x="250611" y="9009"/>
                  </a:lnTo>
                  <a:lnTo>
                    <a:pt x="250611" y="0"/>
                  </a:lnTo>
                  <a:lnTo>
                    <a:pt x="239145" y="0"/>
                  </a:lnTo>
                  <a:cubicBezTo>
                    <a:pt x="226041" y="0"/>
                    <a:pt x="218670" y="9009"/>
                    <a:pt x="218670" y="21294"/>
                  </a:cubicBezTo>
                  <a:lnTo>
                    <a:pt x="218670" y="22113"/>
                  </a:lnTo>
                  <a:cubicBezTo>
                    <a:pt x="218670" y="35217"/>
                    <a:pt x="226041" y="43407"/>
                    <a:pt x="238326" y="43407"/>
                  </a:cubicBezTo>
                  <a:close/>
                  <a:moveTo>
                    <a:pt x="201471" y="43407"/>
                  </a:moveTo>
                  <a:lnTo>
                    <a:pt x="211299" y="43407"/>
                  </a:lnTo>
                  <a:lnTo>
                    <a:pt x="211299" y="819"/>
                  </a:lnTo>
                  <a:lnTo>
                    <a:pt x="201471" y="819"/>
                  </a:lnTo>
                  <a:lnTo>
                    <a:pt x="201471" y="43407"/>
                  </a:lnTo>
                  <a:close/>
                  <a:moveTo>
                    <a:pt x="180178" y="9009"/>
                  </a:moveTo>
                  <a:cubicBezTo>
                    <a:pt x="184273" y="9009"/>
                    <a:pt x="185910" y="11466"/>
                    <a:pt x="185910" y="13923"/>
                  </a:cubicBezTo>
                  <a:cubicBezTo>
                    <a:pt x="185910" y="16380"/>
                    <a:pt x="184273" y="18837"/>
                    <a:pt x="180178" y="18837"/>
                  </a:cubicBezTo>
                  <a:lnTo>
                    <a:pt x="167893" y="18837"/>
                  </a:lnTo>
                  <a:lnTo>
                    <a:pt x="167893" y="8190"/>
                  </a:lnTo>
                  <a:lnTo>
                    <a:pt x="180178" y="9009"/>
                  </a:lnTo>
                  <a:close/>
                  <a:moveTo>
                    <a:pt x="167893" y="27846"/>
                  </a:moveTo>
                  <a:lnTo>
                    <a:pt x="172807" y="27846"/>
                  </a:lnTo>
                  <a:lnTo>
                    <a:pt x="185910" y="43407"/>
                  </a:lnTo>
                  <a:lnTo>
                    <a:pt x="198195" y="43407"/>
                  </a:lnTo>
                  <a:lnTo>
                    <a:pt x="183454" y="27027"/>
                  </a:lnTo>
                  <a:cubicBezTo>
                    <a:pt x="190824" y="25389"/>
                    <a:pt x="194919" y="20475"/>
                    <a:pt x="194919" y="13923"/>
                  </a:cubicBezTo>
                  <a:cubicBezTo>
                    <a:pt x="194919" y="5733"/>
                    <a:pt x="189186" y="0"/>
                    <a:pt x="180178" y="0"/>
                  </a:cubicBezTo>
                  <a:lnTo>
                    <a:pt x="157246" y="0"/>
                  </a:lnTo>
                  <a:lnTo>
                    <a:pt x="157246" y="43407"/>
                  </a:lnTo>
                  <a:lnTo>
                    <a:pt x="167074" y="43407"/>
                  </a:lnTo>
                  <a:lnTo>
                    <a:pt x="167893" y="27846"/>
                  </a:lnTo>
                  <a:close/>
                  <a:moveTo>
                    <a:pt x="149875" y="9009"/>
                  </a:moveTo>
                  <a:lnTo>
                    <a:pt x="149875" y="0"/>
                  </a:lnTo>
                  <a:lnTo>
                    <a:pt x="115477" y="0"/>
                  </a:lnTo>
                  <a:lnTo>
                    <a:pt x="115477" y="43407"/>
                  </a:lnTo>
                  <a:lnTo>
                    <a:pt x="149875" y="43407"/>
                  </a:lnTo>
                  <a:lnTo>
                    <a:pt x="149875" y="34398"/>
                  </a:lnTo>
                  <a:lnTo>
                    <a:pt x="125305" y="34398"/>
                  </a:lnTo>
                  <a:lnTo>
                    <a:pt x="125305" y="25389"/>
                  </a:lnTo>
                  <a:lnTo>
                    <a:pt x="149056" y="25389"/>
                  </a:lnTo>
                  <a:lnTo>
                    <a:pt x="149056" y="16380"/>
                  </a:lnTo>
                  <a:lnTo>
                    <a:pt x="125305" y="16380"/>
                  </a:lnTo>
                  <a:lnTo>
                    <a:pt x="125305" y="8190"/>
                  </a:lnTo>
                  <a:lnTo>
                    <a:pt x="149875" y="8190"/>
                  </a:lnTo>
                  <a:lnTo>
                    <a:pt x="149875" y="9009"/>
                  </a:lnTo>
                  <a:close/>
                  <a:moveTo>
                    <a:pt x="75347" y="43407"/>
                  </a:moveTo>
                  <a:lnTo>
                    <a:pt x="84356" y="43407"/>
                  </a:lnTo>
                  <a:lnTo>
                    <a:pt x="96641" y="8190"/>
                  </a:lnTo>
                  <a:lnTo>
                    <a:pt x="96641" y="43407"/>
                  </a:lnTo>
                  <a:lnTo>
                    <a:pt x="106469" y="43407"/>
                  </a:lnTo>
                  <a:lnTo>
                    <a:pt x="106469" y="0"/>
                  </a:lnTo>
                  <a:lnTo>
                    <a:pt x="90089" y="0"/>
                  </a:lnTo>
                  <a:lnTo>
                    <a:pt x="80261" y="29484"/>
                  </a:lnTo>
                  <a:lnTo>
                    <a:pt x="70433" y="0"/>
                  </a:lnTo>
                  <a:lnTo>
                    <a:pt x="54053" y="0"/>
                  </a:lnTo>
                  <a:lnTo>
                    <a:pt x="54053" y="43407"/>
                  </a:lnTo>
                  <a:lnTo>
                    <a:pt x="63881" y="43407"/>
                  </a:lnTo>
                  <a:lnTo>
                    <a:pt x="63881" y="8190"/>
                  </a:lnTo>
                  <a:lnTo>
                    <a:pt x="75347" y="43407"/>
                  </a:lnTo>
                  <a:close/>
                  <a:moveTo>
                    <a:pt x="22113" y="16380"/>
                  </a:moveTo>
                  <a:lnTo>
                    <a:pt x="25389" y="7371"/>
                  </a:lnTo>
                  <a:lnTo>
                    <a:pt x="28665" y="16380"/>
                  </a:lnTo>
                  <a:lnTo>
                    <a:pt x="32760" y="26208"/>
                  </a:lnTo>
                  <a:lnTo>
                    <a:pt x="18018" y="26208"/>
                  </a:lnTo>
                  <a:lnTo>
                    <a:pt x="22113" y="16380"/>
                  </a:lnTo>
                  <a:close/>
                  <a:moveTo>
                    <a:pt x="39311" y="43407"/>
                  </a:moveTo>
                  <a:lnTo>
                    <a:pt x="49958" y="43407"/>
                  </a:lnTo>
                  <a:lnTo>
                    <a:pt x="31122" y="0"/>
                  </a:lnTo>
                  <a:lnTo>
                    <a:pt x="18837" y="0"/>
                  </a:lnTo>
                  <a:lnTo>
                    <a:pt x="0" y="43407"/>
                  </a:lnTo>
                  <a:lnTo>
                    <a:pt x="10647" y="43407"/>
                  </a:lnTo>
                  <a:lnTo>
                    <a:pt x="14742" y="34398"/>
                  </a:lnTo>
                  <a:lnTo>
                    <a:pt x="36036" y="34398"/>
                  </a:lnTo>
                  <a:lnTo>
                    <a:pt x="39311" y="43407"/>
                  </a:lnTo>
                  <a:close/>
                </a:path>
              </a:pathLst>
            </a:custGeom>
            <a:solidFill>
              <a:srgbClr val="006FCF"/>
            </a:solidFill>
            <a:ln w="804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0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grpSp>
      <p:grpSp>
        <p:nvGrpSpPr>
          <p:cNvPr id="96" name="Group 95">
            <a:extLst>
              <a:ext uri="{FF2B5EF4-FFF2-40B4-BE49-F238E27FC236}">
                <a16:creationId xmlns:a16="http://schemas.microsoft.com/office/drawing/2014/main" id="{ED15F6CC-9E83-738F-1C45-0F9852AC74DB}"/>
              </a:ext>
            </a:extLst>
          </p:cNvPr>
          <p:cNvGrpSpPr/>
          <p:nvPr/>
        </p:nvGrpSpPr>
        <p:grpSpPr>
          <a:xfrm>
            <a:off x="7985728" y="2759785"/>
            <a:ext cx="3657600" cy="1620000"/>
            <a:chOff x="559839" y="856330"/>
            <a:chExt cx="3657600" cy="1656000"/>
          </a:xfrm>
        </p:grpSpPr>
        <p:sp>
          <p:nvSpPr>
            <p:cNvPr id="9" name="Rounded Rectangle 38">
              <a:extLst>
                <a:ext uri="{FF2B5EF4-FFF2-40B4-BE49-F238E27FC236}">
                  <a16:creationId xmlns:a16="http://schemas.microsoft.com/office/drawing/2014/main" id="{F57017F8-26CC-693A-909A-2A736909F2B5}"/>
                </a:ext>
              </a:extLst>
            </p:cNvPr>
            <p:cNvSpPr/>
            <p:nvPr/>
          </p:nvSpPr>
          <p:spPr>
            <a:xfrm>
              <a:off x="559839" y="856330"/>
              <a:ext cx="3657600" cy="1656000"/>
            </a:xfrm>
            <a:prstGeom prst="roundRect">
              <a:avLst>
                <a:gd name="adj" fmla="val 1231"/>
              </a:avLst>
            </a:prstGeom>
            <a:solidFill>
              <a:schemeClr val="bg1"/>
            </a:solidFill>
            <a:ln>
              <a:solidFill>
                <a:schemeClr val="bg1">
                  <a:lumMod val="95000"/>
                </a:schemeClr>
              </a:solidFill>
            </a:ln>
            <a:effectLst>
              <a:outerShdw blurRad="381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548640" rIns="91440" rtlCol="0" anchor="t" anchorCtr="0"/>
            <a:lstStyle/>
            <a:p>
              <a:pPr marL="288925" marR="0" lvl="0" indent="-120650" algn="l" defTabSz="914400" rtl="0" eaLnBrk="1" fontAlgn="auto" latinLnBrk="0" hangingPunct="1">
                <a:lnSpc>
                  <a:spcPct val="120000"/>
                </a:lnSpc>
                <a:spcBef>
                  <a:spcPct val="0"/>
                </a:spcBef>
                <a:spcAft>
                  <a:spcPts val="0"/>
                </a:spcAft>
                <a:buClrTx/>
                <a:buSzTx/>
                <a:buFont typeface="Arial" panose="020B0604020202020204" pitchFamily="34" charset="0"/>
                <a:buChar char="•"/>
                <a:tabLst/>
                <a:defRPr/>
              </a:pPr>
              <a:r>
                <a:rPr kumimoji="0" lang="en-US" sz="900" b="0" i="0" u="none" strike="noStrike" kern="1200" cap="none" spc="0" normalizeH="0" baseline="0" noProof="0">
                  <a:ln>
                    <a:noFill/>
                  </a:ln>
                  <a:solidFill>
                    <a:schemeClr val="tx1">
                      <a:alpha val="70000"/>
                    </a:schemeClr>
                  </a:solidFill>
                  <a:effectLst/>
                  <a:uLnTx/>
                  <a:uFillTx/>
                  <a:latin typeface="Roboto" panose="02000000000000000000" pitchFamily="2" charset="0"/>
                  <a:ea typeface="Roboto" panose="02000000000000000000" pitchFamily="2" charset="0"/>
                  <a:cs typeface="Roboto" panose="02000000000000000000" pitchFamily="2" charset="0"/>
                </a:rPr>
                <a:t>Aptara </a:t>
              </a:r>
              <a:r>
                <a:rPr kumimoji="0" lang="en-US" sz="900" b="1" i="0" u="none" strike="noStrike" kern="1200" cap="none" spc="0" normalizeH="0" baseline="0" noProof="0">
                  <a:ln>
                    <a:noFill/>
                  </a:ln>
                  <a:solidFill>
                    <a:schemeClr val="tx1">
                      <a:alpha val="70000"/>
                    </a:schemeClr>
                  </a:solidFill>
                  <a:effectLst/>
                  <a:uLnTx/>
                  <a:uFillTx/>
                  <a:latin typeface="Roboto" panose="02000000000000000000" pitchFamily="2" charset="0"/>
                  <a:ea typeface="Roboto" panose="02000000000000000000" pitchFamily="2" charset="0"/>
                  <a:cs typeface="Roboto" panose="02000000000000000000" pitchFamily="2" charset="0"/>
                </a:rPr>
                <a:t>SAVED $800,000 YEAR ON YEAR</a:t>
              </a:r>
              <a:r>
                <a:rPr kumimoji="0" lang="en-US" sz="900" b="0" i="0" u="none" strike="noStrike" kern="1200" cap="none" spc="0" normalizeH="0" baseline="0" noProof="0">
                  <a:ln>
                    <a:noFill/>
                  </a:ln>
                  <a:solidFill>
                    <a:schemeClr val="tx1">
                      <a:alpha val="70000"/>
                    </a:schemeClr>
                  </a:solidFill>
                  <a:effectLst/>
                  <a:uLnTx/>
                  <a:uFillTx/>
                  <a:latin typeface="Roboto" panose="02000000000000000000" pitchFamily="2" charset="0"/>
                  <a:ea typeface="Roboto" panose="02000000000000000000" pitchFamily="2" charset="0"/>
                  <a:cs typeface="Roboto" panose="02000000000000000000" pitchFamily="2" charset="0"/>
                </a:rPr>
                <a:t> for CISCO by converting their paper-based manuals to a digital e-book format</a:t>
              </a:r>
            </a:p>
          </p:txBody>
        </p:sp>
        <p:sp>
          <p:nvSpPr>
            <p:cNvPr id="10" name="Rectangle 9">
              <a:extLst>
                <a:ext uri="{FF2B5EF4-FFF2-40B4-BE49-F238E27FC236}">
                  <a16:creationId xmlns:a16="http://schemas.microsoft.com/office/drawing/2014/main" id="{A5D0B74A-51E8-82F7-607C-AC4E788F69A7}"/>
                </a:ext>
              </a:extLst>
            </p:cNvPr>
            <p:cNvSpPr/>
            <p:nvPr/>
          </p:nvSpPr>
          <p:spPr>
            <a:xfrm>
              <a:off x="3786130" y="909428"/>
              <a:ext cx="367408"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4BADF3"/>
                  </a:solidFill>
                  <a:effectLst/>
                  <a:uLnTx/>
                  <a:uFillTx/>
                  <a:latin typeface="Times New Roman" panose="02020603050405020304" pitchFamily="18" charset="0"/>
                  <a:ea typeface="Roboto" panose="02000000000000000000" pitchFamily="2" charset="0"/>
                  <a:cs typeface="Times New Roman" panose="02020603050405020304" pitchFamily="18" charset="0"/>
                </a:rPr>
                <a:t>”</a:t>
              </a:r>
            </a:p>
          </p:txBody>
        </p:sp>
        <p:grpSp>
          <p:nvGrpSpPr>
            <p:cNvPr id="11" name="Graphic 17">
              <a:extLst>
                <a:ext uri="{FF2B5EF4-FFF2-40B4-BE49-F238E27FC236}">
                  <a16:creationId xmlns:a16="http://schemas.microsoft.com/office/drawing/2014/main" id="{0E89AC99-661C-0B73-879B-B086256A929E}"/>
                </a:ext>
              </a:extLst>
            </p:cNvPr>
            <p:cNvGrpSpPr/>
            <p:nvPr/>
          </p:nvGrpSpPr>
          <p:grpSpPr>
            <a:xfrm>
              <a:off x="747558" y="983503"/>
              <a:ext cx="580349" cy="306250"/>
              <a:chOff x="396999" y="1164844"/>
              <a:chExt cx="638387" cy="336875"/>
            </a:xfrm>
            <a:solidFill>
              <a:srgbClr val="00BBEB"/>
            </a:solidFill>
          </p:grpSpPr>
          <p:sp>
            <p:nvSpPr>
              <p:cNvPr id="12" name="Freeform: Shape 11">
                <a:extLst>
                  <a:ext uri="{FF2B5EF4-FFF2-40B4-BE49-F238E27FC236}">
                    <a16:creationId xmlns:a16="http://schemas.microsoft.com/office/drawing/2014/main" id="{781EDAEA-57E3-0A1A-4DD4-FEC4B7B14506}"/>
                  </a:ext>
                </a:extLst>
              </p:cNvPr>
              <p:cNvSpPr/>
              <p:nvPr/>
            </p:nvSpPr>
            <p:spPr>
              <a:xfrm>
                <a:off x="577196" y="1388506"/>
                <a:ext cx="28070" cy="111378"/>
              </a:xfrm>
              <a:custGeom>
                <a:avLst/>
                <a:gdLst>
                  <a:gd name="connsiteX0" fmla="*/ 0 w 28070"/>
                  <a:gd name="connsiteY0" fmla="*/ 0 h 111378"/>
                  <a:gd name="connsiteX1" fmla="*/ 28071 w 28070"/>
                  <a:gd name="connsiteY1" fmla="*/ 0 h 111378"/>
                  <a:gd name="connsiteX2" fmla="*/ 28071 w 28070"/>
                  <a:gd name="connsiteY2" fmla="*/ 111378 h 111378"/>
                  <a:gd name="connsiteX3" fmla="*/ 0 w 28070"/>
                  <a:gd name="connsiteY3" fmla="*/ 111378 h 111378"/>
                </a:gdLst>
                <a:ahLst/>
                <a:cxnLst>
                  <a:cxn ang="0">
                    <a:pos x="connsiteX0" y="connsiteY0"/>
                  </a:cxn>
                  <a:cxn ang="0">
                    <a:pos x="connsiteX1" y="connsiteY1"/>
                  </a:cxn>
                  <a:cxn ang="0">
                    <a:pos x="connsiteX2" y="connsiteY2"/>
                  </a:cxn>
                  <a:cxn ang="0">
                    <a:pos x="connsiteX3" y="connsiteY3"/>
                  </a:cxn>
                </a:cxnLst>
                <a:rect l="l" t="t" r="r" b="b"/>
                <a:pathLst>
                  <a:path w="28070" h="111378">
                    <a:moveTo>
                      <a:pt x="0" y="0"/>
                    </a:moveTo>
                    <a:lnTo>
                      <a:pt x="28071" y="0"/>
                    </a:lnTo>
                    <a:lnTo>
                      <a:pt x="28071" y="111378"/>
                    </a:lnTo>
                    <a:lnTo>
                      <a:pt x="0" y="111378"/>
                    </a:lnTo>
                    <a:close/>
                  </a:path>
                </a:pathLst>
              </a:custGeom>
              <a:solidFill>
                <a:srgbClr val="00BBEB"/>
              </a:solidFill>
              <a:ln w="89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0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3" name="Freeform: Shape 12">
                <a:extLst>
                  <a:ext uri="{FF2B5EF4-FFF2-40B4-BE49-F238E27FC236}">
                    <a16:creationId xmlns:a16="http://schemas.microsoft.com/office/drawing/2014/main" id="{C5811CBC-9F6F-EE25-E989-8FD8FA2AE00D}"/>
                  </a:ext>
                </a:extLst>
              </p:cNvPr>
              <p:cNvSpPr/>
              <p:nvPr/>
            </p:nvSpPr>
            <p:spPr>
              <a:xfrm>
                <a:off x="745621" y="1386600"/>
                <a:ext cx="85118" cy="115095"/>
              </a:xfrm>
              <a:custGeom>
                <a:avLst/>
                <a:gdLst>
                  <a:gd name="connsiteX0" fmla="*/ 906 w 85118"/>
                  <a:gd name="connsiteY0" fmla="*/ 57142 h 115095"/>
                  <a:gd name="connsiteX1" fmla="*/ 56142 w 85118"/>
                  <a:gd name="connsiteY1" fmla="*/ 115095 h 115095"/>
                  <a:gd name="connsiteX2" fmla="*/ 59764 w 85118"/>
                  <a:gd name="connsiteY2" fmla="*/ 115095 h 115095"/>
                  <a:gd name="connsiteX3" fmla="*/ 85118 w 85118"/>
                  <a:gd name="connsiteY3" fmla="*/ 111473 h 115095"/>
                  <a:gd name="connsiteX4" fmla="*/ 85118 w 85118"/>
                  <a:gd name="connsiteY4" fmla="*/ 81591 h 115095"/>
                  <a:gd name="connsiteX5" fmla="*/ 61575 w 85118"/>
                  <a:gd name="connsiteY5" fmla="*/ 87930 h 115095"/>
                  <a:gd name="connsiteX6" fmla="*/ 31693 w 85118"/>
                  <a:gd name="connsiteY6" fmla="*/ 58048 h 115095"/>
                  <a:gd name="connsiteX7" fmla="*/ 61575 w 85118"/>
                  <a:gd name="connsiteY7" fmla="*/ 28166 h 115095"/>
                  <a:gd name="connsiteX8" fmla="*/ 85118 w 85118"/>
                  <a:gd name="connsiteY8" fmla="*/ 33599 h 115095"/>
                  <a:gd name="connsiteX9" fmla="*/ 85118 w 85118"/>
                  <a:gd name="connsiteY9" fmla="*/ 3717 h 115095"/>
                  <a:gd name="connsiteX10" fmla="*/ 59764 w 85118"/>
                  <a:gd name="connsiteY10" fmla="*/ 95 h 115095"/>
                  <a:gd name="connsiteX11" fmla="*/ 0 w 85118"/>
                  <a:gd name="connsiteY11" fmla="*/ 53520 h 115095"/>
                  <a:gd name="connsiteX12" fmla="*/ 906 w 85118"/>
                  <a:gd name="connsiteY12" fmla="*/ 57142 h 115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118" h="115095">
                    <a:moveTo>
                      <a:pt x="906" y="57142"/>
                    </a:moveTo>
                    <a:cubicBezTo>
                      <a:pt x="0" y="87930"/>
                      <a:pt x="25354" y="114190"/>
                      <a:pt x="56142" y="115095"/>
                    </a:cubicBezTo>
                    <a:lnTo>
                      <a:pt x="59764" y="115095"/>
                    </a:lnTo>
                    <a:cubicBezTo>
                      <a:pt x="68819" y="115095"/>
                      <a:pt x="76969" y="113284"/>
                      <a:pt x="85118" y="111473"/>
                    </a:cubicBezTo>
                    <a:lnTo>
                      <a:pt x="85118" y="81591"/>
                    </a:lnTo>
                    <a:cubicBezTo>
                      <a:pt x="77874" y="85213"/>
                      <a:pt x="69725" y="87930"/>
                      <a:pt x="61575" y="87930"/>
                    </a:cubicBezTo>
                    <a:cubicBezTo>
                      <a:pt x="45276" y="87930"/>
                      <a:pt x="31693" y="74347"/>
                      <a:pt x="31693" y="58048"/>
                    </a:cubicBezTo>
                    <a:cubicBezTo>
                      <a:pt x="31693" y="41748"/>
                      <a:pt x="45276" y="28166"/>
                      <a:pt x="61575" y="28166"/>
                    </a:cubicBezTo>
                    <a:cubicBezTo>
                      <a:pt x="69725" y="28166"/>
                      <a:pt x="77874" y="29977"/>
                      <a:pt x="85118" y="33599"/>
                    </a:cubicBezTo>
                    <a:lnTo>
                      <a:pt x="85118" y="3717"/>
                    </a:lnTo>
                    <a:cubicBezTo>
                      <a:pt x="76969" y="1000"/>
                      <a:pt x="67914" y="95"/>
                      <a:pt x="59764" y="95"/>
                    </a:cubicBezTo>
                    <a:cubicBezTo>
                      <a:pt x="28976" y="-1717"/>
                      <a:pt x="1811" y="22732"/>
                      <a:pt x="0" y="53520"/>
                    </a:cubicBezTo>
                    <a:cubicBezTo>
                      <a:pt x="906" y="54425"/>
                      <a:pt x="906" y="56237"/>
                      <a:pt x="906" y="57142"/>
                    </a:cubicBezTo>
                    <a:close/>
                  </a:path>
                </a:pathLst>
              </a:custGeom>
              <a:solidFill>
                <a:srgbClr val="00BBEB"/>
              </a:solidFill>
              <a:ln w="89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0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4" name="Freeform: Shape 13">
                <a:extLst>
                  <a:ext uri="{FF2B5EF4-FFF2-40B4-BE49-F238E27FC236}">
                    <a16:creationId xmlns:a16="http://schemas.microsoft.com/office/drawing/2014/main" id="{C74B9DEC-6280-5634-BB0D-21A638CAE9C8}"/>
                  </a:ext>
                </a:extLst>
              </p:cNvPr>
              <p:cNvSpPr/>
              <p:nvPr/>
            </p:nvSpPr>
            <p:spPr>
              <a:xfrm>
                <a:off x="454022" y="1386601"/>
                <a:ext cx="84236" cy="115095"/>
              </a:xfrm>
              <a:custGeom>
                <a:avLst/>
                <a:gdLst>
                  <a:gd name="connsiteX0" fmla="*/ 24 w 84236"/>
                  <a:gd name="connsiteY0" fmla="*/ 57142 h 115095"/>
                  <a:gd name="connsiteX1" fmla="*/ 55260 w 84236"/>
                  <a:gd name="connsiteY1" fmla="*/ 115095 h 115095"/>
                  <a:gd name="connsiteX2" fmla="*/ 58882 w 84236"/>
                  <a:gd name="connsiteY2" fmla="*/ 115095 h 115095"/>
                  <a:gd name="connsiteX3" fmla="*/ 84236 w 84236"/>
                  <a:gd name="connsiteY3" fmla="*/ 111473 h 115095"/>
                  <a:gd name="connsiteX4" fmla="*/ 84236 w 84236"/>
                  <a:gd name="connsiteY4" fmla="*/ 81591 h 115095"/>
                  <a:gd name="connsiteX5" fmla="*/ 60693 w 84236"/>
                  <a:gd name="connsiteY5" fmla="*/ 87930 h 115095"/>
                  <a:gd name="connsiteX6" fmla="*/ 30811 w 84236"/>
                  <a:gd name="connsiteY6" fmla="*/ 58048 h 115095"/>
                  <a:gd name="connsiteX7" fmla="*/ 60693 w 84236"/>
                  <a:gd name="connsiteY7" fmla="*/ 28165 h 115095"/>
                  <a:gd name="connsiteX8" fmla="*/ 84236 w 84236"/>
                  <a:gd name="connsiteY8" fmla="*/ 33599 h 115095"/>
                  <a:gd name="connsiteX9" fmla="*/ 84236 w 84236"/>
                  <a:gd name="connsiteY9" fmla="*/ 3717 h 115095"/>
                  <a:gd name="connsiteX10" fmla="*/ 58882 w 84236"/>
                  <a:gd name="connsiteY10" fmla="*/ 94 h 115095"/>
                  <a:gd name="connsiteX11" fmla="*/ 24 w 84236"/>
                  <a:gd name="connsiteY11" fmla="*/ 54425 h 115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236" h="115095">
                    <a:moveTo>
                      <a:pt x="24" y="57142"/>
                    </a:moveTo>
                    <a:cubicBezTo>
                      <a:pt x="-882" y="87930"/>
                      <a:pt x="24472" y="114190"/>
                      <a:pt x="55260" y="115095"/>
                    </a:cubicBezTo>
                    <a:lnTo>
                      <a:pt x="58882" y="115095"/>
                    </a:lnTo>
                    <a:cubicBezTo>
                      <a:pt x="67937" y="115095"/>
                      <a:pt x="76087" y="113284"/>
                      <a:pt x="84236" y="111473"/>
                    </a:cubicBezTo>
                    <a:lnTo>
                      <a:pt x="84236" y="81591"/>
                    </a:lnTo>
                    <a:cubicBezTo>
                      <a:pt x="76992" y="85213"/>
                      <a:pt x="68843" y="87930"/>
                      <a:pt x="60693" y="87930"/>
                    </a:cubicBezTo>
                    <a:cubicBezTo>
                      <a:pt x="44394" y="87930"/>
                      <a:pt x="30811" y="74347"/>
                      <a:pt x="30811" y="58048"/>
                    </a:cubicBezTo>
                    <a:cubicBezTo>
                      <a:pt x="30811" y="41748"/>
                      <a:pt x="44394" y="28165"/>
                      <a:pt x="60693" y="28165"/>
                    </a:cubicBezTo>
                    <a:cubicBezTo>
                      <a:pt x="68843" y="28165"/>
                      <a:pt x="76992" y="29976"/>
                      <a:pt x="84236" y="33599"/>
                    </a:cubicBezTo>
                    <a:lnTo>
                      <a:pt x="84236" y="3717"/>
                    </a:lnTo>
                    <a:cubicBezTo>
                      <a:pt x="76087" y="1000"/>
                      <a:pt x="67032" y="94"/>
                      <a:pt x="58882" y="94"/>
                    </a:cubicBezTo>
                    <a:cubicBezTo>
                      <a:pt x="28094" y="-1717"/>
                      <a:pt x="929" y="22732"/>
                      <a:pt x="24" y="54425"/>
                    </a:cubicBezTo>
                    <a:close/>
                  </a:path>
                </a:pathLst>
              </a:custGeom>
              <a:solidFill>
                <a:srgbClr val="00BBEB"/>
              </a:solidFill>
              <a:ln w="89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0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5" name="Freeform: Shape 14">
                <a:extLst>
                  <a:ext uri="{FF2B5EF4-FFF2-40B4-BE49-F238E27FC236}">
                    <a16:creationId xmlns:a16="http://schemas.microsoft.com/office/drawing/2014/main" id="{2BC46FC6-7696-6644-EDD1-F22F0694B680}"/>
                  </a:ext>
                </a:extLst>
              </p:cNvPr>
              <p:cNvSpPr/>
              <p:nvPr/>
            </p:nvSpPr>
            <p:spPr>
              <a:xfrm>
                <a:off x="863315" y="1386695"/>
                <a:ext cx="115023" cy="115024"/>
              </a:xfrm>
              <a:custGeom>
                <a:avLst/>
                <a:gdLst>
                  <a:gd name="connsiteX0" fmla="*/ 56165 w 115023"/>
                  <a:gd name="connsiteY0" fmla="*/ 0 h 115024"/>
                  <a:gd name="connsiteX1" fmla="*/ 24 w 115023"/>
                  <a:gd name="connsiteY1" fmla="*/ 58859 h 115024"/>
                  <a:gd name="connsiteX2" fmla="*/ 58882 w 115023"/>
                  <a:gd name="connsiteY2" fmla="*/ 115001 h 115024"/>
                  <a:gd name="connsiteX3" fmla="*/ 115024 w 115023"/>
                  <a:gd name="connsiteY3" fmla="*/ 57048 h 115024"/>
                  <a:gd name="connsiteX4" fmla="*/ 58882 w 115023"/>
                  <a:gd name="connsiteY4" fmla="*/ 0 h 115024"/>
                  <a:gd name="connsiteX5" fmla="*/ 56165 w 115023"/>
                  <a:gd name="connsiteY5" fmla="*/ 0 h 115024"/>
                  <a:gd name="connsiteX6" fmla="*/ 56165 w 115023"/>
                  <a:gd name="connsiteY6" fmla="*/ 86024 h 115024"/>
                  <a:gd name="connsiteX7" fmla="*/ 26283 w 115023"/>
                  <a:gd name="connsiteY7" fmla="*/ 57048 h 115024"/>
                  <a:gd name="connsiteX8" fmla="*/ 55260 w 115023"/>
                  <a:gd name="connsiteY8" fmla="*/ 27165 h 115024"/>
                  <a:gd name="connsiteX9" fmla="*/ 85142 w 115023"/>
                  <a:gd name="connsiteY9" fmla="*/ 56142 h 115024"/>
                  <a:gd name="connsiteX10" fmla="*/ 56165 w 115023"/>
                  <a:gd name="connsiteY10" fmla="*/ 86024 h 115024"/>
                  <a:gd name="connsiteX11" fmla="*/ 56165 w 115023"/>
                  <a:gd name="connsiteY11" fmla="*/ 86024 h 115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5023" h="115024">
                    <a:moveTo>
                      <a:pt x="56165" y="0"/>
                    </a:moveTo>
                    <a:cubicBezTo>
                      <a:pt x="24472" y="906"/>
                      <a:pt x="-882" y="27165"/>
                      <a:pt x="24" y="58859"/>
                    </a:cubicBezTo>
                    <a:cubicBezTo>
                      <a:pt x="929" y="90552"/>
                      <a:pt x="27189" y="115906"/>
                      <a:pt x="58882" y="115001"/>
                    </a:cubicBezTo>
                    <a:cubicBezTo>
                      <a:pt x="90575" y="114095"/>
                      <a:pt x="115024" y="88741"/>
                      <a:pt x="115024" y="57048"/>
                    </a:cubicBezTo>
                    <a:cubicBezTo>
                      <a:pt x="115024" y="25354"/>
                      <a:pt x="90575" y="0"/>
                      <a:pt x="58882" y="0"/>
                    </a:cubicBezTo>
                    <a:cubicBezTo>
                      <a:pt x="57976" y="0"/>
                      <a:pt x="57071" y="0"/>
                      <a:pt x="56165" y="0"/>
                    </a:cubicBezTo>
                    <a:close/>
                    <a:moveTo>
                      <a:pt x="56165" y="86024"/>
                    </a:moveTo>
                    <a:cubicBezTo>
                      <a:pt x="39866" y="86024"/>
                      <a:pt x="27189" y="73347"/>
                      <a:pt x="26283" y="57048"/>
                    </a:cubicBezTo>
                    <a:cubicBezTo>
                      <a:pt x="26283" y="40748"/>
                      <a:pt x="38961" y="28071"/>
                      <a:pt x="55260" y="27165"/>
                    </a:cubicBezTo>
                    <a:cubicBezTo>
                      <a:pt x="71559" y="27165"/>
                      <a:pt x="84236" y="39843"/>
                      <a:pt x="85142" y="56142"/>
                    </a:cubicBezTo>
                    <a:cubicBezTo>
                      <a:pt x="85142" y="73347"/>
                      <a:pt x="72465" y="86024"/>
                      <a:pt x="56165" y="86024"/>
                    </a:cubicBezTo>
                    <a:cubicBezTo>
                      <a:pt x="57071" y="86930"/>
                      <a:pt x="56165" y="86930"/>
                      <a:pt x="56165" y="86024"/>
                    </a:cubicBezTo>
                    <a:close/>
                  </a:path>
                </a:pathLst>
              </a:custGeom>
              <a:solidFill>
                <a:srgbClr val="00BBEB"/>
              </a:solidFill>
              <a:ln w="89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0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6" name="Freeform: Shape 15">
                <a:extLst>
                  <a:ext uri="{FF2B5EF4-FFF2-40B4-BE49-F238E27FC236}">
                    <a16:creationId xmlns:a16="http://schemas.microsoft.com/office/drawing/2014/main" id="{2E6716DF-E6BA-E145-D7DC-8B3875C0D2DA}"/>
                  </a:ext>
                </a:extLst>
              </p:cNvPr>
              <p:cNvSpPr/>
              <p:nvPr/>
            </p:nvSpPr>
            <p:spPr>
              <a:xfrm>
                <a:off x="642393" y="1385789"/>
                <a:ext cx="77874" cy="113189"/>
              </a:xfrm>
              <a:custGeom>
                <a:avLst/>
                <a:gdLst>
                  <a:gd name="connsiteX0" fmla="*/ 50709 w 77874"/>
                  <a:gd name="connsiteY0" fmla="*/ 46181 h 113189"/>
                  <a:gd name="connsiteX1" fmla="*/ 42559 w 77874"/>
                  <a:gd name="connsiteY1" fmla="*/ 43465 h 113189"/>
                  <a:gd name="connsiteX2" fmla="*/ 29882 w 77874"/>
                  <a:gd name="connsiteY2" fmla="*/ 32599 h 113189"/>
                  <a:gd name="connsiteX3" fmla="*/ 47087 w 77874"/>
                  <a:gd name="connsiteY3" fmla="*/ 23543 h 113189"/>
                  <a:gd name="connsiteX4" fmla="*/ 68819 w 77874"/>
                  <a:gd name="connsiteY4" fmla="*/ 27165 h 113189"/>
                  <a:gd name="connsiteX5" fmla="*/ 68819 w 77874"/>
                  <a:gd name="connsiteY5" fmla="*/ 3622 h 113189"/>
                  <a:gd name="connsiteX6" fmla="*/ 41654 w 77874"/>
                  <a:gd name="connsiteY6" fmla="*/ 0 h 113189"/>
                  <a:gd name="connsiteX7" fmla="*/ 0 w 77874"/>
                  <a:gd name="connsiteY7" fmla="*/ 34410 h 113189"/>
                  <a:gd name="connsiteX8" fmla="*/ 28976 w 77874"/>
                  <a:gd name="connsiteY8" fmla="*/ 67008 h 113189"/>
                  <a:gd name="connsiteX9" fmla="*/ 35315 w 77874"/>
                  <a:gd name="connsiteY9" fmla="*/ 68819 h 113189"/>
                  <a:gd name="connsiteX10" fmla="*/ 47992 w 77874"/>
                  <a:gd name="connsiteY10" fmla="*/ 79685 h 113189"/>
                  <a:gd name="connsiteX11" fmla="*/ 28071 w 77874"/>
                  <a:gd name="connsiteY11" fmla="*/ 89646 h 113189"/>
                  <a:gd name="connsiteX12" fmla="*/ 1811 w 77874"/>
                  <a:gd name="connsiteY12" fmla="*/ 85119 h 113189"/>
                  <a:gd name="connsiteX13" fmla="*/ 1811 w 77874"/>
                  <a:gd name="connsiteY13" fmla="*/ 110473 h 113189"/>
                  <a:gd name="connsiteX14" fmla="*/ 31693 w 77874"/>
                  <a:gd name="connsiteY14" fmla="*/ 113190 h 113189"/>
                  <a:gd name="connsiteX15" fmla="*/ 77874 w 77874"/>
                  <a:gd name="connsiteY15" fmla="*/ 76063 h 113189"/>
                  <a:gd name="connsiteX16" fmla="*/ 50709 w 77874"/>
                  <a:gd name="connsiteY16" fmla="*/ 46181 h 113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7874" h="113189">
                    <a:moveTo>
                      <a:pt x="50709" y="46181"/>
                    </a:moveTo>
                    <a:lnTo>
                      <a:pt x="42559" y="43465"/>
                    </a:lnTo>
                    <a:cubicBezTo>
                      <a:pt x="38032" y="41654"/>
                      <a:pt x="29882" y="39843"/>
                      <a:pt x="29882" y="32599"/>
                    </a:cubicBezTo>
                    <a:cubicBezTo>
                      <a:pt x="29882" y="27165"/>
                      <a:pt x="36221" y="23543"/>
                      <a:pt x="47087" y="23543"/>
                    </a:cubicBezTo>
                    <a:cubicBezTo>
                      <a:pt x="54331" y="23543"/>
                      <a:pt x="61575" y="25354"/>
                      <a:pt x="68819" y="27165"/>
                    </a:cubicBezTo>
                    <a:lnTo>
                      <a:pt x="68819" y="3622"/>
                    </a:lnTo>
                    <a:cubicBezTo>
                      <a:pt x="59764" y="1811"/>
                      <a:pt x="50709" y="0"/>
                      <a:pt x="41654" y="0"/>
                    </a:cubicBezTo>
                    <a:cubicBezTo>
                      <a:pt x="15394" y="0"/>
                      <a:pt x="0" y="13583"/>
                      <a:pt x="0" y="34410"/>
                    </a:cubicBezTo>
                    <a:cubicBezTo>
                      <a:pt x="0" y="52520"/>
                      <a:pt x="12677" y="61575"/>
                      <a:pt x="28976" y="67008"/>
                    </a:cubicBezTo>
                    <a:lnTo>
                      <a:pt x="35315" y="68819"/>
                    </a:lnTo>
                    <a:cubicBezTo>
                      <a:pt x="42559" y="70630"/>
                      <a:pt x="47992" y="74252"/>
                      <a:pt x="47992" y="79685"/>
                    </a:cubicBezTo>
                    <a:cubicBezTo>
                      <a:pt x="47992" y="85119"/>
                      <a:pt x="41654" y="89646"/>
                      <a:pt x="28071" y="89646"/>
                    </a:cubicBezTo>
                    <a:cubicBezTo>
                      <a:pt x="19016" y="89646"/>
                      <a:pt x="9961" y="87835"/>
                      <a:pt x="1811" y="85119"/>
                    </a:cubicBezTo>
                    <a:lnTo>
                      <a:pt x="1811" y="110473"/>
                    </a:lnTo>
                    <a:cubicBezTo>
                      <a:pt x="11772" y="112284"/>
                      <a:pt x="21732" y="113190"/>
                      <a:pt x="31693" y="113190"/>
                    </a:cubicBezTo>
                    <a:cubicBezTo>
                      <a:pt x="53425" y="113190"/>
                      <a:pt x="77874" y="104134"/>
                      <a:pt x="77874" y="76063"/>
                    </a:cubicBezTo>
                    <a:cubicBezTo>
                      <a:pt x="76969" y="62481"/>
                      <a:pt x="66103" y="49803"/>
                      <a:pt x="50709" y="46181"/>
                    </a:cubicBezTo>
                    <a:close/>
                  </a:path>
                </a:pathLst>
              </a:custGeom>
              <a:solidFill>
                <a:srgbClr val="00BBEB"/>
              </a:solidFill>
              <a:ln w="89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0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7" name="Freeform: Shape 16">
                <a:extLst>
                  <a:ext uri="{FF2B5EF4-FFF2-40B4-BE49-F238E27FC236}">
                    <a16:creationId xmlns:a16="http://schemas.microsoft.com/office/drawing/2014/main" id="{C7A1EF90-772D-9F4F-F247-2E32B25247FF}"/>
                  </a:ext>
                </a:extLst>
              </p:cNvPr>
              <p:cNvSpPr/>
              <p:nvPr/>
            </p:nvSpPr>
            <p:spPr>
              <a:xfrm>
                <a:off x="396999" y="1255395"/>
                <a:ext cx="28070" cy="55323"/>
              </a:xfrm>
              <a:custGeom>
                <a:avLst/>
                <a:gdLst>
                  <a:gd name="connsiteX0" fmla="*/ 13583 w 28070"/>
                  <a:gd name="connsiteY0" fmla="*/ 0 h 55323"/>
                  <a:gd name="connsiteX1" fmla="*/ 0 w 28070"/>
                  <a:gd name="connsiteY1" fmla="*/ 13583 h 55323"/>
                  <a:gd name="connsiteX2" fmla="*/ 0 w 28070"/>
                  <a:gd name="connsiteY2" fmla="*/ 42559 h 55323"/>
                  <a:gd name="connsiteX3" fmla="*/ 15394 w 28070"/>
                  <a:gd name="connsiteY3" fmla="*/ 55236 h 55323"/>
                  <a:gd name="connsiteX4" fmla="*/ 28071 w 28070"/>
                  <a:gd name="connsiteY4" fmla="*/ 42559 h 55323"/>
                  <a:gd name="connsiteX5" fmla="*/ 28071 w 28070"/>
                  <a:gd name="connsiteY5" fmla="*/ 13583 h 55323"/>
                  <a:gd name="connsiteX6" fmla="*/ 13583 w 28070"/>
                  <a:gd name="connsiteY6" fmla="*/ 0 h 55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70" h="55323">
                    <a:moveTo>
                      <a:pt x="13583" y="0"/>
                    </a:moveTo>
                    <a:cubicBezTo>
                      <a:pt x="6339" y="0"/>
                      <a:pt x="0" y="6339"/>
                      <a:pt x="0" y="13583"/>
                    </a:cubicBezTo>
                    <a:lnTo>
                      <a:pt x="0" y="42559"/>
                    </a:lnTo>
                    <a:cubicBezTo>
                      <a:pt x="906" y="49803"/>
                      <a:pt x="7244" y="56142"/>
                      <a:pt x="15394" y="55236"/>
                    </a:cubicBezTo>
                    <a:cubicBezTo>
                      <a:pt x="22638" y="54331"/>
                      <a:pt x="28071" y="48898"/>
                      <a:pt x="28071" y="42559"/>
                    </a:cubicBezTo>
                    <a:lnTo>
                      <a:pt x="28071" y="13583"/>
                    </a:lnTo>
                    <a:cubicBezTo>
                      <a:pt x="28071" y="6339"/>
                      <a:pt x="21732" y="0"/>
                      <a:pt x="13583" y="0"/>
                    </a:cubicBezTo>
                    <a:close/>
                  </a:path>
                </a:pathLst>
              </a:custGeom>
              <a:solidFill>
                <a:srgbClr val="00BBEB"/>
              </a:solidFill>
              <a:ln w="89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0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8" name="Freeform: Shape 17">
                <a:extLst>
                  <a:ext uri="{FF2B5EF4-FFF2-40B4-BE49-F238E27FC236}">
                    <a16:creationId xmlns:a16="http://schemas.microsoft.com/office/drawing/2014/main" id="{AB60E76D-7784-3C78-DA69-24A5D3C166FD}"/>
                  </a:ext>
                </a:extLst>
              </p:cNvPr>
              <p:cNvSpPr/>
              <p:nvPr/>
            </p:nvSpPr>
            <p:spPr>
              <a:xfrm>
                <a:off x="473967" y="1218182"/>
                <a:ext cx="27165" cy="94260"/>
              </a:xfrm>
              <a:custGeom>
                <a:avLst/>
                <a:gdLst>
                  <a:gd name="connsiteX0" fmla="*/ 13583 w 27165"/>
                  <a:gd name="connsiteY0" fmla="*/ 94260 h 94260"/>
                  <a:gd name="connsiteX1" fmla="*/ 27165 w 27165"/>
                  <a:gd name="connsiteY1" fmla="*/ 80677 h 94260"/>
                  <a:gd name="connsiteX2" fmla="*/ 27165 w 27165"/>
                  <a:gd name="connsiteY2" fmla="*/ 12764 h 94260"/>
                  <a:gd name="connsiteX3" fmla="*/ 11772 w 27165"/>
                  <a:gd name="connsiteY3" fmla="*/ 87 h 94260"/>
                  <a:gd name="connsiteX4" fmla="*/ 0 w 27165"/>
                  <a:gd name="connsiteY4" fmla="*/ 12764 h 94260"/>
                  <a:gd name="connsiteX5" fmla="*/ 0 w 27165"/>
                  <a:gd name="connsiteY5" fmla="*/ 79772 h 94260"/>
                  <a:gd name="connsiteX6" fmla="*/ 13583 w 27165"/>
                  <a:gd name="connsiteY6" fmla="*/ 94260 h 94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65" h="94260">
                    <a:moveTo>
                      <a:pt x="13583" y="94260"/>
                    </a:moveTo>
                    <a:cubicBezTo>
                      <a:pt x="20827" y="94260"/>
                      <a:pt x="27165" y="87922"/>
                      <a:pt x="27165" y="80677"/>
                    </a:cubicBezTo>
                    <a:lnTo>
                      <a:pt x="27165" y="12764"/>
                    </a:lnTo>
                    <a:cubicBezTo>
                      <a:pt x="26260" y="5520"/>
                      <a:pt x="19921" y="-819"/>
                      <a:pt x="11772" y="87"/>
                    </a:cubicBezTo>
                    <a:cubicBezTo>
                      <a:pt x="5433" y="992"/>
                      <a:pt x="0" y="6425"/>
                      <a:pt x="0" y="12764"/>
                    </a:cubicBezTo>
                    <a:lnTo>
                      <a:pt x="0" y="79772"/>
                    </a:lnTo>
                    <a:cubicBezTo>
                      <a:pt x="0" y="87922"/>
                      <a:pt x="5433" y="94260"/>
                      <a:pt x="13583" y="94260"/>
                    </a:cubicBezTo>
                    <a:close/>
                  </a:path>
                </a:pathLst>
              </a:custGeom>
              <a:solidFill>
                <a:srgbClr val="00BBEB"/>
              </a:solidFill>
              <a:ln w="89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0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9" name="Freeform: Shape 18">
                <a:extLst>
                  <a:ext uri="{FF2B5EF4-FFF2-40B4-BE49-F238E27FC236}">
                    <a16:creationId xmlns:a16="http://schemas.microsoft.com/office/drawing/2014/main" id="{45BA6D6E-B0C9-F40D-06CE-7C9E6CF299A4}"/>
                  </a:ext>
                </a:extLst>
              </p:cNvPr>
              <p:cNvSpPr/>
              <p:nvPr/>
            </p:nvSpPr>
            <p:spPr>
              <a:xfrm>
                <a:off x="550030" y="1164844"/>
                <a:ext cx="27165" cy="174764"/>
              </a:xfrm>
              <a:custGeom>
                <a:avLst/>
                <a:gdLst>
                  <a:gd name="connsiteX0" fmla="*/ 13583 w 27165"/>
                  <a:gd name="connsiteY0" fmla="*/ 0 h 174764"/>
                  <a:gd name="connsiteX1" fmla="*/ 0 w 27165"/>
                  <a:gd name="connsiteY1" fmla="*/ 13583 h 174764"/>
                  <a:gd name="connsiteX2" fmla="*/ 0 w 27165"/>
                  <a:gd name="connsiteY2" fmla="*/ 161182 h 174764"/>
                  <a:gd name="connsiteX3" fmla="*/ 13583 w 27165"/>
                  <a:gd name="connsiteY3" fmla="*/ 174765 h 174764"/>
                  <a:gd name="connsiteX4" fmla="*/ 27165 w 27165"/>
                  <a:gd name="connsiteY4" fmla="*/ 161182 h 174764"/>
                  <a:gd name="connsiteX5" fmla="*/ 27165 w 27165"/>
                  <a:gd name="connsiteY5" fmla="*/ 13583 h 174764"/>
                  <a:gd name="connsiteX6" fmla="*/ 13583 w 27165"/>
                  <a:gd name="connsiteY6" fmla="*/ 0 h 17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65" h="174764">
                    <a:moveTo>
                      <a:pt x="13583" y="0"/>
                    </a:moveTo>
                    <a:cubicBezTo>
                      <a:pt x="6339" y="0"/>
                      <a:pt x="0" y="6339"/>
                      <a:pt x="0" y="13583"/>
                    </a:cubicBezTo>
                    <a:lnTo>
                      <a:pt x="0" y="161182"/>
                    </a:lnTo>
                    <a:cubicBezTo>
                      <a:pt x="0" y="169332"/>
                      <a:pt x="6339" y="174765"/>
                      <a:pt x="13583" y="174765"/>
                    </a:cubicBezTo>
                    <a:cubicBezTo>
                      <a:pt x="21732" y="174765"/>
                      <a:pt x="27165" y="168426"/>
                      <a:pt x="27165" y="161182"/>
                    </a:cubicBezTo>
                    <a:lnTo>
                      <a:pt x="27165" y="13583"/>
                    </a:lnTo>
                    <a:cubicBezTo>
                      <a:pt x="27165" y="6339"/>
                      <a:pt x="20827" y="0"/>
                      <a:pt x="13583" y="0"/>
                    </a:cubicBezTo>
                    <a:close/>
                  </a:path>
                </a:pathLst>
              </a:custGeom>
              <a:solidFill>
                <a:srgbClr val="00BBEB"/>
              </a:solidFill>
              <a:ln w="89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0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0" name="Freeform: Shape 19">
                <a:extLst>
                  <a:ext uri="{FF2B5EF4-FFF2-40B4-BE49-F238E27FC236}">
                    <a16:creationId xmlns:a16="http://schemas.microsoft.com/office/drawing/2014/main" id="{EE033158-D90A-0460-7B06-1F87CB74E0FE}"/>
                  </a:ext>
                </a:extLst>
              </p:cNvPr>
              <p:cNvSpPr/>
              <p:nvPr/>
            </p:nvSpPr>
            <p:spPr>
              <a:xfrm>
                <a:off x="626094" y="1218182"/>
                <a:ext cx="28070" cy="92535"/>
              </a:xfrm>
              <a:custGeom>
                <a:avLst/>
                <a:gdLst>
                  <a:gd name="connsiteX0" fmla="*/ 28071 w 28070"/>
                  <a:gd name="connsiteY0" fmla="*/ 80677 h 92535"/>
                  <a:gd name="connsiteX1" fmla="*/ 28071 w 28070"/>
                  <a:gd name="connsiteY1" fmla="*/ 12764 h 92535"/>
                  <a:gd name="connsiteX2" fmla="*/ 12677 w 28070"/>
                  <a:gd name="connsiteY2" fmla="*/ 87 h 92535"/>
                  <a:gd name="connsiteX3" fmla="*/ 0 w 28070"/>
                  <a:gd name="connsiteY3" fmla="*/ 12764 h 92535"/>
                  <a:gd name="connsiteX4" fmla="*/ 0 w 28070"/>
                  <a:gd name="connsiteY4" fmla="*/ 79772 h 92535"/>
                  <a:gd name="connsiteX5" fmla="*/ 15394 w 28070"/>
                  <a:gd name="connsiteY5" fmla="*/ 92449 h 92535"/>
                  <a:gd name="connsiteX6" fmla="*/ 28071 w 28070"/>
                  <a:gd name="connsiteY6" fmla="*/ 80677 h 92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70" h="92535">
                    <a:moveTo>
                      <a:pt x="28071" y="80677"/>
                    </a:moveTo>
                    <a:lnTo>
                      <a:pt x="28071" y="12764"/>
                    </a:lnTo>
                    <a:cubicBezTo>
                      <a:pt x="27165" y="5520"/>
                      <a:pt x="20827" y="-819"/>
                      <a:pt x="12677" y="87"/>
                    </a:cubicBezTo>
                    <a:cubicBezTo>
                      <a:pt x="6339" y="992"/>
                      <a:pt x="906" y="6425"/>
                      <a:pt x="0" y="12764"/>
                    </a:cubicBezTo>
                    <a:lnTo>
                      <a:pt x="0" y="79772"/>
                    </a:lnTo>
                    <a:cubicBezTo>
                      <a:pt x="906" y="87016"/>
                      <a:pt x="7244" y="93355"/>
                      <a:pt x="15394" y="92449"/>
                    </a:cubicBezTo>
                    <a:cubicBezTo>
                      <a:pt x="21732" y="92449"/>
                      <a:pt x="27165" y="87016"/>
                      <a:pt x="28071" y="80677"/>
                    </a:cubicBezTo>
                    <a:close/>
                  </a:path>
                </a:pathLst>
              </a:custGeom>
              <a:solidFill>
                <a:srgbClr val="00BBEB"/>
              </a:solidFill>
              <a:ln w="89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0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1" name="Freeform: Shape 20">
                <a:extLst>
                  <a:ext uri="{FF2B5EF4-FFF2-40B4-BE49-F238E27FC236}">
                    <a16:creationId xmlns:a16="http://schemas.microsoft.com/office/drawing/2014/main" id="{6EB4139F-CD99-E61D-F4AD-B368900CF484}"/>
                  </a:ext>
                </a:extLst>
              </p:cNvPr>
              <p:cNvSpPr/>
              <p:nvPr/>
            </p:nvSpPr>
            <p:spPr>
              <a:xfrm>
                <a:off x="703062" y="1255395"/>
                <a:ext cx="27165" cy="56142"/>
              </a:xfrm>
              <a:custGeom>
                <a:avLst/>
                <a:gdLst>
                  <a:gd name="connsiteX0" fmla="*/ 13583 w 27165"/>
                  <a:gd name="connsiteY0" fmla="*/ 0 h 56142"/>
                  <a:gd name="connsiteX1" fmla="*/ 0 w 27165"/>
                  <a:gd name="connsiteY1" fmla="*/ 13583 h 56142"/>
                  <a:gd name="connsiteX2" fmla="*/ 0 w 27165"/>
                  <a:gd name="connsiteY2" fmla="*/ 42559 h 56142"/>
                  <a:gd name="connsiteX3" fmla="*/ 13583 w 27165"/>
                  <a:gd name="connsiteY3" fmla="*/ 56142 h 56142"/>
                  <a:gd name="connsiteX4" fmla="*/ 27165 w 27165"/>
                  <a:gd name="connsiteY4" fmla="*/ 42559 h 56142"/>
                  <a:gd name="connsiteX5" fmla="*/ 27165 w 27165"/>
                  <a:gd name="connsiteY5" fmla="*/ 13583 h 56142"/>
                  <a:gd name="connsiteX6" fmla="*/ 13583 w 27165"/>
                  <a:gd name="connsiteY6" fmla="*/ 0 h 56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65" h="56142">
                    <a:moveTo>
                      <a:pt x="13583" y="0"/>
                    </a:moveTo>
                    <a:cubicBezTo>
                      <a:pt x="6339" y="0"/>
                      <a:pt x="0" y="6339"/>
                      <a:pt x="0" y="13583"/>
                    </a:cubicBezTo>
                    <a:lnTo>
                      <a:pt x="0" y="42559"/>
                    </a:lnTo>
                    <a:cubicBezTo>
                      <a:pt x="0" y="49803"/>
                      <a:pt x="6339" y="56142"/>
                      <a:pt x="13583" y="56142"/>
                    </a:cubicBezTo>
                    <a:cubicBezTo>
                      <a:pt x="20827" y="56142"/>
                      <a:pt x="27165" y="49803"/>
                      <a:pt x="27165" y="42559"/>
                    </a:cubicBezTo>
                    <a:lnTo>
                      <a:pt x="27165" y="13583"/>
                    </a:lnTo>
                    <a:cubicBezTo>
                      <a:pt x="27165" y="6339"/>
                      <a:pt x="20827" y="0"/>
                      <a:pt x="13583" y="0"/>
                    </a:cubicBezTo>
                    <a:close/>
                  </a:path>
                </a:pathLst>
              </a:custGeom>
              <a:solidFill>
                <a:srgbClr val="00BBEB"/>
              </a:solidFill>
              <a:ln w="89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0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2" name="Freeform: Shape 21">
                <a:extLst>
                  <a:ext uri="{FF2B5EF4-FFF2-40B4-BE49-F238E27FC236}">
                    <a16:creationId xmlns:a16="http://schemas.microsoft.com/office/drawing/2014/main" id="{D28EC20B-874A-9EBD-D3DA-077C25120DBE}"/>
                  </a:ext>
                </a:extLst>
              </p:cNvPr>
              <p:cNvSpPr/>
              <p:nvPr/>
            </p:nvSpPr>
            <p:spPr>
              <a:xfrm>
                <a:off x="779125" y="1217363"/>
                <a:ext cx="27165" cy="95079"/>
              </a:xfrm>
              <a:custGeom>
                <a:avLst/>
                <a:gdLst>
                  <a:gd name="connsiteX0" fmla="*/ 13583 w 27165"/>
                  <a:gd name="connsiteY0" fmla="*/ 95079 h 95079"/>
                  <a:gd name="connsiteX1" fmla="*/ 27165 w 27165"/>
                  <a:gd name="connsiteY1" fmla="*/ 81496 h 95079"/>
                  <a:gd name="connsiteX2" fmla="*/ 27165 w 27165"/>
                  <a:gd name="connsiteY2" fmla="*/ 13583 h 95079"/>
                  <a:gd name="connsiteX3" fmla="*/ 13583 w 27165"/>
                  <a:gd name="connsiteY3" fmla="*/ 0 h 95079"/>
                  <a:gd name="connsiteX4" fmla="*/ 0 w 27165"/>
                  <a:gd name="connsiteY4" fmla="*/ 13583 h 95079"/>
                  <a:gd name="connsiteX5" fmla="*/ 0 w 27165"/>
                  <a:gd name="connsiteY5" fmla="*/ 80591 h 95079"/>
                  <a:gd name="connsiteX6" fmla="*/ 13583 w 27165"/>
                  <a:gd name="connsiteY6" fmla="*/ 95079 h 95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65" h="95079">
                    <a:moveTo>
                      <a:pt x="13583" y="95079"/>
                    </a:moveTo>
                    <a:cubicBezTo>
                      <a:pt x="20827" y="95079"/>
                      <a:pt x="27165" y="88741"/>
                      <a:pt x="27165" y="81496"/>
                    </a:cubicBezTo>
                    <a:lnTo>
                      <a:pt x="27165" y="13583"/>
                    </a:lnTo>
                    <a:cubicBezTo>
                      <a:pt x="27165" y="6339"/>
                      <a:pt x="20827" y="0"/>
                      <a:pt x="13583" y="0"/>
                    </a:cubicBezTo>
                    <a:cubicBezTo>
                      <a:pt x="6339" y="0"/>
                      <a:pt x="0" y="6339"/>
                      <a:pt x="0" y="13583"/>
                    </a:cubicBezTo>
                    <a:lnTo>
                      <a:pt x="0" y="80591"/>
                    </a:lnTo>
                    <a:cubicBezTo>
                      <a:pt x="0" y="88741"/>
                      <a:pt x="5433" y="95079"/>
                      <a:pt x="13583" y="95079"/>
                    </a:cubicBezTo>
                    <a:close/>
                  </a:path>
                </a:pathLst>
              </a:custGeom>
              <a:solidFill>
                <a:srgbClr val="00BBEB"/>
              </a:solidFill>
              <a:ln w="89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0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3" name="Freeform: Shape 22">
                <a:extLst>
                  <a:ext uri="{FF2B5EF4-FFF2-40B4-BE49-F238E27FC236}">
                    <a16:creationId xmlns:a16="http://schemas.microsoft.com/office/drawing/2014/main" id="{EC7A03D1-6BDF-995B-432E-94F30C8ED7EB}"/>
                  </a:ext>
                </a:extLst>
              </p:cNvPr>
              <p:cNvSpPr/>
              <p:nvPr/>
            </p:nvSpPr>
            <p:spPr>
              <a:xfrm>
                <a:off x="855102" y="1165663"/>
                <a:ext cx="28157" cy="175843"/>
              </a:xfrm>
              <a:custGeom>
                <a:avLst/>
                <a:gdLst>
                  <a:gd name="connsiteX0" fmla="*/ 28157 w 28157"/>
                  <a:gd name="connsiteY0" fmla="*/ 160363 h 175843"/>
                  <a:gd name="connsiteX1" fmla="*/ 28157 w 28157"/>
                  <a:gd name="connsiteY1" fmla="*/ 12764 h 175843"/>
                  <a:gd name="connsiteX2" fmla="*/ 12764 w 28157"/>
                  <a:gd name="connsiteY2" fmla="*/ 87 h 175843"/>
                  <a:gd name="connsiteX3" fmla="*/ 87 w 28157"/>
                  <a:gd name="connsiteY3" fmla="*/ 12764 h 175843"/>
                  <a:gd name="connsiteX4" fmla="*/ 87 w 28157"/>
                  <a:gd name="connsiteY4" fmla="*/ 160363 h 175843"/>
                  <a:gd name="connsiteX5" fmla="*/ 12764 w 28157"/>
                  <a:gd name="connsiteY5" fmla="*/ 175757 h 175843"/>
                  <a:gd name="connsiteX6" fmla="*/ 28157 w 28157"/>
                  <a:gd name="connsiteY6" fmla="*/ 163079 h 175843"/>
                  <a:gd name="connsiteX7" fmla="*/ 28157 w 28157"/>
                  <a:gd name="connsiteY7" fmla="*/ 160363 h 175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157" h="175843">
                    <a:moveTo>
                      <a:pt x="28157" y="160363"/>
                    </a:moveTo>
                    <a:lnTo>
                      <a:pt x="28157" y="12764"/>
                    </a:lnTo>
                    <a:cubicBezTo>
                      <a:pt x="27252" y="5520"/>
                      <a:pt x="20913" y="-819"/>
                      <a:pt x="12764" y="87"/>
                    </a:cubicBezTo>
                    <a:cubicBezTo>
                      <a:pt x="5520" y="992"/>
                      <a:pt x="87" y="6425"/>
                      <a:pt x="87" y="12764"/>
                    </a:cubicBezTo>
                    <a:lnTo>
                      <a:pt x="87" y="160363"/>
                    </a:lnTo>
                    <a:cubicBezTo>
                      <a:pt x="-819" y="167607"/>
                      <a:pt x="5520" y="174851"/>
                      <a:pt x="12764" y="175757"/>
                    </a:cubicBezTo>
                    <a:cubicBezTo>
                      <a:pt x="20008" y="176662"/>
                      <a:pt x="27252" y="170324"/>
                      <a:pt x="28157" y="163079"/>
                    </a:cubicBezTo>
                    <a:cubicBezTo>
                      <a:pt x="28157" y="162174"/>
                      <a:pt x="28157" y="161268"/>
                      <a:pt x="28157" y="160363"/>
                    </a:cubicBezTo>
                    <a:close/>
                  </a:path>
                </a:pathLst>
              </a:custGeom>
              <a:solidFill>
                <a:srgbClr val="00BBEB"/>
              </a:solidFill>
              <a:ln w="89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0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4" name="Freeform: Shape 23">
                <a:extLst>
                  <a:ext uri="{FF2B5EF4-FFF2-40B4-BE49-F238E27FC236}">
                    <a16:creationId xmlns:a16="http://schemas.microsoft.com/office/drawing/2014/main" id="{40D4E432-1B65-3F8B-DBCD-B29D49751DE3}"/>
                  </a:ext>
                </a:extLst>
              </p:cNvPr>
              <p:cNvSpPr/>
              <p:nvPr/>
            </p:nvSpPr>
            <p:spPr>
              <a:xfrm>
                <a:off x="931252" y="1217363"/>
                <a:ext cx="27165" cy="95079"/>
              </a:xfrm>
              <a:custGeom>
                <a:avLst/>
                <a:gdLst>
                  <a:gd name="connsiteX0" fmla="*/ 13583 w 27165"/>
                  <a:gd name="connsiteY0" fmla="*/ 95079 h 95079"/>
                  <a:gd name="connsiteX1" fmla="*/ 27165 w 27165"/>
                  <a:gd name="connsiteY1" fmla="*/ 81496 h 95079"/>
                  <a:gd name="connsiteX2" fmla="*/ 27165 w 27165"/>
                  <a:gd name="connsiteY2" fmla="*/ 13583 h 95079"/>
                  <a:gd name="connsiteX3" fmla="*/ 13583 w 27165"/>
                  <a:gd name="connsiteY3" fmla="*/ 0 h 95079"/>
                  <a:gd name="connsiteX4" fmla="*/ 0 w 27165"/>
                  <a:gd name="connsiteY4" fmla="*/ 13583 h 95079"/>
                  <a:gd name="connsiteX5" fmla="*/ 0 w 27165"/>
                  <a:gd name="connsiteY5" fmla="*/ 80591 h 95079"/>
                  <a:gd name="connsiteX6" fmla="*/ 13583 w 27165"/>
                  <a:gd name="connsiteY6" fmla="*/ 95079 h 95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65" h="95079">
                    <a:moveTo>
                      <a:pt x="13583" y="95079"/>
                    </a:moveTo>
                    <a:cubicBezTo>
                      <a:pt x="20827" y="95079"/>
                      <a:pt x="27165" y="88741"/>
                      <a:pt x="27165" y="81496"/>
                    </a:cubicBezTo>
                    <a:lnTo>
                      <a:pt x="27165" y="13583"/>
                    </a:lnTo>
                    <a:cubicBezTo>
                      <a:pt x="27165" y="5433"/>
                      <a:pt x="20827" y="0"/>
                      <a:pt x="13583" y="0"/>
                    </a:cubicBezTo>
                    <a:cubicBezTo>
                      <a:pt x="6339" y="0"/>
                      <a:pt x="0" y="6339"/>
                      <a:pt x="0" y="13583"/>
                    </a:cubicBezTo>
                    <a:lnTo>
                      <a:pt x="0" y="80591"/>
                    </a:lnTo>
                    <a:cubicBezTo>
                      <a:pt x="0" y="88741"/>
                      <a:pt x="6339" y="95079"/>
                      <a:pt x="13583" y="95079"/>
                    </a:cubicBezTo>
                    <a:close/>
                  </a:path>
                </a:pathLst>
              </a:custGeom>
              <a:solidFill>
                <a:srgbClr val="00BBEB"/>
              </a:solidFill>
              <a:ln w="89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0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5" name="Freeform: Shape 24">
                <a:extLst>
                  <a:ext uri="{FF2B5EF4-FFF2-40B4-BE49-F238E27FC236}">
                    <a16:creationId xmlns:a16="http://schemas.microsoft.com/office/drawing/2014/main" id="{4526B616-F13C-5580-B472-4364D0E0BE5E}"/>
                  </a:ext>
                </a:extLst>
              </p:cNvPr>
              <p:cNvSpPr/>
              <p:nvPr/>
            </p:nvSpPr>
            <p:spPr>
              <a:xfrm>
                <a:off x="1008221" y="1255395"/>
                <a:ext cx="27165" cy="56142"/>
              </a:xfrm>
              <a:custGeom>
                <a:avLst/>
                <a:gdLst>
                  <a:gd name="connsiteX0" fmla="*/ 13583 w 27165"/>
                  <a:gd name="connsiteY0" fmla="*/ 0 h 56142"/>
                  <a:gd name="connsiteX1" fmla="*/ 0 w 27165"/>
                  <a:gd name="connsiteY1" fmla="*/ 13583 h 56142"/>
                  <a:gd name="connsiteX2" fmla="*/ 0 w 27165"/>
                  <a:gd name="connsiteY2" fmla="*/ 42559 h 56142"/>
                  <a:gd name="connsiteX3" fmla="*/ 13583 w 27165"/>
                  <a:gd name="connsiteY3" fmla="*/ 56142 h 56142"/>
                  <a:gd name="connsiteX4" fmla="*/ 27165 w 27165"/>
                  <a:gd name="connsiteY4" fmla="*/ 42559 h 56142"/>
                  <a:gd name="connsiteX5" fmla="*/ 27165 w 27165"/>
                  <a:gd name="connsiteY5" fmla="*/ 13583 h 56142"/>
                  <a:gd name="connsiteX6" fmla="*/ 13583 w 27165"/>
                  <a:gd name="connsiteY6" fmla="*/ 0 h 56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65" h="56142">
                    <a:moveTo>
                      <a:pt x="13583" y="0"/>
                    </a:moveTo>
                    <a:cubicBezTo>
                      <a:pt x="6339" y="0"/>
                      <a:pt x="0" y="6339"/>
                      <a:pt x="0" y="13583"/>
                    </a:cubicBezTo>
                    <a:lnTo>
                      <a:pt x="0" y="42559"/>
                    </a:lnTo>
                    <a:cubicBezTo>
                      <a:pt x="0" y="49803"/>
                      <a:pt x="6339" y="56142"/>
                      <a:pt x="13583" y="56142"/>
                    </a:cubicBezTo>
                    <a:cubicBezTo>
                      <a:pt x="20827" y="56142"/>
                      <a:pt x="27165" y="49803"/>
                      <a:pt x="27165" y="42559"/>
                    </a:cubicBezTo>
                    <a:lnTo>
                      <a:pt x="27165" y="13583"/>
                    </a:lnTo>
                    <a:cubicBezTo>
                      <a:pt x="27165" y="6339"/>
                      <a:pt x="20827" y="0"/>
                      <a:pt x="13583" y="0"/>
                    </a:cubicBezTo>
                    <a:close/>
                  </a:path>
                </a:pathLst>
              </a:custGeom>
              <a:solidFill>
                <a:srgbClr val="00BBEB"/>
              </a:solidFill>
              <a:ln w="89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0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grpSp>
      </p:grpSp>
      <p:grpSp>
        <p:nvGrpSpPr>
          <p:cNvPr id="98" name="Group 97">
            <a:extLst>
              <a:ext uri="{FF2B5EF4-FFF2-40B4-BE49-F238E27FC236}">
                <a16:creationId xmlns:a16="http://schemas.microsoft.com/office/drawing/2014/main" id="{80D54239-45D1-D3D0-E0C4-C4DAE2A5D4AD}"/>
              </a:ext>
            </a:extLst>
          </p:cNvPr>
          <p:cNvGrpSpPr/>
          <p:nvPr/>
        </p:nvGrpSpPr>
        <p:grpSpPr>
          <a:xfrm>
            <a:off x="4259849" y="2753858"/>
            <a:ext cx="3657600" cy="1620000"/>
            <a:chOff x="559839" y="2798059"/>
            <a:chExt cx="3657600" cy="1620000"/>
          </a:xfrm>
        </p:grpSpPr>
        <p:sp>
          <p:nvSpPr>
            <p:cNvPr id="29" name="Rounded Rectangle 38">
              <a:extLst>
                <a:ext uri="{FF2B5EF4-FFF2-40B4-BE49-F238E27FC236}">
                  <a16:creationId xmlns:a16="http://schemas.microsoft.com/office/drawing/2014/main" id="{CAED0213-270C-C9AD-748A-D7E1719DE931}"/>
                </a:ext>
              </a:extLst>
            </p:cNvPr>
            <p:cNvSpPr/>
            <p:nvPr/>
          </p:nvSpPr>
          <p:spPr>
            <a:xfrm>
              <a:off x="559839" y="2798059"/>
              <a:ext cx="3657600" cy="1620000"/>
            </a:xfrm>
            <a:prstGeom prst="roundRect">
              <a:avLst>
                <a:gd name="adj" fmla="val 1231"/>
              </a:avLst>
            </a:prstGeom>
            <a:solidFill>
              <a:schemeClr val="bg1"/>
            </a:solidFill>
            <a:ln>
              <a:solidFill>
                <a:schemeClr val="bg1">
                  <a:lumMod val="95000"/>
                </a:schemeClr>
              </a:solidFill>
            </a:ln>
            <a:effectLst>
              <a:outerShdw blurRad="381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548640" rIns="91440" rtlCol="0" anchor="t" anchorCtr="0"/>
            <a:lstStyle/>
            <a:p>
              <a:pPr marL="288925" marR="0" lvl="0" indent="-120650" algn="l" defTabSz="914400" rtl="0" eaLnBrk="1" fontAlgn="auto" latinLnBrk="0" hangingPunct="1">
                <a:lnSpc>
                  <a:spcPct val="120000"/>
                </a:lnSpc>
                <a:spcBef>
                  <a:spcPts val="600"/>
                </a:spcBef>
                <a:spcAft>
                  <a:spcPts val="0"/>
                </a:spcAft>
                <a:buClrTx/>
                <a:buSzTx/>
                <a:buFont typeface="Arial" panose="020B0604020202020204" pitchFamily="34" charset="0"/>
                <a:buChar char="•"/>
                <a:tabLst/>
                <a:defRPr/>
              </a:pPr>
              <a:r>
                <a:rPr kumimoji="0" lang="en-US" sz="900" b="0" i="0" u="none" strike="noStrike" kern="1200" cap="none" spc="0" normalizeH="0" baseline="0" noProof="0">
                  <a:ln>
                    <a:noFill/>
                  </a:ln>
                  <a:solidFill>
                    <a:schemeClr val="tx1">
                      <a:alpha val="70000"/>
                    </a:schemeClr>
                  </a:solidFill>
                  <a:effectLst/>
                  <a:uLnTx/>
                  <a:uFillTx/>
                  <a:latin typeface="Roboto" panose="02000000000000000000" pitchFamily="2" charset="0"/>
                  <a:ea typeface="Roboto" panose="02000000000000000000" pitchFamily="2" charset="0"/>
                  <a:cs typeface="Roboto" panose="02000000000000000000" pitchFamily="2" charset="0"/>
                </a:rPr>
                <a:t>Learning experiences for a leading </a:t>
              </a:r>
              <a:r>
                <a:rPr lang="en-US" sz="900" b="1">
                  <a:solidFill>
                    <a:schemeClr val="tx1">
                      <a:alpha val="70000"/>
                    </a:schemeClr>
                  </a:solidFill>
                  <a:latin typeface="Roboto" panose="02000000000000000000" pitchFamily="2" charset="0"/>
                  <a:ea typeface="Roboto" panose="02000000000000000000" pitchFamily="2" charset="0"/>
                  <a:cs typeface="Roboto" panose="02000000000000000000" pitchFamily="2" charset="0"/>
                </a:rPr>
                <a:t>UPSKILLING PLATFORM</a:t>
              </a:r>
              <a:endParaRPr lang="en-IN" sz="900" b="1">
                <a:solidFill>
                  <a:schemeClr val="tx1">
                    <a:alpha val="70000"/>
                  </a:schemeClr>
                </a:solidFill>
                <a:latin typeface="Roboto" panose="02000000000000000000" pitchFamily="2" charset="0"/>
                <a:ea typeface="Roboto" panose="02000000000000000000" pitchFamily="2" charset="0"/>
                <a:cs typeface="Roboto" panose="02000000000000000000" pitchFamily="2" charset="0"/>
              </a:endParaRPr>
            </a:p>
            <a:p>
              <a:pPr marL="288925" marR="0" lvl="0" indent="-120650" algn="l" defTabSz="914400" rtl="0" eaLnBrk="1" fontAlgn="auto" latinLnBrk="0" hangingPunct="1">
                <a:lnSpc>
                  <a:spcPct val="120000"/>
                </a:lnSpc>
                <a:spcBef>
                  <a:spcPts val="600"/>
                </a:spcBef>
                <a:spcAft>
                  <a:spcPts val="0"/>
                </a:spcAft>
                <a:buClrTx/>
                <a:buSzTx/>
                <a:buFont typeface="Arial" panose="020B0604020202020204" pitchFamily="34" charset="0"/>
                <a:buChar char="•"/>
                <a:tabLst/>
                <a:defRPr/>
              </a:pPr>
              <a:r>
                <a:rPr kumimoji="0" lang="en-US" sz="900" b="0" i="0" u="none" strike="noStrike" kern="1200" cap="none" spc="0" normalizeH="0" baseline="0" noProof="0">
                  <a:ln>
                    <a:noFill/>
                  </a:ln>
                  <a:solidFill>
                    <a:schemeClr val="tx1">
                      <a:alpha val="70000"/>
                    </a:schemeClr>
                  </a:solidFill>
                  <a:effectLst/>
                  <a:uLnTx/>
                  <a:uFillTx/>
                  <a:latin typeface="Roboto" panose="02000000000000000000" pitchFamily="2" charset="0"/>
                  <a:ea typeface="Roboto" panose="02000000000000000000" pitchFamily="2" charset="0"/>
                  <a:cs typeface="Roboto" panose="02000000000000000000" pitchFamily="2" charset="0"/>
                </a:rPr>
                <a:t>Learning content on </a:t>
              </a:r>
              <a:r>
                <a:rPr lang="en-US" sz="900" b="1">
                  <a:solidFill>
                    <a:schemeClr val="tx1">
                      <a:alpha val="70000"/>
                    </a:schemeClr>
                  </a:solidFill>
                  <a:latin typeface="Roboto" panose="02000000000000000000" pitchFamily="2" charset="0"/>
                  <a:ea typeface="Roboto" panose="02000000000000000000" pitchFamily="2" charset="0"/>
                  <a:cs typeface="Roboto" panose="02000000000000000000" pitchFamily="2" charset="0"/>
                </a:rPr>
                <a:t>EMERGING TECHNOLOGIES </a:t>
              </a:r>
              <a:endParaRPr lang="en-IN" sz="900" b="1">
                <a:solidFill>
                  <a:schemeClr val="tx1">
                    <a:alpha val="70000"/>
                  </a:schemeClr>
                </a:solidFill>
                <a:latin typeface="Roboto" panose="02000000000000000000" pitchFamily="2" charset="0"/>
                <a:ea typeface="Roboto" panose="02000000000000000000" pitchFamily="2" charset="0"/>
                <a:cs typeface="Roboto" panose="02000000000000000000" pitchFamily="2" charset="0"/>
              </a:endParaRPr>
            </a:p>
            <a:p>
              <a:pPr marL="288925" marR="0" lvl="0" indent="-120650" algn="l" defTabSz="914400" rtl="0" eaLnBrk="1" fontAlgn="auto" latinLnBrk="0" hangingPunct="1">
                <a:lnSpc>
                  <a:spcPct val="120000"/>
                </a:lnSpc>
                <a:spcBef>
                  <a:spcPts val="600"/>
                </a:spcBef>
                <a:spcAft>
                  <a:spcPts val="0"/>
                </a:spcAft>
                <a:buClrTx/>
                <a:buSzTx/>
                <a:buFont typeface="Arial" panose="020B0604020202020204" pitchFamily="34" charset="0"/>
                <a:buChar char="•"/>
                <a:tabLst/>
                <a:defRPr/>
              </a:pPr>
              <a:r>
                <a:rPr kumimoji="0" lang="en-US" sz="900" b="0" i="0" u="none" strike="noStrike" kern="1200" cap="none" spc="0" normalizeH="0" baseline="0" noProof="0">
                  <a:ln>
                    <a:noFill/>
                  </a:ln>
                  <a:solidFill>
                    <a:schemeClr val="tx1">
                      <a:alpha val="70000"/>
                    </a:schemeClr>
                  </a:solidFill>
                  <a:effectLst/>
                  <a:uLnTx/>
                  <a:uFillTx/>
                  <a:latin typeface="Roboto" panose="02000000000000000000" pitchFamily="2" charset="0"/>
                  <a:ea typeface="Roboto" panose="02000000000000000000" pitchFamily="2" charset="0"/>
                  <a:cs typeface="Roboto" panose="02000000000000000000" pitchFamily="2" charset="0"/>
                </a:rPr>
                <a:t>Meeting learning demands for </a:t>
              </a:r>
              <a:r>
                <a:rPr lang="en-US" sz="900" b="1">
                  <a:solidFill>
                    <a:schemeClr val="tx1">
                      <a:alpha val="70000"/>
                    </a:schemeClr>
                  </a:solidFill>
                  <a:latin typeface="Roboto" panose="02000000000000000000" pitchFamily="2" charset="0"/>
                  <a:ea typeface="Roboto" panose="02000000000000000000" pitchFamily="2" charset="0"/>
                  <a:cs typeface="Roboto" panose="02000000000000000000" pitchFamily="2" charset="0"/>
                </a:rPr>
                <a:t>UPSKILLING AND RESKILLING</a:t>
              </a:r>
              <a:endParaRPr lang="en-IN" sz="900" b="1">
                <a:solidFill>
                  <a:schemeClr val="tx1">
                    <a:alpha val="70000"/>
                  </a:schemeClr>
                </a:solidFill>
                <a:latin typeface="Roboto" panose="02000000000000000000" pitchFamily="2" charset="0"/>
                <a:ea typeface="Roboto" panose="02000000000000000000" pitchFamily="2" charset="0"/>
                <a:cs typeface="Roboto" panose="02000000000000000000" pitchFamily="2" charset="0"/>
              </a:endParaRPr>
            </a:p>
          </p:txBody>
        </p:sp>
        <p:sp>
          <p:nvSpPr>
            <p:cNvPr id="30" name="Rectangle 29">
              <a:extLst>
                <a:ext uri="{FF2B5EF4-FFF2-40B4-BE49-F238E27FC236}">
                  <a16:creationId xmlns:a16="http://schemas.microsoft.com/office/drawing/2014/main" id="{9FFBD8DF-C988-303C-5E40-A5CD7514B0CF}"/>
                </a:ext>
              </a:extLst>
            </p:cNvPr>
            <p:cNvSpPr/>
            <p:nvPr/>
          </p:nvSpPr>
          <p:spPr>
            <a:xfrm>
              <a:off x="3786130" y="2851157"/>
              <a:ext cx="367408"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4BADF3"/>
                  </a:solidFill>
                  <a:effectLst/>
                  <a:uLnTx/>
                  <a:uFillTx/>
                  <a:latin typeface="Times New Roman" panose="02020603050405020304" pitchFamily="18" charset="0"/>
                  <a:ea typeface="Roboto" panose="02000000000000000000" pitchFamily="2" charset="0"/>
                  <a:cs typeface="Times New Roman" panose="02020603050405020304" pitchFamily="18" charset="0"/>
                </a:rPr>
                <a:t>”</a:t>
              </a:r>
            </a:p>
          </p:txBody>
        </p:sp>
      </p:grpSp>
      <p:sp>
        <p:nvSpPr>
          <p:cNvPr id="52" name="Rounded Rectangle 38">
            <a:extLst>
              <a:ext uri="{FF2B5EF4-FFF2-40B4-BE49-F238E27FC236}">
                <a16:creationId xmlns:a16="http://schemas.microsoft.com/office/drawing/2014/main" id="{E94B5F5C-0AC8-10F7-5D42-668DABD9F7DD}"/>
              </a:ext>
            </a:extLst>
          </p:cNvPr>
          <p:cNvSpPr/>
          <p:nvPr/>
        </p:nvSpPr>
        <p:spPr>
          <a:xfrm>
            <a:off x="4259849" y="4458671"/>
            <a:ext cx="3657600" cy="1620000"/>
          </a:xfrm>
          <a:prstGeom prst="roundRect">
            <a:avLst>
              <a:gd name="adj" fmla="val 1231"/>
            </a:avLst>
          </a:prstGeom>
          <a:solidFill>
            <a:schemeClr val="bg1"/>
          </a:solidFill>
          <a:ln>
            <a:solidFill>
              <a:schemeClr val="bg1">
                <a:lumMod val="95000"/>
              </a:schemeClr>
            </a:solidFill>
          </a:ln>
          <a:effectLst>
            <a:outerShdw blurRad="381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548640" rIns="91440" bIns="45720" rtlCol="0" anchor="t" anchorCtr="0"/>
          <a:lstStyle/>
          <a:p>
            <a:pPr marL="288925" marR="0" lvl="0" indent="-120650" algn="l" defTabSz="914400" rtl="0" eaLnBrk="1" fontAlgn="auto" latinLnBrk="0" hangingPunct="1">
              <a:lnSpc>
                <a:spcPct val="120000"/>
              </a:lnSpc>
              <a:spcBef>
                <a:spcPct val="0"/>
              </a:spcBef>
              <a:spcAft>
                <a:spcPts val="0"/>
              </a:spcAft>
              <a:buClrTx/>
              <a:buSzTx/>
              <a:buFont typeface="Arial" panose="020B0604020202020204" pitchFamily="34" charset="0"/>
              <a:buChar char="•"/>
              <a:tabLst/>
              <a:defRPr/>
            </a:pPr>
            <a:r>
              <a:rPr kumimoji="0" lang="en-US" sz="900" b="1" i="0" u="none" strike="noStrike" kern="1200" cap="none" spc="0" normalizeH="0" baseline="0" noProof="0">
                <a:ln>
                  <a:noFill/>
                </a:ln>
                <a:solidFill>
                  <a:schemeClr val="tx1">
                    <a:alpha val="70000"/>
                  </a:schemeClr>
                </a:solidFill>
                <a:effectLst/>
                <a:uLnTx/>
                <a:uFillTx/>
                <a:latin typeface="Roboto"/>
                <a:ea typeface="Roboto"/>
                <a:cs typeface="Roboto"/>
              </a:rPr>
              <a:t>Extended Development Team of 140</a:t>
            </a:r>
            <a:r>
              <a:rPr kumimoji="0" lang="en-US" sz="900" b="0" i="0" u="none" strike="noStrike" kern="1200" cap="none" spc="0" normalizeH="0" baseline="0" noProof="0">
                <a:ln>
                  <a:noFill/>
                </a:ln>
                <a:solidFill>
                  <a:schemeClr val="tx1">
                    <a:alpha val="70000"/>
                  </a:schemeClr>
                </a:solidFill>
                <a:effectLst/>
                <a:uLnTx/>
                <a:uFillTx/>
                <a:latin typeface="Roboto"/>
                <a:ea typeface="Roboto"/>
                <a:cs typeface="Roboto"/>
              </a:rPr>
              <a:t> design, media and support resources</a:t>
            </a:r>
          </a:p>
          <a:p>
            <a:pPr marL="288925" indent="-120650">
              <a:lnSpc>
                <a:spcPct val="120000"/>
              </a:lnSpc>
              <a:spcBef>
                <a:spcPct val="0"/>
              </a:spcBef>
              <a:buFont typeface="Arial" panose="020B0604020202020204" pitchFamily="34" charset="0"/>
              <a:buChar char="•"/>
              <a:defRPr/>
            </a:pPr>
            <a:r>
              <a:rPr lang="en-US" sz="900">
                <a:solidFill>
                  <a:schemeClr val="tx1">
                    <a:alpha val="70000"/>
                  </a:schemeClr>
                </a:solidFill>
                <a:latin typeface="Roboto"/>
                <a:ea typeface="Roboto"/>
                <a:cs typeface="Roboto"/>
              </a:rPr>
              <a:t>Dedicated end to end learning services including AR/VR supporting 141,000 learners</a:t>
            </a:r>
          </a:p>
        </p:txBody>
      </p:sp>
      <p:sp>
        <p:nvSpPr>
          <p:cNvPr id="53" name="Rectangle 52">
            <a:extLst>
              <a:ext uri="{FF2B5EF4-FFF2-40B4-BE49-F238E27FC236}">
                <a16:creationId xmlns:a16="http://schemas.microsoft.com/office/drawing/2014/main" id="{F273CCD1-6A7C-0D0B-2B16-40ED903FFC26}"/>
              </a:ext>
            </a:extLst>
          </p:cNvPr>
          <p:cNvSpPr/>
          <p:nvPr/>
        </p:nvSpPr>
        <p:spPr>
          <a:xfrm>
            <a:off x="7505901" y="4458671"/>
            <a:ext cx="367408"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4BADF3"/>
                </a:solidFill>
                <a:effectLst/>
                <a:uLnTx/>
                <a:uFillTx/>
                <a:latin typeface="Times New Roman" panose="02020603050405020304" pitchFamily="18" charset="0"/>
                <a:ea typeface="Roboto" panose="02000000000000000000" pitchFamily="2" charset="0"/>
                <a:cs typeface="Times New Roman" panose="02020603050405020304" pitchFamily="18" charset="0"/>
              </a:rPr>
              <a:t>”</a:t>
            </a:r>
          </a:p>
        </p:txBody>
      </p:sp>
      <p:grpSp>
        <p:nvGrpSpPr>
          <p:cNvPr id="97" name="Group 96">
            <a:extLst>
              <a:ext uri="{FF2B5EF4-FFF2-40B4-BE49-F238E27FC236}">
                <a16:creationId xmlns:a16="http://schemas.microsoft.com/office/drawing/2014/main" id="{CB95886B-03D8-FAC4-1591-8B85E3FEE748}"/>
              </a:ext>
            </a:extLst>
          </p:cNvPr>
          <p:cNvGrpSpPr/>
          <p:nvPr/>
        </p:nvGrpSpPr>
        <p:grpSpPr>
          <a:xfrm>
            <a:off x="530965" y="1060011"/>
            <a:ext cx="3657600" cy="1620000"/>
            <a:chOff x="530965" y="1060011"/>
            <a:chExt cx="3657600" cy="1620000"/>
          </a:xfrm>
        </p:grpSpPr>
        <p:sp>
          <p:nvSpPr>
            <p:cNvPr id="57" name="Rounded Rectangle 38">
              <a:extLst>
                <a:ext uri="{FF2B5EF4-FFF2-40B4-BE49-F238E27FC236}">
                  <a16:creationId xmlns:a16="http://schemas.microsoft.com/office/drawing/2014/main" id="{FB284F35-D1BB-FB9F-D242-C012713F5F89}"/>
                </a:ext>
              </a:extLst>
            </p:cNvPr>
            <p:cNvSpPr/>
            <p:nvPr/>
          </p:nvSpPr>
          <p:spPr>
            <a:xfrm>
              <a:off x="530965" y="1060011"/>
              <a:ext cx="3657600" cy="1620000"/>
            </a:xfrm>
            <a:prstGeom prst="roundRect">
              <a:avLst>
                <a:gd name="adj" fmla="val 1231"/>
              </a:avLst>
            </a:prstGeom>
            <a:solidFill>
              <a:schemeClr val="bg1"/>
            </a:solidFill>
            <a:ln>
              <a:solidFill>
                <a:schemeClr val="bg1">
                  <a:lumMod val="95000"/>
                </a:schemeClr>
              </a:solidFill>
            </a:ln>
            <a:effectLst>
              <a:outerShdw blurRad="381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640080" rIns="91440" rtlCol="0" anchor="t" anchorCtr="0"/>
            <a:lstStyle/>
            <a:p>
              <a:pPr marL="288925" marR="0" lvl="0" indent="-120650" algn="l" defTabSz="914400" rtl="0" eaLnBrk="1" fontAlgn="auto" latinLnBrk="0" hangingPunct="1">
                <a:lnSpc>
                  <a:spcPct val="120000"/>
                </a:lnSpc>
                <a:spcBef>
                  <a:spcPts val="600"/>
                </a:spcBef>
                <a:spcAft>
                  <a:spcPts val="0"/>
                </a:spcAft>
                <a:buClrTx/>
                <a:buSzTx/>
                <a:buFont typeface="Arial" panose="020B0604020202020204" pitchFamily="34" charset="0"/>
                <a:buChar char="•"/>
                <a:tabLst/>
                <a:defRPr/>
              </a:pPr>
              <a:r>
                <a:rPr kumimoji="0" lang="en-US" sz="900" b="0" i="0" u="none" strike="noStrike" kern="1200" cap="none" spc="0" normalizeH="0" baseline="0" noProof="0">
                  <a:ln>
                    <a:noFill/>
                  </a:ln>
                  <a:solidFill>
                    <a:schemeClr val="tx1">
                      <a:alpha val="70000"/>
                    </a:schemeClr>
                  </a:solidFill>
                  <a:effectLst/>
                  <a:uLnTx/>
                  <a:uFillTx/>
                  <a:latin typeface="Roboto" panose="02000000000000000000" pitchFamily="2" charset="0"/>
                  <a:ea typeface="Roboto" panose="02000000000000000000" pitchFamily="2" charset="0"/>
                  <a:cs typeface="Roboto" panose="02000000000000000000" pitchFamily="2" charset="0"/>
                </a:rPr>
                <a:t>Developing learning solutions to </a:t>
              </a:r>
              <a:r>
                <a:rPr lang="en-US" sz="900" b="1">
                  <a:solidFill>
                    <a:schemeClr val="tx1">
                      <a:alpha val="70000"/>
                    </a:schemeClr>
                  </a:solidFill>
                  <a:latin typeface="Roboto" panose="02000000000000000000" pitchFamily="2" charset="0"/>
                  <a:ea typeface="Roboto" panose="02000000000000000000" pitchFamily="2" charset="0"/>
                  <a:cs typeface="Roboto" panose="02000000000000000000" pitchFamily="2" charset="0"/>
                </a:rPr>
                <a:t>STRENGTHEN MULTICHANNEL ENGAGEMENT</a:t>
              </a:r>
            </a:p>
            <a:p>
              <a:pPr marL="288925" marR="0" lvl="0" indent="-120650" algn="l" defTabSz="914400" rtl="0" eaLnBrk="1" fontAlgn="auto" latinLnBrk="0" hangingPunct="1">
                <a:lnSpc>
                  <a:spcPct val="120000"/>
                </a:lnSpc>
                <a:spcBef>
                  <a:spcPts val="600"/>
                </a:spcBef>
                <a:spcAft>
                  <a:spcPts val="0"/>
                </a:spcAft>
                <a:buClrTx/>
                <a:buSzTx/>
                <a:buFont typeface="Arial" panose="020B0604020202020204" pitchFamily="34" charset="0"/>
                <a:buChar char="•"/>
                <a:tabLst/>
                <a:defRPr/>
              </a:pPr>
              <a:r>
                <a:rPr kumimoji="0" lang="en-US" sz="900" b="0" i="0" u="none" strike="noStrike" kern="1200" cap="none" spc="0" normalizeH="0" baseline="0" noProof="0">
                  <a:ln>
                    <a:noFill/>
                  </a:ln>
                  <a:solidFill>
                    <a:schemeClr val="tx1">
                      <a:alpha val="70000"/>
                    </a:schemeClr>
                  </a:solidFill>
                  <a:effectLst/>
                  <a:uLnTx/>
                  <a:uFillTx/>
                  <a:latin typeface="Roboto" panose="02000000000000000000" pitchFamily="2" charset="0"/>
                  <a:ea typeface="Roboto" panose="02000000000000000000" pitchFamily="2" charset="0"/>
                  <a:cs typeface="Roboto" panose="02000000000000000000" pitchFamily="2" charset="0"/>
                </a:rPr>
                <a:t>Helping in developing engaging and effective </a:t>
              </a:r>
              <a:r>
                <a:rPr lang="en-US" sz="900" b="1">
                  <a:solidFill>
                    <a:schemeClr val="tx1">
                      <a:alpha val="70000"/>
                    </a:schemeClr>
                  </a:solidFill>
                  <a:latin typeface="Roboto" panose="02000000000000000000" pitchFamily="2" charset="0"/>
                  <a:ea typeface="Roboto" panose="02000000000000000000" pitchFamily="2" charset="0"/>
                  <a:cs typeface="Roboto" panose="02000000000000000000" pitchFamily="2" charset="0"/>
                </a:rPr>
                <a:t>UPSKILLING PROGRAMMES </a:t>
              </a:r>
              <a:r>
                <a:rPr kumimoji="0" lang="en-US" sz="900" b="0" i="0" u="none" strike="noStrike" kern="1200" cap="none" spc="0" normalizeH="0" baseline="0" noProof="0">
                  <a:ln>
                    <a:noFill/>
                  </a:ln>
                  <a:solidFill>
                    <a:schemeClr val="tx1">
                      <a:alpha val="70000"/>
                    </a:schemeClr>
                  </a:solidFill>
                  <a:effectLst/>
                  <a:uLnTx/>
                  <a:uFillTx/>
                  <a:latin typeface="Roboto" panose="02000000000000000000" pitchFamily="2" charset="0"/>
                  <a:ea typeface="Roboto" panose="02000000000000000000" pitchFamily="2" charset="0"/>
                  <a:cs typeface="Roboto" panose="02000000000000000000" pitchFamily="2" charset="0"/>
                </a:rPr>
                <a:t>in short durations</a:t>
              </a:r>
            </a:p>
          </p:txBody>
        </p:sp>
        <p:sp>
          <p:nvSpPr>
            <p:cNvPr id="58" name="Rectangle 57">
              <a:extLst>
                <a:ext uri="{FF2B5EF4-FFF2-40B4-BE49-F238E27FC236}">
                  <a16:creationId xmlns:a16="http://schemas.microsoft.com/office/drawing/2014/main" id="{8CFB2E46-A849-5F06-F79A-AA02C10ED9CC}"/>
                </a:ext>
              </a:extLst>
            </p:cNvPr>
            <p:cNvSpPr/>
            <p:nvPr/>
          </p:nvSpPr>
          <p:spPr>
            <a:xfrm>
              <a:off x="3757256" y="1113109"/>
              <a:ext cx="367408"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4BADF3"/>
                  </a:solidFill>
                  <a:effectLst/>
                  <a:uLnTx/>
                  <a:uFillTx/>
                  <a:latin typeface="Times New Roman" panose="02020603050405020304" pitchFamily="18" charset="0"/>
                  <a:ea typeface="Roboto" panose="02000000000000000000" pitchFamily="2" charset="0"/>
                  <a:cs typeface="Times New Roman" panose="02020603050405020304" pitchFamily="18" charset="0"/>
                </a:rPr>
                <a:t>”</a:t>
              </a:r>
            </a:p>
          </p:txBody>
        </p:sp>
        <p:grpSp>
          <p:nvGrpSpPr>
            <p:cNvPr id="59" name="Group 58">
              <a:extLst>
                <a:ext uri="{FF2B5EF4-FFF2-40B4-BE49-F238E27FC236}">
                  <a16:creationId xmlns:a16="http://schemas.microsoft.com/office/drawing/2014/main" id="{983C9B47-6466-A926-7B49-12C2CC7EE12F}"/>
                </a:ext>
              </a:extLst>
            </p:cNvPr>
            <p:cNvGrpSpPr/>
            <p:nvPr/>
          </p:nvGrpSpPr>
          <p:grpSpPr>
            <a:xfrm>
              <a:off x="728662" y="1159572"/>
              <a:ext cx="612000" cy="431999"/>
              <a:chOff x="8385188" y="5007367"/>
              <a:chExt cx="556172" cy="392483"/>
            </a:xfrm>
          </p:grpSpPr>
          <p:grpSp>
            <p:nvGrpSpPr>
              <p:cNvPr id="60" name="Graphic 120">
                <a:extLst>
                  <a:ext uri="{FF2B5EF4-FFF2-40B4-BE49-F238E27FC236}">
                    <a16:creationId xmlns:a16="http://schemas.microsoft.com/office/drawing/2014/main" id="{823B3A9B-C9CB-7EB7-2F7F-5610A62421BF}"/>
                  </a:ext>
                </a:extLst>
              </p:cNvPr>
              <p:cNvGrpSpPr/>
              <p:nvPr/>
            </p:nvGrpSpPr>
            <p:grpSpPr>
              <a:xfrm>
                <a:off x="8385188" y="5297368"/>
                <a:ext cx="556172" cy="102482"/>
                <a:chOff x="8385188" y="5297368"/>
                <a:chExt cx="556172" cy="102482"/>
              </a:xfrm>
              <a:solidFill>
                <a:srgbClr val="001965"/>
              </a:solidFill>
            </p:grpSpPr>
            <p:grpSp>
              <p:nvGrpSpPr>
                <p:cNvPr id="65" name="Graphic 120">
                  <a:extLst>
                    <a:ext uri="{FF2B5EF4-FFF2-40B4-BE49-F238E27FC236}">
                      <a16:creationId xmlns:a16="http://schemas.microsoft.com/office/drawing/2014/main" id="{D242BCBC-0C94-00C2-08E2-4590684B91F7}"/>
                    </a:ext>
                  </a:extLst>
                </p:cNvPr>
                <p:cNvGrpSpPr/>
                <p:nvPr/>
              </p:nvGrpSpPr>
              <p:grpSpPr>
                <a:xfrm>
                  <a:off x="8385188" y="5323037"/>
                  <a:ext cx="526755" cy="76813"/>
                  <a:chOff x="8385188" y="5323037"/>
                  <a:chExt cx="526755" cy="76813"/>
                </a:xfrm>
                <a:solidFill>
                  <a:srgbClr val="001965"/>
                </a:solidFill>
              </p:grpSpPr>
              <p:sp>
                <p:nvSpPr>
                  <p:cNvPr id="67" name="Freeform: Shape 66">
                    <a:extLst>
                      <a:ext uri="{FF2B5EF4-FFF2-40B4-BE49-F238E27FC236}">
                        <a16:creationId xmlns:a16="http://schemas.microsoft.com/office/drawing/2014/main" id="{2939AFC8-BDA5-CD8B-5CA4-DADC7C6213A8}"/>
                      </a:ext>
                    </a:extLst>
                  </p:cNvPr>
                  <p:cNvSpPr/>
                  <p:nvPr/>
                </p:nvSpPr>
                <p:spPr>
                  <a:xfrm>
                    <a:off x="8612205" y="5342280"/>
                    <a:ext cx="42773" cy="55970"/>
                  </a:xfrm>
                  <a:custGeom>
                    <a:avLst/>
                    <a:gdLst>
                      <a:gd name="connsiteX0" fmla="*/ 42773 w 42773"/>
                      <a:gd name="connsiteY0" fmla="*/ 53860 h 55970"/>
                      <a:gd name="connsiteX1" fmla="*/ 42773 w 42773"/>
                      <a:gd name="connsiteY1" fmla="*/ 17401 h 55970"/>
                      <a:gd name="connsiteX2" fmla="*/ 21345 w 42773"/>
                      <a:gd name="connsiteY2" fmla="*/ 0 h 55970"/>
                      <a:gd name="connsiteX3" fmla="*/ 4780 w 42773"/>
                      <a:gd name="connsiteY3" fmla="*/ 2530 h 55970"/>
                      <a:gd name="connsiteX4" fmla="*/ 0 w 42773"/>
                      <a:gd name="connsiteY4" fmla="*/ 6864 h 55970"/>
                      <a:gd name="connsiteX5" fmla="*/ 0 w 42773"/>
                      <a:gd name="connsiteY5" fmla="*/ 53962 h 55970"/>
                      <a:gd name="connsiteX6" fmla="*/ 2028 w 42773"/>
                      <a:gd name="connsiteY6" fmla="*/ 55971 h 55970"/>
                      <a:gd name="connsiteX7" fmla="*/ 7227 w 42773"/>
                      <a:gd name="connsiteY7" fmla="*/ 55971 h 55970"/>
                      <a:gd name="connsiteX8" fmla="*/ 9459 w 42773"/>
                      <a:gd name="connsiteY8" fmla="*/ 53860 h 55970"/>
                      <a:gd name="connsiteX9" fmla="*/ 9459 w 42773"/>
                      <a:gd name="connsiteY9" fmla="*/ 10556 h 55970"/>
                      <a:gd name="connsiteX10" fmla="*/ 20917 w 42773"/>
                      <a:gd name="connsiteY10" fmla="*/ 5701 h 55970"/>
                      <a:gd name="connsiteX11" fmla="*/ 33324 w 42773"/>
                      <a:gd name="connsiteY11" fmla="*/ 18583 h 55970"/>
                      <a:gd name="connsiteX12" fmla="*/ 33324 w 42773"/>
                      <a:gd name="connsiteY12" fmla="*/ 53850 h 55970"/>
                      <a:gd name="connsiteX13" fmla="*/ 35668 w 42773"/>
                      <a:gd name="connsiteY13" fmla="*/ 55962 h 55970"/>
                      <a:gd name="connsiteX14" fmla="*/ 41518 w 42773"/>
                      <a:gd name="connsiteY14" fmla="*/ 55962 h 55970"/>
                      <a:gd name="connsiteX15" fmla="*/ 42773 w 42773"/>
                      <a:gd name="connsiteY15" fmla="*/ 53850 h 55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2773" h="55970">
                        <a:moveTo>
                          <a:pt x="42773" y="53860"/>
                        </a:moveTo>
                        <a:lnTo>
                          <a:pt x="42773" y="17401"/>
                        </a:lnTo>
                        <a:cubicBezTo>
                          <a:pt x="42773" y="11198"/>
                          <a:pt x="42671" y="0"/>
                          <a:pt x="21345" y="0"/>
                        </a:cubicBezTo>
                        <a:cubicBezTo>
                          <a:pt x="13263" y="0"/>
                          <a:pt x="7747" y="1572"/>
                          <a:pt x="4780" y="2530"/>
                        </a:cubicBezTo>
                        <a:cubicBezTo>
                          <a:pt x="1181" y="3683"/>
                          <a:pt x="0" y="5050"/>
                          <a:pt x="0" y="6864"/>
                        </a:cubicBezTo>
                        <a:lnTo>
                          <a:pt x="0" y="53962"/>
                        </a:lnTo>
                        <a:cubicBezTo>
                          <a:pt x="0" y="55766"/>
                          <a:pt x="521" y="55971"/>
                          <a:pt x="2028" y="55971"/>
                        </a:cubicBezTo>
                        <a:lnTo>
                          <a:pt x="7227" y="55971"/>
                        </a:lnTo>
                        <a:cubicBezTo>
                          <a:pt x="8696" y="55971"/>
                          <a:pt x="9459" y="55766"/>
                          <a:pt x="9459" y="53860"/>
                        </a:cubicBezTo>
                        <a:lnTo>
                          <a:pt x="9459" y="10556"/>
                        </a:lnTo>
                        <a:cubicBezTo>
                          <a:pt x="9459" y="8110"/>
                          <a:pt x="13467" y="5701"/>
                          <a:pt x="20917" y="5701"/>
                        </a:cubicBezTo>
                        <a:cubicBezTo>
                          <a:pt x="33324" y="5701"/>
                          <a:pt x="33324" y="13616"/>
                          <a:pt x="33324" y="18583"/>
                        </a:cubicBezTo>
                        <a:lnTo>
                          <a:pt x="33324" y="53850"/>
                        </a:lnTo>
                        <a:cubicBezTo>
                          <a:pt x="33324" y="55757"/>
                          <a:pt x="33966" y="55962"/>
                          <a:pt x="35668" y="55962"/>
                        </a:cubicBezTo>
                        <a:lnTo>
                          <a:pt x="41518" y="55962"/>
                        </a:lnTo>
                        <a:cubicBezTo>
                          <a:pt x="42680" y="55757"/>
                          <a:pt x="42773" y="54799"/>
                          <a:pt x="42773" y="53850"/>
                        </a:cubicBezTo>
                        <a:close/>
                      </a:path>
                    </a:pathLst>
                  </a:custGeom>
                  <a:solidFill>
                    <a:srgbClr val="001965"/>
                  </a:solidFill>
                  <a:ln w="92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0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68" name="Freeform: Shape 67">
                    <a:extLst>
                      <a:ext uri="{FF2B5EF4-FFF2-40B4-BE49-F238E27FC236}">
                        <a16:creationId xmlns:a16="http://schemas.microsoft.com/office/drawing/2014/main" id="{8A9BF490-2B11-19C5-2021-7E3A1FE7425D}"/>
                      </a:ext>
                    </a:extLst>
                  </p:cNvPr>
                  <p:cNvSpPr/>
                  <p:nvPr/>
                </p:nvSpPr>
                <p:spPr>
                  <a:xfrm>
                    <a:off x="8663172" y="5342280"/>
                    <a:ext cx="48009" cy="57570"/>
                  </a:xfrm>
                  <a:custGeom>
                    <a:avLst/>
                    <a:gdLst>
                      <a:gd name="connsiteX0" fmla="*/ 48009 w 48009"/>
                      <a:gd name="connsiteY0" fmla="*/ 28832 h 57570"/>
                      <a:gd name="connsiteX1" fmla="*/ 37807 w 48009"/>
                      <a:gd name="connsiteY1" fmla="*/ 3916 h 57570"/>
                      <a:gd name="connsiteX2" fmla="*/ 23968 w 48009"/>
                      <a:gd name="connsiteY2" fmla="*/ 0 h 57570"/>
                      <a:gd name="connsiteX3" fmla="*/ 10184 w 48009"/>
                      <a:gd name="connsiteY3" fmla="*/ 3916 h 57570"/>
                      <a:gd name="connsiteX4" fmla="*/ 0 w 48009"/>
                      <a:gd name="connsiteY4" fmla="*/ 28832 h 57570"/>
                      <a:gd name="connsiteX5" fmla="*/ 10184 w 48009"/>
                      <a:gd name="connsiteY5" fmla="*/ 53646 h 57570"/>
                      <a:gd name="connsiteX6" fmla="*/ 23968 w 48009"/>
                      <a:gd name="connsiteY6" fmla="*/ 57571 h 57570"/>
                      <a:gd name="connsiteX7" fmla="*/ 37807 w 48009"/>
                      <a:gd name="connsiteY7" fmla="*/ 53646 h 57570"/>
                      <a:gd name="connsiteX8" fmla="*/ 48009 w 48009"/>
                      <a:gd name="connsiteY8" fmla="*/ 28832 h 57570"/>
                      <a:gd name="connsiteX9" fmla="*/ 38216 w 48009"/>
                      <a:gd name="connsiteY9" fmla="*/ 28832 h 57570"/>
                      <a:gd name="connsiteX10" fmla="*/ 33240 w 48009"/>
                      <a:gd name="connsiteY10" fmla="*/ 47954 h 57570"/>
                      <a:gd name="connsiteX11" fmla="*/ 23977 w 48009"/>
                      <a:gd name="connsiteY11" fmla="*/ 51432 h 57570"/>
                      <a:gd name="connsiteX12" fmla="*/ 14769 w 48009"/>
                      <a:gd name="connsiteY12" fmla="*/ 47954 h 57570"/>
                      <a:gd name="connsiteX13" fmla="*/ 9756 w 48009"/>
                      <a:gd name="connsiteY13" fmla="*/ 28832 h 57570"/>
                      <a:gd name="connsiteX14" fmla="*/ 14769 w 48009"/>
                      <a:gd name="connsiteY14" fmla="*/ 9580 h 57570"/>
                      <a:gd name="connsiteX15" fmla="*/ 23977 w 48009"/>
                      <a:gd name="connsiteY15" fmla="*/ 6110 h 57570"/>
                      <a:gd name="connsiteX16" fmla="*/ 33240 w 48009"/>
                      <a:gd name="connsiteY16" fmla="*/ 9580 h 57570"/>
                      <a:gd name="connsiteX17" fmla="*/ 38216 w 48009"/>
                      <a:gd name="connsiteY17" fmla="*/ 28832 h 57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009" h="57570">
                        <a:moveTo>
                          <a:pt x="48009" y="28832"/>
                        </a:moveTo>
                        <a:cubicBezTo>
                          <a:pt x="48009" y="16155"/>
                          <a:pt x="43954" y="8026"/>
                          <a:pt x="37807" y="3916"/>
                        </a:cubicBezTo>
                        <a:cubicBezTo>
                          <a:pt x="33975" y="1265"/>
                          <a:pt x="28860" y="0"/>
                          <a:pt x="23968" y="0"/>
                        </a:cubicBezTo>
                        <a:cubicBezTo>
                          <a:pt x="19075" y="0"/>
                          <a:pt x="14007" y="1274"/>
                          <a:pt x="10184" y="3916"/>
                        </a:cubicBezTo>
                        <a:cubicBezTo>
                          <a:pt x="4027" y="8026"/>
                          <a:pt x="0" y="16164"/>
                          <a:pt x="0" y="28832"/>
                        </a:cubicBezTo>
                        <a:cubicBezTo>
                          <a:pt x="0" y="41499"/>
                          <a:pt x="4036" y="49526"/>
                          <a:pt x="10184" y="53646"/>
                        </a:cubicBezTo>
                        <a:cubicBezTo>
                          <a:pt x="14007" y="56287"/>
                          <a:pt x="19113" y="57571"/>
                          <a:pt x="23968" y="57571"/>
                        </a:cubicBezTo>
                        <a:cubicBezTo>
                          <a:pt x="28822" y="57571"/>
                          <a:pt x="33966" y="56278"/>
                          <a:pt x="37807" y="53646"/>
                        </a:cubicBezTo>
                        <a:cubicBezTo>
                          <a:pt x="43954" y="49526"/>
                          <a:pt x="48009" y="41397"/>
                          <a:pt x="48009" y="28832"/>
                        </a:cubicBezTo>
                        <a:close/>
                        <a:moveTo>
                          <a:pt x="38216" y="28832"/>
                        </a:moveTo>
                        <a:cubicBezTo>
                          <a:pt x="38216" y="38765"/>
                          <a:pt x="36198" y="45173"/>
                          <a:pt x="33240" y="47954"/>
                        </a:cubicBezTo>
                        <a:cubicBezTo>
                          <a:pt x="30366" y="50697"/>
                          <a:pt x="27706" y="51432"/>
                          <a:pt x="23977" y="51432"/>
                        </a:cubicBezTo>
                        <a:cubicBezTo>
                          <a:pt x="20247" y="51432"/>
                          <a:pt x="17615" y="50697"/>
                          <a:pt x="14769" y="47954"/>
                        </a:cubicBezTo>
                        <a:cubicBezTo>
                          <a:pt x="11774" y="45182"/>
                          <a:pt x="9756" y="38774"/>
                          <a:pt x="9756" y="28832"/>
                        </a:cubicBezTo>
                        <a:cubicBezTo>
                          <a:pt x="9756" y="18889"/>
                          <a:pt x="11774" y="12370"/>
                          <a:pt x="14769" y="9580"/>
                        </a:cubicBezTo>
                        <a:cubicBezTo>
                          <a:pt x="17615" y="6855"/>
                          <a:pt x="20275" y="6110"/>
                          <a:pt x="23977" y="6110"/>
                        </a:cubicBezTo>
                        <a:cubicBezTo>
                          <a:pt x="27678" y="6110"/>
                          <a:pt x="30366" y="6855"/>
                          <a:pt x="33240" y="9580"/>
                        </a:cubicBezTo>
                        <a:cubicBezTo>
                          <a:pt x="36198" y="12370"/>
                          <a:pt x="38216" y="18778"/>
                          <a:pt x="38216" y="28832"/>
                        </a:cubicBezTo>
                        <a:close/>
                      </a:path>
                    </a:pathLst>
                  </a:custGeom>
                  <a:solidFill>
                    <a:srgbClr val="001965"/>
                  </a:solidFill>
                  <a:ln w="92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0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69" name="Freeform: Shape 68">
                    <a:extLst>
                      <a:ext uri="{FF2B5EF4-FFF2-40B4-BE49-F238E27FC236}">
                        <a16:creationId xmlns:a16="http://schemas.microsoft.com/office/drawing/2014/main" id="{13DF6908-A79D-3F0B-385F-275104D4F7F1}"/>
                      </a:ext>
                    </a:extLst>
                  </p:cNvPr>
                  <p:cNvSpPr/>
                  <p:nvPr/>
                </p:nvSpPr>
                <p:spPr>
                  <a:xfrm>
                    <a:off x="8718222" y="5342280"/>
                    <a:ext cx="30803" cy="55970"/>
                  </a:xfrm>
                  <a:custGeom>
                    <a:avLst/>
                    <a:gdLst>
                      <a:gd name="connsiteX0" fmla="*/ 30803 w 30803"/>
                      <a:gd name="connsiteY0" fmla="*/ 5487 h 55970"/>
                      <a:gd name="connsiteX1" fmla="*/ 17001 w 30803"/>
                      <a:gd name="connsiteY1" fmla="*/ 0 h 55970"/>
                      <a:gd name="connsiteX2" fmla="*/ 4901 w 30803"/>
                      <a:gd name="connsiteY2" fmla="*/ 1674 h 55970"/>
                      <a:gd name="connsiteX3" fmla="*/ 0 w 30803"/>
                      <a:gd name="connsiteY3" fmla="*/ 6008 h 55970"/>
                      <a:gd name="connsiteX4" fmla="*/ 0 w 30803"/>
                      <a:gd name="connsiteY4" fmla="*/ 54176 h 55970"/>
                      <a:gd name="connsiteX5" fmla="*/ 2130 w 30803"/>
                      <a:gd name="connsiteY5" fmla="*/ 55971 h 55970"/>
                      <a:gd name="connsiteX6" fmla="*/ 7533 w 30803"/>
                      <a:gd name="connsiteY6" fmla="*/ 55971 h 55970"/>
                      <a:gd name="connsiteX7" fmla="*/ 9459 w 30803"/>
                      <a:gd name="connsiteY7" fmla="*/ 54176 h 55970"/>
                      <a:gd name="connsiteX8" fmla="*/ 9459 w 30803"/>
                      <a:gd name="connsiteY8" fmla="*/ 10035 h 55970"/>
                      <a:gd name="connsiteX9" fmla="*/ 14862 w 30803"/>
                      <a:gd name="connsiteY9" fmla="*/ 5264 h 55970"/>
                      <a:gd name="connsiteX10" fmla="*/ 26339 w 30803"/>
                      <a:gd name="connsiteY10" fmla="*/ 10249 h 55970"/>
                      <a:gd name="connsiteX11" fmla="*/ 30785 w 30803"/>
                      <a:gd name="connsiteY11" fmla="*/ 5487 h 55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803" h="55970">
                        <a:moveTo>
                          <a:pt x="30803" y="5487"/>
                        </a:moveTo>
                        <a:cubicBezTo>
                          <a:pt x="30803" y="1674"/>
                          <a:pt x="24321" y="0"/>
                          <a:pt x="17001" y="0"/>
                        </a:cubicBezTo>
                        <a:cubicBezTo>
                          <a:pt x="11263" y="0"/>
                          <a:pt x="7654" y="939"/>
                          <a:pt x="4901" y="1674"/>
                        </a:cubicBezTo>
                        <a:cubicBezTo>
                          <a:pt x="1283" y="2641"/>
                          <a:pt x="0" y="4204"/>
                          <a:pt x="0" y="6008"/>
                        </a:cubicBezTo>
                        <a:lnTo>
                          <a:pt x="0" y="54176"/>
                        </a:lnTo>
                        <a:cubicBezTo>
                          <a:pt x="0" y="55878"/>
                          <a:pt x="642" y="55971"/>
                          <a:pt x="2130" y="55971"/>
                        </a:cubicBezTo>
                        <a:lnTo>
                          <a:pt x="7533" y="55971"/>
                        </a:lnTo>
                        <a:cubicBezTo>
                          <a:pt x="8808" y="55971"/>
                          <a:pt x="9459" y="55887"/>
                          <a:pt x="9459" y="54176"/>
                        </a:cubicBezTo>
                        <a:lnTo>
                          <a:pt x="9459" y="10035"/>
                        </a:lnTo>
                        <a:cubicBezTo>
                          <a:pt x="9459" y="7171"/>
                          <a:pt x="11691" y="5264"/>
                          <a:pt x="14862" y="5264"/>
                        </a:cubicBezTo>
                        <a:cubicBezTo>
                          <a:pt x="21670" y="5264"/>
                          <a:pt x="22712" y="10249"/>
                          <a:pt x="26339" y="10249"/>
                        </a:cubicBezTo>
                        <a:cubicBezTo>
                          <a:pt x="28785" y="10249"/>
                          <a:pt x="30785" y="8538"/>
                          <a:pt x="30785" y="5487"/>
                        </a:cubicBezTo>
                        <a:close/>
                      </a:path>
                    </a:pathLst>
                  </a:custGeom>
                  <a:solidFill>
                    <a:srgbClr val="001965"/>
                  </a:solidFill>
                  <a:ln w="92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0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70" name="Freeform: Shape 69">
                    <a:extLst>
                      <a:ext uri="{FF2B5EF4-FFF2-40B4-BE49-F238E27FC236}">
                        <a16:creationId xmlns:a16="http://schemas.microsoft.com/office/drawing/2014/main" id="{83044CC9-C44D-2DBF-1297-84207C0E9715}"/>
                      </a:ext>
                    </a:extLst>
                  </p:cNvPr>
                  <p:cNvSpPr/>
                  <p:nvPr/>
                </p:nvSpPr>
                <p:spPr>
                  <a:xfrm>
                    <a:off x="8749890" y="5323976"/>
                    <a:ext cx="45861" cy="75864"/>
                  </a:xfrm>
                  <a:custGeom>
                    <a:avLst/>
                    <a:gdLst>
                      <a:gd name="connsiteX0" fmla="*/ 45852 w 45861"/>
                      <a:gd name="connsiteY0" fmla="*/ 68461 h 75864"/>
                      <a:gd name="connsiteX1" fmla="*/ 45852 w 45861"/>
                      <a:gd name="connsiteY1" fmla="*/ 2139 h 75864"/>
                      <a:gd name="connsiteX2" fmla="*/ 43731 w 45861"/>
                      <a:gd name="connsiteY2" fmla="*/ 0 h 75864"/>
                      <a:gd name="connsiteX3" fmla="*/ 38514 w 45861"/>
                      <a:gd name="connsiteY3" fmla="*/ 0 h 75864"/>
                      <a:gd name="connsiteX4" fmla="*/ 36514 w 45861"/>
                      <a:gd name="connsiteY4" fmla="*/ 2344 h 75864"/>
                      <a:gd name="connsiteX5" fmla="*/ 36514 w 45861"/>
                      <a:gd name="connsiteY5" fmla="*/ 21484 h 75864"/>
                      <a:gd name="connsiteX6" fmla="*/ 24925 w 45861"/>
                      <a:gd name="connsiteY6" fmla="*/ 18610 h 75864"/>
                      <a:gd name="connsiteX7" fmla="*/ 0 w 45861"/>
                      <a:gd name="connsiteY7" fmla="*/ 47126 h 75864"/>
                      <a:gd name="connsiteX8" fmla="*/ 26869 w 45861"/>
                      <a:gd name="connsiteY8" fmla="*/ 75865 h 75864"/>
                      <a:gd name="connsiteX9" fmla="*/ 45861 w 45861"/>
                      <a:gd name="connsiteY9" fmla="*/ 68452 h 75864"/>
                      <a:gd name="connsiteX10" fmla="*/ 36514 w 45861"/>
                      <a:gd name="connsiteY10" fmla="*/ 65402 h 75864"/>
                      <a:gd name="connsiteX11" fmla="*/ 27158 w 45861"/>
                      <a:gd name="connsiteY11" fmla="*/ 69615 h 75864"/>
                      <a:gd name="connsiteX12" fmla="*/ 9542 w 45861"/>
                      <a:gd name="connsiteY12" fmla="*/ 46401 h 75864"/>
                      <a:gd name="connsiteX13" fmla="*/ 26321 w 45861"/>
                      <a:gd name="connsiteY13" fmla="*/ 25046 h 75864"/>
                      <a:gd name="connsiteX14" fmla="*/ 36523 w 45861"/>
                      <a:gd name="connsiteY14" fmla="*/ 28432 h 75864"/>
                      <a:gd name="connsiteX15" fmla="*/ 36523 w 45861"/>
                      <a:gd name="connsiteY15" fmla="*/ 65392 h 75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861" h="75864">
                        <a:moveTo>
                          <a:pt x="45852" y="68461"/>
                        </a:moveTo>
                        <a:lnTo>
                          <a:pt x="45852" y="2139"/>
                        </a:lnTo>
                        <a:cubicBezTo>
                          <a:pt x="45852" y="233"/>
                          <a:pt x="45322" y="0"/>
                          <a:pt x="43731" y="0"/>
                        </a:cubicBezTo>
                        <a:lnTo>
                          <a:pt x="38514" y="0"/>
                        </a:lnTo>
                        <a:cubicBezTo>
                          <a:pt x="36737" y="0"/>
                          <a:pt x="36514" y="651"/>
                          <a:pt x="36514" y="2344"/>
                        </a:cubicBezTo>
                        <a:lnTo>
                          <a:pt x="36514" y="21484"/>
                        </a:lnTo>
                        <a:cubicBezTo>
                          <a:pt x="33203" y="19764"/>
                          <a:pt x="29920" y="18610"/>
                          <a:pt x="24925" y="18610"/>
                        </a:cubicBezTo>
                        <a:cubicBezTo>
                          <a:pt x="8473" y="18610"/>
                          <a:pt x="0" y="34133"/>
                          <a:pt x="0" y="47126"/>
                        </a:cubicBezTo>
                        <a:cubicBezTo>
                          <a:pt x="0" y="66378"/>
                          <a:pt x="10705" y="75865"/>
                          <a:pt x="26869" y="75865"/>
                        </a:cubicBezTo>
                        <a:cubicBezTo>
                          <a:pt x="34793" y="75865"/>
                          <a:pt x="45861" y="71940"/>
                          <a:pt x="45861" y="68452"/>
                        </a:cubicBezTo>
                        <a:close/>
                        <a:moveTo>
                          <a:pt x="36514" y="65402"/>
                        </a:moveTo>
                        <a:cubicBezTo>
                          <a:pt x="36514" y="68164"/>
                          <a:pt x="32050" y="69615"/>
                          <a:pt x="27158" y="69615"/>
                        </a:cubicBezTo>
                        <a:cubicBezTo>
                          <a:pt x="16871" y="69615"/>
                          <a:pt x="9542" y="61068"/>
                          <a:pt x="9542" y="46401"/>
                        </a:cubicBezTo>
                        <a:cubicBezTo>
                          <a:pt x="9542" y="33603"/>
                          <a:pt x="16546" y="25046"/>
                          <a:pt x="26321" y="25046"/>
                        </a:cubicBezTo>
                        <a:cubicBezTo>
                          <a:pt x="31854" y="25046"/>
                          <a:pt x="34496" y="26730"/>
                          <a:pt x="36523" y="28432"/>
                        </a:cubicBezTo>
                        <a:lnTo>
                          <a:pt x="36523" y="65392"/>
                        </a:lnTo>
                        <a:close/>
                      </a:path>
                    </a:pathLst>
                  </a:custGeom>
                  <a:solidFill>
                    <a:srgbClr val="001965"/>
                  </a:solidFill>
                  <a:ln w="92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0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71" name="Freeform: Shape 70">
                    <a:extLst>
                      <a:ext uri="{FF2B5EF4-FFF2-40B4-BE49-F238E27FC236}">
                        <a16:creationId xmlns:a16="http://schemas.microsoft.com/office/drawing/2014/main" id="{49B5A169-2135-2965-9B06-F17D2139C9EB}"/>
                      </a:ext>
                    </a:extLst>
                  </p:cNvPr>
                  <p:cNvSpPr/>
                  <p:nvPr/>
                </p:nvSpPr>
                <p:spPr>
                  <a:xfrm>
                    <a:off x="8807293" y="5323037"/>
                    <a:ext cx="11479" cy="75204"/>
                  </a:xfrm>
                  <a:custGeom>
                    <a:avLst/>
                    <a:gdLst>
                      <a:gd name="connsiteX0" fmla="*/ 11477 w 11479"/>
                      <a:gd name="connsiteY0" fmla="*/ 5292 h 75204"/>
                      <a:gd name="connsiteX1" fmla="*/ 5869 w 11479"/>
                      <a:gd name="connsiteY1" fmla="*/ 0 h 75204"/>
                      <a:gd name="connsiteX2" fmla="*/ 0 w 11479"/>
                      <a:gd name="connsiteY2" fmla="*/ 5618 h 75204"/>
                      <a:gd name="connsiteX3" fmla="*/ 5729 w 11479"/>
                      <a:gd name="connsiteY3" fmla="*/ 11096 h 75204"/>
                      <a:gd name="connsiteX4" fmla="*/ 11477 w 11479"/>
                      <a:gd name="connsiteY4" fmla="*/ 5301 h 75204"/>
                      <a:gd name="connsiteX5" fmla="*/ 10426 w 11479"/>
                      <a:gd name="connsiteY5" fmla="*/ 73316 h 75204"/>
                      <a:gd name="connsiteX6" fmla="*/ 10426 w 11479"/>
                      <a:gd name="connsiteY6" fmla="*/ 22507 h 75204"/>
                      <a:gd name="connsiteX7" fmla="*/ 8305 w 11479"/>
                      <a:gd name="connsiteY7" fmla="*/ 20508 h 75204"/>
                      <a:gd name="connsiteX8" fmla="*/ 2790 w 11479"/>
                      <a:gd name="connsiteY8" fmla="*/ 20508 h 75204"/>
                      <a:gd name="connsiteX9" fmla="*/ 986 w 11479"/>
                      <a:gd name="connsiteY9" fmla="*/ 22507 h 75204"/>
                      <a:gd name="connsiteX10" fmla="*/ 986 w 11479"/>
                      <a:gd name="connsiteY10" fmla="*/ 73316 h 75204"/>
                      <a:gd name="connsiteX11" fmla="*/ 2576 w 11479"/>
                      <a:gd name="connsiteY11" fmla="*/ 75204 h 75204"/>
                      <a:gd name="connsiteX12" fmla="*/ 8315 w 11479"/>
                      <a:gd name="connsiteY12" fmla="*/ 75204 h 75204"/>
                      <a:gd name="connsiteX13" fmla="*/ 10435 w 11479"/>
                      <a:gd name="connsiteY13" fmla="*/ 73316 h 75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479" h="75204">
                        <a:moveTo>
                          <a:pt x="11477" y="5292"/>
                        </a:moveTo>
                        <a:cubicBezTo>
                          <a:pt x="11375" y="2130"/>
                          <a:pt x="8826" y="0"/>
                          <a:pt x="5869" y="0"/>
                        </a:cubicBezTo>
                        <a:cubicBezTo>
                          <a:pt x="2474" y="0"/>
                          <a:pt x="0" y="2334"/>
                          <a:pt x="0" y="5618"/>
                        </a:cubicBezTo>
                        <a:cubicBezTo>
                          <a:pt x="0" y="8575"/>
                          <a:pt x="2148" y="11096"/>
                          <a:pt x="5729" y="11096"/>
                        </a:cubicBezTo>
                        <a:cubicBezTo>
                          <a:pt x="9310" y="11096"/>
                          <a:pt x="11570" y="8250"/>
                          <a:pt x="11477" y="5301"/>
                        </a:cubicBezTo>
                        <a:close/>
                        <a:moveTo>
                          <a:pt x="10426" y="73316"/>
                        </a:moveTo>
                        <a:lnTo>
                          <a:pt x="10426" y="22507"/>
                        </a:lnTo>
                        <a:cubicBezTo>
                          <a:pt x="10426" y="20815"/>
                          <a:pt x="9998" y="20508"/>
                          <a:pt x="8305" y="20508"/>
                        </a:cubicBezTo>
                        <a:lnTo>
                          <a:pt x="2790" y="20508"/>
                        </a:lnTo>
                        <a:cubicBezTo>
                          <a:pt x="986" y="20508"/>
                          <a:pt x="986" y="21122"/>
                          <a:pt x="986" y="22507"/>
                        </a:cubicBezTo>
                        <a:lnTo>
                          <a:pt x="986" y="73316"/>
                        </a:lnTo>
                        <a:cubicBezTo>
                          <a:pt x="986" y="74795"/>
                          <a:pt x="986" y="75204"/>
                          <a:pt x="2576" y="75204"/>
                        </a:cubicBezTo>
                        <a:lnTo>
                          <a:pt x="8315" y="75204"/>
                        </a:lnTo>
                        <a:cubicBezTo>
                          <a:pt x="9914" y="75204"/>
                          <a:pt x="10435" y="75121"/>
                          <a:pt x="10435" y="73316"/>
                        </a:cubicBezTo>
                        <a:close/>
                      </a:path>
                    </a:pathLst>
                  </a:custGeom>
                  <a:solidFill>
                    <a:srgbClr val="001965"/>
                  </a:solidFill>
                  <a:ln w="92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0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72" name="Freeform: Shape 71">
                    <a:extLst>
                      <a:ext uri="{FF2B5EF4-FFF2-40B4-BE49-F238E27FC236}">
                        <a16:creationId xmlns:a16="http://schemas.microsoft.com/office/drawing/2014/main" id="{31022B30-2C70-8321-77D6-87C8D31D9D9C}"/>
                      </a:ext>
                    </a:extLst>
                  </p:cNvPr>
                  <p:cNvSpPr/>
                  <p:nvPr/>
                </p:nvSpPr>
                <p:spPr>
                  <a:xfrm>
                    <a:off x="8870100" y="5323679"/>
                    <a:ext cx="41843" cy="74571"/>
                  </a:xfrm>
                  <a:custGeom>
                    <a:avLst/>
                    <a:gdLst>
                      <a:gd name="connsiteX0" fmla="*/ 41834 w 41843"/>
                      <a:gd name="connsiteY0" fmla="*/ 73400 h 74571"/>
                      <a:gd name="connsiteX1" fmla="*/ 41090 w 41843"/>
                      <a:gd name="connsiteY1" fmla="*/ 72014 h 74571"/>
                      <a:gd name="connsiteX2" fmla="*/ 20936 w 41843"/>
                      <a:gd name="connsiteY2" fmla="*/ 45526 h 74571"/>
                      <a:gd name="connsiteX3" fmla="*/ 20824 w 41843"/>
                      <a:gd name="connsiteY3" fmla="*/ 45415 h 74571"/>
                      <a:gd name="connsiteX4" fmla="*/ 39751 w 41843"/>
                      <a:gd name="connsiteY4" fmla="*/ 23131 h 74571"/>
                      <a:gd name="connsiteX5" fmla="*/ 40336 w 41843"/>
                      <a:gd name="connsiteY5" fmla="*/ 21019 h 74571"/>
                      <a:gd name="connsiteX6" fmla="*/ 38439 w 41843"/>
                      <a:gd name="connsiteY6" fmla="*/ 19857 h 74571"/>
                      <a:gd name="connsiteX7" fmla="*/ 33445 w 41843"/>
                      <a:gd name="connsiteY7" fmla="*/ 19857 h 74571"/>
                      <a:gd name="connsiteX8" fmla="*/ 30152 w 41843"/>
                      <a:gd name="connsiteY8" fmla="*/ 21438 h 74571"/>
                      <a:gd name="connsiteX9" fmla="*/ 11356 w 41843"/>
                      <a:gd name="connsiteY9" fmla="*/ 44875 h 74571"/>
                      <a:gd name="connsiteX10" fmla="*/ 10947 w 41843"/>
                      <a:gd name="connsiteY10" fmla="*/ 45526 h 74571"/>
                      <a:gd name="connsiteX11" fmla="*/ 11161 w 41843"/>
                      <a:gd name="connsiteY11" fmla="*/ 46056 h 74571"/>
                      <a:gd name="connsiteX12" fmla="*/ 30059 w 41843"/>
                      <a:gd name="connsiteY12" fmla="*/ 72991 h 74571"/>
                      <a:gd name="connsiteX13" fmla="*/ 33231 w 41843"/>
                      <a:gd name="connsiteY13" fmla="*/ 74563 h 74571"/>
                      <a:gd name="connsiteX14" fmla="*/ 40457 w 41843"/>
                      <a:gd name="connsiteY14" fmla="*/ 74563 h 74571"/>
                      <a:gd name="connsiteX15" fmla="*/ 41843 w 41843"/>
                      <a:gd name="connsiteY15" fmla="*/ 73400 h 74571"/>
                      <a:gd name="connsiteX16" fmla="*/ 9440 w 41843"/>
                      <a:gd name="connsiteY16" fmla="*/ 73000 h 74571"/>
                      <a:gd name="connsiteX17" fmla="*/ 9440 w 41843"/>
                      <a:gd name="connsiteY17" fmla="*/ 1497 h 74571"/>
                      <a:gd name="connsiteX18" fmla="*/ 7413 w 41843"/>
                      <a:gd name="connsiteY18" fmla="*/ 0 h 74571"/>
                      <a:gd name="connsiteX19" fmla="*/ 1804 w 41843"/>
                      <a:gd name="connsiteY19" fmla="*/ 0 h 74571"/>
                      <a:gd name="connsiteX20" fmla="*/ 0 w 41843"/>
                      <a:gd name="connsiteY20" fmla="*/ 1702 h 74571"/>
                      <a:gd name="connsiteX21" fmla="*/ 0 w 41843"/>
                      <a:gd name="connsiteY21" fmla="*/ 72898 h 74571"/>
                      <a:gd name="connsiteX22" fmla="*/ 1804 w 41843"/>
                      <a:gd name="connsiteY22" fmla="*/ 74572 h 74571"/>
                      <a:gd name="connsiteX23" fmla="*/ 7413 w 41843"/>
                      <a:gd name="connsiteY23" fmla="*/ 74572 h 74571"/>
                      <a:gd name="connsiteX24" fmla="*/ 9440 w 41843"/>
                      <a:gd name="connsiteY24" fmla="*/ 73000 h 74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1843" h="74571">
                        <a:moveTo>
                          <a:pt x="41834" y="73400"/>
                        </a:moveTo>
                        <a:cubicBezTo>
                          <a:pt x="41834" y="72889"/>
                          <a:pt x="41518" y="72563"/>
                          <a:pt x="41090" y="72014"/>
                        </a:cubicBezTo>
                        <a:lnTo>
                          <a:pt x="20936" y="45526"/>
                        </a:lnTo>
                        <a:lnTo>
                          <a:pt x="20824" y="45415"/>
                        </a:lnTo>
                        <a:cubicBezTo>
                          <a:pt x="27846" y="40253"/>
                          <a:pt x="35258" y="32013"/>
                          <a:pt x="39751" y="23131"/>
                        </a:cubicBezTo>
                        <a:cubicBezTo>
                          <a:pt x="40253" y="22080"/>
                          <a:pt x="40336" y="21661"/>
                          <a:pt x="40336" y="21019"/>
                        </a:cubicBezTo>
                        <a:cubicBezTo>
                          <a:pt x="40336" y="20071"/>
                          <a:pt x="39806" y="19857"/>
                          <a:pt x="38439" y="19857"/>
                        </a:cubicBezTo>
                        <a:lnTo>
                          <a:pt x="33445" y="19857"/>
                        </a:lnTo>
                        <a:cubicBezTo>
                          <a:pt x="31547" y="19857"/>
                          <a:pt x="30701" y="19764"/>
                          <a:pt x="30152" y="21438"/>
                        </a:cubicBezTo>
                        <a:cubicBezTo>
                          <a:pt x="27185" y="30506"/>
                          <a:pt x="19327" y="40244"/>
                          <a:pt x="11356" y="44875"/>
                        </a:cubicBezTo>
                        <a:cubicBezTo>
                          <a:pt x="11040" y="45108"/>
                          <a:pt x="10947" y="45405"/>
                          <a:pt x="10947" y="45526"/>
                        </a:cubicBezTo>
                        <a:cubicBezTo>
                          <a:pt x="10947" y="45740"/>
                          <a:pt x="11049" y="45945"/>
                          <a:pt x="11161" y="46056"/>
                        </a:cubicBezTo>
                        <a:lnTo>
                          <a:pt x="30059" y="72991"/>
                        </a:lnTo>
                        <a:cubicBezTo>
                          <a:pt x="31138" y="74563"/>
                          <a:pt x="31547" y="74563"/>
                          <a:pt x="33231" y="74563"/>
                        </a:cubicBezTo>
                        <a:lnTo>
                          <a:pt x="40457" y="74563"/>
                        </a:lnTo>
                        <a:cubicBezTo>
                          <a:pt x="40802" y="74563"/>
                          <a:pt x="41843" y="74479"/>
                          <a:pt x="41843" y="73400"/>
                        </a:cubicBezTo>
                        <a:close/>
                        <a:moveTo>
                          <a:pt x="9440" y="73000"/>
                        </a:moveTo>
                        <a:lnTo>
                          <a:pt x="9440" y="1497"/>
                        </a:lnTo>
                        <a:cubicBezTo>
                          <a:pt x="9440" y="0"/>
                          <a:pt x="8715" y="0"/>
                          <a:pt x="7413" y="0"/>
                        </a:cubicBezTo>
                        <a:lnTo>
                          <a:pt x="1804" y="0"/>
                        </a:lnTo>
                        <a:cubicBezTo>
                          <a:pt x="632" y="0"/>
                          <a:pt x="0" y="214"/>
                          <a:pt x="0" y="1702"/>
                        </a:cubicBezTo>
                        <a:lnTo>
                          <a:pt x="0" y="72898"/>
                        </a:lnTo>
                        <a:cubicBezTo>
                          <a:pt x="0" y="74367"/>
                          <a:pt x="316" y="74572"/>
                          <a:pt x="1804" y="74572"/>
                        </a:cubicBezTo>
                        <a:lnTo>
                          <a:pt x="7413" y="74572"/>
                        </a:lnTo>
                        <a:cubicBezTo>
                          <a:pt x="8919" y="74572"/>
                          <a:pt x="9440" y="74572"/>
                          <a:pt x="9440" y="73000"/>
                        </a:cubicBezTo>
                        <a:close/>
                      </a:path>
                    </a:pathLst>
                  </a:custGeom>
                  <a:solidFill>
                    <a:srgbClr val="001965"/>
                  </a:solidFill>
                  <a:ln w="92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0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73" name="Freeform: Shape 72">
                    <a:extLst>
                      <a:ext uri="{FF2B5EF4-FFF2-40B4-BE49-F238E27FC236}">
                        <a16:creationId xmlns:a16="http://schemas.microsoft.com/office/drawing/2014/main" id="{F577079E-8F1B-2D70-46D8-3F01064AD125}"/>
                      </a:ext>
                    </a:extLst>
                  </p:cNvPr>
                  <p:cNvSpPr/>
                  <p:nvPr/>
                </p:nvSpPr>
                <p:spPr>
                  <a:xfrm>
                    <a:off x="8825987" y="5342587"/>
                    <a:ext cx="36653" cy="57254"/>
                  </a:xfrm>
                  <a:custGeom>
                    <a:avLst/>
                    <a:gdLst>
                      <a:gd name="connsiteX0" fmla="*/ 36653 w 36653"/>
                      <a:gd name="connsiteY0" fmla="*/ 40885 h 57254"/>
                      <a:gd name="connsiteX1" fmla="*/ 10519 w 36653"/>
                      <a:gd name="connsiteY1" fmla="*/ 14155 h 57254"/>
                      <a:gd name="connsiteX2" fmla="*/ 19643 w 36653"/>
                      <a:gd name="connsiteY2" fmla="*/ 6008 h 57254"/>
                      <a:gd name="connsiteX3" fmla="*/ 30580 w 36653"/>
                      <a:gd name="connsiteY3" fmla="*/ 10035 h 57254"/>
                      <a:gd name="connsiteX4" fmla="*/ 34412 w 36653"/>
                      <a:gd name="connsiteY4" fmla="*/ 6324 h 57254"/>
                      <a:gd name="connsiteX5" fmla="*/ 20182 w 36653"/>
                      <a:gd name="connsiteY5" fmla="*/ 0 h 57254"/>
                      <a:gd name="connsiteX6" fmla="*/ 2046 w 36653"/>
                      <a:gd name="connsiteY6" fmla="*/ 14993 h 57254"/>
                      <a:gd name="connsiteX7" fmla="*/ 16257 w 36653"/>
                      <a:gd name="connsiteY7" fmla="*/ 31250 h 57254"/>
                      <a:gd name="connsiteX8" fmla="*/ 28143 w 36653"/>
                      <a:gd name="connsiteY8" fmla="*/ 41936 h 57254"/>
                      <a:gd name="connsiteX9" fmla="*/ 17225 w 36653"/>
                      <a:gd name="connsiteY9" fmla="*/ 51218 h 57254"/>
                      <a:gd name="connsiteX10" fmla="*/ 4046 w 36653"/>
                      <a:gd name="connsiteY10" fmla="*/ 45731 h 57254"/>
                      <a:gd name="connsiteX11" fmla="*/ 0 w 36653"/>
                      <a:gd name="connsiteY11" fmla="*/ 49209 h 57254"/>
                      <a:gd name="connsiteX12" fmla="*/ 17113 w 36653"/>
                      <a:gd name="connsiteY12" fmla="*/ 57254 h 57254"/>
                      <a:gd name="connsiteX13" fmla="*/ 36653 w 36653"/>
                      <a:gd name="connsiteY13" fmla="*/ 40876 h 57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653" h="57254">
                        <a:moveTo>
                          <a:pt x="36653" y="40885"/>
                        </a:moveTo>
                        <a:cubicBezTo>
                          <a:pt x="36653" y="23131"/>
                          <a:pt x="10519" y="25883"/>
                          <a:pt x="10519" y="14155"/>
                        </a:cubicBezTo>
                        <a:cubicBezTo>
                          <a:pt x="10519" y="10138"/>
                          <a:pt x="13709" y="6008"/>
                          <a:pt x="19643" y="6008"/>
                        </a:cubicBezTo>
                        <a:cubicBezTo>
                          <a:pt x="25577" y="6008"/>
                          <a:pt x="27418" y="10035"/>
                          <a:pt x="30580" y="10035"/>
                        </a:cubicBezTo>
                        <a:cubicBezTo>
                          <a:pt x="32180" y="10035"/>
                          <a:pt x="34412" y="9087"/>
                          <a:pt x="34412" y="6324"/>
                        </a:cubicBezTo>
                        <a:cubicBezTo>
                          <a:pt x="34412" y="2325"/>
                          <a:pt x="27511" y="0"/>
                          <a:pt x="20182" y="0"/>
                        </a:cubicBezTo>
                        <a:cubicBezTo>
                          <a:pt x="10510" y="0"/>
                          <a:pt x="2046" y="5171"/>
                          <a:pt x="2046" y="14993"/>
                        </a:cubicBezTo>
                        <a:cubicBezTo>
                          <a:pt x="2046" y="24079"/>
                          <a:pt x="8510" y="27985"/>
                          <a:pt x="16257" y="31250"/>
                        </a:cubicBezTo>
                        <a:cubicBezTo>
                          <a:pt x="22424" y="33808"/>
                          <a:pt x="28143" y="36123"/>
                          <a:pt x="28143" y="41936"/>
                        </a:cubicBezTo>
                        <a:cubicBezTo>
                          <a:pt x="28143" y="46270"/>
                          <a:pt x="24637" y="51218"/>
                          <a:pt x="17225" y="51218"/>
                        </a:cubicBezTo>
                        <a:cubicBezTo>
                          <a:pt x="9812" y="51218"/>
                          <a:pt x="7645" y="45731"/>
                          <a:pt x="4046" y="45731"/>
                        </a:cubicBezTo>
                        <a:cubicBezTo>
                          <a:pt x="2241" y="45731"/>
                          <a:pt x="0" y="46466"/>
                          <a:pt x="0" y="49209"/>
                        </a:cubicBezTo>
                        <a:cubicBezTo>
                          <a:pt x="0" y="53543"/>
                          <a:pt x="8510" y="57254"/>
                          <a:pt x="17113" y="57254"/>
                        </a:cubicBezTo>
                        <a:cubicBezTo>
                          <a:pt x="26665" y="57254"/>
                          <a:pt x="36653" y="52186"/>
                          <a:pt x="36653" y="40876"/>
                        </a:cubicBezTo>
                        <a:close/>
                      </a:path>
                    </a:pathLst>
                  </a:custGeom>
                  <a:solidFill>
                    <a:srgbClr val="001965"/>
                  </a:solidFill>
                  <a:ln w="92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0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74" name="Freeform: Shape 73">
                    <a:extLst>
                      <a:ext uri="{FF2B5EF4-FFF2-40B4-BE49-F238E27FC236}">
                        <a16:creationId xmlns:a16="http://schemas.microsoft.com/office/drawing/2014/main" id="{1F3F55B7-D63E-0F54-A3B7-94CD28E22506}"/>
                      </a:ext>
                    </a:extLst>
                  </p:cNvPr>
                  <p:cNvSpPr/>
                  <p:nvPr/>
                </p:nvSpPr>
                <p:spPr>
                  <a:xfrm>
                    <a:off x="8385188" y="5342280"/>
                    <a:ext cx="42763" cy="55970"/>
                  </a:xfrm>
                  <a:custGeom>
                    <a:avLst/>
                    <a:gdLst>
                      <a:gd name="connsiteX0" fmla="*/ 42764 w 42763"/>
                      <a:gd name="connsiteY0" fmla="*/ 53860 h 55970"/>
                      <a:gd name="connsiteX1" fmla="*/ 42764 w 42763"/>
                      <a:gd name="connsiteY1" fmla="*/ 17401 h 55970"/>
                      <a:gd name="connsiteX2" fmla="*/ 21317 w 42763"/>
                      <a:gd name="connsiteY2" fmla="*/ 0 h 55970"/>
                      <a:gd name="connsiteX3" fmla="*/ 4753 w 42763"/>
                      <a:gd name="connsiteY3" fmla="*/ 2530 h 55970"/>
                      <a:gd name="connsiteX4" fmla="*/ 0 w 42763"/>
                      <a:gd name="connsiteY4" fmla="*/ 6864 h 55970"/>
                      <a:gd name="connsiteX5" fmla="*/ 0 w 42763"/>
                      <a:gd name="connsiteY5" fmla="*/ 53962 h 55970"/>
                      <a:gd name="connsiteX6" fmla="*/ 2000 w 42763"/>
                      <a:gd name="connsiteY6" fmla="*/ 55971 h 55970"/>
                      <a:gd name="connsiteX7" fmla="*/ 7208 w 42763"/>
                      <a:gd name="connsiteY7" fmla="*/ 55971 h 55970"/>
                      <a:gd name="connsiteX8" fmla="*/ 9449 w 42763"/>
                      <a:gd name="connsiteY8" fmla="*/ 53860 h 55970"/>
                      <a:gd name="connsiteX9" fmla="*/ 9449 w 42763"/>
                      <a:gd name="connsiteY9" fmla="*/ 10556 h 55970"/>
                      <a:gd name="connsiteX10" fmla="*/ 20898 w 42763"/>
                      <a:gd name="connsiteY10" fmla="*/ 5701 h 55970"/>
                      <a:gd name="connsiteX11" fmla="*/ 33305 w 42763"/>
                      <a:gd name="connsiteY11" fmla="*/ 18583 h 55970"/>
                      <a:gd name="connsiteX12" fmla="*/ 33305 w 42763"/>
                      <a:gd name="connsiteY12" fmla="*/ 53850 h 55970"/>
                      <a:gd name="connsiteX13" fmla="*/ 35658 w 42763"/>
                      <a:gd name="connsiteY13" fmla="*/ 55962 h 55970"/>
                      <a:gd name="connsiteX14" fmla="*/ 41499 w 42763"/>
                      <a:gd name="connsiteY14" fmla="*/ 55962 h 55970"/>
                      <a:gd name="connsiteX15" fmla="*/ 42764 w 42763"/>
                      <a:gd name="connsiteY15" fmla="*/ 53850 h 55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2763" h="55970">
                        <a:moveTo>
                          <a:pt x="42764" y="53860"/>
                        </a:moveTo>
                        <a:lnTo>
                          <a:pt x="42764" y="17401"/>
                        </a:lnTo>
                        <a:cubicBezTo>
                          <a:pt x="42764" y="11198"/>
                          <a:pt x="42662" y="0"/>
                          <a:pt x="21317" y="0"/>
                        </a:cubicBezTo>
                        <a:cubicBezTo>
                          <a:pt x="13244" y="0"/>
                          <a:pt x="7719" y="1572"/>
                          <a:pt x="4753" y="2530"/>
                        </a:cubicBezTo>
                        <a:cubicBezTo>
                          <a:pt x="1144" y="3683"/>
                          <a:pt x="0" y="5050"/>
                          <a:pt x="0" y="6864"/>
                        </a:cubicBezTo>
                        <a:lnTo>
                          <a:pt x="0" y="53962"/>
                        </a:lnTo>
                        <a:cubicBezTo>
                          <a:pt x="0" y="55766"/>
                          <a:pt x="512" y="55971"/>
                          <a:pt x="2000" y="55971"/>
                        </a:cubicBezTo>
                        <a:lnTo>
                          <a:pt x="7208" y="55971"/>
                        </a:lnTo>
                        <a:cubicBezTo>
                          <a:pt x="8687" y="55971"/>
                          <a:pt x="9449" y="55766"/>
                          <a:pt x="9449" y="53860"/>
                        </a:cubicBezTo>
                        <a:lnTo>
                          <a:pt x="9449" y="10556"/>
                        </a:lnTo>
                        <a:cubicBezTo>
                          <a:pt x="9449" y="8110"/>
                          <a:pt x="13476" y="5701"/>
                          <a:pt x="20898" y="5701"/>
                        </a:cubicBezTo>
                        <a:cubicBezTo>
                          <a:pt x="33305" y="5701"/>
                          <a:pt x="33305" y="13616"/>
                          <a:pt x="33305" y="18583"/>
                        </a:cubicBezTo>
                        <a:lnTo>
                          <a:pt x="33305" y="53850"/>
                        </a:lnTo>
                        <a:cubicBezTo>
                          <a:pt x="33305" y="55757"/>
                          <a:pt x="33966" y="55962"/>
                          <a:pt x="35658" y="55962"/>
                        </a:cubicBezTo>
                        <a:lnTo>
                          <a:pt x="41499" y="55962"/>
                        </a:lnTo>
                        <a:cubicBezTo>
                          <a:pt x="42662" y="55757"/>
                          <a:pt x="42764" y="54799"/>
                          <a:pt x="42764" y="53850"/>
                        </a:cubicBezTo>
                        <a:close/>
                      </a:path>
                    </a:pathLst>
                  </a:custGeom>
                  <a:solidFill>
                    <a:srgbClr val="001965"/>
                  </a:solidFill>
                  <a:ln w="92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0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75" name="Freeform: Shape 74">
                    <a:extLst>
                      <a:ext uri="{FF2B5EF4-FFF2-40B4-BE49-F238E27FC236}">
                        <a16:creationId xmlns:a16="http://schemas.microsoft.com/office/drawing/2014/main" id="{565B4F48-D115-61AD-0357-10B2B15FC2AB}"/>
                      </a:ext>
                    </a:extLst>
                  </p:cNvPr>
                  <p:cNvSpPr/>
                  <p:nvPr/>
                </p:nvSpPr>
                <p:spPr>
                  <a:xfrm>
                    <a:off x="8436155" y="5342280"/>
                    <a:ext cx="47990" cy="57570"/>
                  </a:xfrm>
                  <a:custGeom>
                    <a:avLst/>
                    <a:gdLst>
                      <a:gd name="connsiteX0" fmla="*/ 47991 w 47990"/>
                      <a:gd name="connsiteY0" fmla="*/ 28832 h 57570"/>
                      <a:gd name="connsiteX1" fmla="*/ 37797 w 47990"/>
                      <a:gd name="connsiteY1" fmla="*/ 3916 h 57570"/>
                      <a:gd name="connsiteX2" fmla="*/ 23977 w 47990"/>
                      <a:gd name="connsiteY2" fmla="*/ 0 h 57570"/>
                      <a:gd name="connsiteX3" fmla="*/ 10184 w 47990"/>
                      <a:gd name="connsiteY3" fmla="*/ 3916 h 57570"/>
                      <a:gd name="connsiteX4" fmla="*/ 0 w 47990"/>
                      <a:gd name="connsiteY4" fmla="*/ 28832 h 57570"/>
                      <a:gd name="connsiteX5" fmla="*/ 10184 w 47990"/>
                      <a:gd name="connsiteY5" fmla="*/ 53646 h 57570"/>
                      <a:gd name="connsiteX6" fmla="*/ 23977 w 47990"/>
                      <a:gd name="connsiteY6" fmla="*/ 57571 h 57570"/>
                      <a:gd name="connsiteX7" fmla="*/ 37797 w 47990"/>
                      <a:gd name="connsiteY7" fmla="*/ 53646 h 57570"/>
                      <a:gd name="connsiteX8" fmla="*/ 47991 w 47990"/>
                      <a:gd name="connsiteY8" fmla="*/ 28832 h 57570"/>
                      <a:gd name="connsiteX9" fmla="*/ 38225 w 47990"/>
                      <a:gd name="connsiteY9" fmla="*/ 28832 h 57570"/>
                      <a:gd name="connsiteX10" fmla="*/ 33231 w 47990"/>
                      <a:gd name="connsiteY10" fmla="*/ 47954 h 57570"/>
                      <a:gd name="connsiteX11" fmla="*/ 23977 w 47990"/>
                      <a:gd name="connsiteY11" fmla="*/ 51432 h 57570"/>
                      <a:gd name="connsiteX12" fmla="*/ 14741 w 47990"/>
                      <a:gd name="connsiteY12" fmla="*/ 47954 h 57570"/>
                      <a:gd name="connsiteX13" fmla="*/ 9766 w 47990"/>
                      <a:gd name="connsiteY13" fmla="*/ 28832 h 57570"/>
                      <a:gd name="connsiteX14" fmla="*/ 14741 w 47990"/>
                      <a:gd name="connsiteY14" fmla="*/ 9580 h 57570"/>
                      <a:gd name="connsiteX15" fmla="*/ 23977 w 47990"/>
                      <a:gd name="connsiteY15" fmla="*/ 6110 h 57570"/>
                      <a:gd name="connsiteX16" fmla="*/ 33231 w 47990"/>
                      <a:gd name="connsiteY16" fmla="*/ 9580 h 57570"/>
                      <a:gd name="connsiteX17" fmla="*/ 38225 w 47990"/>
                      <a:gd name="connsiteY17" fmla="*/ 28832 h 57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7990" h="57570">
                        <a:moveTo>
                          <a:pt x="47991" y="28832"/>
                        </a:moveTo>
                        <a:cubicBezTo>
                          <a:pt x="47991" y="16155"/>
                          <a:pt x="43945" y="8026"/>
                          <a:pt x="37797" y="3916"/>
                        </a:cubicBezTo>
                        <a:cubicBezTo>
                          <a:pt x="33966" y="1265"/>
                          <a:pt x="28869" y="0"/>
                          <a:pt x="23977" y="0"/>
                        </a:cubicBezTo>
                        <a:cubicBezTo>
                          <a:pt x="19085" y="0"/>
                          <a:pt x="14007" y="1274"/>
                          <a:pt x="10184" y="3916"/>
                        </a:cubicBezTo>
                        <a:cubicBezTo>
                          <a:pt x="4027" y="8026"/>
                          <a:pt x="0" y="16164"/>
                          <a:pt x="0" y="28832"/>
                        </a:cubicBezTo>
                        <a:cubicBezTo>
                          <a:pt x="0" y="41499"/>
                          <a:pt x="4027" y="49526"/>
                          <a:pt x="10184" y="53646"/>
                        </a:cubicBezTo>
                        <a:cubicBezTo>
                          <a:pt x="14007" y="56287"/>
                          <a:pt x="19094" y="57571"/>
                          <a:pt x="23977" y="57571"/>
                        </a:cubicBezTo>
                        <a:cubicBezTo>
                          <a:pt x="28860" y="57571"/>
                          <a:pt x="33966" y="56278"/>
                          <a:pt x="37797" y="53646"/>
                        </a:cubicBezTo>
                        <a:cubicBezTo>
                          <a:pt x="43945" y="49526"/>
                          <a:pt x="47991" y="41397"/>
                          <a:pt x="47991" y="28832"/>
                        </a:cubicBezTo>
                        <a:close/>
                        <a:moveTo>
                          <a:pt x="38225" y="28832"/>
                        </a:moveTo>
                        <a:cubicBezTo>
                          <a:pt x="38225" y="38765"/>
                          <a:pt x="36198" y="45173"/>
                          <a:pt x="33231" y="47954"/>
                        </a:cubicBezTo>
                        <a:cubicBezTo>
                          <a:pt x="30357" y="50697"/>
                          <a:pt x="27716" y="51432"/>
                          <a:pt x="23977" y="51432"/>
                        </a:cubicBezTo>
                        <a:cubicBezTo>
                          <a:pt x="20238" y="51432"/>
                          <a:pt x="17625" y="50697"/>
                          <a:pt x="14741" y="47954"/>
                        </a:cubicBezTo>
                        <a:cubicBezTo>
                          <a:pt x="11784" y="45182"/>
                          <a:pt x="9766" y="38774"/>
                          <a:pt x="9766" y="28832"/>
                        </a:cubicBezTo>
                        <a:cubicBezTo>
                          <a:pt x="9766" y="18889"/>
                          <a:pt x="11784" y="12370"/>
                          <a:pt x="14741" y="9580"/>
                        </a:cubicBezTo>
                        <a:cubicBezTo>
                          <a:pt x="17615" y="6855"/>
                          <a:pt x="20275" y="6110"/>
                          <a:pt x="23977" y="6110"/>
                        </a:cubicBezTo>
                        <a:cubicBezTo>
                          <a:pt x="27678" y="6110"/>
                          <a:pt x="30357" y="6855"/>
                          <a:pt x="33231" y="9580"/>
                        </a:cubicBezTo>
                        <a:cubicBezTo>
                          <a:pt x="36207" y="12370"/>
                          <a:pt x="38225" y="18778"/>
                          <a:pt x="38225" y="28832"/>
                        </a:cubicBezTo>
                        <a:close/>
                      </a:path>
                    </a:pathLst>
                  </a:custGeom>
                  <a:solidFill>
                    <a:srgbClr val="001965"/>
                  </a:solidFill>
                  <a:ln w="92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0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76" name="Freeform: Shape 75">
                    <a:extLst>
                      <a:ext uri="{FF2B5EF4-FFF2-40B4-BE49-F238E27FC236}">
                        <a16:creationId xmlns:a16="http://schemas.microsoft.com/office/drawing/2014/main" id="{09B85413-E861-68F9-F481-D4D5625784DE}"/>
                      </a:ext>
                    </a:extLst>
                  </p:cNvPr>
                  <p:cNvSpPr/>
                  <p:nvPr/>
                </p:nvSpPr>
                <p:spPr>
                  <a:xfrm>
                    <a:off x="8533141" y="5342280"/>
                    <a:ext cx="48000" cy="57570"/>
                  </a:xfrm>
                  <a:custGeom>
                    <a:avLst/>
                    <a:gdLst>
                      <a:gd name="connsiteX0" fmla="*/ 48000 w 48000"/>
                      <a:gd name="connsiteY0" fmla="*/ 28832 h 57570"/>
                      <a:gd name="connsiteX1" fmla="*/ 37797 w 48000"/>
                      <a:gd name="connsiteY1" fmla="*/ 3916 h 57570"/>
                      <a:gd name="connsiteX2" fmla="*/ 23995 w 48000"/>
                      <a:gd name="connsiteY2" fmla="*/ 0 h 57570"/>
                      <a:gd name="connsiteX3" fmla="*/ 10184 w 48000"/>
                      <a:gd name="connsiteY3" fmla="*/ 3916 h 57570"/>
                      <a:gd name="connsiteX4" fmla="*/ 0 w 48000"/>
                      <a:gd name="connsiteY4" fmla="*/ 28832 h 57570"/>
                      <a:gd name="connsiteX5" fmla="*/ 10184 w 48000"/>
                      <a:gd name="connsiteY5" fmla="*/ 53646 h 57570"/>
                      <a:gd name="connsiteX6" fmla="*/ 23995 w 48000"/>
                      <a:gd name="connsiteY6" fmla="*/ 57571 h 57570"/>
                      <a:gd name="connsiteX7" fmla="*/ 37797 w 48000"/>
                      <a:gd name="connsiteY7" fmla="*/ 53646 h 57570"/>
                      <a:gd name="connsiteX8" fmla="*/ 48000 w 48000"/>
                      <a:gd name="connsiteY8" fmla="*/ 28832 h 57570"/>
                      <a:gd name="connsiteX9" fmla="*/ 38244 w 48000"/>
                      <a:gd name="connsiteY9" fmla="*/ 28832 h 57570"/>
                      <a:gd name="connsiteX10" fmla="*/ 33231 w 48000"/>
                      <a:gd name="connsiteY10" fmla="*/ 47954 h 57570"/>
                      <a:gd name="connsiteX11" fmla="*/ 23995 w 48000"/>
                      <a:gd name="connsiteY11" fmla="*/ 51432 h 57570"/>
                      <a:gd name="connsiteX12" fmla="*/ 14751 w 48000"/>
                      <a:gd name="connsiteY12" fmla="*/ 47954 h 57570"/>
                      <a:gd name="connsiteX13" fmla="*/ 9775 w 48000"/>
                      <a:gd name="connsiteY13" fmla="*/ 28832 h 57570"/>
                      <a:gd name="connsiteX14" fmla="*/ 14751 w 48000"/>
                      <a:gd name="connsiteY14" fmla="*/ 9580 h 57570"/>
                      <a:gd name="connsiteX15" fmla="*/ 23995 w 48000"/>
                      <a:gd name="connsiteY15" fmla="*/ 6110 h 57570"/>
                      <a:gd name="connsiteX16" fmla="*/ 33231 w 48000"/>
                      <a:gd name="connsiteY16" fmla="*/ 9580 h 57570"/>
                      <a:gd name="connsiteX17" fmla="*/ 38244 w 48000"/>
                      <a:gd name="connsiteY17" fmla="*/ 28832 h 57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000" h="57570">
                        <a:moveTo>
                          <a:pt x="48000" y="28832"/>
                        </a:moveTo>
                        <a:cubicBezTo>
                          <a:pt x="48000" y="16155"/>
                          <a:pt x="43964" y="8026"/>
                          <a:pt x="37797" y="3916"/>
                        </a:cubicBezTo>
                        <a:cubicBezTo>
                          <a:pt x="33975" y="1265"/>
                          <a:pt x="28888" y="0"/>
                          <a:pt x="23995" y="0"/>
                        </a:cubicBezTo>
                        <a:cubicBezTo>
                          <a:pt x="19103" y="0"/>
                          <a:pt x="14007" y="1274"/>
                          <a:pt x="10184" y="3916"/>
                        </a:cubicBezTo>
                        <a:cubicBezTo>
                          <a:pt x="4036" y="8026"/>
                          <a:pt x="0" y="16164"/>
                          <a:pt x="0" y="28832"/>
                        </a:cubicBezTo>
                        <a:cubicBezTo>
                          <a:pt x="0" y="41499"/>
                          <a:pt x="4036" y="49526"/>
                          <a:pt x="10184" y="53646"/>
                        </a:cubicBezTo>
                        <a:cubicBezTo>
                          <a:pt x="14007" y="56287"/>
                          <a:pt x="19103" y="57571"/>
                          <a:pt x="23995" y="57571"/>
                        </a:cubicBezTo>
                        <a:cubicBezTo>
                          <a:pt x="28888" y="57571"/>
                          <a:pt x="33975" y="56278"/>
                          <a:pt x="37797" y="53646"/>
                        </a:cubicBezTo>
                        <a:cubicBezTo>
                          <a:pt x="43964" y="49526"/>
                          <a:pt x="48000" y="41397"/>
                          <a:pt x="48000" y="28832"/>
                        </a:cubicBezTo>
                        <a:close/>
                        <a:moveTo>
                          <a:pt x="38244" y="28832"/>
                        </a:moveTo>
                        <a:cubicBezTo>
                          <a:pt x="38244" y="38765"/>
                          <a:pt x="36226" y="45173"/>
                          <a:pt x="33231" y="47954"/>
                        </a:cubicBezTo>
                        <a:cubicBezTo>
                          <a:pt x="30357" y="50697"/>
                          <a:pt x="27706" y="51432"/>
                          <a:pt x="23995" y="51432"/>
                        </a:cubicBezTo>
                        <a:cubicBezTo>
                          <a:pt x="20285" y="51432"/>
                          <a:pt x="17625" y="50697"/>
                          <a:pt x="14751" y="47954"/>
                        </a:cubicBezTo>
                        <a:cubicBezTo>
                          <a:pt x="11784" y="45182"/>
                          <a:pt x="9775" y="38774"/>
                          <a:pt x="9775" y="28832"/>
                        </a:cubicBezTo>
                        <a:cubicBezTo>
                          <a:pt x="9775" y="18889"/>
                          <a:pt x="11784" y="12370"/>
                          <a:pt x="14751" y="9580"/>
                        </a:cubicBezTo>
                        <a:cubicBezTo>
                          <a:pt x="17625" y="6855"/>
                          <a:pt x="20294" y="6110"/>
                          <a:pt x="23995" y="6110"/>
                        </a:cubicBezTo>
                        <a:cubicBezTo>
                          <a:pt x="27697" y="6110"/>
                          <a:pt x="30357" y="6855"/>
                          <a:pt x="33231" y="9580"/>
                        </a:cubicBezTo>
                        <a:cubicBezTo>
                          <a:pt x="36226" y="12370"/>
                          <a:pt x="38244" y="18778"/>
                          <a:pt x="38244" y="28832"/>
                        </a:cubicBezTo>
                        <a:close/>
                      </a:path>
                    </a:pathLst>
                  </a:custGeom>
                  <a:solidFill>
                    <a:srgbClr val="001965"/>
                  </a:solidFill>
                  <a:ln w="92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0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77" name="Freeform: Shape 76">
                    <a:extLst>
                      <a:ext uri="{FF2B5EF4-FFF2-40B4-BE49-F238E27FC236}">
                        <a16:creationId xmlns:a16="http://schemas.microsoft.com/office/drawing/2014/main" id="{43EDF4DE-6A49-31A1-3F5E-520399A4873F}"/>
                      </a:ext>
                    </a:extLst>
                  </p:cNvPr>
                  <p:cNvSpPr/>
                  <p:nvPr/>
                </p:nvSpPr>
                <p:spPr>
                  <a:xfrm>
                    <a:off x="8485885" y="5343536"/>
                    <a:ext cx="46400" cy="54715"/>
                  </a:xfrm>
                  <a:custGeom>
                    <a:avLst/>
                    <a:gdLst>
                      <a:gd name="connsiteX0" fmla="*/ 46391 w 46400"/>
                      <a:gd name="connsiteY0" fmla="*/ 1079 h 54715"/>
                      <a:gd name="connsiteX1" fmla="*/ 45005 w 46400"/>
                      <a:gd name="connsiteY1" fmla="*/ 0 h 54715"/>
                      <a:gd name="connsiteX2" fmla="*/ 39704 w 46400"/>
                      <a:gd name="connsiteY2" fmla="*/ 0 h 54715"/>
                      <a:gd name="connsiteX3" fmla="*/ 38430 w 46400"/>
                      <a:gd name="connsiteY3" fmla="*/ 1488 h 54715"/>
                      <a:gd name="connsiteX4" fmla="*/ 24628 w 46400"/>
                      <a:gd name="connsiteY4" fmla="*/ 41713 h 54715"/>
                      <a:gd name="connsiteX5" fmla="*/ 10286 w 46400"/>
                      <a:gd name="connsiteY5" fmla="*/ 1702 h 54715"/>
                      <a:gd name="connsiteX6" fmla="*/ 7952 w 46400"/>
                      <a:gd name="connsiteY6" fmla="*/ 0 h 54715"/>
                      <a:gd name="connsiteX7" fmla="*/ 1488 w 46400"/>
                      <a:gd name="connsiteY7" fmla="*/ 0 h 54715"/>
                      <a:gd name="connsiteX8" fmla="*/ 0 w 46400"/>
                      <a:gd name="connsiteY8" fmla="*/ 1274 h 54715"/>
                      <a:gd name="connsiteX9" fmla="*/ 428 w 46400"/>
                      <a:gd name="connsiteY9" fmla="*/ 2762 h 54715"/>
                      <a:gd name="connsiteX10" fmla="*/ 19643 w 46400"/>
                      <a:gd name="connsiteY10" fmla="*/ 53041 h 54715"/>
                      <a:gd name="connsiteX11" fmla="*/ 21224 w 46400"/>
                      <a:gd name="connsiteY11" fmla="*/ 54715 h 54715"/>
                      <a:gd name="connsiteX12" fmla="*/ 25381 w 46400"/>
                      <a:gd name="connsiteY12" fmla="*/ 54715 h 54715"/>
                      <a:gd name="connsiteX13" fmla="*/ 27399 w 46400"/>
                      <a:gd name="connsiteY13" fmla="*/ 53143 h 54715"/>
                      <a:gd name="connsiteX14" fmla="*/ 45973 w 46400"/>
                      <a:gd name="connsiteY14" fmla="*/ 2762 h 54715"/>
                      <a:gd name="connsiteX15" fmla="*/ 46400 w 46400"/>
                      <a:gd name="connsiteY15" fmla="*/ 1088 h 54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00" h="54715">
                        <a:moveTo>
                          <a:pt x="46391" y="1079"/>
                        </a:moveTo>
                        <a:cubicBezTo>
                          <a:pt x="46391" y="0"/>
                          <a:pt x="45545" y="0"/>
                          <a:pt x="45005" y="0"/>
                        </a:cubicBezTo>
                        <a:lnTo>
                          <a:pt x="39704" y="0"/>
                        </a:lnTo>
                        <a:cubicBezTo>
                          <a:pt x="38951" y="93"/>
                          <a:pt x="38746" y="419"/>
                          <a:pt x="38430" y="1488"/>
                        </a:cubicBezTo>
                        <a:lnTo>
                          <a:pt x="24628" y="41713"/>
                        </a:lnTo>
                        <a:lnTo>
                          <a:pt x="10286" y="1702"/>
                        </a:lnTo>
                        <a:cubicBezTo>
                          <a:pt x="9756" y="214"/>
                          <a:pt x="9552" y="0"/>
                          <a:pt x="7952" y="0"/>
                        </a:cubicBezTo>
                        <a:lnTo>
                          <a:pt x="1488" y="0"/>
                        </a:lnTo>
                        <a:cubicBezTo>
                          <a:pt x="1051" y="0"/>
                          <a:pt x="0" y="0"/>
                          <a:pt x="0" y="1274"/>
                        </a:cubicBezTo>
                        <a:cubicBezTo>
                          <a:pt x="0" y="1702"/>
                          <a:pt x="186" y="2223"/>
                          <a:pt x="428" y="2762"/>
                        </a:cubicBezTo>
                        <a:lnTo>
                          <a:pt x="19643" y="53041"/>
                        </a:lnTo>
                        <a:cubicBezTo>
                          <a:pt x="20173" y="54297"/>
                          <a:pt x="20387" y="54632"/>
                          <a:pt x="21224" y="54715"/>
                        </a:cubicBezTo>
                        <a:lnTo>
                          <a:pt x="25381" y="54715"/>
                        </a:lnTo>
                        <a:cubicBezTo>
                          <a:pt x="26637" y="54715"/>
                          <a:pt x="26869" y="54632"/>
                          <a:pt x="27399" y="53143"/>
                        </a:cubicBezTo>
                        <a:lnTo>
                          <a:pt x="45973" y="2762"/>
                        </a:lnTo>
                        <a:cubicBezTo>
                          <a:pt x="46400" y="1488"/>
                          <a:pt x="46400" y="1274"/>
                          <a:pt x="46400" y="1088"/>
                        </a:cubicBezTo>
                        <a:close/>
                      </a:path>
                    </a:pathLst>
                  </a:custGeom>
                  <a:solidFill>
                    <a:srgbClr val="001965"/>
                  </a:solidFill>
                  <a:ln w="92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0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grpSp>
            <p:sp>
              <p:nvSpPr>
                <p:cNvPr id="66" name="Freeform: Shape 65">
                  <a:extLst>
                    <a:ext uri="{FF2B5EF4-FFF2-40B4-BE49-F238E27FC236}">
                      <a16:creationId xmlns:a16="http://schemas.microsoft.com/office/drawing/2014/main" id="{56413A7A-CA38-90DC-A299-68985D228753}"/>
                    </a:ext>
                  </a:extLst>
                </p:cNvPr>
                <p:cNvSpPr/>
                <p:nvPr/>
              </p:nvSpPr>
              <p:spPr>
                <a:xfrm>
                  <a:off x="8907311" y="5297368"/>
                  <a:ext cx="34049" cy="33872"/>
                </a:xfrm>
                <a:custGeom>
                  <a:avLst/>
                  <a:gdLst>
                    <a:gd name="connsiteX0" fmla="*/ 12732 w 34049"/>
                    <a:gd name="connsiteY0" fmla="*/ 10389 h 33872"/>
                    <a:gd name="connsiteX1" fmla="*/ 16099 w 34049"/>
                    <a:gd name="connsiteY1" fmla="*/ 10389 h 33872"/>
                    <a:gd name="connsiteX2" fmla="*/ 20750 w 34049"/>
                    <a:gd name="connsiteY2" fmla="*/ 13104 h 33872"/>
                    <a:gd name="connsiteX3" fmla="*/ 16322 w 34049"/>
                    <a:gd name="connsiteY3" fmla="*/ 15857 h 33872"/>
                    <a:gd name="connsiteX4" fmla="*/ 12732 w 34049"/>
                    <a:gd name="connsiteY4" fmla="*/ 15857 h 33872"/>
                    <a:gd name="connsiteX5" fmla="*/ 12732 w 34049"/>
                    <a:gd name="connsiteY5" fmla="*/ 10389 h 33872"/>
                    <a:gd name="connsiteX6" fmla="*/ 9775 w 34049"/>
                    <a:gd name="connsiteY6" fmla="*/ 26097 h 33872"/>
                    <a:gd name="connsiteX7" fmla="*/ 12732 w 34049"/>
                    <a:gd name="connsiteY7" fmla="*/ 26097 h 33872"/>
                    <a:gd name="connsiteX8" fmla="*/ 12732 w 34049"/>
                    <a:gd name="connsiteY8" fmla="*/ 18387 h 33872"/>
                    <a:gd name="connsiteX9" fmla="*/ 14472 w 34049"/>
                    <a:gd name="connsiteY9" fmla="*/ 18387 h 33872"/>
                    <a:gd name="connsiteX10" fmla="*/ 19931 w 34049"/>
                    <a:gd name="connsiteY10" fmla="*/ 23242 h 33872"/>
                    <a:gd name="connsiteX11" fmla="*/ 21559 w 34049"/>
                    <a:gd name="connsiteY11" fmla="*/ 26107 h 33872"/>
                    <a:gd name="connsiteX12" fmla="*/ 25158 w 34049"/>
                    <a:gd name="connsiteY12" fmla="*/ 26107 h 33872"/>
                    <a:gd name="connsiteX13" fmla="*/ 22926 w 34049"/>
                    <a:gd name="connsiteY13" fmla="*/ 22582 h 33872"/>
                    <a:gd name="connsiteX14" fmla="*/ 18675 w 34049"/>
                    <a:gd name="connsiteY14" fmla="*/ 17997 h 33872"/>
                    <a:gd name="connsiteX15" fmla="*/ 18675 w 34049"/>
                    <a:gd name="connsiteY15" fmla="*/ 17913 h 33872"/>
                    <a:gd name="connsiteX16" fmla="*/ 23884 w 34049"/>
                    <a:gd name="connsiteY16" fmla="*/ 12835 h 33872"/>
                    <a:gd name="connsiteX17" fmla="*/ 22126 w 34049"/>
                    <a:gd name="connsiteY17" fmla="*/ 9198 h 33872"/>
                    <a:gd name="connsiteX18" fmla="*/ 16090 w 34049"/>
                    <a:gd name="connsiteY18" fmla="*/ 7896 h 33872"/>
                    <a:gd name="connsiteX19" fmla="*/ 9756 w 34049"/>
                    <a:gd name="connsiteY19" fmla="*/ 7896 h 33872"/>
                    <a:gd name="connsiteX20" fmla="*/ 9756 w 34049"/>
                    <a:gd name="connsiteY20" fmla="*/ 26107 h 33872"/>
                    <a:gd name="connsiteX21" fmla="*/ 17039 w 34049"/>
                    <a:gd name="connsiteY21" fmla="*/ 0 h 33872"/>
                    <a:gd name="connsiteX22" fmla="*/ 0 w 34049"/>
                    <a:gd name="connsiteY22" fmla="*/ 16936 h 33872"/>
                    <a:gd name="connsiteX23" fmla="*/ 17039 w 34049"/>
                    <a:gd name="connsiteY23" fmla="*/ 33873 h 33872"/>
                    <a:gd name="connsiteX24" fmla="*/ 34049 w 34049"/>
                    <a:gd name="connsiteY24" fmla="*/ 16936 h 33872"/>
                    <a:gd name="connsiteX25" fmla="*/ 17039 w 34049"/>
                    <a:gd name="connsiteY25" fmla="*/ 0 h 33872"/>
                    <a:gd name="connsiteX26" fmla="*/ 17001 w 34049"/>
                    <a:gd name="connsiteY26" fmla="*/ 2827 h 33872"/>
                    <a:gd name="connsiteX27" fmla="*/ 31241 w 34049"/>
                    <a:gd name="connsiteY27" fmla="*/ 16936 h 33872"/>
                    <a:gd name="connsiteX28" fmla="*/ 17001 w 34049"/>
                    <a:gd name="connsiteY28" fmla="*/ 31073 h 33872"/>
                    <a:gd name="connsiteX29" fmla="*/ 2809 w 34049"/>
                    <a:gd name="connsiteY29" fmla="*/ 16936 h 33872"/>
                    <a:gd name="connsiteX30" fmla="*/ 17001 w 34049"/>
                    <a:gd name="connsiteY30" fmla="*/ 2827 h 33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4049" h="33872">
                      <a:moveTo>
                        <a:pt x="12732" y="10389"/>
                      </a:moveTo>
                      <a:lnTo>
                        <a:pt x="16099" y="10389"/>
                      </a:lnTo>
                      <a:cubicBezTo>
                        <a:pt x="17904" y="10389"/>
                        <a:pt x="20750" y="10389"/>
                        <a:pt x="20750" y="13104"/>
                      </a:cubicBezTo>
                      <a:cubicBezTo>
                        <a:pt x="20750" y="15820"/>
                        <a:pt x="17718" y="15857"/>
                        <a:pt x="16322" y="15857"/>
                      </a:cubicBezTo>
                      <a:lnTo>
                        <a:pt x="12732" y="15857"/>
                      </a:lnTo>
                      <a:lnTo>
                        <a:pt x="12732" y="10389"/>
                      </a:lnTo>
                      <a:close/>
                      <a:moveTo>
                        <a:pt x="9775" y="26097"/>
                      </a:moveTo>
                      <a:lnTo>
                        <a:pt x="12732" y="26097"/>
                      </a:lnTo>
                      <a:lnTo>
                        <a:pt x="12732" y="18387"/>
                      </a:lnTo>
                      <a:lnTo>
                        <a:pt x="14472" y="18387"/>
                      </a:lnTo>
                      <a:cubicBezTo>
                        <a:pt x="16834" y="18387"/>
                        <a:pt x="17718" y="19299"/>
                        <a:pt x="19931" y="23242"/>
                      </a:cubicBezTo>
                      <a:lnTo>
                        <a:pt x="21559" y="26107"/>
                      </a:lnTo>
                      <a:lnTo>
                        <a:pt x="25158" y="26107"/>
                      </a:lnTo>
                      <a:lnTo>
                        <a:pt x="22926" y="22582"/>
                      </a:lnTo>
                      <a:cubicBezTo>
                        <a:pt x="20656" y="18945"/>
                        <a:pt x="19736" y="18387"/>
                        <a:pt x="18675" y="17997"/>
                      </a:cubicBezTo>
                      <a:lnTo>
                        <a:pt x="18675" y="17913"/>
                      </a:lnTo>
                      <a:cubicBezTo>
                        <a:pt x="22470" y="17699"/>
                        <a:pt x="23884" y="14853"/>
                        <a:pt x="23884" y="12835"/>
                      </a:cubicBezTo>
                      <a:cubicBezTo>
                        <a:pt x="23884" y="11365"/>
                        <a:pt x="23186" y="10063"/>
                        <a:pt x="22126" y="9198"/>
                      </a:cubicBezTo>
                      <a:cubicBezTo>
                        <a:pt x="20610" y="7896"/>
                        <a:pt x="18210" y="7896"/>
                        <a:pt x="16090" y="7896"/>
                      </a:cubicBezTo>
                      <a:lnTo>
                        <a:pt x="9756" y="7896"/>
                      </a:lnTo>
                      <a:lnTo>
                        <a:pt x="9756" y="26107"/>
                      </a:lnTo>
                      <a:close/>
                      <a:moveTo>
                        <a:pt x="17039" y="0"/>
                      </a:moveTo>
                      <a:cubicBezTo>
                        <a:pt x="7710" y="0"/>
                        <a:pt x="0" y="7496"/>
                        <a:pt x="0" y="16936"/>
                      </a:cubicBezTo>
                      <a:cubicBezTo>
                        <a:pt x="0" y="26376"/>
                        <a:pt x="7617" y="33873"/>
                        <a:pt x="17039" y="33873"/>
                      </a:cubicBezTo>
                      <a:cubicBezTo>
                        <a:pt x="26460" y="33873"/>
                        <a:pt x="34049" y="26265"/>
                        <a:pt x="34049" y="16936"/>
                      </a:cubicBezTo>
                      <a:cubicBezTo>
                        <a:pt x="34049" y="7608"/>
                        <a:pt x="26386" y="0"/>
                        <a:pt x="17039" y="0"/>
                      </a:cubicBezTo>
                      <a:close/>
                      <a:moveTo>
                        <a:pt x="17001" y="2827"/>
                      </a:moveTo>
                      <a:cubicBezTo>
                        <a:pt x="24870" y="2827"/>
                        <a:pt x="31241" y="9105"/>
                        <a:pt x="31241" y="16936"/>
                      </a:cubicBezTo>
                      <a:cubicBezTo>
                        <a:pt x="31241" y="24767"/>
                        <a:pt x="24870" y="31073"/>
                        <a:pt x="17001" y="31073"/>
                      </a:cubicBezTo>
                      <a:cubicBezTo>
                        <a:pt x="9133" y="31073"/>
                        <a:pt x="2809" y="24721"/>
                        <a:pt x="2809" y="16936"/>
                      </a:cubicBezTo>
                      <a:cubicBezTo>
                        <a:pt x="2809" y="9152"/>
                        <a:pt x="9152" y="2827"/>
                        <a:pt x="17001" y="2827"/>
                      </a:cubicBezTo>
                      <a:close/>
                    </a:path>
                  </a:pathLst>
                </a:custGeom>
                <a:solidFill>
                  <a:srgbClr val="001965"/>
                </a:solidFill>
                <a:ln w="92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0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grpSp>
          <p:grpSp>
            <p:nvGrpSpPr>
              <p:cNvPr id="61" name="Graphic 120">
                <a:extLst>
                  <a:ext uri="{FF2B5EF4-FFF2-40B4-BE49-F238E27FC236}">
                    <a16:creationId xmlns:a16="http://schemas.microsoft.com/office/drawing/2014/main" id="{FA1A6C8B-7A3C-AA2E-E184-F72D3314BB08}"/>
                  </a:ext>
                </a:extLst>
              </p:cNvPr>
              <p:cNvGrpSpPr/>
              <p:nvPr/>
            </p:nvGrpSpPr>
            <p:grpSpPr>
              <a:xfrm>
                <a:off x="8496821" y="5007367"/>
                <a:ext cx="273974" cy="312898"/>
                <a:chOff x="8496821" y="5007367"/>
                <a:chExt cx="273974" cy="312898"/>
              </a:xfrm>
              <a:solidFill>
                <a:srgbClr val="001965"/>
              </a:solidFill>
            </p:grpSpPr>
            <p:sp>
              <p:nvSpPr>
                <p:cNvPr id="62" name="Freeform: Shape 61">
                  <a:extLst>
                    <a:ext uri="{FF2B5EF4-FFF2-40B4-BE49-F238E27FC236}">
                      <a16:creationId xmlns:a16="http://schemas.microsoft.com/office/drawing/2014/main" id="{6A323289-A350-807A-EEB9-89691ACB85F6}"/>
                    </a:ext>
                  </a:extLst>
                </p:cNvPr>
                <p:cNvSpPr/>
                <p:nvPr/>
              </p:nvSpPr>
              <p:spPr>
                <a:xfrm>
                  <a:off x="8521957" y="5123617"/>
                  <a:ext cx="13166" cy="8729"/>
                </a:xfrm>
                <a:custGeom>
                  <a:avLst/>
                  <a:gdLst>
                    <a:gd name="connsiteX0" fmla="*/ 749 w 13166"/>
                    <a:gd name="connsiteY0" fmla="*/ 6769 h 8729"/>
                    <a:gd name="connsiteX1" fmla="*/ 13118 w 13166"/>
                    <a:gd name="connsiteY1" fmla="*/ 732 h 8729"/>
                    <a:gd name="connsiteX2" fmla="*/ 749 w 13166"/>
                    <a:gd name="connsiteY2" fmla="*/ 6769 h 8729"/>
                  </a:gdLst>
                  <a:ahLst/>
                  <a:cxnLst>
                    <a:cxn ang="0">
                      <a:pos x="connsiteX0" y="connsiteY0"/>
                    </a:cxn>
                    <a:cxn ang="0">
                      <a:pos x="connsiteX1" y="connsiteY1"/>
                    </a:cxn>
                    <a:cxn ang="0">
                      <a:pos x="connsiteX2" y="connsiteY2"/>
                    </a:cxn>
                  </a:cxnLst>
                  <a:rect l="l" t="t" r="r" b="b"/>
                  <a:pathLst>
                    <a:path w="13166" h="8729">
                      <a:moveTo>
                        <a:pt x="749" y="6769"/>
                      </a:moveTo>
                      <a:cubicBezTo>
                        <a:pt x="5138" y="12972"/>
                        <a:pt x="13890" y="2648"/>
                        <a:pt x="13118" y="732"/>
                      </a:cubicBezTo>
                      <a:cubicBezTo>
                        <a:pt x="12346" y="-1174"/>
                        <a:pt x="-3595" y="574"/>
                        <a:pt x="749" y="6769"/>
                      </a:cubicBezTo>
                      <a:close/>
                    </a:path>
                  </a:pathLst>
                </a:custGeom>
                <a:solidFill>
                  <a:srgbClr val="001965"/>
                </a:solidFill>
                <a:ln w="92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0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63" name="Freeform: Shape 62">
                  <a:extLst>
                    <a:ext uri="{FF2B5EF4-FFF2-40B4-BE49-F238E27FC236}">
                      <a16:creationId xmlns:a16="http://schemas.microsoft.com/office/drawing/2014/main" id="{5D436464-CA29-0639-17EA-439928A4DF31}"/>
                    </a:ext>
                  </a:extLst>
                </p:cNvPr>
                <p:cNvSpPr/>
                <p:nvPr/>
              </p:nvSpPr>
              <p:spPr>
                <a:xfrm>
                  <a:off x="8515516" y="5007367"/>
                  <a:ext cx="83565" cy="83128"/>
                </a:xfrm>
                <a:custGeom>
                  <a:avLst/>
                  <a:gdLst>
                    <a:gd name="connsiteX0" fmla="*/ 41787 w 83565"/>
                    <a:gd name="connsiteY0" fmla="*/ 83128 h 83128"/>
                    <a:gd name="connsiteX1" fmla="*/ 83565 w 83565"/>
                    <a:gd name="connsiteY1" fmla="*/ 41555 h 83128"/>
                    <a:gd name="connsiteX2" fmla="*/ 41787 w 83565"/>
                    <a:gd name="connsiteY2" fmla="*/ 0 h 83128"/>
                    <a:gd name="connsiteX3" fmla="*/ 0 w 83565"/>
                    <a:gd name="connsiteY3" fmla="*/ 41555 h 83128"/>
                    <a:gd name="connsiteX4" fmla="*/ 41787 w 83565"/>
                    <a:gd name="connsiteY4" fmla="*/ 83128 h 83128"/>
                    <a:gd name="connsiteX5" fmla="*/ 42931 w 83565"/>
                    <a:gd name="connsiteY5" fmla="*/ 9700 h 83128"/>
                    <a:gd name="connsiteX6" fmla="*/ 70619 w 83565"/>
                    <a:gd name="connsiteY6" fmla="*/ 37258 h 83128"/>
                    <a:gd name="connsiteX7" fmla="*/ 42931 w 83565"/>
                    <a:gd name="connsiteY7" fmla="*/ 64806 h 83128"/>
                    <a:gd name="connsiteX8" fmla="*/ 15197 w 83565"/>
                    <a:gd name="connsiteY8" fmla="*/ 37258 h 83128"/>
                    <a:gd name="connsiteX9" fmla="*/ 42931 w 83565"/>
                    <a:gd name="connsiteY9" fmla="*/ 9700 h 83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3565" h="83128">
                      <a:moveTo>
                        <a:pt x="41787" y="83128"/>
                      </a:moveTo>
                      <a:cubicBezTo>
                        <a:pt x="64862" y="83128"/>
                        <a:pt x="83565" y="64490"/>
                        <a:pt x="83565" y="41555"/>
                      </a:cubicBezTo>
                      <a:cubicBezTo>
                        <a:pt x="83565" y="18620"/>
                        <a:pt x="64862" y="0"/>
                        <a:pt x="41787" y="0"/>
                      </a:cubicBezTo>
                      <a:cubicBezTo>
                        <a:pt x="18713" y="0"/>
                        <a:pt x="0" y="18610"/>
                        <a:pt x="0" y="41555"/>
                      </a:cubicBezTo>
                      <a:cubicBezTo>
                        <a:pt x="0" y="64499"/>
                        <a:pt x="18713" y="83128"/>
                        <a:pt x="41787" y="83128"/>
                      </a:cubicBezTo>
                      <a:close/>
                      <a:moveTo>
                        <a:pt x="42931" y="9700"/>
                      </a:moveTo>
                      <a:cubicBezTo>
                        <a:pt x="58231" y="9700"/>
                        <a:pt x="70619" y="22042"/>
                        <a:pt x="70619" y="37258"/>
                      </a:cubicBezTo>
                      <a:cubicBezTo>
                        <a:pt x="70619" y="52474"/>
                        <a:pt x="58221" y="64806"/>
                        <a:pt x="42931" y="64806"/>
                      </a:cubicBezTo>
                      <a:cubicBezTo>
                        <a:pt x="27641" y="64806"/>
                        <a:pt x="15197" y="52474"/>
                        <a:pt x="15197" y="37258"/>
                      </a:cubicBezTo>
                      <a:cubicBezTo>
                        <a:pt x="15197" y="22042"/>
                        <a:pt x="27632" y="9700"/>
                        <a:pt x="42931" y="9700"/>
                      </a:cubicBezTo>
                      <a:close/>
                    </a:path>
                  </a:pathLst>
                </a:custGeom>
                <a:solidFill>
                  <a:srgbClr val="001965"/>
                </a:solidFill>
                <a:ln w="92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0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64" name="Freeform: Shape 63">
                  <a:extLst>
                    <a:ext uri="{FF2B5EF4-FFF2-40B4-BE49-F238E27FC236}">
                      <a16:creationId xmlns:a16="http://schemas.microsoft.com/office/drawing/2014/main" id="{7D0E2343-1911-31B7-ED88-7099B0FB53BE}"/>
                    </a:ext>
                  </a:extLst>
                </p:cNvPr>
                <p:cNvSpPr/>
                <p:nvPr/>
              </p:nvSpPr>
              <p:spPr>
                <a:xfrm>
                  <a:off x="8496821" y="5063653"/>
                  <a:ext cx="273974" cy="256612"/>
                </a:xfrm>
                <a:custGeom>
                  <a:avLst/>
                  <a:gdLst>
                    <a:gd name="connsiteX0" fmla="*/ 270303 w 273974"/>
                    <a:gd name="connsiteY0" fmla="*/ 100251 h 256612"/>
                    <a:gd name="connsiteX1" fmla="*/ 229613 w 273974"/>
                    <a:gd name="connsiteY1" fmla="*/ 74061 h 256612"/>
                    <a:gd name="connsiteX2" fmla="*/ 168797 w 273974"/>
                    <a:gd name="connsiteY2" fmla="*/ 78749 h 256612"/>
                    <a:gd name="connsiteX3" fmla="*/ 70127 w 273974"/>
                    <a:gd name="connsiteY3" fmla="*/ 56325 h 256612"/>
                    <a:gd name="connsiteX4" fmla="*/ 69895 w 273974"/>
                    <a:gd name="connsiteY4" fmla="*/ 51889 h 256612"/>
                    <a:gd name="connsiteX5" fmla="*/ 95527 w 273974"/>
                    <a:gd name="connsiteY5" fmla="*/ 31623 h 256612"/>
                    <a:gd name="connsiteX6" fmla="*/ 93425 w 273974"/>
                    <a:gd name="connsiteY6" fmla="*/ 26303 h 256612"/>
                    <a:gd name="connsiteX7" fmla="*/ 41574 w 273974"/>
                    <a:gd name="connsiteY7" fmla="*/ 35594 h 256612"/>
                    <a:gd name="connsiteX8" fmla="*/ 11217 w 273974"/>
                    <a:gd name="connsiteY8" fmla="*/ 3637 h 256612"/>
                    <a:gd name="connsiteX9" fmla="*/ 6837 w 273974"/>
                    <a:gd name="connsiteY9" fmla="*/ 5581 h 256612"/>
                    <a:gd name="connsiteX10" fmla="*/ 17728 w 273974"/>
                    <a:gd name="connsiteY10" fmla="*/ 38226 h 256612"/>
                    <a:gd name="connsiteX11" fmla="*/ 20211 w 273974"/>
                    <a:gd name="connsiteY11" fmla="*/ 46336 h 256612"/>
                    <a:gd name="connsiteX12" fmla="*/ 11608 w 273974"/>
                    <a:gd name="connsiteY12" fmla="*/ 58436 h 256612"/>
                    <a:gd name="connsiteX13" fmla="*/ 10752 w 273974"/>
                    <a:gd name="connsiteY13" fmla="*/ 64388 h 256612"/>
                    <a:gd name="connsiteX14" fmla="*/ 1489 w 273974"/>
                    <a:gd name="connsiteY14" fmla="*/ 76954 h 256612"/>
                    <a:gd name="connsiteX15" fmla="*/ 2791 w 273974"/>
                    <a:gd name="connsiteY15" fmla="*/ 87082 h 256612"/>
                    <a:gd name="connsiteX16" fmla="*/ 11152 w 273974"/>
                    <a:gd name="connsiteY16" fmla="*/ 95638 h 256612"/>
                    <a:gd name="connsiteX17" fmla="*/ 22211 w 273974"/>
                    <a:gd name="connsiteY17" fmla="*/ 96838 h 256612"/>
                    <a:gd name="connsiteX18" fmla="*/ 35482 w 273974"/>
                    <a:gd name="connsiteY18" fmla="*/ 107171 h 256612"/>
                    <a:gd name="connsiteX19" fmla="*/ 59087 w 273974"/>
                    <a:gd name="connsiteY19" fmla="*/ 147405 h 256612"/>
                    <a:gd name="connsiteX20" fmla="*/ 64165 w 273974"/>
                    <a:gd name="connsiteY20" fmla="*/ 167941 h 256612"/>
                    <a:gd name="connsiteX21" fmla="*/ 37184 w 273974"/>
                    <a:gd name="connsiteY21" fmla="*/ 248354 h 256612"/>
                    <a:gd name="connsiteX22" fmla="*/ 38570 w 273974"/>
                    <a:gd name="connsiteY22" fmla="*/ 256585 h 256612"/>
                    <a:gd name="connsiteX23" fmla="*/ 59236 w 273974"/>
                    <a:gd name="connsiteY23" fmla="*/ 256585 h 256612"/>
                    <a:gd name="connsiteX24" fmla="*/ 63747 w 273974"/>
                    <a:gd name="connsiteY24" fmla="*/ 250716 h 256612"/>
                    <a:gd name="connsiteX25" fmla="*/ 91342 w 273974"/>
                    <a:gd name="connsiteY25" fmla="*/ 169336 h 256612"/>
                    <a:gd name="connsiteX26" fmla="*/ 119439 w 273974"/>
                    <a:gd name="connsiteY26" fmla="*/ 249023 h 256612"/>
                    <a:gd name="connsiteX27" fmla="*/ 122322 w 273974"/>
                    <a:gd name="connsiteY27" fmla="*/ 256594 h 256612"/>
                    <a:gd name="connsiteX28" fmla="*/ 140244 w 273974"/>
                    <a:gd name="connsiteY28" fmla="*/ 256594 h 256612"/>
                    <a:gd name="connsiteX29" fmla="*/ 146010 w 273974"/>
                    <a:gd name="connsiteY29" fmla="*/ 251553 h 256612"/>
                    <a:gd name="connsiteX30" fmla="*/ 127093 w 273974"/>
                    <a:gd name="connsiteY30" fmla="*/ 177818 h 256612"/>
                    <a:gd name="connsiteX31" fmla="*/ 175577 w 273974"/>
                    <a:gd name="connsiteY31" fmla="*/ 158994 h 256612"/>
                    <a:gd name="connsiteX32" fmla="*/ 202688 w 273974"/>
                    <a:gd name="connsiteY32" fmla="*/ 180125 h 256612"/>
                    <a:gd name="connsiteX33" fmla="*/ 157450 w 273974"/>
                    <a:gd name="connsiteY33" fmla="*/ 249070 h 256612"/>
                    <a:gd name="connsiteX34" fmla="*/ 159198 w 273974"/>
                    <a:gd name="connsiteY34" fmla="*/ 256613 h 256612"/>
                    <a:gd name="connsiteX35" fmla="*/ 178013 w 273974"/>
                    <a:gd name="connsiteY35" fmla="*/ 256594 h 256612"/>
                    <a:gd name="connsiteX36" fmla="*/ 184914 w 273974"/>
                    <a:gd name="connsiteY36" fmla="*/ 252232 h 256612"/>
                    <a:gd name="connsiteX37" fmla="*/ 225809 w 273974"/>
                    <a:gd name="connsiteY37" fmla="*/ 187128 h 256612"/>
                    <a:gd name="connsiteX38" fmla="*/ 233677 w 273974"/>
                    <a:gd name="connsiteY38" fmla="*/ 163570 h 256612"/>
                    <a:gd name="connsiteX39" fmla="*/ 226339 w 273974"/>
                    <a:gd name="connsiteY39" fmla="*/ 249358 h 256612"/>
                    <a:gd name="connsiteX40" fmla="*/ 228078 w 273974"/>
                    <a:gd name="connsiteY40" fmla="*/ 256585 h 256612"/>
                    <a:gd name="connsiteX41" fmla="*/ 245126 w 273974"/>
                    <a:gd name="connsiteY41" fmla="*/ 256585 h 256612"/>
                    <a:gd name="connsiteX42" fmla="*/ 250455 w 273974"/>
                    <a:gd name="connsiteY42" fmla="*/ 250149 h 256612"/>
                    <a:gd name="connsiteX43" fmla="*/ 254548 w 273974"/>
                    <a:gd name="connsiteY43" fmla="*/ 235891 h 256612"/>
                    <a:gd name="connsiteX44" fmla="*/ 269856 w 273974"/>
                    <a:gd name="connsiteY44" fmla="*/ 231975 h 256612"/>
                    <a:gd name="connsiteX45" fmla="*/ 273967 w 273974"/>
                    <a:gd name="connsiteY45" fmla="*/ 226135 h 256612"/>
                    <a:gd name="connsiteX46" fmla="*/ 270312 w 273974"/>
                    <a:gd name="connsiteY46" fmla="*/ 100289 h 256612"/>
                    <a:gd name="connsiteX47" fmla="*/ 222340 w 273974"/>
                    <a:gd name="connsiteY47" fmla="*/ 82822 h 256612"/>
                    <a:gd name="connsiteX48" fmla="*/ 225725 w 273974"/>
                    <a:gd name="connsiteY48" fmla="*/ 99600 h 256612"/>
                    <a:gd name="connsiteX49" fmla="*/ 217597 w 273974"/>
                    <a:gd name="connsiteY49" fmla="*/ 105469 h 256612"/>
                    <a:gd name="connsiteX50" fmla="*/ 211030 w 273974"/>
                    <a:gd name="connsiteY50" fmla="*/ 84375 h 256612"/>
                    <a:gd name="connsiteX51" fmla="*/ 222331 w 273974"/>
                    <a:gd name="connsiteY51" fmla="*/ 82832 h 256612"/>
                    <a:gd name="connsiteX52" fmla="*/ 187398 w 273974"/>
                    <a:gd name="connsiteY52" fmla="*/ 86998 h 256612"/>
                    <a:gd name="connsiteX53" fmla="*/ 186030 w 273974"/>
                    <a:gd name="connsiteY53" fmla="*/ 112621 h 256612"/>
                    <a:gd name="connsiteX54" fmla="*/ 147229 w 273974"/>
                    <a:gd name="connsiteY54" fmla="*/ 116090 h 256612"/>
                    <a:gd name="connsiteX55" fmla="*/ 142169 w 273974"/>
                    <a:gd name="connsiteY55" fmla="*/ 110268 h 256612"/>
                    <a:gd name="connsiteX56" fmla="*/ 140411 w 273974"/>
                    <a:gd name="connsiteY56" fmla="*/ 85445 h 256612"/>
                    <a:gd name="connsiteX57" fmla="*/ 187398 w 273974"/>
                    <a:gd name="connsiteY57" fmla="*/ 86998 h 256612"/>
                    <a:gd name="connsiteX58" fmla="*/ 95899 w 273974"/>
                    <a:gd name="connsiteY58" fmla="*/ 105069 h 256612"/>
                    <a:gd name="connsiteX59" fmla="*/ 101275 w 273974"/>
                    <a:gd name="connsiteY59" fmla="*/ 77028 h 256612"/>
                    <a:gd name="connsiteX60" fmla="*/ 116360 w 273974"/>
                    <a:gd name="connsiteY60" fmla="*/ 81083 h 256612"/>
                    <a:gd name="connsiteX61" fmla="*/ 102530 w 273974"/>
                    <a:gd name="connsiteY61" fmla="*/ 110268 h 256612"/>
                    <a:gd name="connsiteX62" fmla="*/ 95899 w 273974"/>
                    <a:gd name="connsiteY62" fmla="*/ 105069 h 256612"/>
                    <a:gd name="connsiteX63" fmla="*/ 49889 w 273974"/>
                    <a:gd name="connsiteY63" fmla="*/ 116472 h 256612"/>
                    <a:gd name="connsiteX64" fmla="*/ 34859 w 273974"/>
                    <a:gd name="connsiteY64" fmla="*/ 92988 h 256612"/>
                    <a:gd name="connsiteX65" fmla="*/ 13449 w 273974"/>
                    <a:gd name="connsiteY65" fmla="*/ 86942 h 256612"/>
                    <a:gd name="connsiteX66" fmla="*/ 11571 w 273974"/>
                    <a:gd name="connsiteY66" fmla="*/ 77326 h 256612"/>
                    <a:gd name="connsiteX67" fmla="*/ 17486 w 273974"/>
                    <a:gd name="connsiteY67" fmla="*/ 69439 h 256612"/>
                    <a:gd name="connsiteX68" fmla="*/ 19606 w 273974"/>
                    <a:gd name="connsiteY68" fmla="*/ 60622 h 256612"/>
                    <a:gd name="connsiteX69" fmla="*/ 28888 w 273974"/>
                    <a:gd name="connsiteY69" fmla="*/ 49294 h 256612"/>
                    <a:gd name="connsiteX70" fmla="*/ 52223 w 273974"/>
                    <a:gd name="connsiteY70" fmla="*/ 55888 h 256612"/>
                    <a:gd name="connsiteX71" fmla="*/ 69513 w 273974"/>
                    <a:gd name="connsiteY71" fmla="*/ 74015 h 256612"/>
                    <a:gd name="connsiteX72" fmla="*/ 49889 w 273974"/>
                    <a:gd name="connsiteY72" fmla="*/ 116472 h 256612"/>
                    <a:gd name="connsiteX73" fmla="*/ 247414 w 273974"/>
                    <a:gd name="connsiteY73" fmla="*/ 109868 h 256612"/>
                    <a:gd name="connsiteX74" fmla="*/ 237211 w 273974"/>
                    <a:gd name="connsiteY74" fmla="*/ 151414 h 256612"/>
                    <a:gd name="connsiteX75" fmla="*/ 177390 w 273974"/>
                    <a:gd name="connsiteY75" fmla="*/ 138198 h 256612"/>
                    <a:gd name="connsiteX76" fmla="*/ 115672 w 273974"/>
                    <a:gd name="connsiteY76" fmla="*/ 171196 h 256612"/>
                    <a:gd name="connsiteX77" fmla="*/ 113179 w 273974"/>
                    <a:gd name="connsiteY77" fmla="*/ 171940 h 256612"/>
                    <a:gd name="connsiteX78" fmla="*/ 83148 w 273974"/>
                    <a:gd name="connsiteY78" fmla="*/ 150530 h 256612"/>
                    <a:gd name="connsiteX79" fmla="*/ 59701 w 273974"/>
                    <a:gd name="connsiteY79" fmla="*/ 122452 h 256612"/>
                    <a:gd name="connsiteX80" fmla="*/ 80237 w 273974"/>
                    <a:gd name="connsiteY80" fmla="*/ 73791 h 256612"/>
                    <a:gd name="connsiteX81" fmla="*/ 93592 w 273974"/>
                    <a:gd name="connsiteY81" fmla="*/ 74545 h 256612"/>
                    <a:gd name="connsiteX82" fmla="*/ 86961 w 273974"/>
                    <a:gd name="connsiteY82" fmla="*/ 109106 h 256612"/>
                    <a:gd name="connsiteX83" fmla="*/ 103516 w 273974"/>
                    <a:gd name="connsiteY83" fmla="*/ 117690 h 256612"/>
                    <a:gd name="connsiteX84" fmla="*/ 123810 w 273974"/>
                    <a:gd name="connsiteY84" fmla="*/ 82701 h 256612"/>
                    <a:gd name="connsiteX85" fmla="*/ 133222 w 273974"/>
                    <a:gd name="connsiteY85" fmla="*/ 84403 h 256612"/>
                    <a:gd name="connsiteX86" fmla="*/ 136198 w 273974"/>
                    <a:gd name="connsiteY86" fmla="*/ 117318 h 256612"/>
                    <a:gd name="connsiteX87" fmla="*/ 146624 w 273974"/>
                    <a:gd name="connsiteY87" fmla="*/ 123717 h 256612"/>
                    <a:gd name="connsiteX88" fmla="*/ 192206 w 273974"/>
                    <a:gd name="connsiteY88" fmla="*/ 118006 h 256612"/>
                    <a:gd name="connsiteX89" fmla="*/ 194801 w 273974"/>
                    <a:gd name="connsiteY89" fmla="*/ 86422 h 256612"/>
                    <a:gd name="connsiteX90" fmla="*/ 203581 w 273974"/>
                    <a:gd name="connsiteY90" fmla="*/ 85445 h 256612"/>
                    <a:gd name="connsiteX91" fmla="*/ 210872 w 273974"/>
                    <a:gd name="connsiteY91" fmla="*/ 106269 h 256612"/>
                    <a:gd name="connsiteX92" fmla="*/ 226144 w 273974"/>
                    <a:gd name="connsiteY92" fmla="*/ 108845 h 256612"/>
                    <a:gd name="connsiteX93" fmla="*/ 229297 w 273974"/>
                    <a:gd name="connsiteY93" fmla="*/ 82273 h 256612"/>
                    <a:gd name="connsiteX94" fmla="*/ 247414 w 273974"/>
                    <a:gd name="connsiteY94" fmla="*/ 109887 h 256612"/>
                    <a:gd name="connsiteX95" fmla="*/ 262407 w 273974"/>
                    <a:gd name="connsiteY95" fmla="*/ 189323 h 256612"/>
                    <a:gd name="connsiteX96" fmla="*/ 259235 w 273974"/>
                    <a:gd name="connsiteY96" fmla="*/ 188718 h 256612"/>
                    <a:gd name="connsiteX97" fmla="*/ 254185 w 273974"/>
                    <a:gd name="connsiteY97" fmla="*/ 162054 h 256612"/>
                    <a:gd name="connsiteX98" fmla="*/ 257338 w 273974"/>
                    <a:gd name="connsiteY98" fmla="*/ 124861 h 256612"/>
                    <a:gd name="connsiteX99" fmla="*/ 259700 w 273974"/>
                    <a:gd name="connsiteY99" fmla="*/ 124563 h 256612"/>
                    <a:gd name="connsiteX100" fmla="*/ 262397 w 273974"/>
                    <a:gd name="connsiteY100" fmla="*/ 189323 h 256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273974" h="256612">
                      <a:moveTo>
                        <a:pt x="270303" y="100251"/>
                      </a:moveTo>
                      <a:cubicBezTo>
                        <a:pt x="264676" y="73949"/>
                        <a:pt x="241815" y="73140"/>
                        <a:pt x="229613" y="74061"/>
                      </a:cubicBezTo>
                      <a:cubicBezTo>
                        <a:pt x="217057" y="75019"/>
                        <a:pt x="193220" y="78749"/>
                        <a:pt x="168797" y="78749"/>
                      </a:cubicBezTo>
                      <a:cubicBezTo>
                        <a:pt x="135668" y="78749"/>
                        <a:pt x="98624" y="69485"/>
                        <a:pt x="70127" y="56325"/>
                      </a:cubicBezTo>
                      <a:cubicBezTo>
                        <a:pt x="65198" y="54046"/>
                        <a:pt x="67644" y="53098"/>
                        <a:pt x="69895" y="51889"/>
                      </a:cubicBezTo>
                      <a:cubicBezTo>
                        <a:pt x="80572" y="46122"/>
                        <a:pt x="89872" y="40765"/>
                        <a:pt x="95527" y="31623"/>
                      </a:cubicBezTo>
                      <a:cubicBezTo>
                        <a:pt x="99852" y="24619"/>
                        <a:pt x="98196" y="22369"/>
                        <a:pt x="93425" y="26303"/>
                      </a:cubicBezTo>
                      <a:cubicBezTo>
                        <a:pt x="80506" y="36933"/>
                        <a:pt x="62138" y="42876"/>
                        <a:pt x="41574" y="35594"/>
                      </a:cubicBezTo>
                      <a:cubicBezTo>
                        <a:pt x="21011" y="28321"/>
                        <a:pt x="13050" y="8613"/>
                        <a:pt x="11217" y="3637"/>
                      </a:cubicBezTo>
                      <a:cubicBezTo>
                        <a:pt x="9413" y="-1329"/>
                        <a:pt x="6837" y="-1692"/>
                        <a:pt x="6837" y="5581"/>
                      </a:cubicBezTo>
                      <a:cubicBezTo>
                        <a:pt x="6837" y="23931"/>
                        <a:pt x="15012" y="35045"/>
                        <a:pt x="17728" y="38226"/>
                      </a:cubicBezTo>
                      <a:cubicBezTo>
                        <a:pt x="20462" y="41379"/>
                        <a:pt x="21727" y="44504"/>
                        <a:pt x="20211" y="46336"/>
                      </a:cubicBezTo>
                      <a:cubicBezTo>
                        <a:pt x="16193" y="51182"/>
                        <a:pt x="11775" y="56353"/>
                        <a:pt x="11608" y="58436"/>
                      </a:cubicBezTo>
                      <a:cubicBezTo>
                        <a:pt x="11431" y="60612"/>
                        <a:pt x="11636" y="61812"/>
                        <a:pt x="10752" y="64388"/>
                      </a:cubicBezTo>
                      <a:cubicBezTo>
                        <a:pt x="9859" y="66965"/>
                        <a:pt x="6530" y="70620"/>
                        <a:pt x="1489" y="76954"/>
                      </a:cubicBezTo>
                      <a:cubicBezTo>
                        <a:pt x="-1385" y="80581"/>
                        <a:pt x="373" y="84403"/>
                        <a:pt x="2791" y="87082"/>
                      </a:cubicBezTo>
                      <a:cubicBezTo>
                        <a:pt x="5721" y="90281"/>
                        <a:pt x="7581" y="93974"/>
                        <a:pt x="11152" y="95638"/>
                      </a:cubicBezTo>
                      <a:cubicBezTo>
                        <a:pt x="14724" y="97303"/>
                        <a:pt x="18053" y="96076"/>
                        <a:pt x="22211" y="96838"/>
                      </a:cubicBezTo>
                      <a:cubicBezTo>
                        <a:pt x="26303" y="97592"/>
                        <a:pt x="31446" y="99972"/>
                        <a:pt x="35482" y="107171"/>
                      </a:cubicBezTo>
                      <a:cubicBezTo>
                        <a:pt x="41323" y="117606"/>
                        <a:pt x="47713" y="133864"/>
                        <a:pt x="59087" y="147405"/>
                      </a:cubicBezTo>
                      <a:cubicBezTo>
                        <a:pt x="64165" y="153423"/>
                        <a:pt x="64147" y="164277"/>
                        <a:pt x="64165" y="167941"/>
                      </a:cubicBezTo>
                      <a:cubicBezTo>
                        <a:pt x="64491" y="199526"/>
                        <a:pt x="47796" y="229408"/>
                        <a:pt x="37184" y="248354"/>
                      </a:cubicBezTo>
                      <a:cubicBezTo>
                        <a:pt x="34673" y="252855"/>
                        <a:pt x="35176" y="256557"/>
                        <a:pt x="38570" y="256585"/>
                      </a:cubicBezTo>
                      <a:cubicBezTo>
                        <a:pt x="42430" y="256622"/>
                        <a:pt x="56911" y="256585"/>
                        <a:pt x="59236" y="256585"/>
                      </a:cubicBezTo>
                      <a:cubicBezTo>
                        <a:pt x="62017" y="256585"/>
                        <a:pt x="63542" y="253683"/>
                        <a:pt x="63747" y="250716"/>
                      </a:cubicBezTo>
                      <a:cubicBezTo>
                        <a:pt x="65505" y="224907"/>
                        <a:pt x="80218" y="177446"/>
                        <a:pt x="91342" y="169336"/>
                      </a:cubicBezTo>
                      <a:cubicBezTo>
                        <a:pt x="109989" y="180878"/>
                        <a:pt x="128497" y="205711"/>
                        <a:pt x="119439" y="249023"/>
                      </a:cubicBezTo>
                      <a:cubicBezTo>
                        <a:pt x="118946" y="251358"/>
                        <a:pt x="116769" y="256594"/>
                        <a:pt x="122322" y="256594"/>
                      </a:cubicBezTo>
                      <a:lnTo>
                        <a:pt x="140244" y="256594"/>
                      </a:lnTo>
                      <a:cubicBezTo>
                        <a:pt x="142513" y="256594"/>
                        <a:pt x="146233" y="255701"/>
                        <a:pt x="146010" y="251553"/>
                      </a:cubicBezTo>
                      <a:cubicBezTo>
                        <a:pt x="145071" y="234598"/>
                        <a:pt x="130860" y="198893"/>
                        <a:pt x="127093" y="177818"/>
                      </a:cubicBezTo>
                      <a:cubicBezTo>
                        <a:pt x="124712" y="164500"/>
                        <a:pt x="135389" y="140802"/>
                        <a:pt x="175577" y="158994"/>
                      </a:cubicBezTo>
                      <a:cubicBezTo>
                        <a:pt x="191118" y="145257"/>
                        <a:pt x="211309" y="153618"/>
                        <a:pt x="202688" y="180125"/>
                      </a:cubicBezTo>
                      <a:cubicBezTo>
                        <a:pt x="194150" y="206371"/>
                        <a:pt x="186737" y="218108"/>
                        <a:pt x="157450" y="249070"/>
                      </a:cubicBezTo>
                      <a:cubicBezTo>
                        <a:pt x="154092" y="252623"/>
                        <a:pt x="153916" y="256613"/>
                        <a:pt x="159198" y="256613"/>
                      </a:cubicBezTo>
                      <a:cubicBezTo>
                        <a:pt x="161830" y="256613"/>
                        <a:pt x="175298" y="256594"/>
                        <a:pt x="178013" y="256594"/>
                      </a:cubicBezTo>
                      <a:cubicBezTo>
                        <a:pt x="182050" y="256594"/>
                        <a:pt x="183668" y="255469"/>
                        <a:pt x="184914" y="252232"/>
                      </a:cubicBezTo>
                      <a:cubicBezTo>
                        <a:pt x="186161" y="248986"/>
                        <a:pt x="199479" y="206827"/>
                        <a:pt x="225809" y="187128"/>
                      </a:cubicBezTo>
                      <a:cubicBezTo>
                        <a:pt x="227846" y="185603"/>
                        <a:pt x="229594" y="178841"/>
                        <a:pt x="233677" y="163570"/>
                      </a:cubicBezTo>
                      <a:cubicBezTo>
                        <a:pt x="246484" y="180115"/>
                        <a:pt x="248047" y="210407"/>
                        <a:pt x="226339" y="249358"/>
                      </a:cubicBezTo>
                      <a:cubicBezTo>
                        <a:pt x="224070" y="253413"/>
                        <a:pt x="225493" y="256585"/>
                        <a:pt x="228078" y="256585"/>
                      </a:cubicBezTo>
                      <a:lnTo>
                        <a:pt x="245126" y="256585"/>
                      </a:lnTo>
                      <a:cubicBezTo>
                        <a:pt x="248307" y="256585"/>
                        <a:pt x="249218" y="254873"/>
                        <a:pt x="250455" y="250149"/>
                      </a:cubicBezTo>
                      <a:cubicBezTo>
                        <a:pt x="251971" y="244364"/>
                        <a:pt x="252529" y="241527"/>
                        <a:pt x="254548" y="235891"/>
                      </a:cubicBezTo>
                      <a:cubicBezTo>
                        <a:pt x="255794" y="232394"/>
                        <a:pt x="256371" y="231827"/>
                        <a:pt x="269856" y="231975"/>
                      </a:cubicBezTo>
                      <a:cubicBezTo>
                        <a:pt x="274163" y="232022"/>
                        <a:pt x="273967" y="229725"/>
                        <a:pt x="273967" y="226135"/>
                      </a:cubicBezTo>
                      <a:cubicBezTo>
                        <a:pt x="273967" y="173410"/>
                        <a:pt x="274302" y="118927"/>
                        <a:pt x="270312" y="100289"/>
                      </a:cubicBezTo>
                      <a:close/>
                      <a:moveTo>
                        <a:pt x="222340" y="82822"/>
                      </a:moveTo>
                      <a:cubicBezTo>
                        <a:pt x="226758" y="90858"/>
                        <a:pt x="226990" y="95573"/>
                        <a:pt x="225725" y="99600"/>
                      </a:cubicBezTo>
                      <a:cubicBezTo>
                        <a:pt x="224460" y="103628"/>
                        <a:pt x="218834" y="105897"/>
                        <a:pt x="217597" y="105469"/>
                      </a:cubicBezTo>
                      <a:cubicBezTo>
                        <a:pt x="217448" y="96838"/>
                        <a:pt x="215113" y="90291"/>
                        <a:pt x="211030" y="84375"/>
                      </a:cubicBezTo>
                      <a:cubicBezTo>
                        <a:pt x="214788" y="83808"/>
                        <a:pt x="218555" y="83250"/>
                        <a:pt x="222331" y="82832"/>
                      </a:cubicBezTo>
                      <a:close/>
                      <a:moveTo>
                        <a:pt x="187398" y="86998"/>
                      </a:moveTo>
                      <a:cubicBezTo>
                        <a:pt x="189946" y="96503"/>
                        <a:pt x="189630" y="108994"/>
                        <a:pt x="186030" y="112621"/>
                      </a:cubicBezTo>
                      <a:cubicBezTo>
                        <a:pt x="180348" y="118360"/>
                        <a:pt x="154632" y="117197"/>
                        <a:pt x="147229" y="116090"/>
                      </a:cubicBezTo>
                      <a:cubicBezTo>
                        <a:pt x="145322" y="115802"/>
                        <a:pt x="143127" y="115439"/>
                        <a:pt x="142169" y="110268"/>
                      </a:cubicBezTo>
                      <a:cubicBezTo>
                        <a:pt x="141034" y="104121"/>
                        <a:pt x="140765" y="92904"/>
                        <a:pt x="140411" y="85445"/>
                      </a:cubicBezTo>
                      <a:cubicBezTo>
                        <a:pt x="155971" y="87473"/>
                        <a:pt x="171736" y="87993"/>
                        <a:pt x="187398" y="86998"/>
                      </a:cubicBezTo>
                      <a:close/>
                      <a:moveTo>
                        <a:pt x="95899" y="105069"/>
                      </a:moveTo>
                      <a:cubicBezTo>
                        <a:pt x="98001" y="98131"/>
                        <a:pt x="100159" y="86505"/>
                        <a:pt x="101275" y="77028"/>
                      </a:cubicBezTo>
                      <a:cubicBezTo>
                        <a:pt x="106260" y="78544"/>
                        <a:pt x="111291" y="79893"/>
                        <a:pt x="116360" y="81083"/>
                      </a:cubicBezTo>
                      <a:cubicBezTo>
                        <a:pt x="112947" y="102744"/>
                        <a:pt x="106129" y="108836"/>
                        <a:pt x="102530" y="110268"/>
                      </a:cubicBezTo>
                      <a:cubicBezTo>
                        <a:pt x="99759" y="111375"/>
                        <a:pt x="93797" y="112007"/>
                        <a:pt x="95899" y="105069"/>
                      </a:cubicBezTo>
                      <a:close/>
                      <a:moveTo>
                        <a:pt x="49889" y="116472"/>
                      </a:moveTo>
                      <a:cubicBezTo>
                        <a:pt x="45499" y="110733"/>
                        <a:pt x="39798" y="96866"/>
                        <a:pt x="34859" y="92988"/>
                      </a:cubicBezTo>
                      <a:cubicBezTo>
                        <a:pt x="25373" y="85529"/>
                        <a:pt x="17179" y="91369"/>
                        <a:pt x="13449" y="86942"/>
                      </a:cubicBezTo>
                      <a:cubicBezTo>
                        <a:pt x="9487" y="82199"/>
                        <a:pt x="7860" y="81846"/>
                        <a:pt x="11571" y="77326"/>
                      </a:cubicBezTo>
                      <a:cubicBezTo>
                        <a:pt x="11571" y="77326"/>
                        <a:pt x="15737" y="71782"/>
                        <a:pt x="17486" y="69439"/>
                      </a:cubicBezTo>
                      <a:cubicBezTo>
                        <a:pt x="19234" y="67095"/>
                        <a:pt x="18900" y="62575"/>
                        <a:pt x="19606" y="60622"/>
                      </a:cubicBezTo>
                      <a:cubicBezTo>
                        <a:pt x="20304" y="58678"/>
                        <a:pt x="24638" y="52977"/>
                        <a:pt x="28888" y="49294"/>
                      </a:cubicBezTo>
                      <a:cubicBezTo>
                        <a:pt x="33585" y="45220"/>
                        <a:pt x="37445" y="47015"/>
                        <a:pt x="52223" y="55888"/>
                      </a:cubicBezTo>
                      <a:cubicBezTo>
                        <a:pt x="70174" y="66667"/>
                        <a:pt x="75661" y="64342"/>
                        <a:pt x="69513" y="74015"/>
                      </a:cubicBezTo>
                      <a:cubicBezTo>
                        <a:pt x="65626" y="80134"/>
                        <a:pt x="52977" y="96448"/>
                        <a:pt x="49889" y="116472"/>
                      </a:cubicBezTo>
                      <a:close/>
                      <a:moveTo>
                        <a:pt x="247414" y="109868"/>
                      </a:moveTo>
                      <a:cubicBezTo>
                        <a:pt x="246419" y="126061"/>
                        <a:pt x="242810" y="148949"/>
                        <a:pt x="237211" y="151414"/>
                      </a:cubicBezTo>
                      <a:cubicBezTo>
                        <a:pt x="231613" y="153879"/>
                        <a:pt x="222898" y="139007"/>
                        <a:pt x="177390" y="138198"/>
                      </a:cubicBezTo>
                      <a:cubicBezTo>
                        <a:pt x="145071" y="137621"/>
                        <a:pt x="120238" y="141862"/>
                        <a:pt x="115672" y="171196"/>
                      </a:cubicBezTo>
                      <a:cubicBezTo>
                        <a:pt x="115337" y="173335"/>
                        <a:pt x="114100" y="172926"/>
                        <a:pt x="113179" y="171940"/>
                      </a:cubicBezTo>
                      <a:cubicBezTo>
                        <a:pt x="104307" y="162370"/>
                        <a:pt x="96224" y="158110"/>
                        <a:pt x="83148" y="150530"/>
                      </a:cubicBezTo>
                      <a:cubicBezTo>
                        <a:pt x="70062" y="142950"/>
                        <a:pt x="61329" y="132590"/>
                        <a:pt x="59701" y="122452"/>
                      </a:cubicBezTo>
                      <a:cubicBezTo>
                        <a:pt x="58074" y="112314"/>
                        <a:pt x="61747" y="98680"/>
                        <a:pt x="80237" y="73791"/>
                      </a:cubicBezTo>
                      <a:cubicBezTo>
                        <a:pt x="82804" y="70341"/>
                        <a:pt x="83269" y="70657"/>
                        <a:pt x="93592" y="74545"/>
                      </a:cubicBezTo>
                      <a:cubicBezTo>
                        <a:pt x="92802" y="91165"/>
                        <a:pt x="88691" y="100512"/>
                        <a:pt x="86961" y="109106"/>
                      </a:cubicBezTo>
                      <a:cubicBezTo>
                        <a:pt x="85213" y="117820"/>
                        <a:pt x="94950" y="119699"/>
                        <a:pt x="103516" y="117690"/>
                      </a:cubicBezTo>
                      <a:cubicBezTo>
                        <a:pt x="112073" y="115681"/>
                        <a:pt x="120220" y="106715"/>
                        <a:pt x="123810" y="82701"/>
                      </a:cubicBezTo>
                      <a:cubicBezTo>
                        <a:pt x="127167" y="83380"/>
                        <a:pt x="129837" y="83864"/>
                        <a:pt x="133222" y="84403"/>
                      </a:cubicBezTo>
                      <a:cubicBezTo>
                        <a:pt x="133715" y="109301"/>
                        <a:pt x="135175" y="114993"/>
                        <a:pt x="136198" y="117318"/>
                      </a:cubicBezTo>
                      <a:cubicBezTo>
                        <a:pt x="138207" y="121903"/>
                        <a:pt x="142848" y="123419"/>
                        <a:pt x="146624" y="123717"/>
                      </a:cubicBezTo>
                      <a:cubicBezTo>
                        <a:pt x="166332" y="125270"/>
                        <a:pt x="185379" y="124628"/>
                        <a:pt x="192206" y="118006"/>
                      </a:cubicBezTo>
                      <a:cubicBezTo>
                        <a:pt x="199023" y="111384"/>
                        <a:pt x="196670" y="95211"/>
                        <a:pt x="194801" y="86422"/>
                      </a:cubicBezTo>
                      <a:cubicBezTo>
                        <a:pt x="197879" y="86133"/>
                        <a:pt x="200511" y="85845"/>
                        <a:pt x="203581" y="85445"/>
                      </a:cubicBezTo>
                      <a:cubicBezTo>
                        <a:pt x="209989" y="92951"/>
                        <a:pt x="210872" y="101005"/>
                        <a:pt x="210872" y="106269"/>
                      </a:cubicBezTo>
                      <a:cubicBezTo>
                        <a:pt x="210872" y="111979"/>
                        <a:pt x="217215" y="114937"/>
                        <a:pt x="226144" y="108845"/>
                      </a:cubicBezTo>
                      <a:cubicBezTo>
                        <a:pt x="235063" y="102744"/>
                        <a:pt x="234068" y="92011"/>
                        <a:pt x="229297" y="82273"/>
                      </a:cubicBezTo>
                      <a:cubicBezTo>
                        <a:pt x="249497" y="80451"/>
                        <a:pt x="248409" y="93695"/>
                        <a:pt x="247414" y="109887"/>
                      </a:cubicBezTo>
                      <a:close/>
                      <a:moveTo>
                        <a:pt x="262407" y="189323"/>
                      </a:moveTo>
                      <a:cubicBezTo>
                        <a:pt x="262100" y="191685"/>
                        <a:pt x="259793" y="193611"/>
                        <a:pt x="259235" y="188718"/>
                      </a:cubicBezTo>
                      <a:cubicBezTo>
                        <a:pt x="258519" y="182422"/>
                        <a:pt x="255245" y="168081"/>
                        <a:pt x="254185" y="162054"/>
                      </a:cubicBezTo>
                      <a:cubicBezTo>
                        <a:pt x="253190" y="156408"/>
                        <a:pt x="256231" y="139174"/>
                        <a:pt x="257338" y="124861"/>
                      </a:cubicBezTo>
                      <a:cubicBezTo>
                        <a:pt x="257431" y="123624"/>
                        <a:pt x="258845" y="123670"/>
                        <a:pt x="259700" y="124563"/>
                      </a:cubicBezTo>
                      <a:cubicBezTo>
                        <a:pt x="265829" y="130981"/>
                        <a:pt x="263681" y="179576"/>
                        <a:pt x="262397" y="189323"/>
                      </a:cubicBezTo>
                      <a:close/>
                    </a:path>
                  </a:pathLst>
                </a:custGeom>
                <a:solidFill>
                  <a:srgbClr val="001965"/>
                </a:solidFill>
                <a:ln w="92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0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grpSp>
        </p:grpSp>
      </p:grpSp>
      <p:sp>
        <p:nvSpPr>
          <p:cNvPr id="81" name="Rounded Rectangle 38">
            <a:extLst>
              <a:ext uri="{FF2B5EF4-FFF2-40B4-BE49-F238E27FC236}">
                <a16:creationId xmlns:a16="http://schemas.microsoft.com/office/drawing/2014/main" id="{B7BBF9EB-961D-BB50-A3F3-45A119016294}"/>
              </a:ext>
            </a:extLst>
          </p:cNvPr>
          <p:cNvSpPr/>
          <p:nvPr/>
        </p:nvSpPr>
        <p:spPr>
          <a:xfrm>
            <a:off x="530965" y="4458671"/>
            <a:ext cx="3657600" cy="1620000"/>
          </a:xfrm>
          <a:prstGeom prst="roundRect">
            <a:avLst>
              <a:gd name="adj" fmla="val 1231"/>
            </a:avLst>
          </a:prstGeom>
          <a:solidFill>
            <a:schemeClr val="bg1"/>
          </a:solidFill>
          <a:ln>
            <a:solidFill>
              <a:schemeClr val="bg1">
                <a:lumMod val="95000"/>
              </a:schemeClr>
            </a:solidFill>
          </a:ln>
          <a:effectLst>
            <a:outerShdw blurRad="381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548640" rIns="91440" rtlCol="0" anchor="t" anchorCtr="0"/>
          <a:lstStyle/>
          <a:p>
            <a:pPr marL="288925" marR="0" lvl="0" indent="-120650" algn="l" defTabSz="914400" rtl="0" eaLnBrk="1" fontAlgn="auto" latinLnBrk="0" hangingPunct="1">
              <a:lnSpc>
                <a:spcPct val="120000"/>
              </a:lnSpc>
              <a:spcBef>
                <a:spcPts val="600"/>
              </a:spcBef>
              <a:spcAft>
                <a:spcPts val="0"/>
              </a:spcAft>
              <a:buClrTx/>
              <a:buSzTx/>
              <a:buFont typeface="Arial" panose="020B0604020202020204" pitchFamily="34" charset="0"/>
              <a:buChar char="•"/>
              <a:tabLst/>
              <a:defRPr/>
            </a:pPr>
            <a:r>
              <a:rPr kumimoji="0" lang="en-US" sz="900" b="0" i="0" u="none" strike="noStrike" kern="1200" cap="none" spc="0" normalizeH="0" baseline="0" noProof="0">
                <a:ln>
                  <a:noFill/>
                </a:ln>
                <a:solidFill>
                  <a:schemeClr val="tx1">
                    <a:alpha val="70000"/>
                  </a:schemeClr>
                </a:solidFill>
                <a:effectLst/>
                <a:uLnTx/>
                <a:uFillTx/>
                <a:latin typeface="Roboto" panose="02000000000000000000" pitchFamily="2" charset="0"/>
                <a:ea typeface="Roboto" panose="02000000000000000000" pitchFamily="2" charset="0"/>
                <a:cs typeface="Roboto" panose="02000000000000000000" pitchFamily="2" charset="0"/>
              </a:rPr>
              <a:t>Aptara helped Dassault </a:t>
            </a:r>
            <a:r>
              <a:rPr kumimoji="0" lang="en-GB" sz="900" b="0" i="0" u="none" strike="noStrike" kern="1200" cap="none" spc="0" normalizeH="0" baseline="0" err="1">
                <a:ln>
                  <a:noFill/>
                </a:ln>
                <a:solidFill>
                  <a:schemeClr val="tx1">
                    <a:alpha val="70000"/>
                  </a:schemeClr>
                </a:solidFill>
                <a:effectLst/>
                <a:uLnTx/>
                <a:uFillTx/>
                <a:latin typeface="Roboto" panose="02000000000000000000" pitchFamily="2" charset="0"/>
                <a:ea typeface="Roboto" panose="02000000000000000000" pitchFamily="2" charset="0"/>
                <a:cs typeface="Roboto" panose="02000000000000000000" pitchFamily="2" charset="0"/>
              </a:rPr>
              <a:t>Systèmes</a:t>
            </a:r>
            <a:r>
              <a:rPr kumimoji="0" lang="en-US" sz="900" b="0" i="0" u="none" strike="noStrike" kern="1200" cap="none" spc="0" normalizeH="0" baseline="0" noProof="0">
                <a:ln>
                  <a:noFill/>
                </a:ln>
                <a:solidFill>
                  <a:schemeClr val="tx1">
                    <a:alpha val="70000"/>
                  </a:schemeClr>
                </a:solidFill>
                <a:effectLst/>
                <a:uLnTx/>
                <a:uFillTx/>
                <a:latin typeface="Roboto" panose="02000000000000000000" pitchFamily="2" charset="0"/>
                <a:ea typeface="Roboto" panose="02000000000000000000" pitchFamily="2" charset="0"/>
                <a:cs typeface="Roboto" panose="02000000000000000000" pitchFamily="2" charset="0"/>
              </a:rPr>
              <a:t> turn </a:t>
            </a:r>
            <a:r>
              <a:rPr lang="en-US" sz="900" b="1">
                <a:solidFill>
                  <a:schemeClr val="tx1">
                    <a:alpha val="70000"/>
                  </a:schemeClr>
                </a:solidFill>
                <a:latin typeface="Roboto" panose="02000000000000000000" pitchFamily="2" charset="0"/>
                <a:ea typeface="Roboto" panose="02000000000000000000" pitchFamily="2" charset="0"/>
                <a:cs typeface="Roboto" panose="02000000000000000000" pitchFamily="2" charset="0"/>
              </a:rPr>
              <a:t>5,000 PAGES OF ILT MANUALS INTO A SUCCESSFUL ECOURSE PROGRAM</a:t>
            </a:r>
          </a:p>
          <a:p>
            <a:pPr marL="288925" marR="0" lvl="0" indent="-120650" algn="l" defTabSz="914400" rtl="0" eaLnBrk="1" fontAlgn="auto" latinLnBrk="0" hangingPunct="1">
              <a:lnSpc>
                <a:spcPct val="120000"/>
              </a:lnSpc>
              <a:spcBef>
                <a:spcPts val="600"/>
              </a:spcBef>
              <a:spcAft>
                <a:spcPts val="0"/>
              </a:spcAft>
              <a:buClrTx/>
              <a:buSzTx/>
              <a:buFont typeface="Arial" panose="020B0604020202020204" pitchFamily="34" charset="0"/>
              <a:buChar char="•"/>
              <a:tabLst/>
              <a:defRPr/>
            </a:pPr>
            <a:r>
              <a:rPr kumimoji="0" lang="en-US" sz="900" b="0" i="0" u="none" strike="noStrike" kern="1200" cap="none" spc="0" normalizeH="0" baseline="0" noProof="0">
                <a:ln>
                  <a:noFill/>
                </a:ln>
                <a:solidFill>
                  <a:schemeClr val="tx1">
                    <a:alpha val="70000"/>
                  </a:schemeClr>
                </a:solidFill>
                <a:effectLst/>
                <a:uLnTx/>
                <a:uFillTx/>
                <a:latin typeface="Roboto" panose="02000000000000000000" pitchFamily="2" charset="0"/>
                <a:ea typeface="Roboto" panose="02000000000000000000" pitchFamily="2" charset="0"/>
                <a:cs typeface="Roboto" panose="02000000000000000000" pitchFamily="2" charset="0"/>
              </a:rPr>
              <a:t>Aptara created and continues to </a:t>
            </a:r>
            <a:r>
              <a:rPr lang="en-US" sz="900" b="1">
                <a:solidFill>
                  <a:schemeClr val="tx1">
                    <a:alpha val="70000"/>
                  </a:schemeClr>
                </a:solidFill>
                <a:latin typeface="Roboto" panose="02000000000000000000" pitchFamily="2" charset="0"/>
                <a:ea typeface="Roboto" panose="02000000000000000000" pitchFamily="2" charset="0"/>
                <a:cs typeface="Roboto" panose="02000000000000000000" pitchFamily="2" charset="0"/>
              </a:rPr>
              <a:t>MAINTAIN 200 HOURS </a:t>
            </a:r>
            <a:r>
              <a:rPr kumimoji="0" lang="en-US" sz="900" b="0" i="0" u="none" strike="noStrike" kern="1200" cap="none" spc="0" normalizeH="0" baseline="0" noProof="0">
                <a:ln>
                  <a:noFill/>
                </a:ln>
                <a:solidFill>
                  <a:schemeClr val="tx1">
                    <a:alpha val="70000"/>
                  </a:schemeClr>
                </a:solidFill>
                <a:effectLst/>
                <a:uLnTx/>
                <a:uFillTx/>
                <a:latin typeface="Roboto" panose="02000000000000000000" pitchFamily="2" charset="0"/>
                <a:ea typeface="Roboto" panose="02000000000000000000" pitchFamily="2" charset="0"/>
                <a:cs typeface="Roboto" panose="02000000000000000000" pitchFamily="2" charset="0"/>
              </a:rPr>
              <a:t>of professional, interactive eLearning</a:t>
            </a:r>
            <a:endParaRPr kumimoji="0" lang="en-IN" sz="900" b="0" i="0" u="none" strike="noStrike" kern="1200" cap="none" spc="0" normalizeH="0" baseline="0" noProof="0">
              <a:ln>
                <a:noFill/>
              </a:ln>
              <a:solidFill>
                <a:schemeClr val="tx1">
                  <a:alpha val="70000"/>
                </a:schemeClr>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82" name="Rectangle 81">
            <a:extLst>
              <a:ext uri="{FF2B5EF4-FFF2-40B4-BE49-F238E27FC236}">
                <a16:creationId xmlns:a16="http://schemas.microsoft.com/office/drawing/2014/main" id="{9D16825C-8AD6-86E3-22A4-ED1CEED02CB6}"/>
              </a:ext>
            </a:extLst>
          </p:cNvPr>
          <p:cNvSpPr/>
          <p:nvPr/>
        </p:nvSpPr>
        <p:spPr>
          <a:xfrm>
            <a:off x="3786130" y="4458671"/>
            <a:ext cx="367408"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4BADF3"/>
                </a:solidFill>
                <a:effectLst/>
                <a:uLnTx/>
                <a:uFillTx/>
                <a:latin typeface="Times New Roman" panose="02020603050405020304" pitchFamily="18" charset="0"/>
                <a:ea typeface="Roboto" panose="02000000000000000000" pitchFamily="2" charset="0"/>
                <a:cs typeface="Times New Roman" panose="02020603050405020304" pitchFamily="18" charset="0"/>
              </a:rPr>
              <a:t>”</a:t>
            </a:r>
          </a:p>
        </p:txBody>
      </p:sp>
      <p:grpSp>
        <p:nvGrpSpPr>
          <p:cNvPr id="83" name="Graphic 61">
            <a:extLst>
              <a:ext uri="{FF2B5EF4-FFF2-40B4-BE49-F238E27FC236}">
                <a16:creationId xmlns:a16="http://schemas.microsoft.com/office/drawing/2014/main" id="{8EF450AA-2715-2A0E-E450-E2BD5230ABBF}"/>
              </a:ext>
            </a:extLst>
          </p:cNvPr>
          <p:cNvGrpSpPr/>
          <p:nvPr/>
        </p:nvGrpSpPr>
        <p:grpSpPr>
          <a:xfrm>
            <a:off x="720558" y="4587669"/>
            <a:ext cx="925490" cy="279747"/>
            <a:chOff x="4445461" y="1598799"/>
            <a:chExt cx="1018037" cy="307723"/>
          </a:xfrm>
          <a:solidFill>
            <a:srgbClr val="005386"/>
          </a:solidFill>
        </p:grpSpPr>
        <p:sp>
          <p:nvSpPr>
            <p:cNvPr id="84" name="Freeform: Shape 83">
              <a:extLst>
                <a:ext uri="{FF2B5EF4-FFF2-40B4-BE49-F238E27FC236}">
                  <a16:creationId xmlns:a16="http://schemas.microsoft.com/office/drawing/2014/main" id="{50D68FEE-3BE1-91E2-03BC-4C065058D6D1}"/>
                </a:ext>
              </a:extLst>
            </p:cNvPr>
            <p:cNvSpPr/>
            <p:nvPr/>
          </p:nvSpPr>
          <p:spPr>
            <a:xfrm>
              <a:off x="4539545" y="1598799"/>
              <a:ext cx="113632" cy="126782"/>
            </a:xfrm>
            <a:custGeom>
              <a:avLst/>
              <a:gdLst>
                <a:gd name="connsiteX0" fmla="*/ 48605 w 113632"/>
                <a:gd name="connsiteY0" fmla="*/ 100 h 126782"/>
                <a:gd name="connsiteX1" fmla="*/ 112423 w 113632"/>
                <a:gd name="connsiteY1" fmla="*/ 22960 h 126782"/>
                <a:gd name="connsiteX2" fmla="*/ 31460 w 113632"/>
                <a:gd name="connsiteY2" fmla="*/ 120115 h 126782"/>
                <a:gd name="connsiteX3" fmla="*/ 12410 w 113632"/>
                <a:gd name="connsiteY3" fmla="*/ 126783 h 126782"/>
                <a:gd name="connsiteX4" fmla="*/ 10505 w 113632"/>
                <a:gd name="connsiteY4" fmla="*/ 122020 h 126782"/>
                <a:gd name="connsiteX5" fmla="*/ 27650 w 113632"/>
                <a:gd name="connsiteY5" fmla="*/ 104875 h 126782"/>
                <a:gd name="connsiteX6" fmla="*/ 81943 w 113632"/>
                <a:gd name="connsiteY6" fmla="*/ 29628 h 126782"/>
                <a:gd name="connsiteX7" fmla="*/ 26698 w 113632"/>
                <a:gd name="connsiteY7" fmla="*/ 17245 h 126782"/>
                <a:gd name="connsiteX8" fmla="*/ 28 w 113632"/>
                <a:gd name="connsiteY8" fmla="*/ 12483 h 126782"/>
                <a:gd name="connsiteX9" fmla="*/ 48605 w 113632"/>
                <a:gd name="connsiteY9" fmla="*/ 100 h 126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632" h="126782">
                  <a:moveTo>
                    <a:pt x="48605" y="100"/>
                  </a:moveTo>
                  <a:cubicBezTo>
                    <a:pt x="75275" y="-852"/>
                    <a:pt x="106708" y="4863"/>
                    <a:pt x="112423" y="22960"/>
                  </a:cubicBezTo>
                  <a:cubicBezTo>
                    <a:pt x="121948" y="53440"/>
                    <a:pt x="73370" y="98208"/>
                    <a:pt x="31460" y="120115"/>
                  </a:cubicBezTo>
                  <a:cubicBezTo>
                    <a:pt x="20983" y="125830"/>
                    <a:pt x="15268" y="126783"/>
                    <a:pt x="12410" y="126783"/>
                  </a:cubicBezTo>
                  <a:cubicBezTo>
                    <a:pt x="9553" y="126783"/>
                    <a:pt x="9553" y="123925"/>
                    <a:pt x="10505" y="122020"/>
                  </a:cubicBezTo>
                  <a:cubicBezTo>
                    <a:pt x="12410" y="119163"/>
                    <a:pt x="19078" y="112495"/>
                    <a:pt x="27650" y="104875"/>
                  </a:cubicBezTo>
                  <a:cubicBezTo>
                    <a:pt x="75275" y="67728"/>
                    <a:pt x="90515" y="40105"/>
                    <a:pt x="81943" y="29628"/>
                  </a:cubicBezTo>
                  <a:cubicBezTo>
                    <a:pt x="76228" y="22960"/>
                    <a:pt x="52415" y="17245"/>
                    <a:pt x="26698" y="17245"/>
                  </a:cubicBezTo>
                  <a:cubicBezTo>
                    <a:pt x="20030" y="17245"/>
                    <a:pt x="1933" y="19150"/>
                    <a:pt x="28" y="12483"/>
                  </a:cubicBezTo>
                  <a:cubicBezTo>
                    <a:pt x="-925" y="7720"/>
                    <a:pt x="22888" y="1053"/>
                    <a:pt x="48605" y="100"/>
                  </a:cubicBezTo>
                </a:path>
              </a:pathLst>
            </a:custGeom>
            <a:solidFill>
              <a:srgbClr val="00538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0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85" name="Freeform: Shape 84">
              <a:extLst>
                <a:ext uri="{FF2B5EF4-FFF2-40B4-BE49-F238E27FC236}">
                  <a16:creationId xmlns:a16="http://schemas.microsoft.com/office/drawing/2014/main" id="{B195F1A2-DA99-E52F-C286-6B5D900E3EF0}"/>
                </a:ext>
              </a:extLst>
            </p:cNvPr>
            <p:cNvSpPr/>
            <p:nvPr/>
          </p:nvSpPr>
          <p:spPr>
            <a:xfrm>
              <a:off x="4445461" y="1739729"/>
              <a:ext cx="163904" cy="166793"/>
            </a:xfrm>
            <a:custGeom>
              <a:avLst/>
              <a:gdLst>
                <a:gd name="connsiteX0" fmla="*/ 87444 w 163904"/>
                <a:gd name="connsiteY0" fmla="*/ 140 h 166793"/>
                <a:gd name="connsiteX1" fmla="*/ 153167 w 163904"/>
                <a:gd name="connsiteY1" fmla="*/ 14428 h 166793"/>
                <a:gd name="connsiteX2" fmla="*/ 162692 w 163904"/>
                <a:gd name="connsiteY2" fmla="*/ 43955 h 166793"/>
                <a:gd name="connsiteX3" fmla="*/ 46487 w 163904"/>
                <a:gd name="connsiteY3" fmla="*/ 154445 h 166793"/>
                <a:gd name="connsiteX4" fmla="*/ 767 w 163904"/>
                <a:gd name="connsiteY4" fmla="*/ 165875 h 166793"/>
                <a:gd name="connsiteX5" fmla="*/ 12197 w 163904"/>
                <a:gd name="connsiteY5" fmla="*/ 131585 h 166793"/>
                <a:gd name="connsiteX6" fmla="*/ 53154 w 163904"/>
                <a:gd name="connsiteY6" fmla="*/ 60148 h 166793"/>
                <a:gd name="connsiteX7" fmla="*/ 74109 w 163904"/>
                <a:gd name="connsiteY7" fmla="*/ 39193 h 166793"/>
                <a:gd name="connsiteX8" fmla="*/ 67442 w 163904"/>
                <a:gd name="connsiteY8" fmla="*/ 64910 h 166793"/>
                <a:gd name="connsiteX9" fmla="*/ 42677 w 163904"/>
                <a:gd name="connsiteY9" fmla="*/ 128728 h 166793"/>
                <a:gd name="connsiteX10" fmla="*/ 129354 w 163904"/>
                <a:gd name="connsiteY10" fmla="*/ 38240 h 166793"/>
                <a:gd name="connsiteX11" fmla="*/ 66489 w 163904"/>
                <a:gd name="connsiteY11" fmla="*/ 21095 h 166793"/>
                <a:gd name="connsiteX12" fmla="*/ 33152 w 163904"/>
                <a:gd name="connsiteY12" fmla="*/ 15380 h 166793"/>
                <a:gd name="connsiteX13" fmla="*/ 87444 w 163904"/>
                <a:gd name="connsiteY13" fmla="*/ 140 h 166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3904" h="166793">
                  <a:moveTo>
                    <a:pt x="87444" y="140"/>
                  </a:moveTo>
                  <a:cubicBezTo>
                    <a:pt x="110304" y="-812"/>
                    <a:pt x="137927" y="2998"/>
                    <a:pt x="153167" y="14428"/>
                  </a:cubicBezTo>
                  <a:cubicBezTo>
                    <a:pt x="160787" y="20143"/>
                    <a:pt x="166502" y="31573"/>
                    <a:pt x="162692" y="43955"/>
                  </a:cubicBezTo>
                  <a:cubicBezTo>
                    <a:pt x="154119" y="79198"/>
                    <a:pt x="120782" y="122060"/>
                    <a:pt x="46487" y="154445"/>
                  </a:cubicBezTo>
                  <a:cubicBezTo>
                    <a:pt x="22674" y="164923"/>
                    <a:pt x="4577" y="168733"/>
                    <a:pt x="767" y="165875"/>
                  </a:cubicBezTo>
                  <a:cubicBezTo>
                    <a:pt x="-3043" y="163018"/>
                    <a:pt x="8387" y="139205"/>
                    <a:pt x="12197" y="131585"/>
                  </a:cubicBezTo>
                  <a:cubicBezTo>
                    <a:pt x="23627" y="106820"/>
                    <a:pt x="38867" y="82055"/>
                    <a:pt x="53154" y="60148"/>
                  </a:cubicBezTo>
                  <a:cubicBezTo>
                    <a:pt x="58869" y="51575"/>
                    <a:pt x="66489" y="37288"/>
                    <a:pt x="74109" y="39193"/>
                  </a:cubicBezTo>
                  <a:cubicBezTo>
                    <a:pt x="80777" y="40145"/>
                    <a:pt x="73157" y="55385"/>
                    <a:pt x="67442" y="64910"/>
                  </a:cubicBezTo>
                  <a:cubicBezTo>
                    <a:pt x="58869" y="81103"/>
                    <a:pt x="35057" y="125870"/>
                    <a:pt x="42677" y="128728"/>
                  </a:cubicBezTo>
                  <a:cubicBezTo>
                    <a:pt x="59822" y="134443"/>
                    <a:pt x="140784" y="72530"/>
                    <a:pt x="129354" y="38240"/>
                  </a:cubicBezTo>
                  <a:cubicBezTo>
                    <a:pt x="123639" y="22048"/>
                    <a:pt x="88397" y="21095"/>
                    <a:pt x="66489" y="21095"/>
                  </a:cubicBezTo>
                  <a:cubicBezTo>
                    <a:pt x="56012" y="21095"/>
                    <a:pt x="34104" y="23953"/>
                    <a:pt x="33152" y="15380"/>
                  </a:cubicBezTo>
                  <a:cubicBezTo>
                    <a:pt x="32199" y="8713"/>
                    <a:pt x="66489" y="1093"/>
                    <a:pt x="87444" y="140"/>
                  </a:cubicBezTo>
                </a:path>
              </a:pathLst>
            </a:custGeom>
            <a:solidFill>
              <a:srgbClr val="00538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0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86" name="Freeform: Shape 85">
              <a:extLst>
                <a:ext uri="{FF2B5EF4-FFF2-40B4-BE49-F238E27FC236}">
                  <a16:creationId xmlns:a16="http://schemas.microsoft.com/office/drawing/2014/main" id="{AE2A653C-9AF3-9399-6C9E-EC5729E58990}"/>
                </a:ext>
              </a:extLst>
            </p:cNvPr>
            <p:cNvSpPr/>
            <p:nvPr/>
          </p:nvSpPr>
          <p:spPr>
            <a:xfrm>
              <a:off x="4583845" y="1699052"/>
              <a:ext cx="152296" cy="174167"/>
            </a:xfrm>
            <a:custGeom>
              <a:avLst/>
              <a:gdLst>
                <a:gd name="connsiteX0" fmla="*/ 124321 w 152296"/>
                <a:gd name="connsiteY0" fmla="*/ 2717 h 174167"/>
                <a:gd name="connsiteX1" fmla="*/ 151943 w 152296"/>
                <a:gd name="connsiteY1" fmla="*/ 13195 h 174167"/>
                <a:gd name="connsiteX2" fmla="*/ 132893 w 152296"/>
                <a:gd name="connsiteY2" fmla="*/ 19862 h 174167"/>
                <a:gd name="connsiteX3" fmla="*/ 73838 w 152296"/>
                <a:gd name="connsiteY3" fmla="*/ 33197 h 174167"/>
                <a:gd name="connsiteX4" fmla="*/ 105271 w 152296"/>
                <a:gd name="connsiteY4" fmla="*/ 86537 h 174167"/>
                <a:gd name="connsiteX5" fmla="*/ 132893 w 152296"/>
                <a:gd name="connsiteY5" fmla="*/ 145592 h 174167"/>
                <a:gd name="connsiteX6" fmla="*/ 70981 w 152296"/>
                <a:gd name="connsiteY6" fmla="*/ 174167 h 174167"/>
                <a:gd name="connsiteX7" fmla="*/ 10021 w 152296"/>
                <a:gd name="connsiteY7" fmla="*/ 168452 h 174167"/>
                <a:gd name="connsiteX8" fmla="*/ 2401 w 152296"/>
                <a:gd name="connsiteY8" fmla="*/ 157975 h 174167"/>
                <a:gd name="connsiteX9" fmla="*/ 43358 w 152296"/>
                <a:gd name="connsiteY9" fmla="*/ 155117 h 174167"/>
                <a:gd name="connsiteX10" fmla="*/ 97651 w 152296"/>
                <a:gd name="connsiteY10" fmla="*/ 143687 h 174167"/>
                <a:gd name="connsiteX11" fmla="*/ 71933 w 152296"/>
                <a:gd name="connsiteY11" fmla="*/ 92252 h 174167"/>
                <a:gd name="connsiteX12" fmla="*/ 42406 w 152296"/>
                <a:gd name="connsiteY12" fmla="*/ 20815 h 174167"/>
                <a:gd name="connsiteX13" fmla="*/ 124321 w 152296"/>
                <a:gd name="connsiteY13" fmla="*/ 2717 h 174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2296" h="174167">
                  <a:moveTo>
                    <a:pt x="124321" y="2717"/>
                  </a:moveTo>
                  <a:cubicBezTo>
                    <a:pt x="137656" y="5575"/>
                    <a:pt x="149086" y="7480"/>
                    <a:pt x="151943" y="13195"/>
                  </a:cubicBezTo>
                  <a:cubicBezTo>
                    <a:pt x="154801" y="19862"/>
                    <a:pt x="139561" y="19862"/>
                    <a:pt x="132893" y="19862"/>
                  </a:cubicBezTo>
                  <a:cubicBezTo>
                    <a:pt x="96698" y="20815"/>
                    <a:pt x="75743" y="20815"/>
                    <a:pt x="73838" y="33197"/>
                  </a:cubicBezTo>
                  <a:cubicBezTo>
                    <a:pt x="72886" y="48437"/>
                    <a:pt x="89078" y="64630"/>
                    <a:pt x="105271" y="86537"/>
                  </a:cubicBezTo>
                  <a:cubicBezTo>
                    <a:pt x="120511" y="106540"/>
                    <a:pt x="137656" y="126542"/>
                    <a:pt x="132893" y="145592"/>
                  </a:cubicBezTo>
                  <a:cubicBezTo>
                    <a:pt x="127178" y="168452"/>
                    <a:pt x="98603" y="174167"/>
                    <a:pt x="70981" y="174167"/>
                  </a:cubicBezTo>
                  <a:cubicBezTo>
                    <a:pt x="45263" y="174167"/>
                    <a:pt x="20498" y="170357"/>
                    <a:pt x="10021" y="168452"/>
                  </a:cubicBezTo>
                  <a:cubicBezTo>
                    <a:pt x="-3314" y="165595"/>
                    <a:pt x="-457" y="159880"/>
                    <a:pt x="2401" y="157975"/>
                  </a:cubicBezTo>
                  <a:cubicBezTo>
                    <a:pt x="6211" y="156070"/>
                    <a:pt x="28118" y="156070"/>
                    <a:pt x="43358" y="155117"/>
                  </a:cubicBezTo>
                  <a:cubicBezTo>
                    <a:pt x="55741" y="153212"/>
                    <a:pt x="91936" y="153212"/>
                    <a:pt x="97651" y="143687"/>
                  </a:cubicBezTo>
                  <a:cubicBezTo>
                    <a:pt x="104318" y="132257"/>
                    <a:pt x="87173" y="113207"/>
                    <a:pt x="71933" y="92252"/>
                  </a:cubicBezTo>
                  <a:cubicBezTo>
                    <a:pt x="52883" y="66535"/>
                    <a:pt x="30976" y="40817"/>
                    <a:pt x="42406" y="20815"/>
                  </a:cubicBezTo>
                  <a:cubicBezTo>
                    <a:pt x="57646" y="-2998"/>
                    <a:pt x="100508" y="-2045"/>
                    <a:pt x="124321" y="2717"/>
                  </a:cubicBezTo>
                </a:path>
              </a:pathLst>
            </a:custGeom>
            <a:solidFill>
              <a:srgbClr val="00538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0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87" name="Freeform: Shape 86">
              <a:extLst>
                <a:ext uri="{FF2B5EF4-FFF2-40B4-BE49-F238E27FC236}">
                  <a16:creationId xmlns:a16="http://schemas.microsoft.com/office/drawing/2014/main" id="{4B434E7F-2EBE-6C73-DEBA-126494A9692A}"/>
                </a:ext>
              </a:extLst>
            </p:cNvPr>
            <p:cNvSpPr/>
            <p:nvPr/>
          </p:nvSpPr>
          <p:spPr>
            <a:xfrm>
              <a:off x="4767221" y="1698912"/>
              <a:ext cx="696277" cy="168592"/>
            </a:xfrm>
            <a:custGeom>
              <a:avLst/>
              <a:gdLst>
                <a:gd name="connsiteX0" fmla="*/ 501015 w 696277"/>
                <a:gd name="connsiteY0" fmla="*/ 72390 h 168592"/>
                <a:gd name="connsiteX1" fmla="*/ 545783 w 696277"/>
                <a:gd name="connsiteY1" fmla="*/ 40005 h 168592"/>
                <a:gd name="connsiteX2" fmla="*/ 552450 w 696277"/>
                <a:gd name="connsiteY2" fmla="*/ 4763 h 168592"/>
                <a:gd name="connsiteX3" fmla="*/ 549593 w 696277"/>
                <a:gd name="connsiteY3" fmla="*/ 1905 h 168592"/>
                <a:gd name="connsiteX4" fmla="*/ 535305 w 696277"/>
                <a:gd name="connsiteY4" fmla="*/ 1905 h 168592"/>
                <a:gd name="connsiteX5" fmla="*/ 531495 w 696277"/>
                <a:gd name="connsiteY5" fmla="*/ 21908 h 168592"/>
                <a:gd name="connsiteX6" fmla="*/ 529590 w 696277"/>
                <a:gd name="connsiteY6" fmla="*/ 32385 h 168592"/>
                <a:gd name="connsiteX7" fmla="*/ 527685 w 696277"/>
                <a:gd name="connsiteY7" fmla="*/ 41910 h 168592"/>
                <a:gd name="connsiteX8" fmla="*/ 502920 w 696277"/>
                <a:gd name="connsiteY8" fmla="*/ 60960 h 168592"/>
                <a:gd name="connsiteX9" fmla="*/ 485775 w 696277"/>
                <a:gd name="connsiteY9" fmla="*/ 41910 h 168592"/>
                <a:gd name="connsiteX10" fmla="*/ 486728 w 696277"/>
                <a:gd name="connsiteY10" fmla="*/ 38100 h 168592"/>
                <a:gd name="connsiteX11" fmla="*/ 489585 w 696277"/>
                <a:gd name="connsiteY11" fmla="*/ 21908 h 168592"/>
                <a:gd name="connsiteX12" fmla="*/ 493395 w 696277"/>
                <a:gd name="connsiteY12" fmla="*/ 1905 h 168592"/>
                <a:gd name="connsiteX13" fmla="*/ 479108 w 696277"/>
                <a:gd name="connsiteY13" fmla="*/ 1905 h 168592"/>
                <a:gd name="connsiteX14" fmla="*/ 475298 w 696277"/>
                <a:gd name="connsiteY14" fmla="*/ 4763 h 168592"/>
                <a:gd name="connsiteX15" fmla="*/ 468630 w 696277"/>
                <a:gd name="connsiteY15" fmla="*/ 40005 h 168592"/>
                <a:gd name="connsiteX16" fmla="*/ 501015 w 696277"/>
                <a:gd name="connsiteY16" fmla="*/ 72390 h 168592"/>
                <a:gd name="connsiteX17" fmla="*/ 501015 w 696277"/>
                <a:gd name="connsiteY17" fmla="*/ 72390 h 168592"/>
                <a:gd name="connsiteX18" fmla="*/ 10477 w 696277"/>
                <a:gd name="connsiteY18" fmla="*/ 111443 h 168592"/>
                <a:gd name="connsiteX19" fmla="*/ 31432 w 696277"/>
                <a:gd name="connsiteY19" fmla="*/ 135255 h 168592"/>
                <a:gd name="connsiteX20" fmla="*/ 50482 w 696277"/>
                <a:gd name="connsiteY20" fmla="*/ 152400 h 168592"/>
                <a:gd name="connsiteX21" fmla="*/ 37148 w 696277"/>
                <a:gd name="connsiteY21" fmla="*/ 157163 h 168592"/>
                <a:gd name="connsiteX22" fmla="*/ 6668 w 696277"/>
                <a:gd name="connsiteY22" fmla="*/ 157163 h 168592"/>
                <a:gd name="connsiteX23" fmla="*/ 952 w 696277"/>
                <a:gd name="connsiteY23" fmla="*/ 161925 h 168592"/>
                <a:gd name="connsiteX24" fmla="*/ 0 w 696277"/>
                <a:gd name="connsiteY24" fmla="*/ 167640 h 168592"/>
                <a:gd name="connsiteX25" fmla="*/ 38100 w 696277"/>
                <a:gd name="connsiteY25" fmla="*/ 167640 h 168592"/>
                <a:gd name="connsiteX26" fmla="*/ 70485 w 696277"/>
                <a:gd name="connsiteY26" fmla="*/ 156210 h 168592"/>
                <a:gd name="connsiteX27" fmla="*/ 67627 w 696277"/>
                <a:gd name="connsiteY27" fmla="*/ 140018 h 168592"/>
                <a:gd name="connsiteX28" fmla="*/ 57150 w 696277"/>
                <a:gd name="connsiteY28" fmla="*/ 132398 h 168592"/>
                <a:gd name="connsiteX29" fmla="*/ 30480 w 696277"/>
                <a:gd name="connsiteY29" fmla="*/ 112395 h 168592"/>
                <a:gd name="connsiteX30" fmla="*/ 41910 w 696277"/>
                <a:gd name="connsiteY30" fmla="*/ 108585 h 168592"/>
                <a:gd name="connsiteX31" fmla="*/ 67627 w 696277"/>
                <a:gd name="connsiteY31" fmla="*/ 108585 h 168592"/>
                <a:gd name="connsiteX32" fmla="*/ 73343 w 696277"/>
                <a:gd name="connsiteY32" fmla="*/ 103823 h 168592"/>
                <a:gd name="connsiteX33" fmla="*/ 74295 w 696277"/>
                <a:gd name="connsiteY33" fmla="*/ 97155 h 168592"/>
                <a:gd name="connsiteX34" fmla="*/ 41910 w 696277"/>
                <a:gd name="connsiteY34" fmla="*/ 97155 h 168592"/>
                <a:gd name="connsiteX35" fmla="*/ 10477 w 696277"/>
                <a:gd name="connsiteY35" fmla="*/ 111443 h 168592"/>
                <a:gd name="connsiteX36" fmla="*/ 10477 w 696277"/>
                <a:gd name="connsiteY36" fmla="*/ 111443 h 168592"/>
                <a:gd name="connsiteX37" fmla="*/ 180023 w 696277"/>
                <a:gd name="connsiteY37" fmla="*/ 111443 h 168592"/>
                <a:gd name="connsiteX38" fmla="*/ 200977 w 696277"/>
                <a:gd name="connsiteY38" fmla="*/ 135255 h 168592"/>
                <a:gd name="connsiteX39" fmla="*/ 220027 w 696277"/>
                <a:gd name="connsiteY39" fmla="*/ 152400 h 168592"/>
                <a:gd name="connsiteX40" fmla="*/ 206693 w 696277"/>
                <a:gd name="connsiteY40" fmla="*/ 157163 h 168592"/>
                <a:gd name="connsiteX41" fmla="*/ 176213 w 696277"/>
                <a:gd name="connsiteY41" fmla="*/ 157163 h 168592"/>
                <a:gd name="connsiteX42" fmla="*/ 170498 w 696277"/>
                <a:gd name="connsiteY42" fmla="*/ 161925 h 168592"/>
                <a:gd name="connsiteX43" fmla="*/ 169545 w 696277"/>
                <a:gd name="connsiteY43" fmla="*/ 168593 h 168592"/>
                <a:gd name="connsiteX44" fmla="*/ 207645 w 696277"/>
                <a:gd name="connsiteY44" fmla="*/ 168593 h 168592"/>
                <a:gd name="connsiteX45" fmla="*/ 240030 w 696277"/>
                <a:gd name="connsiteY45" fmla="*/ 157163 h 168592"/>
                <a:gd name="connsiteX46" fmla="*/ 237173 w 696277"/>
                <a:gd name="connsiteY46" fmla="*/ 140970 h 168592"/>
                <a:gd name="connsiteX47" fmla="*/ 226695 w 696277"/>
                <a:gd name="connsiteY47" fmla="*/ 133350 h 168592"/>
                <a:gd name="connsiteX48" fmla="*/ 200025 w 696277"/>
                <a:gd name="connsiteY48" fmla="*/ 113348 h 168592"/>
                <a:gd name="connsiteX49" fmla="*/ 211455 w 696277"/>
                <a:gd name="connsiteY49" fmla="*/ 109538 h 168592"/>
                <a:gd name="connsiteX50" fmla="*/ 237173 w 696277"/>
                <a:gd name="connsiteY50" fmla="*/ 109538 h 168592"/>
                <a:gd name="connsiteX51" fmla="*/ 242888 w 696277"/>
                <a:gd name="connsiteY51" fmla="*/ 104775 h 168592"/>
                <a:gd name="connsiteX52" fmla="*/ 243840 w 696277"/>
                <a:gd name="connsiteY52" fmla="*/ 98108 h 168592"/>
                <a:gd name="connsiteX53" fmla="*/ 211455 w 696277"/>
                <a:gd name="connsiteY53" fmla="*/ 98108 h 168592"/>
                <a:gd name="connsiteX54" fmla="*/ 180023 w 696277"/>
                <a:gd name="connsiteY54" fmla="*/ 111443 h 168592"/>
                <a:gd name="connsiteX55" fmla="*/ 180023 w 696277"/>
                <a:gd name="connsiteY55" fmla="*/ 111443 h 168592"/>
                <a:gd name="connsiteX56" fmla="*/ 607695 w 696277"/>
                <a:gd name="connsiteY56" fmla="*/ 111443 h 168592"/>
                <a:gd name="connsiteX57" fmla="*/ 628650 w 696277"/>
                <a:gd name="connsiteY57" fmla="*/ 135255 h 168592"/>
                <a:gd name="connsiteX58" fmla="*/ 647700 w 696277"/>
                <a:gd name="connsiteY58" fmla="*/ 152400 h 168592"/>
                <a:gd name="connsiteX59" fmla="*/ 634365 w 696277"/>
                <a:gd name="connsiteY59" fmla="*/ 157163 h 168592"/>
                <a:gd name="connsiteX60" fmla="*/ 603885 w 696277"/>
                <a:gd name="connsiteY60" fmla="*/ 157163 h 168592"/>
                <a:gd name="connsiteX61" fmla="*/ 598170 w 696277"/>
                <a:gd name="connsiteY61" fmla="*/ 161925 h 168592"/>
                <a:gd name="connsiteX62" fmla="*/ 597218 w 696277"/>
                <a:gd name="connsiteY62" fmla="*/ 168593 h 168592"/>
                <a:gd name="connsiteX63" fmla="*/ 635318 w 696277"/>
                <a:gd name="connsiteY63" fmla="*/ 168593 h 168592"/>
                <a:gd name="connsiteX64" fmla="*/ 667703 w 696277"/>
                <a:gd name="connsiteY64" fmla="*/ 157163 h 168592"/>
                <a:gd name="connsiteX65" fmla="*/ 664845 w 696277"/>
                <a:gd name="connsiteY65" fmla="*/ 140970 h 168592"/>
                <a:gd name="connsiteX66" fmla="*/ 654368 w 696277"/>
                <a:gd name="connsiteY66" fmla="*/ 133350 h 168592"/>
                <a:gd name="connsiteX67" fmla="*/ 627698 w 696277"/>
                <a:gd name="connsiteY67" fmla="*/ 113348 h 168592"/>
                <a:gd name="connsiteX68" fmla="*/ 639128 w 696277"/>
                <a:gd name="connsiteY68" fmla="*/ 109538 h 168592"/>
                <a:gd name="connsiteX69" fmla="*/ 664845 w 696277"/>
                <a:gd name="connsiteY69" fmla="*/ 109538 h 168592"/>
                <a:gd name="connsiteX70" fmla="*/ 670560 w 696277"/>
                <a:gd name="connsiteY70" fmla="*/ 104775 h 168592"/>
                <a:gd name="connsiteX71" fmla="*/ 671513 w 696277"/>
                <a:gd name="connsiteY71" fmla="*/ 98108 h 168592"/>
                <a:gd name="connsiteX72" fmla="*/ 639128 w 696277"/>
                <a:gd name="connsiteY72" fmla="*/ 98108 h 168592"/>
                <a:gd name="connsiteX73" fmla="*/ 607695 w 696277"/>
                <a:gd name="connsiteY73" fmla="*/ 111443 h 168592"/>
                <a:gd name="connsiteX74" fmla="*/ 607695 w 696277"/>
                <a:gd name="connsiteY74" fmla="*/ 111443 h 168592"/>
                <a:gd name="connsiteX75" fmla="*/ 355283 w 696277"/>
                <a:gd name="connsiteY75" fmla="*/ 59055 h 168592"/>
                <a:gd name="connsiteX76" fmla="*/ 352425 w 696277"/>
                <a:gd name="connsiteY76" fmla="*/ 42863 h 168592"/>
                <a:gd name="connsiteX77" fmla="*/ 341948 w 696277"/>
                <a:gd name="connsiteY77" fmla="*/ 35243 h 168592"/>
                <a:gd name="connsiteX78" fmla="*/ 315278 w 696277"/>
                <a:gd name="connsiteY78" fmla="*/ 15240 h 168592"/>
                <a:gd name="connsiteX79" fmla="*/ 326708 w 696277"/>
                <a:gd name="connsiteY79" fmla="*/ 11430 h 168592"/>
                <a:gd name="connsiteX80" fmla="*/ 352425 w 696277"/>
                <a:gd name="connsiteY80" fmla="*/ 11430 h 168592"/>
                <a:gd name="connsiteX81" fmla="*/ 358140 w 696277"/>
                <a:gd name="connsiteY81" fmla="*/ 6668 h 168592"/>
                <a:gd name="connsiteX82" fmla="*/ 359092 w 696277"/>
                <a:gd name="connsiteY82" fmla="*/ 0 h 168592"/>
                <a:gd name="connsiteX83" fmla="*/ 326708 w 696277"/>
                <a:gd name="connsiteY83" fmla="*/ 0 h 168592"/>
                <a:gd name="connsiteX84" fmla="*/ 294323 w 696277"/>
                <a:gd name="connsiteY84" fmla="*/ 13335 h 168592"/>
                <a:gd name="connsiteX85" fmla="*/ 315278 w 696277"/>
                <a:gd name="connsiteY85" fmla="*/ 37148 h 168592"/>
                <a:gd name="connsiteX86" fmla="*/ 334328 w 696277"/>
                <a:gd name="connsiteY86" fmla="*/ 54293 h 168592"/>
                <a:gd name="connsiteX87" fmla="*/ 320992 w 696277"/>
                <a:gd name="connsiteY87" fmla="*/ 59055 h 168592"/>
                <a:gd name="connsiteX88" fmla="*/ 290513 w 696277"/>
                <a:gd name="connsiteY88" fmla="*/ 59055 h 168592"/>
                <a:gd name="connsiteX89" fmla="*/ 284798 w 696277"/>
                <a:gd name="connsiteY89" fmla="*/ 63818 h 168592"/>
                <a:gd name="connsiteX90" fmla="*/ 283845 w 696277"/>
                <a:gd name="connsiteY90" fmla="*/ 70485 h 168592"/>
                <a:gd name="connsiteX91" fmla="*/ 321945 w 696277"/>
                <a:gd name="connsiteY91" fmla="*/ 70485 h 168592"/>
                <a:gd name="connsiteX92" fmla="*/ 355283 w 696277"/>
                <a:gd name="connsiteY92" fmla="*/ 59055 h 168592"/>
                <a:gd name="connsiteX93" fmla="*/ 355283 w 696277"/>
                <a:gd name="connsiteY93" fmla="*/ 59055 h 168592"/>
                <a:gd name="connsiteX94" fmla="*/ 273368 w 696277"/>
                <a:gd name="connsiteY94" fmla="*/ 59055 h 168592"/>
                <a:gd name="connsiteX95" fmla="*/ 270510 w 696277"/>
                <a:gd name="connsiteY95" fmla="*/ 42863 h 168592"/>
                <a:gd name="connsiteX96" fmla="*/ 260033 w 696277"/>
                <a:gd name="connsiteY96" fmla="*/ 35243 h 168592"/>
                <a:gd name="connsiteX97" fmla="*/ 233363 w 696277"/>
                <a:gd name="connsiteY97" fmla="*/ 15240 h 168592"/>
                <a:gd name="connsiteX98" fmla="*/ 244793 w 696277"/>
                <a:gd name="connsiteY98" fmla="*/ 11430 h 168592"/>
                <a:gd name="connsiteX99" fmla="*/ 270510 w 696277"/>
                <a:gd name="connsiteY99" fmla="*/ 11430 h 168592"/>
                <a:gd name="connsiteX100" fmla="*/ 276225 w 696277"/>
                <a:gd name="connsiteY100" fmla="*/ 6668 h 168592"/>
                <a:gd name="connsiteX101" fmla="*/ 277178 w 696277"/>
                <a:gd name="connsiteY101" fmla="*/ 0 h 168592"/>
                <a:gd name="connsiteX102" fmla="*/ 244793 w 696277"/>
                <a:gd name="connsiteY102" fmla="*/ 0 h 168592"/>
                <a:gd name="connsiteX103" fmla="*/ 212408 w 696277"/>
                <a:gd name="connsiteY103" fmla="*/ 13335 h 168592"/>
                <a:gd name="connsiteX104" fmla="*/ 233363 w 696277"/>
                <a:gd name="connsiteY104" fmla="*/ 37148 h 168592"/>
                <a:gd name="connsiteX105" fmla="*/ 252413 w 696277"/>
                <a:gd name="connsiteY105" fmla="*/ 54293 h 168592"/>
                <a:gd name="connsiteX106" fmla="*/ 239077 w 696277"/>
                <a:gd name="connsiteY106" fmla="*/ 59055 h 168592"/>
                <a:gd name="connsiteX107" fmla="*/ 209550 w 696277"/>
                <a:gd name="connsiteY107" fmla="*/ 59055 h 168592"/>
                <a:gd name="connsiteX108" fmla="*/ 203835 w 696277"/>
                <a:gd name="connsiteY108" fmla="*/ 63818 h 168592"/>
                <a:gd name="connsiteX109" fmla="*/ 202883 w 696277"/>
                <a:gd name="connsiteY109" fmla="*/ 70485 h 168592"/>
                <a:gd name="connsiteX110" fmla="*/ 240983 w 696277"/>
                <a:gd name="connsiteY110" fmla="*/ 70485 h 168592"/>
                <a:gd name="connsiteX111" fmla="*/ 273368 w 696277"/>
                <a:gd name="connsiteY111" fmla="*/ 59055 h 168592"/>
                <a:gd name="connsiteX112" fmla="*/ 273368 w 696277"/>
                <a:gd name="connsiteY112" fmla="*/ 59055 h 168592"/>
                <a:gd name="connsiteX113" fmla="*/ 629603 w 696277"/>
                <a:gd name="connsiteY113" fmla="*/ 953 h 168592"/>
                <a:gd name="connsiteX114" fmla="*/ 623888 w 696277"/>
                <a:gd name="connsiteY114" fmla="*/ 4763 h 168592"/>
                <a:gd name="connsiteX115" fmla="*/ 622935 w 696277"/>
                <a:gd name="connsiteY115" fmla="*/ 11430 h 168592"/>
                <a:gd name="connsiteX116" fmla="*/ 650558 w 696277"/>
                <a:gd name="connsiteY116" fmla="*/ 11430 h 168592"/>
                <a:gd name="connsiteX117" fmla="*/ 639128 w 696277"/>
                <a:gd name="connsiteY117" fmla="*/ 70485 h 168592"/>
                <a:gd name="connsiteX118" fmla="*/ 651510 w 696277"/>
                <a:gd name="connsiteY118" fmla="*/ 70485 h 168592"/>
                <a:gd name="connsiteX119" fmla="*/ 657225 w 696277"/>
                <a:gd name="connsiteY119" fmla="*/ 65723 h 168592"/>
                <a:gd name="connsiteX120" fmla="*/ 667703 w 696277"/>
                <a:gd name="connsiteY120" fmla="*/ 11430 h 168592"/>
                <a:gd name="connsiteX121" fmla="*/ 690563 w 696277"/>
                <a:gd name="connsiteY121" fmla="*/ 11430 h 168592"/>
                <a:gd name="connsiteX122" fmla="*/ 695325 w 696277"/>
                <a:gd name="connsiteY122" fmla="*/ 7620 h 168592"/>
                <a:gd name="connsiteX123" fmla="*/ 696278 w 696277"/>
                <a:gd name="connsiteY123" fmla="*/ 953 h 168592"/>
                <a:gd name="connsiteX124" fmla="*/ 629603 w 696277"/>
                <a:gd name="connsiteY124" fmla="*/ 953 h 168592"/>
                <a:gd name="connsiteX125" fmla="*/ 629603 w 696277"/>
                <a:gd name="connsiteY125" fmla="*/ 953 h 168592"/>
                <a:gd name="connsiteX126" fmla="*/ 31432 w 696277"/>
                <a:gd name="connsiteY126" fmla="*/ 20955 h 168592"/>
                <a:gd name="connsiteX127" fmla="*/ 28575 w 696277"/>
                <a:gd name="connsiteY127" fmla="*/ 22860 h 168592"/>
                <a:gd name="connsiteX128" fmla="*/ 19050 w 696277"/>
                <a:gd name="connsiteY128" fmla="*/ 70485 h 168592"/>
                <a:gd name="connsiteX129" fmla="*/ 60007 w 696277"/>
                <a:gd name="connsiteY129" fmla="*/ 70485 h 168592"/>
                <a:gd name="connsiteX130" fmla="*/ 103823 w 696277"/>
                <a:gd name="connsiteY130" fmla="*/ 35243 h 168592"/>
                <a:gd name="connsiteX131" fmla="*/ 75248 w 696277"/>
                <a:gd name="connsiteY131" fmla="*/ 953 h 168592"/>
                <a:gd name="connsiteX132" fmla="*/ 25718 w 696277"/>
                <a:gd name="connsiteY132" fmla="*/ 953 h 168592"/>
                <a:gd name="connsiteX133" fmla="*/ 25718 w 696277"/>
                <a:gd name="connsiteY133" fmla="*/ 1905 h 168592"/>
                <a:gd name="connsiteX134" fmla="*/ 33338 w 696277"/>
                <a:gd name="connsiteY134" fmla="*/ 11430 h 168592"/>
                <a:gd name="connsiteX135" fmla="*/ 69532 w 696277"/>
                <a:gd name="connsiteY135" fmla="*/ 11430 h 168592"/>
                <a:gd name="connsiteX136" fmla="*/ 85725 w 696277"/>
                <a:gd name="connsiteY136" fmla="*/ 35243 h 168592"/>
                <a:gd name="connsiteX137" fmla="*/ 62865 w 696277"/>
                <a:gd name="connsiteY137" fmla="*/ 59055 h 168592"/>
                <a:gd name="connsiteX138" fmla="*/ 38100 w 696277"/>
                <a:gd name="connsiteY138" fmla="*/ 59055 h 168592"/>
                <a:gd name="connsiteX139" fmla="*/ 45720 w 696277"/>
                <a:gd name="connsiteY139" fmla="*/ 19050 h 168592"/>
                <a:gd name="connsiteX140" fmla="*/ 31432 w 696277"/>
                <a:gd name="connsiteY140" fmla="*/ 19050 h 168592"/>
                <a:gd name="connsiteX141" fmla="*/ 31432 w 696277"/>
                <a:gd name="connsiteY141" fmla="*/ 20955 h 168592"/>
                <a:gd name="connsiteX142" fmla="*/ 620078 w 696277"/>
                <a:gd name="connsiteY142" fmla="*/ 64770 h 168592"/>
                <a:gd name="connsiteX143" fmla="*/ 617220 w 696277"/>
                <a:gd name="connsiteY143" fmla="*/ 60960 h 168592"/>
                <a:gd name="connsiteX144" fmla="*/ 580073 w 696277"/>
                <a:gd name="connsiteY144" fmla="*/ 60960 h 168592"/>
                <a:gd name="connsiteX145" fmla="*/ 591503 w 696277"/>
                <a:gd name="connsiteY145" fmla="*/ 4763 h 168592"/>
                <a:gd name="connsiteX146" fmla="*/ 589598 w 696277"/>
                <a:gd name="connsiteY146" fmla="*/ 2858 h 168592"/>
                <a:gd name="connsiteX147" fmla="*/ 574358 w 696277"/>
                <a:gd name="connsiteY147" fmla="*/ 2858 h 168592"/>
                <a:gd name="connsiteX148" fmla="*/ 561023 w 696277"/>
                <a:gd name="connsiteY148" fmla="*/ 72390 h 168592"/>
                <a:gd name="connsiteX149" fmla="*/ 620078 w 696277"/>
                <a:gd name="connsiteY149" fmla="*/ 72390 h 168592"/>
                <a:gd name="connsiteX150" fmla="*/ 620078 w 696277"/>
                <a:gd name="connsiteY150" fmla="*/ 64770 h 168592"/>
                <a:gd name="connsiteX151" fmla="*/ 620078 w 696277"/>
                <a:gd name="connsiteY151" fmla="*/ 64770 h 168592"/>
                <a:gd name="connsiteX152" fmla="*/ 508635 w 696277"/>
                <a:gd name="connsiteY152" fmla="*/ 98108 h 168592"/>
                <a:gd name="connsiteX153" fmla="*/ 492442 w 696277"/>
                <a:gd name="connsiteY153" fmla="*/ 98108 h 168592"/>
                <a:gd name="connsiteX154" fmla="*/ 461963 w 696277"/>
                <a:gd name="connsiteY154" fmla="*/ 124778 h 168592"/>
                <a:gd name="connsiteX155" fmla="*/ 441960 w 696277"/>
                <a:gd name="connsiteY155" fmla="*/ 97155 h 168592"/>
                <a:gd name="connsiteX156" fmla="*/ 425767 w 696277"/>
                <a:gd name="connsiteY156" fmla="*/ 97155 h 168592"/>
                <a:gd name="connsiteX157" fmla="*/ 421005 w 696277"/>
                <a:gd name="connsiteY157" fmla="*/ 101918 h 168592"/>
                <a:gd name="connsiteX158" fmla="*/ 408623 w 696277"/>
                <a:gd name="connsiteY158" fmla="*/ 166688 h 168592"/>
                <a:gd name="connsiteX159" fmla="*/ 421958 w 696277"/>
                <a:gd name="connsiteY159" fmla="*/ 166688 h 168592"/>
                <a:gd name="connsiteX160" fmla="*/ 426720 w 696277"/>
                <a:gd name="connsiteY160" fmla="*/ 162878 h 168592"/>
                <a:gd name="connsiteX161" fmla="*/ 436245 w 696277"/>
                <a:gd name="connsiteY161" fmla="*/ 114300 h 168592"/>
                <a:gd name="connsiteX162" fmla="*/ 451485 w 696277"/>
                <a:gd name="connsiteY162" fmla="*/ 136208 h 168592"/>
                <a:gd name="connsiteX163" fmla="*/ 455295 w 696277"/>
                <a:gd name="connsiteY163" fmla="*/ 138113 h 168592"/>
                <a:gd name="connsiteX164" fmla="*/ 461963 w 696277"/>
                <a:gd name="connsiteY164" fmla="*/ 138113 h 168592"/>
                <a:gd name="connsiteX165" fmla="*/ 466725 w 696277"/>
                <a:gd name="connsiteY165" fmla="*/ 136208 h 168592"/>
                <a:gd name="connsiteX166" fmla="*/ 490538 w 696277"/>
                <a:gd name="connsiteY166" fmla="*/ 114300 h 168592"/>
                <a:gd name="connsiteX167" fmla="*/ 481013 w 696277"/>
                <a:gd name="connsiteY167" fmla="*/ 162878 h 168592"/>
                <a:gd name="connsiteX168" fmla="*/ 484823 w 696277"/>
                <a:gd name="connsiteY168" fmla="*/ 166688 h 168592"/>
                <a:gd name="connsiteX169" fmla="*/ 498158 w 696277"/>
                <a:gd name="connsiteY169" fmla="*/ 166688 h 168592"/>
                <a:gd name="connsiteX170" fmla="*/ 510540 w 696277"/>
                <a:gd name="connsiteY170" fmla="*/ 101918 h 168592"/>
                <a:gd name="connsiteX171" fmla="*/ 508635 w 696277"/>
                <a:gd name="connsiteY171" fmla="*/ 98108 h 168592"/>
                <a:gd name="connsiteX172" fmla="*/ 508635 w 696277"/>
                <a:gd name="connsiteY172" fmla="*/ 98108 h 168592"/>
                <a:gd name="connsiteX173" fmla="*/ 340995 w 696277"/>
                <a:gd name="connsiteY173" fmla="*/ 102870 h 168592"/>
                <a:gd name="connsiteX174" fmla="*/ 328613 w 696277"/>
                <a:gd name="connsiteY174" fmla="*/ 167640 h 168592"/>
                <a:gd name="connsiteX175" fmla="*/ 393383 w 696277"/>
                <a:gd name="connsiteY175" fmla="*/ 167640 h 168592"/>
                <a:gd name="connsiteX176" fmla="*/ 394335 w 696277"/>
                <a:gd name="connsiteY176" fmla="*/ 160973 h 168592"/>
                <a:gd name="connsiteX177" fmla="*/ 390525 w 696277"/>
                <a:gd name="connsiteY177" fmla="*/ 157163 h 168592"/>
                <a:gd name="connsiteX178" fmla="*/ 347663 w 696277"/>
                <a:gd name="connsiteY178" fmla="*/ 157163 h 168592"/>
                <a:gd name="connsiteX179" fmla="*/ 351473 w 696277"/>
                <a:gd name="connsiteY179" fmla="*/ 138113 h 168592"/>
                <a:gd name="connsiteX180" fmla="*/ 389573 w 696277"/>
                <a:gd name="connsiteY180" fmla="*/ 138113 h 168592"/>
                <a:gd name="connsiteX181" fmla="*/ 391478 w 696277"/>
                <a:gd name="connsiteY181" fmla="*/ 136208 h 168592"/>
                <a:gd name="connsiteX182" fmla="*/ 393383 w 696277"/>
                <a:gd name="connsiteY182" fmla="*/ 128588 h 168592"/>
                <a:gd name="connsiteX183" fmla="*/ 392430 w 696277"/>
                <a:gd name="connsiteY183" fmla="*/ 126683 h 168592"/>
                <a:gd name="connsiteX184" fmla="*/ 354330 w 696277"/>
                <a:gd name="connsiteY184" fmla="*/ 126683 h 168592"/>
                <a:gd name="connsiteX185" fmla="*/ 358140 w 696277"/>
                <a:gd name="connsiteY185" fmla="*/ 107633 h 168592"/>
                <a:gd name="connsiteX186" fmla="*/ 399098 w 696277"/>
                <a:gd name="connsiteY186" fmla="*/ 107633 h 168592"/>
                <a:gd name="connsiteX187" fmla="*/ 403860 w 696277"/>
                <a:gd name="connsiteY187" fmla="*/ 104775 h 168592"/>
                <a:gd name="connsiteX188" fmla="*/ 405765 w 696277"/>
                <a:gd name="connsiteY188" fmla="*/ 96203 h 168592"/>
                <a:gd name="connsiteX189" fmla="*/ 347663 w 696277"/>
                <a:gd name="connsiteY189" fmla="*/ 96203 h 168592"/>
                <a:gd name="connsiteX190" fmla="*/ 340995 w 696277"/>
                <a:gd name="connsiteY190" fmla="*/ 102870 h 168592"/>
                <a:gd name="connsiteX191" fmla="*/ 340995 w 696277"/>
                <a:gd name="connsiteY191" fmla="*/ 102870 h 168592"/>
                <a:gd name="connsiteX192" fmla="*/ 532448 w 696277"/>
                <a:gd name="connsiteY192" fmla="*/ 102870 h 168592"/>
                <a:gd name="connsiteX193" fmla="*/ 520065 w 696277"/>
                <a:gd name="connsiteY193" fmla="*/ 167640 h 168592"/>
                <a:gd name="connsiteX194" fmla="*/ 584835 w 696277"/>
                <a:gd name="connsiteY194" fmla="*/ 167640 h 168592"/>
                <a:gd name="connsiteX195" fmla="*/ 585788 w 696277"/>
                <a:gd name="connsiteY195" fmla="*/ 160973 h 168592"/>
                <a:gd name="connsiteX196" fmla="*/ 581978 w 696277"/>
                <a:gd name="connsiteY196" fmla="*/ 157163 h 168592"/>
                <a:gd name="connsiteX197" fmla="*/ 539115 w 696277"/>
                <a:gd name="connsiteY197" fmla="*/ 157163 h 168592"/>
                <a:gd name="connsiteX198" fmla="*/ 542925 w 696277"/>
                <a:gd name="connsiteY198" fmla="*/ 138113 h 168592"/>
                <a:gd name="connsiteX199" fmla="*/ 581025 w 696277"/>
                <a:gd name="connsiteY199" fmla="*/ 138113 h 168592"/>
                <a:gd name="connsiteX200" fmla="*/ 582930 w 696277"/>
                <a:gd name="connsiteY200" fmla="*/ 136208 h 168592"/>
                <a:gd name="connsiteX201" fmla="*/ 584835 w 696277"/>
                <a:gd name="connsiteY201" fmla="*/ 128588 h 168592"/>
                <a:gd name="connsiteX202" fmla="*/ 583883 w 696277"/>
                <a:gd name="connsiteY202" fmla="*/ 126683 h 168592"/>
                <a:gd name="connsiteX203" fmla="*/ 545783 w 696277"/>
                <a:gd name="connsiteY203" fmla="*/ 126683 h 168592"/>
                <a:gd name="connsiteX204" fmla="*/ 549593 w 696277"/>
                <a:gd name="connsiteY204" fmla="*/ 107633 h 168592"/>
                <a:gd name="connsiteX205" fmla="*/ 590550 w 696277"/>
                <a:gd name="connsiteY205" fmla="*/ 107633 h 168592"/>
                <a:gd name="connsiteX206" fmla="*/ 595313 w 696277"/>
                <a:gd name="connsiteY206" fmla="*/ 104775 h 168592"/>
                <a:gd name="connsiteX207" fmla="*/ 597218 w 696277"/>
                <a:gd name="connsiteY207" fmla="*/ 96203 h 168592"/>
                <a:gd name="connsiteX208" fmla="*/ 539115 w 696277"/>
                <a:gd name="connsiteY208" fmla="*/ 96203 h 168592"/>
                <a:gd name="connsiteX209" fmla="*/ 532448 w 696277"/>
                <a:gd name="connsiteY209" fmla="*/ 102870 h 168592"/>
                <a:gd name="connsiteX210" fmla="*/ 532448 w 696277"/>
                <a:gd name="connsiteY210" fmla="*/ 102870 h 168592"/>
                <a:gd name="connsiteX211" fmla="*/ 145733 w 696277"/>
                <a:gd name="connsiteY211" fmla="*/ 100013 h 168592"/>
                <a:gd name="connsiteX212" fmla="*/ 140018 w 696277"/>
                <a:gd name="connsiteY212" fmla="*/ 131445 h 168592"/>
                <a:gd name="connsiteX213" fmla="*/ 105727 w 696277"/>
                <a:gd name="connsiteY213" fmla="*/ 118110 h 168592"/>
                <a:gd name="connsiteX214" fmla="*/ 109538 w 696277"/>
                <a:gd name="connsiteY214" fmla="*/ 97155 h 168592"/>
                <a:gd name="connsiteX215" fmla="*/ 95250 w 696277"/>
                <a:gd name="connsiteY215" fmla="*/ 97155 h 168592"/>
                <a:gd name="connsiteX216" fmla="*/ 92393 w 696277"/>
                <a:gd name="connsiteY216" fmla="*/ 99060 h 168592"/>
                <a:gd name="connsiteX217" fmla="*/ 88582 w 696277"/>
                <a:gd name="connsiteY217" fmla="*/ 118110 h 168592"/>
                <a:gd name="connsiteX218" fmla="*/ 138113 w 696277"/>
                <a:gd name="connsiteY218" fmla="*/ 142875 h 168592"/>
                <a:gd name="connsiteX219" fmla="*/ 133350 w 696277"/>
                <a:gd name="connsiteY219" fmla="*/ 167640 h 168592"/>
                <a:gd name="connsiteX220" fmla="*/ 145733 w 696277"/>
                <a:gd name="connsiteY220" fmla="*/ 167640 h 168592"/>
                <a:gd name="connsiteX221" fmla="*/ 151448 w 696277"/>
                <a:gd name="connsiteY221" fmla="*/ 162878 h 168592"/>
                <a:gd name="connsiteX222" fmla="*/ 163830 w 696277"/>
                <a:gd name="connsiteY222" fmla="*/ 98108 h 168592"/>
                <a:gd name="connsiteX223" fmla="*/ 148590 w 696277"/>
                <a:gd name="connsiteY223" fmla="*/ 98108 h 168592"/>
                <a:gd name="connsiteX224" fmla="*/ 145733 w 696277"/>
                <a:gd name="connsiteY224" fmla="*/ 100013 h 168592"/>
                <a:gd name="connsiteX225" fmla="*/ 145733 w 696277"/>
                <a:gd name="connsiteY225" fmla="*/ 100013 h 168592"/>
                <a:gd name="connsiteX226" fmla="*/ 330517 w 696277"/>
                <a:gd name="connsiteY226" fmla="*/ 104775 h 168592"/>
                <a:gd name="connsiteX227" fmla="*/ 331470 w 696277"/>
                <a:gd name="connsiteY227" fmla="*/ 98108 h 168592"/>
                <a:gd name="connsiteX228" fmla="*/ 264795 w 696277"/>
                <a:gd name="connsiteY228" fmla="*/ 98108 h 168592"/>
                <a:gd name="connsiteX229" fmla="*/ 259080 w 696277"/>
                <a:gd name="connsiteY229" fmla="*/ 101918 h 168592"/>
                <a:gd name="connsiteX230" fmla="*/ 257175 w 696277"/>
                <a:gd name="connsiteY230" fmla="*/ 108585 h 168592"/>
                <a:gd name="connsiteX231" fmla="*/ 284798 w 696277"/>
                <a:gd name="connsiteY231" fmla="*/ 108585 h 168592"/>
                <a:gd name="connsiteX232" fmla="*/ 273368 w 696277"/>
                <a:gd name="connsiteY232" fmla="*/ 167640 h 168592"/>
                <a:gd name="connsiteX233" fmla="*/ 285750 w 696277"/>
                <a:gd name="connsiteY233" fmla="*/ 167640 h 168592"/>
                <a:gd name="connsiteX234" fmla="*/ 291465 w 696277"/>
                <a:gd name="connsiteY234" fmla="*/ 162878 h 168592"/>
                <a:gd name="connsiteX235" fmla="*/ 301942 w 696277"/>
                <a:gd name="connsiteY235" fmla="*/ 108585 h 168592"/>
                <a:gd name="connsiteX236" fmla="*/ 324803 w 696277"/>
                <a:gd name="connsiteY236" fmla="*/ 108585 h 168592"/>
                <a:gd name="connsiteX237" fmla="*/ 330517 w 696277"/>
                <a:gd name="connsiteY237" fmla="*/ 104775 h 168592"/>
                <a:gd name="connsiteX238" fmla="*/ 330517 w 696277"/>
                <a:gd name="connsiteY238" fmla="*/ 104775 h 168592"/>
                <a:gd name="connsiteX239" fmla="*/ 138113 w 696277"/>
                <a:gd name="connsiteY239" fmla="*/ 30480 h 168592"/>
                <a:gd name="connsiteX240" fmla="*/ 162877 w 696277"/>
                <a:gd name="connsiteY240" fmla="*/ 12383 h 168592"/>
                <a:gd name="connsiteX241" fmla="*/ 179070 w 696277"/>
                <a:gd name="connsiteY241" fmla="*/ 30480 h 168592"/>
                <a:gd name="connsiteX242" fmla="*/ 178118 w 696277"/>
                <a:gd name="connsiteY242" fmla="*/ 34290 h 168592"/>
                <a:gd name="connsiteX243" fmla="*/ 173355 w 696277"/>
                <a:gd name="connsiteY243" fmla="*/ 39053 h 168592"/>
                <a:gd name="connsiteX244" fmla="*/ 136208 w 696277"/>
                <a:gd name="connsiteY244" fmla="*/ 39053 h 168592"/>
                <a:gd name="connsiteX245" fmla="*/ 138113 w 696277"/>
                <a:gd name="connsiteY245" fmla="*/ 30480 h 168592"/>
                <a:gd name="connsiteX246" fmla="*/ 138113 w 696277"/>
                <a:gd name="connsiteY246" fmla="*/ 30480 h 168592"/>
                <a:gd name="connsiteX247" fmla="*/ 117157 w 696277"/>
                <a:gd name="connsiteY247" fmla="*/ 71438 h 168592"/>
                <a:gd name="connsiteX248" fmla="*/ 130493 w 696277"/>
                <a:gd name="connsiteY248" fmla="*/ 71438 h 168592"/>
                <a:gd name="connsiteX249" fmla="*/ 134302 w 696277"/>
                <a:gd name="connsiteY249" fmla="*/ 51435 h 168592"/>
                <a:gd name="connsiteX250" fmla="*/ 175260 w 696277"/>
                <a:gd name="connsiteY250" fmla="*/ 51435 h 168592"/>
                <a:gd name="connsiteX251" fmla="*/ 171450 w 696277"/>
                <a:gd name="connsiteY251" fmla="*/ 71438 h 168592"/>
                <a:gd name="connsiteX252" fmla="*/ 184785 w 696277"/>
                <a:gd name="connsiteY252" fmla="*/ 71438 h 168592"/>
                <a:gd name="connsiteX253" fmla="*/ 188595 w 696277"/>
                <a:gd name="connsiteY253" fmla="*/ 68580 h 168592"/>
                <a:gd name="connsiteX254" fmla="*/ 195263 w 696277"/>
                <a:gd name="connsiteY254" fmla="*/ 33338 h 168592"/>
                <a:gd name="connsiteX255" fmla="*/ 164783 w 696277"/>
                <a:gd name="connsiteY255" fmla="*/ 953 h 168592"/>
                <a:gd name="connsiteX256" fmla="*/ 120968 w 696277"/>
                <a:gd name="connsiteY256" fmla="*/ 33338 h 168592"/>
                <a:gd name="connsiteX257" fmla="*/ 114300 w 696277"/>
                <a:gd name="connsiteY257" fmla="*/ 67628 h 168592"/>
                <a:gd name="connsiteX258" fmla="*/ 117157 w 696277"/>
                <a:gd name="connsiteY258" fmla="*/ 71438 h 168592"/>
                <a:gd name="connsiteX259" fmla="*/ 117157 w 696277"/>
                <a:gd name="connsiteY259" fmla="*/ 71438 h 168592"/>
                <a:gd name="connsiteX260" fmla="*/ 394335 w 696277"/>
                <a:gd name="connsiteY260" fmla="*/ 30480 h 168592"/>
                <a:gd name="connsiteX261" fmla="*/ 419100 w 696277"/>
                <a:gd name="connsiteY261" fmla="*/ 12383 h 168592"/>
                <a:gd name="connsiteX262" fmla="*/ 435292 w 696277"/>
                <a:gd name="connsiteY262" fmla="*/ 30480 h 168592"/>
                <a:gd name="connsiteX263" fmla="*/ 434340 w 696277"/>
                <a:gd name="connsiteY263" fmla="*/ 34290 h 168592"/>
                <a:gd name="connsiteX264" fmla="*/ 429578 w 696277"/>
                <a:gd name="connsiteY264" fmla="*/ 39053 h 168592"/>
                <a:gd name="connsiteX265" fmla="*/ 392430 w 696277"/>
                <a:gd name="connsiteY265" fmla="*/ 39053 h 168592"/>
                <a:gd name="connsiteX266" fmla="*/ 394335 w 696277"/>
                <a:gd name="connsiteY266" fmla="*/ 30480 h 168592"/>
                <a:gd name="connsiteX267" fmla="*/ 394335 w 696277"/>
                <a:gd name="connsiteY267" fmla="*/ 30480 h 168592"/>
                <a:gd name="connsiteX268" fmla="*/ 373380 w 696277"/>
                <a:gd name="connsiteY268" fmla="*/ 71438 h 168592"/>
                <a:gd name="connsiteX269" fmla="*/ 386715 w 696277"/>
                <a:gd name="connsiteY269" fmla="*/ 71438 h 168592"/>
                <a:gd name="connsiteX270" fmla="*/ 390525 w 696277"/>
                <a:gd name="connsiteY270" fmla="*/ 51435 h 168592"/>
                <a:gd name="connsiteX271" fmla="*/ 431483 w 696277"/>
                <a:gd name="connsiteY271" fmla="*/ 51435 h 168592"/>
                <a:gd name="connsiteX272" fmla="*/ 427673 w 696277"/>
                <a:gd name="connsiteY272" fmla="*/ 71438 h 168592"/>
                <a:gd name="connsiteX273" fmla="*/ 441008 w 696277"/>
                <a:gd name="connsiteY273" fmla="*/ 71438 h 168592"/>
                <a:gd name="connsiteX274" fmla="*/ 444817 w 696277"/>
                <a:gd name="connsiteY274" fmla="*/ 68580 h 168592"/>
                <a:gd name="connsiteX275" fmla="*/ 451485 w 696277"/>
                <a:gd name="connsiteY275" fmla="*/ 33338 h 168592"/>
                <a:gd name="connsiteX276" fmla="*/ 421005 w 696277"/>
                <a:gd name="connsiteY276" fmla="*/ 953 h 168592"/>
                <a:gd name="connsiteX277" fmla="*/ 377190 w 696277"/>
                <a:gd name="connsiteY277" fmla="*/ 33338 h 168592"/>
                <a:gd name="connsiteX278" fmla="*/ 370523 w 696277"/>
                <a:gd name="connsiteY278" fmla="*/ 67628 h 168592"/>
                <a:gd name="connsiteX279" fmla="*/ 373380 w 696277"/>
                <a:gd name="connsiteY279" fmla="*/ 71438 h 168592"/>
                <a:gd name="connsiteX280" fmla="*/ 373380 w 696277"/>
                <a:gd name="connsiteY280" fmla="*/ 71438 h 168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Lst>
              <a:rect l="l" t="t" r="r" b="b"/>
              <a:pathLst>
                <a:path w="696277" h="168592">
                  <a:moveTo>
                    <a:pt x="501015" y="72390"/>
                  </a:moveTo>
                  <a:cubicBezTo>
                    <a:pt x="529590" y="72390"/>
                    <a:pt x="541020" y="62865"/>
                    <a:pt x="545783" y="40005"/>
                  </a:cubicBezTo>
                  <a:lnTo>
                    <a:pt x="552450" y="4763"/>
                  </a:lnTo>
                  <a:cubicBezTo>
                    <a:pt x="552450" y="2858"/>
                    <a:pt x="551498" y="1905"/>
                    <a:pt x="549593" y="1905"/>
                  </a:cubicBezTo>
                  <a:lnTo>
                    <a:pt x="535305" y="1905"/>
                  </a:lnTo>
                  <a:lnTo>
                    <a:pt x="531495" y="21908"/>
                  </a:lnTo>
                  <a:lnTo>
                    <a:pt x="529590" y="32385"/>
                  </a:lnTo>
                  <a:lnTo>
                    <a:pt x="527685" y="41910"/>
                  </a:lnTo>
                  <a:cubicBezTo>
                    <a:pt x="524828" y="55245"/>
                    <a:pt x="517208" y="60960"/>
                    <a:pt x="502920" y="60960"/>
                  </a:cubicBezTo>
                  <a:cubicBezTo>
                    <a:pt x="487680" y="60960"/>
                    <a:pt x="482917" y="55245"/>
                    <a:pt x="485775" y="41910"/>
                  </a:cubicBezTo>
                  <a:cubicBezTo>
                    <a:pt x="485775" y="41910"/>
                    <a:pt x="486728" y="39053"/>
                    <a:pt x="486728" y="38100"/>
                  </a:cubicBezTo>
                  <a:lnTo>
                    <a:pt x="489585" y="21908"/>
                  </a:lnTo>
                  <a:lnTo>
                    <a:pt x="493395" y="1905"/>
                  </a:lnTo>
                  <a:lnTo>
                    <a:pt x="479108" y="1905"/>
                  </a:lnTo>
                  <a:cubicBezTo>
                    <a:pt x="477203" y="1905"/>
                    <a:pt x="475298" y="2858"/>
                    <a:pt x="475298" y="4763"/>
                  </a:cubicBezTo>
                  <a:lnTo>
                    <a:pt x="468630" y="40005"/>
                  </a:lnTo>
                  <a:cubicBezTo>
                    <a:pt x="463867" y="64770"/>
                    <a:pt x="476250" y="72390"/>
                    <a:pt x="501015" y="72390"/>
                  </a:cubicBezTo>
                  <a:lnTo>
                    <a:pt x="501015" y="72390"/>
                  </a:lnTo>
                  <a:close/>
                  <a:moveTo>
                    <a:pt x="10477" y="111443"/>
                  </a:moveTo>
                  <a:cubicBezTo>
                    <a:pt x="8573" y="120968"/>
                    <a:pt x="16193" y="125730"/>
                    <a:pt x="31432" y="135255"/>
                  </a:cubicBezTo>
                  <a:cubicBezTo>
                    <a:pt x="48577" y="145733"/>
                    <a:pt x="52388" y="146685"/>
                    <a:pt x="50482" y="152400"/>
                  </a:cubicBezTo>
                  <a:cubicBezTo>
                    <a:pt x="49530" y="157163"/>
                    <a:pt x="44768" y="157163"/>
                    <a:pt x="37148" y="157163"/>
                  </a:cubicBezTo>
                  <a:lnTo>
                    <a:pt x="6668" y="157163"/>
                  </a:lnTo>
                  <a:cubicBezTo>
                    <a:pt x="2857" y="157163"/>
                    <a:pt x="952" y="158115"/>
                    <a:pt x="952" y="161925"/>
                  </a:cubicBezTo>
                  <a:lnTo>
                    <a:pt x="0" y="167640"/>
                  </a:lnTo>
                  <a:lnTo>
                    <a:pt x="38100" y="167640"/>
                  </a:lnTo>
                  <a:cubicBezTo>
                    <a:pt x="55245" y="167640"/>
                    <a:pt x="66675" y="166688"/>
                    <a:pt x="70485" y="156210"/>
                  </a:cubicBezTo>
                  <a:cubicBezTo>
                    <a:pt x="72390" y="151448"/>
                    <a:pt x="72390" y="145733"/>
                    <a:pt x="67627" y="140018"/>
                  </a:cubicBezTo>
                  <a:cubicBezTo>
                    <a:pt x="64770" y="137160"/>
                    <a:pt x="61913" y="135255"/>
                    <a:pt x="57150" y="132398"/>
                  </a:cubicBezTo>
                  <a:cubicBezTo>
                    <a:pt x="35243" y="120015"/>
                    <a:pt x="29527" y="119063"/>
                    <a:pt x="30480" y="112395"/>
                  </a:cubicBezTo>
                  <a:cubicBezTo>
                    <a:pt x="31432" y="108585"/>
                    <a:pt x="33338" y="108585"/>
                    <a:pt x="41910" y="108585"/>
                  </a:cubicBezTo>
                  <a:lnTo>
                    <a:pt x="67627" y="108585"/>
                  </a:lnTo>
                  <a:cubicBezTo>
                    <a:pt x="71438" y="108585"/>
                    <a:pt x="73343" y="107633"/>
                    <a:pt x="73343" y="103823"/>
                  </a:cubicBezTo>
                  <a:lnTo>
                    <a:pt x="74295" y="97155"/>
                  </a:lnTo>
                  <a:lnTo>
                    <a:pt x="41910" y="97155"/>
                  </a:lnTo>
                  <a:cubicBezTo>
                    <a:pt x="24765" y="98108"/>
                    <a:pt x="13335" y="98108"/>
                    <a:pt x="10477" y="111443"/>
                  </a:cubicBezTo>
                  <a:lnTo>
                    <a:pt x="10477" y="111443"/>
                  </a:lnTo>
                  <a:close/>
                  <a:moveTo>
                    <a:pt x="180023" y="111443"/>
                  </a:moveTo>
                  <a:cubicBezTo>
                    <a:pt x="178118" y="120968"/>
                    <a:pt x="185738" y="125730"/>
                    <a:pt x="200977" y="135255"/>
                  </a:cubicBezTo>
                  <a:cubicBezTo>
                    <a:pt x="218123" y="145733"/>
                    <a:pt x="221933" y="146685"/>
                    <a:pt x="220027" y="152400"/>
                  </a:cubicBezTo>
                  <a:cubicBezTo>
                    <a:pt x="219075" y="157163"/>
                    <a:pt x="214313" y="157163"/>
                    <a:pt x="206693" y="157163"/>
                  </a:cubicBezTo>
                  <a:lnTo>
                    <a:pt x="176213" y="157163"/>
                  </a:lnTo>
                  <a:cubicBezTo>
                    <a:pt x="172402" y="157163"/>
                    <a:pt x="170498" y="158115"/>
                    <a:pt x="170498" y="161925"/>
                  </a:cubicBezTo>
                  <a:lnTo>
                    <a:pt x="169545" y="168593"/>
                  </a:lnTo>
                  <a:lnTo>
                    <a:pt x="207645" y="168593"/>
                  </a:lnTo>
                  <a:cubicBezTo>
                    <a:pt x="224790" y="168593"/>
                    <a:pt x="236220" y="167640"/>
                    <a:pt x="240030" y="157163"/>
                  </a:cubicBezTo>
                  <a:cubicBezTo>
                    <a:pt x="241935" y="152400"/>
                    <a:pt x="241935" y="146685"/>
                    <a:pt x="237173" y="140970"/>
                  </a:cubicBezTo>
                  <a:cubicBezTo>
                    <a:pt x="234315" y="138113"/>
                    <a:pt x="231458" y="136208"/>
                    <a:pt x="226695" y="133350"/>
                  </a:cubicBezTo>
                  <a:cubicBezTo>
                    <a:pt x="204788" y="120968"/>
                    <a:pt x="199073" y="120015"/>
                    <a:pt x="200025" y="113348"/>
                  </a:cubicBezTo>
                  <a:cubicBezTo>
                    <a:pt x="200977" y="109538"/>
                    <a:pt x="202883" y="109538"/>
                    <a:pt x="211455" y="109538"/>
                  </a:cubicBezTo>
                  <a:lnTo>
                    <a:pt x="237173" y="109538"/>
                  </a:lnTo>
                  <a:cubicBezTo>
                    <a:pt x="240983" y="109538"/>
                    <a:pt x="242888" y="108585"/>
                    <a:pt x="242888" y="104775"/>
                  </a:cubicBezTo>
                  <a:lnTo>
                    <a:pt x="243840" y="98108"/>
                  </a:lnTo>
                  <a:lnTo>
                    <a:pt x="211455" y="98108"/>
                  </a:lnTo>
                  <a:cubicBezTo>
                    <a:pt x="193358" y="98108"/>
                    <a:pt x="182880" y="98108"/>
                    <a:pt x="180023" y="111443"/>
                  </a:cubicBezTo>
                  <a:lnTo>
                    <a:pt x="180023" y="111443"/>
                  </a:lnTo>
                  <a:close/>
                  <a:moveTo>
                    <a:pt x="607695" y="111443"/>
                  </a:moveTo>
                  <a:cubicBezTo>
                    <a:pt x="605790" y="120968"/>
                    <a:pt x="613410" y="125730"/>
                    <a:pt x="628650" y="135255"/>
                  </a:cubicBezTo>
                  <a:cubicBezTo>
                    <a:pt x="645795" y="145733"/>
                    <a:pt x="649605" y="146685"/>
                    <a:pt x="647700" y="152400"/>
                  </a:cubicBezTo>
                  <a:cubicBezTo>
                    <a:pt x="646748" y="157163"/>
                    <a:pt x="641985" y="157163"/>
                    <a:pt x="634365" y="157163"/>
                  </a:cubicBezTo>
                  <a:lnTo>
                    <a:pt x="603885" y="157163"/>
                  </a:lnTo>
                  <a:cubicBezTo>
                    <a:pt x="600075" y="157163"/>
                    <a:pt x="598170" y="158115"/>
                    <a:pt x="598170" y="161925"/>
                  </a:cubicBezTo>
                  <a:lnTo>
                    <a:pt x="597218" y="168593"/>
                  </a:lnTo>
                  <a:lnTo>
                    <a:pt x="635318" y="168593"/>
                  </a:lnTo>
                  <a:cubicBezTo>
                    <a:pt x="652463" y="168593"/>
                    <a:pt x="663893" y="167640"/>
                    <a:pt x="667703" y="157163"/>
                  </a:cubicBezTo>
                  <a:cubicBezTo>
                    <a:pt x="669608" y="152400"/>
                    <a:pt x="669608" y="146685"/>
                    <a:pt x="664845" y="140970"/>
                  </a:cubicBezTo>
                  <a:cubicBezTo>
                    <a:pt x="661988" y="138113"/>
                    <a:pt x="659130" y="136208"/>
                    <a:pt x="654368" y="133350"/>
                  </a:cubicBezTo>
                  <a:cubicBezTo>
                    <a:pt x="632460" y="120968"/>
                    <a:pt x="626745" y="120015"/>
                    <a:pt x="627698" y="113348"/>
                  </a:cubicBezTo>
                  <a:cubicBezTo>
                    <a:pt x="628650" y="109538"/>
                    <a:pt x="630555" y="109538"/>
                    <a:pt x="639128" y="109538"/>
                  </a:cubicBezTo>
                  <a:lnTo>
                    <a:pt x="664845" y="109538"/>
                  </a:lnTo>
                  <a:cubicBezTo>
                    <a:pt x="668655" y="109538"/>
                    <a:pt x="670560" y="108585"/>
                    <a:pt x="670560" y="104775"/>
                  </a:cubicBezTo>
                  <a:lnTo>
                    <a:pt x="671513" y="98108"/>
                  </a:lnTo>
                  <a:lnTo>
                    <a:pt x="639128" y="98108"/>
                  </a:lnTo>
                  <a:cubicBezTo>
                    <a:pt x="621030" y="98108"/>
                    <a:pt x="610553" y="98108"/>
                    <a:pt x="607695" y="111443"/>
                  </a:cubicBezTo>
                  <a:lnTo>
                    <a:pt x="607695" y="111443"/>
                  </a:lnTo>
                  <a:close/>
                  <a:moveTo>
                    <a:pt x="355283" y="59055"/>
                  </a:moveTo>
                  <a:cubicBezTo>
                    <a:pt x="357188" y="54293"/>
                    <a:pt x="357188" y="48578"/>
                    <a:pt x="352425" y="42863"/>
                  </a:cubicBezTo>
                  <a:cubicBezTo>
                    <a:pt x="349567" y="40005"/>
                    <a:pt x="346710" y="38100"/>
                    <a:pt x="341948" y="35243"/>
                  </a:cubicBezTo>
                  <a:cubicBezTo>
                    <a:pt x="320040" y="22860"/>
                    <a:pt x="314325" y="21908"/>
                    <a:pt x="315278" y="15240"/>
                  </a:cubicBezTo>
                  <a:cubicBezTo>
                    <a:pt x="316230" y="11430"/>
                    <a:pt x="318135" y="11430"/>
                    <a:pt x="326708" y="11430"/>
                  </a:cubicBezTo>
                  <a:lnTo>
                    <a:pt x="352425" y="11430"/>
                  </a:lnTo>
                  <a:cubicBezTo>
                    <a:pt x="356235" y="11430"/>
                    <a:pt x="358140" y="10478"/>
                    <a:pt x="358140" y="6668"/>
                  </a:cubicBezTo>
                  <a:lnTo>
                    <a:pt x="359092" y="0"/>
                  </a:lnTo>
                  <a:lnTo>
                    <a:pt x="326708" y="0"/>
                  </a:lnTo>
                  <a:cubicBezTo>
                    <a:pt x="308610" y="0"/>
                    <a:pt x="297180" y="0"/>
                    <a:pt x="294323" y="13335"/>
                  </a:cubicBezTo>
                  <a:cubicBezTo>
                    <a:pt x="292417" y="22860"/>
                    <a:pt x="300038" y="27623"/>
                    <a:pt x="315278" y="37148"/>
                  </a:cubicBezTo>
                  <a:cubicBezTo>
                    <a:pt x="332423" y="47625"/>
                    <a:pt x="336233" y="48578"/>
                    <a:pt x="334328" y="54293"/>
                  </a:cubicBezTo>
                  <a:cubicBezTo>
                    <a:pt x="333375" y="59055"/>
                    <a:pt x="328613" y="59055"/>
                    <a:pt x="320992" y="59055"/>
                  </a:cubicBezTo>
                  <a:lnTo>
                    <a:pt x="290513" y="59055"/>
                  </a:lnTo>
                  <a:cubicBezTo>
                    <a:pt x="286703" y="59055"/>
                    <a:pt x="284798" y="60008"/>
                    <a:pt x="284798" y="63818"/>
                  </a:cubicBezTo>
                  <a:lnTo>
                    <a:pt x="283845" y="70485"/>
                  </a:lnTo>
                  <a:lnTo>
                    <a:pt x="321945" y="70485"/>
                  </a:lnTo>
                  <a:cubicBezTo>
                    <a:pt x="340042" y="71438"/>
                    <a:pt x="350520" y="69533"/>
                    <a:pt x="355283" y="59055"/>
                  </a:cubicBezTo>
                  <a:lnTo>
                    <a:pt x="355283" y="59055"/>
                  </a:lnTo>
                  <a:close/>
                  <a:moveTo>
                    <a:pt x="273368" y="59055"/>
                  </a:moveTo>
                  <a:cubicBezTo>
                    <a:pt x="275273" y="54293"/>
                    <a:pt x="275273" y="48578"/>
                    <a:pt x="270510" y="42863"/>
                  </a:cubicBezTo>
                  <a:cubicBezTo>
                    <a:pt x="267653" y="40005"/>
                    <a:pt x="264795" y="38100"/>
                    <a:pt x="260033" y="35243"/>
                  </a:cubicBezTo>
                  <a:cubicBezTo>
                    <a:pt x="238125" y="22860"/>
                    <a:pt x="232410" y="21908"/>
                    <a:pt x="233363" y="15240"/>
                  </a:cubicBezTo>
                  <a:cubicBezTo>
                    <a:pt x="234315" y="11430"/>
                    <a:pt x="236220" y="11430"/>
                    <a:pt x="244793" y="11430"/>
                  </a:cubicBezTo>
                  <a:lnTo>
                    <a:pt x="270510" y="11430"/>
                  </a:lnTo>
                  <a:cubicBezTo>
                    <a:pt x="274320" y="11430"/>
                    <a:pt x="276225" y="10478"/>
                    <a:pt x="276225" y="6668"/>
                  </a:cubicBezTo>
                  <a:lnTo>
                    <a:pt x="277178" y="0"/>
                  </a:lnTo>
                  <a:lnTo>
                    <a:pt x="244793" y="0"/>
                  </a:lnTo>
                  <a:cubicBezTo>
                    <a:pt x="226695" y="0"/>
                    <a:pt x="215265" y="0"/>
                    <a:pt x="212408" y="13335"/>
                  </a:cubicBezTo>
                  <a:cubicBezTo>
                    <a:pt x="210502" y="22860"/>
                    <a:pt x="218123" y="27623"/>
                    <a:pt x="233363" y="37148"/>
                  </a:cubicBezTo>
                  <a:cubicBezTo>
                    <a:pt x="250508" y="47625"/>
                    <a:pt x="254318" y="48578"/>
                    <a:pt x="252413" y="54293"/>
                  </a:cubicBezTo>
                  <a:cubicBezTo>
                    <a:pt x="251460" y="59055"/>
                    <a:pt x="246698" y="59055"/>
                    <a:pt x="239077" y="59055"/>
                  </a:cubicBezTo>
                  <a:lnTo>
                    <a:pt x="209550" y="59055"/>
                  </a:lnTo>
                  <a:cubicBezTo>
                    <a:pt x="205740" y="59055"/>
                    <a:pt x="203835" y="60008"/>
                    <a:pt x="203835" y="63818"/>
                  </a:cubicBezTo>
                  <a:lnTo>
                    <a:pt x="202883" y="70485"/>
                  </a:lnTo>
                  <a:lnTo>
                    <a:pt x="240983" y="70485"/>
                  </a:lnTo>
                  <a:cubicBezTo>
                    <a:pt x="258127" y="71438"/>
                    <a:pt x="269558" y="69533"/>
                    <a:pt x="273368" y="59055"/>
                  </a:cubicBezTo>
                  <a:lnTo>
                    <a:pt x="273368" y="59055"/>
                  </a:lnTo>
                  <a:close/>
                  <a:moveTo>
                    <a:pt x="629603" y="953"/>
                  </a:moveTo>
                  <a:cubicBezTo>
                    <a:pt x="625793" y="953"/>
                    <a:pt x="623888" y="1905"/>
                    <a:pt x="623888" y="4763"/>
                  </a:cubicBezTo>
                  <a:lnTo>
                    <a:pt x="622935" y="11430"/>
                  </a:lnTo>
                  <a:lnTo>
                    <a:pt x="650558" y="11430"/>
                  </a:lnTo>
                  <a:lnTo>
                    <a:pt x="639128" y="70485"/>
                  </a:lnTo>
                  <a:lnTo>
                    <a:pt x="651510" y="70485"/>
                  </a:lnTo>
                  <a:cubicBezTo>
                    <a:pt x="655320" y="70485"/>
                    <a:pt x="657225" y="69533"/>
                    <a:pt x="657225" y="65723"/>
                  </a:cubicBezTo>
                  <a:lnTo>
                    <a:pt x="667703" y="11430"/>
                  </a:lnTo>
                  <a:lnTo>
                    <a:pt x="690563" y="11430"/>
                  </a:lnTo>
                  <a:cubicBezTo>
                    <a:pt x="693420" y="11430"/>
                    <a:pt x="695325" y="9525"/>
                    <a:pt x="695325" y="7620"/>
                  </a:cubicBezTo>
                  <a:lnTo>
                    <a:pt x="696278" y="953"/>
                  </a:lnTo>
                  <a:lnTo>
                    <a:pt x="629603" y="953"/>
                  </a:lnTo>
                  <a:lnTo>
                    <a:pt x="629603" y="953"/>
                  </a:lnTo>
                  <a:close/>
                  <a:moveTo>
                    <a:pt x="31432" y="20955"/>
                  </a:moveTo>
                  <a:cubicBezTo>
                    <a:pt x="29527" y="20955"/>
                    <a:pt x="28575" y="21908"/>
                    <a:pt x="28575" y="22860"/>
                  </a:cubicBezTo>
                  <a:lnTo>
                    <a:pt x="19050" y="70485"/>
                  </a:lnTo>
                  <a:lnTo>
                    <a:pt x="60007" y="70485"/>
                  </a:lnTo>
                  <a:cubicBezTo>
                    <a:pt x="82868" y="70485"/>
                    <a:pt x="99060" y="61913"/>
                    <a:pt x="103823" y="35243"/>
                  </a:cubicBezTo>
                  <a:cubicBezTo>
                    <a:pt x="107632" y="15240"/>
                    <a:pt x="99060" y="953"/>
                    <a:pt x="75248" y="953"/>
                  </a:cubicBezTo>
                  <a:lnTo>
                    <a:pt x="25718" y="953"/>
                  </a:lnTo>
                  <a:cubicBezTo>
                    <a:pt x="25718" y="953"/>
                    <a:pt x="25718" y="1905"/>
                    <a:pt x="25718" y="1905"/>
                  </a:cubicBezTo>
                  <a:cubicBezTo>
                    <a:pt x="24765" y="6668"/>
                    <a:pt x="24765" y="11430"/>
                    <a:pt x="33338" y="11430"/>
                  </a:cubicBezTo>
                  <a:lnTo>
                    <a:pt x="69532" y="11430"/>
                  </a:lnTo>
                  <a:cubicBezTo>
                    <a:pt x="86677" y="11430"/>
                    <a:pt x="89535" y="20003"/>
                    <a:pt x="85725" y="35243"/>
                  </a:cubicBezTo>
                  <a:cubicBezTo>
                    <a:pt x="81915" y="50483"/>
                    <a:pt x="76200" y="58103"/>
                    <a:pt x="62865" y="59055"/>
                  </a:cubicBezTo>
                  <a:lnTo>
                    <a:pt x="38100" y="59055"/>
                  </a:lnTo>
                  <a:lnTo>
                    <a:pt x="45720" y="19050"/>
                  </a:lnTo>
                  <a:lnTo>
                    <a:pt x="31432" y="19050"/>
                  </a:lnTo>
                  <a:lnTo>
                    <a:pt x="31432" y="20955"/>
                  </a:lnTo>
                  <a:close/>
                  <a:moveTo>
                    <a:pt x="620078" y="64770"/>
                  </a:moveTo>
                  <a:cubicBezTo>
                    <a:pt x="621030" y="61913"/>
                    <a:pt x="619125" y="60960"/>
                    <a:pt x="617220" y="60960"/>
                  </a:cubicBezTo>
                  <a:lnTo>
                    <a:pt x="580073" y="60960"/>
                  </a:lnTo>
                  <a:lnTo>
                    <a:pt x="591503" y="4763"/>
                  </a:lnTo>
                  <a:cubicBezTo>
                    <a:pt x="591503" y="3810"/>
                    <a:pt x="590550" y="2858"/>
                    <a:pt x="589598" y="2858"/>
                  </a:cubicBezTo>
                  <a:lnTo>
                    <a:pt x="574358" y="2858"/>
                  </a:lnTo>
                  <a:lnTo>
                    <a:pt x="561023" y="72390"/>
                  </a:lnTo>
                  <a:lnTo>
                    <a:pt x="620078" y="72390"/>
                  </a:lnTo>
                  <a:lnTo>
                    <a:pt x="620078" y="64770"/>
                  </a:lnTo>
                  <a:lnTo>
                    <a:pt x="620078" y="64770"/>
                  </a:lnTo>
                  <a:close/>
                  <a:moveTo>
                    <a:pt x="508635" y="98108"/>
                  </a:moveTo>
                  <a:lnTo>
                    <a:pt x="492442" y="98108"/>
                  </a:lnTo>
                  <a:lnTo>
                    <a:pt x="461963" y="124778"/>
                  </a:lnTo>
                  <a:lnTo>
                    <a:pt x="441960" y="97155"/>
                  </a:lnTo>
                  <a:lnTo>
                    <a:pt x="425767" y="97155"/>
                  </a:lnTo>
                  <a:cubicBezTo>
                    <a:pt x="422910" y="97155"/>
                    <a:pt x="421958" y="99060"/>
                    <a:pt x="421005" y="101918"/>
                  </a:cubicBezTo>
                  <a:lnTo>
                    <a:pt x="408623" y="166688"/>
                  </a:lnTo>
                  <a:lnTo>
                    <a:pt x="421958" y="166688"/>
                  </a:lnTo>
                  <a:cubicBezTo>
                    <a:pt x="424815" y="166688"/>
                    <a:pt x="426720" y="165735"/>
                    <a:pt x="426720" y="162878"/>
                  </a:cubicBezTo>
                  <a:lnTo>
                    <a:pt x="436245" y="114300"/>
                  </a:lnTo>
                  <a:lnTo>
                    <a:pt x="451485" y="136208"/>
                  </a:lnTo>
                  <a:cubicBezTo>
                    <a:pt x="451485" y="137160"/>
                    <a:pt x="453390" y="138113"/>
                    <a:pt x="455295" y="138113"/>
                  </a:cubicBezTo>
                  <a:lnTo>
                    <a:pt x="461963" y="138113"/>
                  </a:lnTo>
                  <a:cubicBezTo>
                    <a:pt x="463867" y="138113"/>
                    <a:pt x="465773" y="137160"/>
                    <a:pt x="466725" y="136208"/>
                  </a:cubicBezTo>
                  <a:lnTo>
                    <a:pt x="490538" y="114300"/>
                  </a:lnTo>
                  <a:lnTo>
                    <a:pt x="481013" y="162878"/>
                  </a:lnTo>
                  <a:cubicBezTo>
                    <a:pt x="480060" y="165735"/>
                    <a:pt x="481965" y="166688"/>
                    <a:pt x="484823" y="166688"/>
                  </a:cubicBezTo>
                  <a:lnTo>
                    <a:pt x="498158" y="166688"/>
                  </a:lnTo>
                  <a:lnTo>
                    <a:pt x="510540" y="101918"/>
                  </a:lnTo>
                  <a:cubicBezTo>
                    <a:pt x="511492" y="100013"/>
                    <a:pt x="510540" y="98108"/>
                    <a:pt x="508635" y="98108"/>
                  </a:cubicBezTo>
                  <a:lnTo>
                    <a:pt x="508635" y="98108"/>
                  </a:lnTo>
                  <a:close/>
                  <a:moveTo>
                    <a:pt x="340995" y="102870"/>
                  </a:moveTo>
                  <a:lnTo>
                    <a:pt x="328613" y="167640"/>
                  </a:lnTo>
                  <a:lnTo>
                    <a:pt x="393383" y="167640"/>
                  </a:lnTo>
                  <a:lnTo>
                    <a:pt x="394335" y="160973"/>
                  </a:lnTo>
                  <a:cubicBezTo>
                    <a:pt x="395288" y="158115"/>
                    <a:pt x="394335" y="157163"/>
                    <a:pt x="390525" y="157163"/>
                  </a:cubicBezTo>
                  <a:lnTo>
                    <a:pt x="347663" y="157163"/>
                  </a:lnTo>
                  <a:lnTo>
                    <a:pt x="351473" y="138113"/>
                  </a:lnTo>
                  <a:lnTo>
                    <a:pt x="389573" y="138113"/>
                  </a:lnTo>
                  <a:cubicBezTo>
                    <a:pt x="390525" y="138113"/>
                    <a:pt x="391478" y="137160"/>
                    <a:pt x="391478" y="136208"/>
                  </a:cubicBezTo>
                  <a:lnTo>
                    <a:pt x="393383" y="128588"/>
                  </a:lnTo>
                  <a:cubicBezTo>
                    <a:pt x="393383" y="127635"/>
                    <a:pt x="393383" y="126683"/>
                    <a:pt x="392430" y="126683"/>
                  </a:cubicBezTo>
                  <a:lnTo>
                    <a:pt x="354330" y="126683"/>
                  </a:lnTo>
                  <a:lnTo>
                    <a:pt x="358140" y="107633"/>
                  </a:lnTo>
                  <a:lnTo>
                    <a:pt x="399098" y="107633"/>
                  </a:lnTo>
                  <a:cubicBezTo>
                    <a:pt x="401003" y="107633"/>
                    <a:pt x="402908" y="107633"/>
                    <a:pt x="403860" y="104775"/>
                  </a:cubicBezTo>
                  <a:lnTo>
                    <a:pt x="405765" y="96203"/>
                  </a:lnTo>
                  <a:lnTo>
                    <a:pt x="347663" y="96203"/>
                  </a:lnTo>
                  <a:cubicBezTo>
                    <a:pt x="343853" y="98108"/>
                    <a:pt x="341948" y="99060"/>
                    <a:pt x="340995" y="102870"/>
                  </a:cubicBezTo>
                  <a:lnTo>
                    <a:pt x="340995" y="102870"/>
                  </a:lnTo>
                  <a:close/>
                  <a:moveTo>
                    <a:pt x="532448" y="102870"/>
                  </a:moveTo>
                  <a:lnTo>
                    <a:pt x="520065" y="167640"/>
                  </a:lnTo>
                  <a:lnTo>
                    <a:pt x="584835" y="167640"/>
                  </a:lnTo>
                  <a:lnTo>
                    <a:pt x="585788" y="160973"/>
                  </a:lnTo>
                  <a:cubicBezTo>
                    <a:pt x="586740" y="158115"/>
                    <a:pt x="585788" y="157163"/>
                    <a:pt x="581978" y="157163"/>
                  </a:cubicBezTo>
                  <a:lnTo>
                    <a:pt x="539115" y="157163"/>
                  </a:lnTo>
                  <a:lnTo>
                    <a:pt x="542925" y="138113"/>
                  </a:lnTo>
                  <a:lnTo>
                    <a:pt x="581025" y="138113"/>
                  </a:lnTo>
                  <a:cubicBezTo>
                    <a:pt x="581978" y="138113"/>
                    <a:pt x="582930" y="137160"/>
                    <a:pt x="582930" y="136208"/>
                  </a:cubicBezTo>
                  <a:lnTo>
                    <a:pt x="584835" y="128588"/>
                  </a:lnTo>
                  <a:cubicBezTo>
                    <a:pt x="584835" y="127635"/>
                    <a:pt x="584835" y="126683"/>
                    <a:pt x="583883" y="126683"/>
                  </a:cubicBezTo>
                  <a:lnTo>
                    <a:pt x="545783" y="126683"/>
                  </a:lnTo>
                  <a:lnTo>
                    <a:pt x="549593" y="107633"/>
                  </a:lnTo>
                  <a:lnTo>
                    <a:pt x="590550" y="107633"/>
                  </a:lnTo>
                  <a:cubicBezTo>
                    <a:pt x="592455" y="107633"/>
                    <a:pt x="594360" y="107633"/>
                    <a:pt x="595313" y="104775"/>
                  </a:cubicBezTo>
                  <a:lnTo>
                    <a:pt x="597218" y="96203"/>
                  </a:lnTo>
                  <a:lnTo>
                    <a:pt x="539115" y="96203"/>
                  </a:lnTo>
                  <a:cubicBezTo>
                    <a:pt x="535305" y="98108"/>
                    <a:pt x="533400" y="99060"/>
                    <a:pt x="532448" y="102870"/>
                  </a:cubicBezTo>
                  <a:lnTo>
                    <a:pt x="532448" y="102870"/>
                  </a:lnTo>
                  <a:close/>
                  <a:moveTo>
                    <a:pt x="145733" y="100013"/>
                  </a:moveTo>
                  <a:lnTo>
                    <a:pt x="140018" y="131445"/>
                  </a:lnTo>
                  <a:cubicBezTo>
                    <a:pt x="129540" y="134303"/>
                    <a:pt x="100965" y="140970"/>
                    <a:pt x="105727" y="118110"/>
                  </a:cubicBezTo>
                  <a:lnTo>
                    <a:pt x="109538" y="97155"/>
                  </a:lnTo>
                  <a:lnTo>
                    <a:pt x="95250" y="97155"/>
                  </a:lnTo>
                  <a:cubicBezTo>
                    <a:pt x="93345" y="97155"/>
                    <a:pt x="92393" y="98108"/>
                    <a:pt x="92393" y="99060"/>
                  </a:cubicBezTo>
                  <a:lnTo>
                    <a:pt x="88582" y="118110"/>
                  </a:lnTo>
                  <a:cubicBezTo>
                    <a:pt x="81915" y="154305"/>
                    <a:pt x="116205" y="149543"/>
                    <a:pt x="138113" y="142875"/>
                  </a:cubicBezTo>
                  <a:lnTo>
                    <a:pt x="133350" y="167640"/>
                  </a:lnTo>
                  <a:lnTo>
                    <a:pt x="145733" y="167640"/>
                  </a:lnTo>
                  <a:cubicBezTo>
                    <a:pt x="149543" y="167640"/>
                    <a:pt x="151448" y="166688"/>
                    <a:pt x="151448" y="162878"/>
                  </a:cubicBezTo>
                  <a:lnTo>
                    <a:pt x="163830" y="98108"/>
                  </a:lnTo>
                  <a:lnTo>
                    <a:pt x="148590" y="98108"/>
                  </a:lnTo>
                  <a:cubicBezTo>
                    <a:pt x="147638" y="98108"/>
                    <a:pt x="146685" y="99060"/>
                    <a:pt x="145733" y="100013"/>
                  </a:cubicBezTo>
                  <a:lnTo>
                    <a:pt x="145733" y="100013"/>
                  </a:lnTo>
                  <a:close/>
                  <a:moveTo>
                    <a:pt x="330517" y="104775"/>
                  </a:moveTo>
                  <a:lnTo>
                    <a:pt x="331470" y="98108"/>
                  </a:lnTo>
                  <a:lnTo>
                    <a:pt x="264795" y="98108"/>
                  </a:lnTo>
                  <a:cubicBezTo>
                    <a:pt x="260985" y="98108"/>
                    <a:pt x="259080" y="99060"/>
                    <a:pt x="259080" y="101918"/>
                  </a:cubicBezTo>
                  <a:lnTo>
                    <a:pt x="257175" y="108585"/>
                  </a:lnTo>
                  <a:lnTo>
                    <a:pt x="284798" y="108585"/>
                  </a:lnTo>
                  <a:lnTo>
                    <a:pt x="273368" y="167640"/>
                  </a:lnTo>
                  <a:lnTo>
                    <a:pt x="285750" y="167640"/>
                  </a:lnTo>
                  <a:cubicBezTo>
                    <a:pt x="289560" y="167640"/>
                    <a:pt x="291465" y="166688"/>
                    <a:pt x="291465" y="162878"/>
                  </a:cubicBezTo>
                  <a:lnTo>
                    <a:pt x="301942" y="108585"/>
                  </a:lnTo>
                  <a:lnTo>
                    <a:pt x="324803" y="108585"/>
                  </a:lnTo>
                  <a:cubicBezTo>
                    <a:pt x="328613" y="108585"/>
                    <a:pt x="329565" y="107633"/>
                    <a:pt x="330517" y="104775"/>
                  </a:cubicBezTo>
                  <a:lnTo>
                    <a:pt x="330517" y="104775"/>
                  </a:lnTo>
                  <a:close/>
                  <a:moveTo>
                    <a:pt x="138113" y="30480"/>
                  </a:moveTo>
                  <a:cubicBezTo>
                    <a:pt x="140970" y="17145"/>
                    <a:pt x="148590" y="12383"/>
                    <a:pt x="162877" y="12383"/>
                  </a:cubicBezTo>
                  <a:cubicBezTo>
                    <a:pt x="178118" y="12383"/>
                    <a:pt x="181927" y="18098"/>
                    <a:pt x="179070" y="30480"/>
                  </a:cubicBezTo>
                  <a:cubicBezTo>
                    <a:pt x="179070" y="30480"/>
                    <a:pt x="178118" y="33338"/>
                    <a:pt x="178118" y="34290"/>
                  </a:cubicBezTo>
                  <a:cubicBezTo>
                    <a:pt x="178118" y="36195"/>
                    <a:pt x="177165" y="39053"/>
                    <a:pt x="173355" y="39053"/>
                  </a:cubicBezTo>
                  <a:lnTo>
                    <a:pt x="136208" y="39053"/>
                  </a:lnTo>
                  <a:lnTo>
                    <a:pt x="138113" y="30480"/>
                  </a:lnTo>
                  <a:lnTo>
                    <a:pt x="138113" y="30480"/>
                  </a:lnTo>
                  <a:close/>
                  <a:moveTo>
                    <a:pt x="117157" y="71438"/>
                  </a:moveTo>
                  <a:lnTo>
                    <a:pt x="130493" y="71438"/>
                  </a:lnTo>
                  <a:lnTo>
                    <a:pt x="134302" y="51435"/>
                  </a:lnTo>
                  <a:lnTo>
                    <a:pt x="175260" y="51435"/>
                  </a:lnTo>
                  <a:lnTo>
                    <a:pt x="171450" y="71438"/>
                  </a:lnTo>
                  <a:lnTo>
                    <a:pt x="184785" y="71438"/>
                  </a:lnTo>
                  <a:cubicBezTo>
                    <a:pt x="186690" y="71438"/>
                    <a:pt x="188595" y="70485"/>
                    <a:pt x="188595" y="68580"/>
                  </a:cubicBezTo>
                  <a:lnTo>
                    <a:pt x="195263" y="33338"/>
                  </a:lnTo>
                  <a:cubicBezTo>
                    <a:pt x="200025" y="6668"/>
                    <a:pt x="184785" y="953"/>
                    <a:pt x="164783" y="953"/>
                  </a:cubicBezTo>
                  <a:cubicBezTo>
                    <a:pt x="140018" y="953"/>
                    <a:pt x="126682" y="6668"/>
                    <a:pt x="120968" y="33338"/>
                  </a:cubicBezTo>
                  <a:lnTo>
                    <a:pt x="114300" y="67628"/>
                  </a:lnTo>
                  <a:cubicBezTo>
                    <a:pt x="114300" y="70485"/>
                    <a:pt x="115252" y="71438"/>
                    <a:pt x="117157" y="71438"/>
                  </a:cubicBezTo>
                  <a:lnTo>
                    <a:pt x="117157" y="71438"/>
                  </a:lnTo>
                  <a:close/>
                  <a:moveTo>
                    <a:pt x="394335" y="30480"/>
                  </a:moveTo>
                  <a:cubicBezTo>
                    <a:pt x="397192" y="17145"/>
                    <a:pt x="404813" y="12383"/>
                    <a:pt x="419100" y="12383"/>
                  </a:cubicBezTo>
                  <a:cubicBezTo>
                    <a:pt x="434340" y="12383"/>
                    <a:pt x="438150" y="18098"/>
                    <a:pt x="435292" y="30480"/>
                  </a:cubicBezTo>
                  <a:cubicBezTo>
                    <a:pt x="435292" y="30480"/>
                    <a:pt x="434340" y="33338"/>
                    <a:pt x="434340" y="34290"/>
                  </a:cubicBezTo>
                  <a:cubicBezTo>
                    <a:pt x="434340" y="36195"/>
                    <a:pt x="433388" y="39053"/>
                    <a:pt x="429578" y="39053"/>
                  </a:cubicBezTo>
                  <a:lnTo>
                    <a:pt x="392430" y="39053"/>
                  </a:lnTo>
                  <a:lnTo>
                    <a:pt x="394335" y="30480"/>
                  </a:lnTo>
                  <a:lnTo>
                    <a:pt x="394335" y="30480"/>
                  </a:lnTo>
                  <a:close/>
                  <a:moveTo>
                    <a:pt x="373380" y="71438"/>
                  </a:moveTo>
                  <a:lnTo>
                    <a:pt x="386715" y="71438"/>
                  </a:lnTo>
                  <a:lnTo>
                    <a:pt x="390525" y="51435"/>
                  </a:lnTo>
                  <a:lnTo>
                    <a:pt x="431483" y="51435"/>
                  </a:lnTo>
                  <a:lnTo>
                    <a:pt x="427673" y="71438"/>
                  </a:lnTo>
                  <a:lnTo>
                    <a:pt x="441008" y="71438"/>
                  </a:lnTo>
                  <a:cubicBezTo>
                    <a:pt x="442913" y="71438"/>
                    <a:pt x="444817" y="70485"/>
                    <a:pt x="444817" y="68580"/>
                  </a:cubicBezTo>
                  <a:lnTo>
                    <a:pt x="451485" y="33338"/>
                  </a:lnTo>
                  <a:cubicBezTo>
                    <a:pt x="456248" y="6668"/>
                    <a:pt x="441008" y="953"/>
                    <a:pt x="421005" y="953"/>
                  </a:cubicBezTo>
                  <a:cubicBezTo>
                    <a:pt x="396240" y="953"/>
                    <a:pt x="382905" y="6668"/>
                    <a:pt x="377190" y="33338"/>
                  </a:cubicBezTo>
                  <a:lnTo>
                    <a:pt x="370523" y="67628"/>
                  </a:lnTo>
                  <a:cubicBezTo>
                    <a:pt x="370523" y="70485"/>
                    <a:pt x="371475" y="71438"/>
                    <a:pt x="373380" y="71438"/>
                  </a:cubicBezTo>
                  <a:lnTo>
                    <a:pt x="373380" y="71438"/>
                  </a:lnTo>
                  <a:close/>
                </a:path>
              </a:pathLst>
            </a:custGeom>
            <a:solidFill>
              <a:srgbClr val="00538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0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grpSp>
      <p:grpSp>
        <p:nvGrpSpPr>
          <p:cNvPr id="102" name="Group 101">
            <a:extLst>
              <a:ext uri="{FF2B5EF4-FFF2-40B4-BE49-F238E27FC236}">
                <a16:creationId xmlns:a16="http://schemas.microsoft.com/office/drawing/2014/main" id="{CE5D2B57-7FA5-1D65-EC44-AD73DFB76627}"/>
              </a:ext>
            </a:extLst>
          </p:cNvPr>
          <p:cNvGrpSpPr/>
          <p:nvPr/>
        </p:nvGrpSpPr>
        <p:grpSpPr>
          <a:xfrm>
            <a:off x="4259849" y="1060011"/>
            <a:ext cx="3657600" cy="1620000"/>
            <a:chOff x="4276435" y="856330"/>
            <a:chExt cx="3657600" cy="1620000"/>
          </a:xfrm>
        </p:grpSpPr>
        <p:sp>
          <p:nvSpPr>
            <p:cNvPr id="78" name="Rounded Rectangle 38">
              <a:extLst>
                <a:ext uri="{FF2B5EF4-FFF2-40B4-BE49-F238E27FC236}">
                  <a16:creationId xmlns:a16="http://schemas.microsoft.com/office/drawing/2014/main" id="{F626CAC9-E861-56C6-DE29-F3C453CEC885}"/>
                </a:ext>
              </a:extLst>
            </p:cNvPr>
            <p:cNvSpPr/>
            <p:nvPr/>
          </p:nvSpPr>
          <p:spPr>
            <a:xfrm>
              <a:off x="4276435" y="856330"/>
              <a:ext cx="3657600" cy="1620000"/>
            </a:xfrm>
            <a:prstGeom prst="roundRect">
              <a:avLst>
                <a:gd name="adj" fmla="val 1231"/>
              </a:avLst>
            </a:prstGeom>
            <a:solidFill>
              <a:schemeClr val="bg1"/>
            </a:solidFill>
            <a:ln>
              <a:solidFill>
                <a:schemeClr val="bg1">
                  <a:lumMod val="95000"/>
                </a:schemeClr>
              </a:solidFill>
            </a:ln>
            <a:effectLst>
              <a:outerShdw blurRad="381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640080" rIns="91440" bIns="45720" rtlCol="0" anchor="t" anchorCtr="0"/>
            <a:lstStyle/>
            <a:p>
              <a:pPr marL="288925" indent="-120650">
                <a:lnSpc>
                  <a:spcPct val="120000"/>
                </a:lnSpc>
                <a:spcBef>
                  <a:spcPts val="600"/>
                </a:spcBef>
                <a:buFont typeface="Arial" panose="020B0604020202020204" pitchFamily="34" charset="0"/>
                <a:buChar char="•"/>
                <a:defRPr/>
              </a:pPr>
              <a:r>
                <a:rPr lang="en-US" sz="900" b="1">
                  <a:solidFill>
                    <a:schemeClr val="tx1">
                      <a:alpha val="70000"/>
                    </a:schemeClr>
                  </a:solidFill>
                  <a:latin typeface="Roboto"/>
                  <a:ea typeface="Roboto"/>
                  <a:cs typeface="Roboto"/>
                </a:rPr>
                <a:t>18 Member DEDICATED TEAM </a:t>
              </a:r>
              <a:r>
                <a:rPr kumimoji="0" lang="en-US" sz="900" b="0" i="0" u="none" strike="noStrike" kern="1200" cap="none" spc="0" normalizeH="0" baseline="0" noProof="0">
                  <a:ln>
                    <a:noFill/>
                  </a:ln>
                  <a:solidFill>
                    <a:schemeClr val="tx1">
                      <a:alpha val="70000"/>
                    </a:schemeClr>
                  </a:solidFill>
                  <a:effectLst/>
                  <a:uLnTx/>
                  <a:uFillTx/>
                  <a:latin typeface="Roboto"/>
                  <a:ea typeface="Roboto"/>
                  <a:cs typeface="Roboto"/>
                </a:rPr>
                <a:t>to support Walmart in developing trainings using multiple tools and on subjects like </a:t>
              </a:r>
              <a:r>
                <a:rPr lang="en-US" sz="900" b="1">
                  <a:solidFill>
                    <a:schemeClr val="tx1">
                      <a:alpha val="70000"/>
                    </a:schemeClr>
                  </a:solidFill>
                  <a:latin typeface="Roboto"/>
                  <a:ea typeface="Roboto"/>
                  <a:cs typeface="Roboto"/>
                </a:rPr>
                <a:t>INTERNATIONAL COMPLIANCE, ETHICS, COMMUNICATION, PACKAGING</a:t>
              </a:r>
              <a:r>
                <a:rPr kumimoji="0" lang="en-US" sz="900" b="1" i="0" u="none" strike="noStrike" kern="1200" cap="none" spc="0" normalizeH="0" baseline="0" noProof="0">
                  <a:ln>
                    <a:noFill/>
                  </a:ln>
                  <a:solidFill>
                    <a:schemeClr val="tx1">
                      <a:alpha val="70000"/>
                    </a:schemeClr>
                  </a:solidFill>
                  <a:effectLst/>
                  <a:uLnTx/>
                  <a:uFillTx/>
                  <a:latin typeface="Roboto"/>
                  <a:ea typeface="Roboto"/>
                  <a:cs typeface="Roboto"/>
                </a:rPr>
                <a:t> </a:t>
              </a:r>
              <a:r>
                <a:rPr kumimoji="0" lang="en-US" sz="900" b="0" i="0" u="none" strike="noStrike" kern="1200" cap="none" spc="0" normalizeH="0" baseline="0" noProof="0">
                  <a:ln>
                    <a:noFill/>
                  </a:ln>
                  <a:solidFill>
                    <a:schemeClr val="tx1">
                      <a:alpha val="70000"/>
                    </a:schemeClr>
                  </a:solidFill>
                  <a:effectLst/>
                  <a:uLnTx/>
                  <a:uFillTx/>
                  <a:latin typeface="Roboto"/>
                  <a:ea typeface="Roboto"/>
                  <a:cs typeface="Roboto"/>
                </a:rPr>
                <a:t>and more</a:t>
              </a:r>
            </a:p>
          </p:txBody>
        </p:sp>
        <p:sp>
          <p:nvSpPr>
            <p:cNvPr id="79" name="Rectangle 78">
              <a:extLst>
                <a:ext uri="{FF2B5EF4-FFF2-40B4-BE49-F238E27FC236}">
                  <a16:creationId xmlns:a16="http://schemas.microsoft.com/office/drawing/2014/main" id="{694A1E7C-44D4-540C-CC5E-B58080563FDB}"/>
                </a:ext>
              </a:extLst>
            </p:cNvPr>
            <p:cNvSpPr/>
            <p:nvPr/>
          </p:nvSpPr>
          <p:spPr>
            <a:xfrm>
              <a:off x="7502726" y="909428"/>
              <a:ext cx="367408"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4BADF3"/>
                  </a:solidFill>
                  <a:effectLst/>
                  <a:uLnTx/>
                  <a:uFillTx/>
                  <a:latin typeface="Times New Roman" panose="02020603050405020304" pitchFamily="18" charset="0"/>
                  <a:ea typeface="Roboto" panose="02000000000000000000" pitchFamily="2" charset="0"/>
                  <a:cs typeface="Times New Roman" panose="02020603050405020304" pitchFamily="18" charset="0"/>
                </a:rPr>
                <a:t>”</a:t>
              </a:r>
            </a:p>
          </p:txBody>
        </p:sp>
        <p:pic>
          <p:nvPicPr>
            <p:cNvPr id="80" name="Picture 79" descr="A picture containing icon&#10;&#10;Description automatically generated">
              <a:extLst>
                <a:ext uri="{FF2B5EF4-FFF2-40B4-BE49-F238E27FC236}">
                  <a16:creationId xmlns:a16="http://schemas.microsoft.com/office/drawing/2014/main" id="{83DA5205-B6BD-1407-226C-BEEA5E3B8992}"/>
                </a:ext>
              </a:extLst>
            </p:cNvPr>
            <p:cNvPicPr>
              <a:picLocks noChangeAspect="1"/>
            </p:cNvPicPr>
            <p:nvPr/>
          </p:nvPicPr>
          <p:blipFill rotWithShape="1">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4431525" y="929092"/>
              <a:ext cx="453921" cy="459609"/>
            </a:xfrm>
            <a:prstGeom prst="rect">
              <a:avLst/>
            </a:prstGeom>
          </p:spPr>
        </p:pic>
        <p:sp>
          <p:nvSpPr>
            <p:cNvPr id="91" name="Rounded Rectangle 38">
              <a:extLst>
                <a:ext uri="{FF2B5EF4-FFF2-40B4-BE49-F238E27FC236}">
                  <a16:creationId xmlns:a16="http://schemas.microsoft.com/office/drawing/2014/main" id="{1CDA9117-6B18-8A8F-8FEC-4234417DABAD}"/>
                </a:ext>
              </a:extLst>
            </p:cNvPr>
            <p:cNvSpPr/>
            <p:nvPr/>
          </p:nvSpPr>
          <p:spPr>
            <a:xfrm>
              <a:off x="4276435" y="2293450"/>
              <a:ext cx="3657600" cy="182880"/>
            </a:xfrm>
            <a:prstGeom prst="roundRect">
              <a:avLst>
                <a:gd name="adj" fmla="val 1231"/>
              </a:avLst>
            </a:prstGeom>
            <a:solidFill>
              <a:srgbClr val="F2A700">
                <a:alpha val="20000"/>
              </a:srgbClr>
            </a:solidFill>
            <a:ln>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tIns="91440" rIns="91440" bIns="91440" rtlCol="0" anchor="ctr" anchorCtr="0"/>
            <a:lstStyle/>
            <a:p>
              <a:pPr marL="180000" marR="0" lvl="0" defTabSz="914400" rtl="0" eaLnBrk="1" fontAlgn="auto" latinLnBrk="0" hangingPunct="1">
                <a:lnSpc>
                  <a:spcPct val="120000"/>
                </a:lnSpc>
                <a:spcBef>
                  <a:spcPct val="0"/>
                </a:spcBef>
                <a:spcAft>
                  <a:spcPts val="0"/>
                </a:spcAft>
                <a:buClrTx/>
                <a:buSzTx/>
                <a:tabLst/>
                <a:defRPr/>
              </a:pPr>
              <a:r>
                <a:rPr kumimoji="0" lang="en-US" sz="900" b="1" i="0" u="none" strike="noStrike" kern="1200" cap="none" spc="0" normalizeH="0" baseline="0" noProof="0">
                  <a:ln>
                    <a:noFill/>
                  </a:ln>
                  <a:solidFill>
                    <a:prstClr val="black">
                      <a:alpha val="70000"/>
                    </a:prstClr>
                  </a:solidFill>
                  <a:effectLst/>
                  <a:uLnTx/>
                  <a:uFillTx/>
                  <a:latin typeface="Roboto" panose="02000000000000000000" pitchFamily="2" charset="0"/>
                  <a:ea typeface="Roboto" panose="02000000000000000000" pitchFamily="2" charset="0"/>
                  <a:cs typeface="Roboto" panose="02000000000000000000" pitchFamily="2" charset="0"/>
                </a:rPr>
                <a:t>DEDICATED TEAM</a:t>
              </a:r>
            </a:p>
          </p:txBody>
        </p:sp>
      </p:grpSp>
      <p:grpSp>
        <p:nvGrpSpPr>
          <p:cNvPr id="99" name="Group 98">
            <a:extLst>
              <a:ext uri="{FF2B5EF4-FFF2-40B4-BE49-F238E27FC236}">
                <a16:creationId xmlns:a16="http://schemas.microsoft.com/office/drawing/2014/main" id="{CFEB9E54-952D-0BAB-DF49-CBF9BE5F5643}"/>
              </a:ext>
            </a:extLst>
          </p:cNvPr>
          <p:cNvGrpSpPr/>
          <p:nvPr/>
        </p:nvGrpSpPr>
        <p:grpSpPr>
          <a:xfrm>
            <a:off x="530965" y="2759785"/>
            <a:ext cx="3657600" cy="1620000"/>
            <a:chOff x="4276435" y="2798059"/>
            <a:chExt cx="3657600" cy="1620000"/>
          </a:xfrm>
        </p:grpSpPr>
        <p:sp>
          <p:nvSpPr>
            <p:cNvPr id="88" name="Rounded Rectangle 38">
              <a:extLst>
                <a:ext uri="{FF2B5EF4-FFF2-40B4-BE49-F238E27FC236}">
                  <a16:creationId xmlns:a16="http://schemas.microsoft.com/office/drawing/2014/main" id="{12AC434D-F7E3-A4BE-AEBE-76FC4BE9C968}"/>
                </a:ext>
              </a:extLst>
            </p:cNvPr>
            <p:cNvSpPr/>
            <p:nvPr/>
          </p:nvSpPr>
          <p:spPr>
            <a:xfrm>
              <a:off x="4276435" y="2798059"/>
              <a:ext cx="3657600" cy="1620000"/>
            </a:xfrm>
            <a:prstGeom prst="roundRect">
              <a:avLst>
                <a:gd name="adj" fmla="val 1231"/>
              </a:avLst>
            </a:prstGeom>
            <a:solidFill>
              <a:schemeClr val="bg1"/>
            </a:solidFill>
            <a:ln>
              <a:solidFill>
                <a:schemeClr val="bg1">
                  <a:lumMod val="95000"/>
                </a:schemeClr>
              </a:solidFill>
            </a:ln>
            <a:effectLst>
              <a:outerShdw blurRad="381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457200" rIns="91440" rtlCol="0" anchor="t" anchorCtr="0"/>
            <a:lstStyle/>
            <a:p>
              <a:pPr marL="288925" marR="0" lvl="0" indent="-120650" algn="l" defTabSz="914400" rtl="0" eaLnBrk="1" fontAlgn="auto" latinLnBrk="0" hangingPunct="1">
                <a:lnSpc>
                  <a:spcPct val="120000"/>
                </a:lnSpc>
                <a:spcBef>
                  <a:spcPts val="600"/>
                </a:spcBef>
                <a:spcAft>
                  <a:spcPts val="0"/>
                </a:spcAft>
                <a:buClrTx/>
                <a:buSzTx/>
                <a:buFont typeface="Arial" panose="020B0604020202020204" pitchFamily="34" charset="0"/>
                <a:buChar char="•"/>
                <a:tabLst/>
                <a:defRPr/>
              </a:pPr>
              <a:r>
                <a:rPr kumimoji="0" lang="en-US" sz="900" b="0" i="0" u="none" strike="noStrike" kern="1200" cap="none" spc="0" normalizeH="0" baseline="0" noProof="0">
                  <a:ln>
                    <a:noFill/>
                  </a:ln>
                  <a:solidFill>
                    <a:schemeClr val="tx1">
                      <a:alpha val="70000"/>
                    </a:schemeClr>
                  </a:solidFill>
                  <a:effectLst/>
                  <a:uLnTx/>
                  <a:uFillTx/>
                  <a:latin typeface="Roboto" panose="02000000000000000000" pitchFamily="2" charset="0"/>
                  <a:ea typeface="Roboto" panose="02000000000000000000" pitchFamily="2" charset="0"/>
                  <a:cs typeface="Roboto" panose="02000000000000000000" pitchFamily="2" charset="0"/>
                </a:rPr>
                <a:t>Built </a:t>
              </a:r>
              <a:r>
                <a:rPr kumimoji="0" lang="en-US" sz="900" b="1" i="0" u="none" strike="noStrike" kern="1200" cap="none" spc="0" normalizeH="0" baseline="0" noProof="0">
                  <a:ln>
                    <a:noFill/>
                  </a:ln>
                  <a:solidFill>
                    <a:schemeClr val="tx1">
                      <a:alpha val="70000"/>
                    </a:schemeClr>
                  </a:solidFill>
                  <a:effectLst/>
                  <a:uLnTx/>
                  <a:uFillTx/>
                  <a:latin typeface="Roboto" panose="02000000000000000000" pitchFamily="2" charset="0"/>
                  <a:ea typeface="Roboto" panose="02000000000000000000" pitchFamily="2" charset="0"/>
                  <a:cs typeface="Roboto" panose="02000000000000000000" pitchFamily="2" charset="0"/>
                </a:rPr>
                <a:t>STRATEGIC ALLIANCES</a:t>
              </a:r>
              <a:r>
                <a:rPr kumimoji="0" lang="en-US" sz="900" b="0" i="0" u="none" strike="noStrike" kern="1200" cap="none" spc="0" normalizeH="0" baseline="0" noProof="0">
                  <a:ln>
                    <a:noFill/>
                  </a:ln>
                  <a:solidFill>
                    <a:schemeClr val="tx1">
                      <a:alpha val="70000"/>
                    </a:schemeClr>
                  </a:solidFill>
                  <a:effectLst/>
                  <a:uLnTx/>
                  <a:uFillTx/>
                  <a:latin typeface="Roboto" panose="02000000000000000000" pitchFamily="2" charset="0"/>
                  <a:ea typeface="Roboto" panose="02000000000000000000" pitchFamily="2" charset="0"/>
                  <a:cs typeface="Roboto" panose="02000000000000000000" pitchFamily="2" charset="0"/>
                </a:rPr>
                <a:t> with UBER for development of DEI </a:t>
              </a:r>
              <a:r>
                <a:rPr kumimoji="0" lang="en-US" sz="900" b="0" i="0" u="none" strike="noStrike" kern="1200" cap="none" spc="0" normalizeH="0" baseline="0" noProof="0" err="1">
                  <a:ln>
                    <a:noFill/>
                  </a:ln>
                  <a:solidFill>
                    <a:schemeClr val="tx1">
                      <a:alpha val="70000"/>
                    </a:schemeClr>
                  </a:solidFill>
                  <a:effectLst/>
                  <a:uLnTx/>
                  <a:uFillTx/>
                  <a:latin typeface="Roboto" panose="02000000000000000000" pitchFamily="2" charset="0"/>
                  <a:ea typeface="Roboto" panose="02000000000000000000" pitchFamily="2" charset="0"/>
                  <a:cs typeface="Roboto" panose="02000000000000000000" pitchFamily="2" charset="0"/>
                </a:rPr>
                <a:t>programmes</a:t>
              </a:r>
              <a:endParaRPr kumimoji="0" lang="en-IN" sz="900" b="0" i="0" u="none" strike="noStrike" kern="1200" cap="none" spc="0" normalizeH="0" baseline="0" noProof="0">
                <a:ln>
                  <a:noFill/>
                </a:ln>
                <a:solidFill>
                  <a:schemeClr val="tx1">
                    <a:alpha val="70000"/>
                  </a:schemeClr>
                </a:solidFill>
                <a:effectLst/>
                <a:uLnTx/>
                <a:uFillTx/>
                <a:latin typeface="Roboto" panose="02000000000000000000" pitchFamily="2" charset="0"/>
                <a:ea typeface="Roboto" panose="02000000000000000000" pitchFamily="2" charset="0"/>
                <a:cs typeface="Roboto" panose="02000000000000000000" pitchFamily="2" charset="0"/>
              </a:endParaRPr>
            </a:p>
            <a:p>
              <a:pPr marL="288925" marR="0" lvl="0" indent="-120650" algn="l" defTabSz="914400" rtl="0" eaLnBrk="1" fontAlgn="auto" latinLnBrk="0" hangingPunct="1">
                <a:lnSpc>
                  <a:spcPct val="120000"/>
                </a:lnSpc>
                <a:spcBef>
                  <a:spcPts val="600"/>
                </a:spcBef>
                <a:spcAft>
                  <a:spcPts val="0"/>
                </a:spcAft>
                <a:buClrTx/>
                <a:buSzTx/>
                <a:buFont typeface="Arial" panose="020B0604020202020204" pitchFamily="34" charset="0"/>
                <a:buChar char="•"/>
                <a:tabLst/>
                <a:defRPr/>
              </a:pPr>
              <a:r>
                <a:rPr kumimoji="0" lang="en-US" sz="900" b="0" i="0" u="none" strike="noStrike" kern="1200" cap="none" spc="0" normalizeH="0" baseline="0" noProof="0">
                  <a:ln>
                    <a:noFill/>
                  </a:ln>
                  <a:solidFill>
                    <a:schemeClr val="tx1">
                      <a:alpha val="70000"/>
                    </a:schemeClr>
                  </a:solidFill>
                  <a:effectLst/>
                  <a:uLnTx/>
                  <a:uFillTx/>
                  <a:latin typeface="Roboto" panose="02000000000000000000" pitchFamily="2" charset="0"/>
                  <a:ea typeface="Roboto" panose="02000000000000000000" pitchFamily="2" charset="0"/>
                  <a:cs typeface="Roboto" panose="02000000000000000000" pitchFamily="2" charset="0"/>
                </a:rPr>
                <a:t>An all-weather trusted partner who designs </a:t>
              </a:r>
              <a:r>
                <a:rPr kumimoji="0" lang="en-US" sz="900" b="1" i="0" u="none" strike="noStrike" kern="1200" cap="none" spc="0" normalizeH="0" baseline="0" noProof="0">
                  <a:ln>
                    <a:noFill/>
                  </a:ln>
                  <a:solidFill>
                    <a:schemeClr val="tx1">
                      <a:alpha val="70000"/>
                    </a:schemeClr>
                  </a:solidFill>
                  <a:effectLst/>
                  <a:uLnTx/>
                  <a:uFillTx/>
                  <a:latin typeface="Roboto" panose="02000000000000000000" pitchFamily="2" charset="0"/>
                  <a:ea typeface="Roboto" panose="02000000000000000000" pitchFamily="2" charset="0"/>
                  <a:cs typeface="Roboto" panose="02000000000000000000" pitchFamily="2" charset="0"/>
                </a:rPr>
                <a:t>WORLD-CLASS TRAINING SOLUTIONS</a:t>
              </a:r>
              <a:r>
                <a:rPr kumimoji="0" lang="en-US" sz="900" b="0" i="0" u="none" strike="noStrike" kern="1200" cap="none" spc="0" normalizeH="0" baseline="0" noProof="0">
                  <a:ln>
                    <a:noFill/>
                  </a:ln>
                  <a:solidFill>
                    <a:schemeClr val="tx1">
                      <a:alpha val="70000"/>
                    </a:schemeClr>
                  </a:solidFill>
                  <a:effectLst/>
                  <a:uLnTx/>
                  <a:uFillTx/>
                  <a:latin typeface="Roboto" panose="02000000000000000000" pitchFamily="2" charset="0"/>
                  <a:ea typeface="Roboto" panose="02000000000000000000" pitchFamily="2" charset="0"/>
                  <a:cs typeface="Roboto" panose="02000000000000000000" pitchFamily="2" charset="0"/>
                </a:rPr>
                <a:t> to empower UBER employees across various geographic locations</a:t>
              </a:r>
              <a:endParaRPr kumimoji="0" lang="en-IN" sz="900" b="0" i="0" u="none" strike="noStrike" kern="1200" cap="none" spc="0" normalizeH="0" baseline="0" noProof="0">
                <a:ln>
                  <a:noFill/>
                </a:ln>
                <a:solidFill>
                  <a:schemeClr val="tx1">
                    <a:alpha val="70000"/>
                  </a:schemeClr>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89" name="Rectangle 88">
              <a:extLst>
                <a:ext uri="{FF2B5EF4-FFF2-40B4-BE49-F238E27FC236}">
                  <a16:creationId xmlns:a16="http://schemas.microsoft.com/office/drawing/2014/main" id="{E70C0083-56B2-CFF5-C026-8F3038EBDC5D}"/>
                </a:ext>
              </a:extLst>
            </p:cNvPr>
            <p:cNvSpPr/>
            <p:nvPr/>
          </p:nvSpPr>
          <p:spPr>
            <a:xfrm>
              <a:off x="7502726" y="2851157"/>
              <a:ext cx="367408"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4BADF3"/>
                  </a:solidFill>
                  <a:effectLst/>
                  <a:uLnTx/>
                  <a:uFillTx/>
                  <a:latin typeface="Times New Roman" panose="02020603050405020304" pitchFamily="18" charset="0"/>
                  <a:ea typeface="Roboto" panose="02000000000000000000" pitchFamily="2" charset="0"/>
                  <a:cs typeface="Times New Roman" panose="02020603050405020304" pitchFamily="18" charset="0"/>
                </a:rPr>
                <a:t>”</a:t>
              </a:r>
            </a:p>
          </p:txBody>
        </p:sp>
        <p:pic>
          <p:nvPicPr>
            <p:cNvPr id="90" name="Picture 89">
              <a:extLst>
                <a:ext uri="{FF2B5EF4-FFF2-40B4-BE49-F238E27FC236}">
                  <a16:creationId xmlns:a16="http://schemas.microsoft.com/office/drawing/2014/main" id="{4FC3EEE8-B154-186A-9DD5-7910905C36F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73536" y="2891886"/>
              <a:ext cx="592199" cy="244608"/>
            </a:xfrm>
            <a:prstGeom prst="rect">
              <a:avLst/>
            </a:prstGeom>
          </p:spPr>
        </p:pic>
        <p:sp>
          <p:nvSpPr>
            <p:cNvPr id="92" name="Rounded Rectangle 38">
              <a:extLst>
                <a:ext uri="{FF2B5EF4-FFF2-40B4-BE49-F238E27FC236}">
                  <a16:creationId xmlns:a16="http://schemas.microsoft.com/office/drawing/2014/main" id="{F7103EBF-E971-B61E-C0D5-C614C16BFE9D}"/>
                </a:ext>
              </a:extLst>
            </p:cNvPr>
            <p:cNvSpPr/>
            <p:nvPr/>
          </p:nvSpPr>
          <p:spPr>
            <a:xfrm>
              <a:off x="4276435" y="4235179"/>
              <a:ext cx="3657600" cy="182880"/>
            </a:xfrm>
            <a:prstGeom prst="roundRect">
              <a:avLst>
                <a:gd name="adj" fmla="val 1231"/>
              </a:avLst>
            </a:prstGeom>
            <a:solidFill>
              <a:srgbClr val="F2A700">
                <a:alpha val="20000"/>
              </a:srgbClr>
            </a:solidFill>
            <a:ln>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tIns="91440" rIns="91440" bIns="91440" rtlCol="0" anchor="ctr" anchorCtr="0"/>
            <a:lstStyle/>
            <a:p>
              <a:pPr marL="180000" marR="0" lvl="0" defTabSz="914400" rtl="0" eaLnBrk="1" fontAlgn="auto" latinLnBrk="0" hangingPunct="1">
                <a:lnSpc>
                  <a:spcPct val="120000"/>
                </a:lnSpc>
                <a:spcBef>
                  <a:spcPct val="0"/>
                </a:spcBef>
                <a:spcAft>
                  <a:spcPts val="0"/>
                </a:spcAft>
                <a:buClrTx/>
                <a:buSzTx/>
                <a:tabLst/>
                <a:defRPr/>
              </a:pPr>
              <a:r>
                <a:rPr kumimoji="0" lang="en-US" sz="900" b="1" i="0" u="none" strike="noStrike" kern="1200" cap="none" spc="0" normalizeH="0" baseline="0" noProof="0">
                  <a:ln>
                    <a:noFill/>
                  </a:ln>
                  <a:solidFill>
                    <a:prstClr val="black">
                      <a:alpha val="70000"/>
                    </a:prstClr>
                  </a:solidFill>
                  <a:effectLst/>
                  <a:uLnTx/>
                  <a:uFillTx/>
                  <a:latin typeface="Roboto" panose="02000000000000000000" pitchFamily="2" charset="0"/>
                  <a:ea typeface="Roboto" panose="02000000000000000000" pitchFamily="2" charset="0"/>
                  <a:cs typeface="Roboto" panose="02000000000000000000" pitchFamily="2" charset="0"/>
                </a:rPr>
                <a:t>DEDICATED TEAM</a:t>
              </a:r>
            </a:p>
          </p:txBody>
        </p:sp>
      </p:grpSp>
      <p:grpSp>
        <p:nvGrpSpPr>
          <p:cNvPr id="104" name="Group 103">
            <a:extLst>
              <a:ext uri="{FF2B5EF4-FFF2-40B4-BE49-F238E27FC236}">
                <a16:creationId xmlns:a16="http://schemas.microsoft.com/office/drawing/2014/main" id="{DD22B0B2-AD45-B410-7241-387AF28A442A}"/>
              </a:ext>
            </a:extLst>
          </p:cNvPr>
          <p:cNvGrpSpPr/>
          <p:nvPr/>
        </p:nvGrpSpPr>
        <p:grpSpPr>
          <a:xfrm>
            <a:off x="7985368" y="1060010"/>
            <a:ext cx="3657600" cy="1625994"/>
            <a:chOff x="8026374" y="2798059"/>
            <a:chExt cx="3657600" cy="1656000"/>
          </a:xfrm>
        </p:grpSpPr>
        <p:sp>
          <p:nvSpPr>
            <p:cNvPr id="26" name="Rounded Rectangle 38">
              <a:extLst>
                <a:ext uri="{FF2B5EF4-FFF2-40B4-BE49-F238E27FC236}">
                  <a16:creationId xmlns:a16="http://schemas.microsoft.com/office/drawing/2014/main" id="{1CFE6391-25C7-3719-7A16-BB003ED8E1C3}"/>
                </a:ext>
              </a:extLst>
            </p:cNvPr>
            <p:cNvSpPr/>
            <p:nvPr/>
          </p:nvSpPr>
          <p:spPr>
            <a:xfrm>
              <a:off x="8026374" y="2798059"/>
              <a:ext cx="3657600" cy="1656000"/>
            </a:xfrm>
            <a:prstGeom prst="roundRect">
              <a:avLst>
                <a:gd name="adj" fmla="val 1231"/>
              </a:avLst>
            </a:prstGeom>
            <a:solidFill>
              <a:schemeClr val="bg1"/>
            </a:solidFill>
            <a:ln>
              <a:solidFill>
                <a:schemeClr val="bg1">
                  <a:lumMod val="95000"/>
                </a:schemeClr>
              </a:solidFill>
            </a:ln>
            <a:effectLst>
              <a:outerShdw blurRad="381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640080" rIns="91440" bIns="0" rtlCol="0" anchor="t" anchorCtr="0"/>
            <a:lstStyle/>
            <a:p>
              <a:pPr marL="285750" marR="0" lvl="0" indent="-117475" algn="l" defTabSz="914400" rtl="0" eaLnBrk="1" fontAlgn="auto" latinLnBrk="0" hangingPunct="1">
                <a:spcBef>
                  <a:spcPts val="600"/>
                </a:spcBef>
                <a:spcAft>
                  <a:spcPts val="0"/>
                </a:spcAft>
                <a:buClrTx/>
                <a:buSzTx/>
                <a:buFont typeface="Arial" panose="020B0604020202020204" pitchFamily="34" charset="0"/>
                <a:buChar char="•"/>
                <a:tabLst>
                  <a:tab pos="457200" algn="l"/>
                </a:tabLst>
                <a:defRPr/>
              </a:pPr>
              <a:r>
                <a:rPr kumimoji="0" lang="en-US" sz="900" b="0" i="0" u="none" strike="noStrike" kern="1200" cap="none" spc="0" normalizeH="0" baseline="0" noProof="0" err="1">
                  <a:ln>
                    <a:noFill/>
                  </a:ln>
                  <a:solidFill>
                    <a:schemeClr val="tx1">
                      <a:alpha val="70000"/>
                    </a:schemeClr>
                  </a:solidFill>
                  <a:effectLst/>
                  <a:uLnTx/>
                  <a:uFillTx/>
                  <a:latin typeface="Roboto" panose="02000000000000000000" pitchFamily="2" charset="0"/>
                  <a:ea typeface="Roboto" panose="02000000000000000000" pitchFamily="2" charset="0"/>
                  <a:cs typeface="Roboto" panose="02000000000000000000" pitchFamily="2" charset="0"/>
                </a:rPr>
                <a:t>Virtualisation</a:t>
              </a:r>
              <a:r>
                <a:rPr kumimoji="0" lang="en-US" sz="900" b="0" i="0" u="none" strike="noStrike" kern="1200" cap="none" spc="0" normalizeH="0" baseline="0" noProof="0">
                  <a:ln>
                    <a:noFill/>
                  </a:ln>
                  <a:solidFill>
                    <a:schemeClr val="tx1">
                      <a:alpha val="70000"/>
                    </a:schemeClr>
                  </a:solidFill>
                  <a:effectLst/>
                  <a:uLnTx/>
                  <a:uFillTx/>
                  <a:latin typeface="Roboto" panose="02000000000000000000" pitchFamily="2" charset="0"/>
                  <a:ea typeface="Roboto" panose="02000000000000000000" pitchFamily="2" charset="0"/>
                  <a:cs typeface="Roboto" panose="02000000000000000000" pitchFamily="2" charset="0"/>
                </a:rPr>
                <a:t> and redesign of </a:t>
              </a:r>
              <a:r>
                <a:rPr kumimoji="0" lang="en-US" sz="900" b="1" i="0" u="none" strike="noStrike" kern="1200" cap="none" spc="0" normalizeH="0" baseline="0" noProof="0">
                  <a:ln>
                    <a:noFill/>
                  </a:ln>
                  <a:solidFill>
                    <a:schemeClr val="tx1">
                      <a:alpha val="70000"/>
                    </a:schemeClr>
                  </a:solidFill>
                  <a:effectLst/>
                  <a:uLnTx/>
                  <a:uFillTx/>
                  <a:latin typeface="Roboto" panose="02000000000000000000" pitchFamily="2" charset="0"/>
                  <a:ea typeface="Roboto" panose="02000000000000000000" pitchFamily="2" charset="0"/>
                  <a:cs typeface="Roboto" panose="02000000000000000000" pitchFamily="2" charset="0"/>
                </a:rPr>
                <a:t>500 hours</a:t>
              </a:r>
              <a:r>
                <a:rPr kumimoji="0" lang="en-US" sz="900" b="0" i="0" u="none" strike="noStrike" kern="1200" cap="none" spc="0" normalizeH="0" baseline="0" noProof="0">
                  <a:ln>
                    <a:noFill/>
                  </a:ln>
                  <a:solidFill>
                    <a:schemeClr val="tx1">
                      <a:alpha val="70000"/>
                    </a:schemeClr>
                  </a:solidFill>
                  <a:effectLst/>
                  <a:uLnTx/>
                  <a:uFillTx/>
                  <a:latin typeface="Roboto" panose="02000000000000000000" pitchFamily="2" charset="0"/>
                  <a:ea typeface="Roboto" panose="02000000000000000000" pitchFamily="2" charset="0"/>
                  <a:cs typeface="Roboto" panose="02000000000000000000" pitchFamily="2" charset="0"/>
                </a:rPr>
                <a:t> of legacy classroom content into blended learning</a:t>
              </a:r>
            </a:p>
            <a:p>
              <a:pPr marL="288925" marR="0" lvl="0" indent="-120650" algn="l" defTabSz="914400" rtl="0" eaLnBrk="1" fontAlgn="auto" latinLnBrk="0" hangingPunct="1">
                <a:lnSpc>
                  <a:spcPct val="120000"/>
                </a:lnSpc>
                <a:spcBef>
                  <a:spcPts val="600"/>
                </a:spcBef>
                <a:spcAft>
                  <a:spcPts val="0"/>
                </a:spcAft>
                <a:buClrTx/>
                <a:buSzTx/>
                <a:buFont typeface="Arial" panose="020B0604020202020204" pitchFamily="34" charset="0"/>
                <a:buChar char="•"/>
                <a:tabLst>
                  <a:tab pos="457200" algn="l"/>
                </a:tabLst>
                <a:defRPr/>
              </a:pPr>
              <a:r>
                <a:rPr lang="en-US" sz="900" b="1">
                  <a:solidFill>
                    <a:schemeClr val="tx1">
                      <a:alpha val="70000"/>
                    </a:schemeClr>
                  </a:solidFill>
                  <a:latin typeface="Roboto" panose="02000000000000000000" pitchFamily="2" charset="0"/>
                  <a:ea typeface="Roboto" panose="02000000000000000000" pitchFamily="2" charset="0"/>
                  <a:cs typeface="Roboto" panose="02000000000000000000" pitchFamily="2" charset="0"/>
                </a:rPr>
                <a:t>REDUCED</a:t>
              </a:r>
              <a:r>
                <a:rPr kumimoji="0" lang="en-US" sz="900" b="1" i="0" u="none" strike="noStrike" kern="1200" cap="none" spc="0" normalizeH="0" baseline="0" noProof="0">
                  <a:ln>
                    <a:noFill/>
                  </a:ln>
                  <a:solidFill>
                    <a:schemeClr val="tx1">
                      <a:alpha val="70000"/>
                    </a:schemeClr>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900" i="0" u="none" strike="noStrike" kern="1200" cap="none" spc="0" normalizeH="0" baseline="0" noProof="0">
                  <a:ln>
                    <a:noFill/>
                  </a:ln>
                  <a:solidFill>
                    <a:schemeClr val="tx1">
                      <a:alpha val="70000"/>
                    </a:schemeClr>
                  </a:solidFill>
                  <a:effectLst/>
                  <a:uLnTx/>
                  <a:uFillTx/>
                  <a:latin typeface="Roboto" panose="02000000000000000000" pitchFamily="2" charset="0"/>
                  <a:ea typeface="Roboto" panose="02000000000000000000" pitchFamily="2" charset="0"/>
                  <a:cs typeface="Roboto" panose="02000000000000000000" pitchFamily="2" charset="0"/>
                </a:rPr>
                <a:t>annual learning travel costs by</a:t>
              </a:r>
              <a:r>
                <a:rPr kumimoji="0" lang="en-US" sz="900" b="1" i="0" u="none" strike="noStrike" kern="1200" cap="none" spc="0" normalizeH="0" baseline="0" noProof="0">
                  <a:ln>
                    <a:noFill/>
                  </a:ln>
                  <a:solidFill>
                    <a:schemeClr val="tx1">
                      <a:alpha val="70000"/>
                    </a:schemeClr>
                  </a:solidFill>
                  <a:effectLst/>
                  <a:uLnTx/>
                  <a:uFillTx/>
                  <a:latin typeface="Roboto" panose="02000000000000000000" pitchFamily="2" charset="0"/>
                  <a:ea typeface="Roboto" panose="02000000000000000000" pitchFamily="2" charset="0"/>
                  <a:cs typeface="Roboto" panose="02000000000000000000" pitchFamily="2" charset="0"/>
                </a:rPr>
                <a:t> $25m</a:t>
              </a:r>
              <a:endParaRPr kumimoji="0" lang="en-IN" sz="900" b="0" i="0" u="none" strike="noStrike" kern="1200" cap="none" spc="0" normalizeH="0" baseline="0" noProof="0">
                <a:ln>
                  <a:noFill/>
                </a:ln>
                <a:solidFill>
                  <a:schemeClr val="tx1">
                    <a:alpha val="70000"/>
                  </a:schemeClr>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7" name="Rectangle 26">
              <a:extLst>
                <a:ext uri="{FF2B5EF4-FFF2-40B4-BE49-F238E27FC236}">
                  <a16:creationId xmlns:a16="http://schemas.microsoft.com/office/drawing/2014/main" id="{61AE12B4-BB2D-4454-9B74-C1C87070C776}"/>
                </a:ext>
              </a:extLst>
            </p:cNvPr>
            <p:cNvSpPr/>
            <p:nvPr/>
          </p:nvSpPr>
          <p:spPr>
            <a:xfrm>
              <a:off x="11252665" y="2851157"/>
              <a:ext cx="367408"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4BADF3"/>
                  </a:solidFill>
                  <a:effectLst/>
                  <a:uLnTx/>
                  <a:uFillTx/>
                  <a:latin typeface="Times New Roman" panose="02020603050405020304" pitchFamily="18" charset="0"/>
                  <a:ea typeface="Roboto" panose="02000000000000000000" pitchFamily="2" charset="0"/>
                  <a:cs typeface="Times New Roman" panose="02020603050405020304" pitchFamily="18" charset="0"/>
                </a:rPr>
                <a:t>”</a:t>
              </a:r>
            </a:p>
          </p:txBody>
        </p:sp>
        <p:sp>
          <p:nvSpPr>
            <p:cNvPr id="93" name="Rounded Rectangle 38">
              <a:extLst>
                <a:ext uri="{FF2B5EF4-FFF2-40B4-BE49-F238E27FC236}">
                  <a16:creationId xmlns:a16="http://schemas.microsoft.com/office/drawing/2014/main" id="{5A498C25-8AE2-25CC-68F2-3D57450121D9}"/>
                </a:ext>
              </a:extLst>
            </p:cNvPr>
            <p:cNvSpPr/>
            <p:nvPr/>
          </p:nvSpPr>
          <p:spPr>
            <a:xfrm>
              <a:off x="8026374" y="4271179"/>
              <a:ext cx="3657600" cy="182880"/>
            </a:xfrm>
            <a:prstGeom prst="roundRect">
              <a:avLst>
                <a:gd name="adj" fmla="val 1231"/>
              </a:avLst>
            </a:prstGeom>
            <a:solidFill>
              <a:srgbClr val="F2A700">
                <a:alpha val="20000"/>
              </a:srgbClr>
            </a:solidFill>
            <a:ln>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tIns="91440" rIns="91440" bIns="91440" rtlCol="0" anchor="ctr" anchorCtr="0"/>
            <a:lstStyle/>
            <a:p>
              <a:pPr marL="180000" marR="0" lvl="0" defTabSz="914400" rtl="0" eaLnBrk="1" fontAlgn="auto" latinLnBrk="0" hangingPunct="1">
                <a:lnSpc>
                  <a:spcPct val="120000"/>
                </a:lnSpc>
                <a:spcBef>
                  <a:spcPct val="0"/>
                </a:spcBef>
                <a:spcAft>
                  <a:spcPts val="0"/>
                </a:spcAft>
                <a:buClrTx/>
                <a:buSzTx/>
                <a:tabLst/>
                <a:defRPr/>
              </a:pPr>
              <a:r>
                <a:rPr kumimoji="0" lang="en-US" sz="900" b="1" i="0" u="none" strike="noStrike" kern="1200" cap="none" spc="0" normalizeH="0" baseline="0" noProof="0">
                  <a:ln>
                    <a:noFill/>
                  </a:ln>
                  <a:solidFill>
                    <a:prstClr val="black">
                      <a:alpha val="70000"/>
                    </a:prstClr>
                  </a:solidFill>
                  <a:effectLst/>
                  <a:uLnTx/>
                  <a:uFillTx/>
                  <a:latin typeface="Roboto" panose="02000000000000000000" pitchFamily="2" charset="0"/>
                  <a:ea typeface="Roboto" panose="02000000000000000000" pitchFamily="2" charset="0"/>
                  <a:cs typeface="Roboto" panose="02000000000000000000" pitchFamily="2" charset="0"/>
                </a:rPr>
                <a:t>DEDICATED TEAM</a:t>
              </a:r>
            </a:p>
          </p:txBody>
        </p:sp>
      </p:grpSp>
      <p:pic>
        <p:nvPicPr>
          <p:cNvPr id="95" name="Picture 94" descr="A blue and black striped sphere&#10;&#10;AI-generated content may be incorrect.">
            <a:extLst>
              <a:ext uri="{FF2B5EF4-FFF2-40B4-BE49-F238E27FC236}">
                <a16:creationId xmlns:a16="http://schemas.microsoft.com/office/drawing/2014/main" id="{A98A8B83-B867-A435-8AD6-DD2A5338A46F}"/>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424141" y="4571510"/>
            <a:ext cx="728016" cy="299169"/>
          </a:xfrm>
          <a:prstGeom prst="rect">
            <a:avLst/>
          </a:prstGeom>
        </p:spPr>
      </p:pic>
      <p:pic>
        <p:nvPicPr>
          <p:cNvPr id="106" name="Picture 105" descr="A yellow and black logo&#10;&#10;AI-generated content may be incorrect.">
            <a:extLst>
              <a:ext uri="{FF2B5EF4-FFF2-40B4-BE49-F238E27FC236}">
                <a16:creationId xmlns:a16="http://schemas.microsoft.com/office/drawing/2014/main" id="{35093424-8A1C-4D2F-6AE4-A93FED845C2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114402" y="1116217"/>
            <a:ext cx="433673" cy="433673"/>
          </a:xfrm>
          <a:prstGeom prst="rect">
            <a:avLst/>
          </a:prstGeom>
        </p:spPr>
      </p:pic>
      <p:pic>
        <p:nvPicPr>
          <p:cNvPr id="94" name="Picture 93" descr="A picture containing colorfulness, screenshot, orange, graphics&#10;&#10;Description automatically generated">
            <a:extLst>
              <a:ext uri="{FF2B5EF4-FFF2-40B4-BE49-F238E27FC236}">
                <a16:creationId xmlns:a16="http://schemas.microsoft.com/office/drawing/2014/main" id="{2F0403D8-8360-5814-F8E4-69EFEE40A582}"/>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420017" y="2827108"/>
            <a:ext cx="427444" cy="324430"/>
          </a:xfrm>
          <a:prstGeom prst="rect">
            <a:avLst/>
          </a:prstGeom>
        </p:spPr>
      </p:pic>
    </p:spTree>
    <p:extLst>
      <p:ext uri="{BB962C8B-B14F-4D97-AF65-F5344CB8AC3E}">
        <p14:creationId xmlns:p14="http://schemas.microsoft.com/office/powerpoint/2010/main" val="218949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8CE7DB-6D65-BE18-C1AD-47AC42CE13CB}"/>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DD0032A-D1FE-2FC0-E310-FCDC97D6524A}"/>
              </a:ext>
            </a:extLst>
          </p:cNvPr>
          <p:cNvSpPr>
            <a:spLocks noGrp="1"/>
          </p:cNvSpPr>
          <p:nvPr>
            <p:ph type="body" sz="quarter" idx="10"/>
          </p:nvPr>
        </p:nvSpPr>
        <p:spPr/>
        <p:txBody>
          <a:bodyPr>
            <a:normAutofit/>
          </a:bodyPr>
          <a:lstStyle/>
          <a:p>
            <a:pPr marL="0" indent="0">
              <a:buNone/>
            </a:pPr>
            <a:r>
              <a:rPr kumimoji="0" lang="en-US" b="0" i="0" u="none" strike="noStrike" kern="0" cap="none" spc="0" normalizeH="0" baseline="0" noProof="0" err="1">
                <a:ln>
                  <a:noFill/>
                </a:ln>
                <a:solidFill>
                  <a:sysClr val="windowText" lastClr="000000"/>
                </a:solidFill>
                <a:effectLst/>
                <a:uLnTx/>
                <a:uFillTx/>
                <a:latin typeface="Roboto" panose="02000000000000000000" pitchFamily="2" charset="0"/>
                <a:ea typeface="Roboto" panose="02000000000000000000" pitchFamily="2" charset="0"/>
              </a:rPr>
              <a:t>Aptara’s</a:t>
            </a:r>
            <a:r>
              <a:rPr kumimoji="0" lang="en-US" b="0" i="0" u="none" strike="noStrike" kern="0" cap="none" spc="0" normalizeH="0" baseline="0" noProof="0">
                <a:ln>
                  <a:noFill/>
                </a:ln>
                <a:solidFill>
                  <a:sysClr val="windowText" lastClr="000000"/>
                </a:solidFill>
                <a:effectLst/>
                <a:uLnTx/>
                <a:uFillTx/>
                <a:latin typeface="Roboto" panose="02000000000000000000" pitchFamily="2" charset="0"/>
                <a:ea typeface="Roboto" panose="02000000000000000000" pitchFamily="2" charset="0"/>
              </a:rPr>
              <a:t> XDT Client Portfolio</a:t>
            </a:r>
            <a:endParaRPr lang="en-IN"/>
          </a:p>
        </p:txBody>
      </p:sp>
      <p:grpSp>
        <p:nvGrpSpPr>
          <p:cNvPr id="15" name="Group 14">
            <a:extLst>
              <a:ext uri="{FF2B5EF4-FFF2-40B4-BE49-F238E27FC236}">
                <a16:creationId xmlns:a16="http://schemas.microsoft.com/office/drawing/2014/main" id="{69A52BDA-FBD3-BA5E-93F7-97D09FAB1519}"/>
              </a:ext>
            </a:extLst>
          </p:cNvPr>
          <p:cNvGrpSpPr/>
          <p:nvPr/>
        </p:nvGrpSpPr>
        <p:grpSpPr>
          <a:xfrm>
            <a:off x="5005967" y="1333046"/>
            <a:ext cx="2160000" cy="2366846"/>
            <a:chOff x="4715453" y="1333046"/>
            <a:chExt cx="2160000" cy="2366846"/>
          </a:xfrm>
        </p:grpSpPr>
        <p:sp>
          <p:nvSpPr>
            <p:cNvPr id="86" name="Rectangle: Rounded Corners 85">
              <a:extLst>
                <a:ext uri="{FF2B5EF4-FFF2-40B4-BE49-F238E27FC236}">
                  <a16:creationId xmlns:a16="http://schemas.microsoft.com/office/drawing/2014/main" id="{1860D56D-BBD0-2191-5729-DE9EACFAA65A}"/>
                </a:ext>
              </a:extLst>
            </p:cNvPr>
            <p:cNvSpPr/>
            <p:nvPr/>
          </p:nvSpPr>
          <p:spPr>
            <a:xfrm>
              <a:off x="4715453" y="1333046"/>
              <a:ext cx="2160000" cy="2366846"/>
            </a:xfrm>
            <a:prstGeom prst="roundRect">
              <a:avLst>
                <a:gd name="adj" fmla="val 2698"/>
              </a:avLst>
            </a:prstGeom>
            <a:solidFill>
              <a:srgbClr val="EAF8FA"/>
            </a:solidFill>
            <a:ln w="25400" cap="flat" cmpd="sng" algn="ctr">
              <a:noFill/>
              <a:prstDash val="solid"/>
            </a:ln>
            <a:effectLst>
              <a:outerShdw blurRad="50800" dist="38100" dir="2700000" algn="tl" rotWithShape="0">
                <a:prstClr val="black">
                  <a:alpha val="16000"/>
                </a:prstClr>
              </a:outerShdw>
            </a:effectLst>
          </p:spPr>
          <p:txBody>
            <a:bodyPr rtlCol="0" anchor="ctr"/>
            <a:lstStyle/>
            <a:p>
              <a:pPr algn="ctr"/>
              <a:endParaRPr lang="en-IN" sz="1200" kern="0">
                <a:solidFill>
                  <a:prstClr val="white"/>
                </a:solidFill>
                <a:latin typeface="Roboto" panose="02000000000000000000" pitchFamily="2" charset="0"/>
                <a:ea typeface="Roboto" panose="02000000000000000000" pitchFamily="2" charset="0"/>
              </a:endParaRPr>
            </a:p>
          </p:txBody>
        </p:sp>
        <p:sp>
          <p:nvSpPr>
            <p:cNvPr id="87" name="Rectangle: Rounded Corners 86">
              <a:extLst>
                <a:ext uri="{FF2B5EF4-FFF2-40B4-BE49-F238E27FC236}">
                  <a16:creationId xmlns:a16="http://schemas.microsoft.com/office/drawing/2014/main" id="{B86D831A-0890-6244-6452-00A0669FC4F6}"/>
                </a:ext>
              </a:extLst>
            </p:cNvPr>
            <p:cNvSpPr/>
            <p:nvPr/>
          </p:nvSpPr>
          <p:spPr>
            <a:xfrm>
              <a:off x="4715453" y="1728990"/>
              <a:ext cx="1918834" cy="347078"/>
            </a:xfrm>
            <a:prstGeom prst="roundRect">
              <a:avLst>
                <a:gd name="adj" fmla="val 0"/>
              </a:avLst>
            </a:prstGeom>
            <a:solidFill>
              <a:srgbClr val="ABE5EB">
                <a:alpha val="67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200" b="0" i="0" u="none" strike="noStrike" kern="0" cap="none" spc="0" normalizeH="0" baseline="0" noProof="0">
                <a:ln>
                  <a:noFill/>
                </a:ln>
                <a:solidFill>
                  <a:prstClr val="white"/>
                </a:solidFill>
                <a:effectLst/>
                <a:uLnTx/>
                <a:uFillTx/>
                <a:latin typeface="Roboto" panose="02000000000000000000" pitchFamily="2" charset="0"/>
                <a:ea typeface="Roboto" panose="02000000000000000000" pitchFamily="2" charset="0"/>
              </a:endParaRPr>
            </a:p>
          </p:txBody>
        </p:sp>
        <p:sp>
          <p:nvSpPr>
            <p:cNvPr id="88" name="TextBox 87">
              <a:extLst>
                <a:ext uri="{FF2B5EF4-FFF2-40B4-BE49-F238E27FC236}">
                  <a16:creationId xmlns:a16="http://schemas.microsoft.com/office/drawing/2014/main" id="{D7010A9F-2600-6AE5-279E-E2B6821078C7}"/>
                </a:ext>
              </a:extLst>
            </p:cNvPr>
            <p:cNvSpPr txBox="1"/>
            <p:nvPr/>
          </p:nvSpPr>
          <p:spPr>
            <a:xfrm>
              <a:off x="6085026" y="1685207"/>
              <a:ext cx="540767" cy="461665"/>
            </a:xfrm>
            <a:prstGeom prst="rect">
              <a:avLst/>
            </a:prstGeom>
            <a:noFill/>
          </p:spPr>
          <p:txBody>
            <a:bodyPr wrap="square">
              <a:spAutoFit/>
            </a:bodyPr>
            <a:lstStyle/>
            <a:p>
              <a:pPr algn="r"/>
              <a:r>
                <a:rPr lang="en-IN" sz="2400" b="1">
                  <a:solidFill>
                    <a:srgbClr val="000000"/>
                  </a:solidFill>
                  <a:latin typeface="Roboto" panose="02000000000000000000" pitchFamily="2" charset="0"/>
                  <a:ea typeface="Roboto" panose="02000000000000000000" pitchFamily="2" charset="0"/>
                  <a:cs typeface="Roboto" panose="02000000000000000000" pitchFamily="2" charset="0"/>
                </a:rPr>
                <a:t>13</a:t>
              </a:r>
              <a:endParaRPr lang="en-IN" sz="2400" b="1">
                <a:solidFill>
                  <a:prstClr val="black"/>
                </a:solidFill>
                <a:latin typeface="Roboto" panose="02000000000000000000" pitchFamily="2" charset="0"/>
                <a:ea typeface="Roboto" panose="02000000000000000000" pitchFamily="2" charset="0"/>
                <a:cs typeface="Roboto" panose="02000000000000000000" pitchFamily="2" charset="0"/>
              </a:endParaRPr>
            </a:p>
          </p:txBody>
        </p:sp>
        <p:sp>
          <p:nvSpPr>
            <p:cNvPr id="89" name="TextBox 88">
              <a:extLst>
                <a:ext uri="{FF2B5EF4-FFF2-40B4-BE49-F238E27FC236}">
                  <a16:creationId xmlns:a16="http://schemas.microsoft.com/office/drawing/2014/main" id="{FB8BDA22-5A62-1D8B-53A3-5A2C6CA6F717}"/>
                </a:ext>
              </a:extLst>
            </p:cNvPr>
            <p:cNvSpPr txBox="1"/>
            <p:nvPr/>
          </p:nvSpPr>
          <p:spPr>
            <a:xfrm>
              <a:off x="4741982" y="2097643"/>
              <a:ext cx="1702156" cy="230748"/>
            </a:xfrm>
            <a:prstGeom prst="rect">
              <a:avLst/>
            </a:prstGeom>
            <a:noFill/>
          </p:spPr>
          <p:txBody>
            <a:bodyPr wrap="square">
              <a:spAutoFit/>
            </a:bodyPr>
            <a:lstStyle/>
            <a:p>
              <a:r>
                <a:rPr lang="en-IN" sz="1000" b="1">
                  <a:solidFill>
                    <a:srgbClr val="000000"/>
                  </a:solidFill>
                  <a:latin typeface="Roboto" panose="02000000000000000000" pitchFamily="2" charset="0"/>
                  <a:ea typeface="Roboto" panose="02000000000000000000" pitchFamily="2" charset="0"/>
                  <a:cs typeface="Roboto" panose="02000000000000000000" pitchFamily="2" charset="0"/>
                </a:rPr>
                <a:t>SERVICES PROVIDED:</a:t>
              </a:r>
            </a:p>
          </p:txBody>
        </p:sp>
        <p:pic>
          <p:nvPicPr>
            <p:cNvPr id="90" name="Picture 89" descr="A black background with a black square&#10;&#10;Description automatically generated with medium confidence">
              <a:extLst>
                <a:ext uri="{FF2B5EF4-FFF2-40B4-BE49-F238E27FC236}">
                  <a16:creationId xmlns:a16="http://schemas.microsoft.com/office/drawing/2014/main" id="{C7A08645-5C73-13D0-1646-62ADB10FF347}"/>
                </a:ext>
              </a:extLst>
            </p:cNvPr>
            <p:cNvPicPr>
              <a:picLocks noChangeAspect="1"/>
            </p:cNvPicPr>
            <p:nvPr/>
          </p:nvPicPr>
          <p:blipFill>
            <a:blip r:embed="rId3" cstate="print">
              <a:alphaModFix amt="3000"/>
              <a:extLst>
                <a:ext uri="{28A0092B-C50C-407E-A947-70E740481C1C}">
                  <a14:useLocalDpi xmlns:a14="http://schemas.microsoft.com/office/drawing/2010/main"/>
                </a:ext>
              </a:extLst>
            </a:blip>
            <a:srcRect b="40576"/>
            <a:stretch/>
          </p:blipFill>
          <p:spPr>
            <a:xfrm>
              <a:off x="4755262" y="1726553"/>
              <a:ext cx="587399" cy="349057"/>
            </a:xfrm>
            <a:prstGeom prst="rect">
              <a:avLst/>
            </a:prstGeom>
            <a:effectLst>
              <a:outerShdw blurRad="50800" dist="50800" dir="5400000" algn="ctr" rotWithShape="0">
                <a:srgbClr val="000000">
                  <a:alpha val="0"/>
                </a:srgbClr>
              </a:outerShdw>
            </a:effectLst>
          </p:spPr>
        </p:pic>
        <p:sp>
          <p:nvSpPr>
            <p:cNvPr id="91" name="TextBox 90">
              <a:extLst>
                <a:ext uri="{FF2B5EF4-FFF2-40B4-BE49-F238E27FC236}">
                  <a16:creationId xmlns:a16="http://schemas.microsoft.com/office/drawing/2014/main" id="{D904597A-56F5-8674-6A8D-2C76C3A3D339}"/>
                </a:ext>
              </a:extLst>
            </p:cNvPr>
            <p:cNvSpPr txBox="1"/>
            <p:nvPr/>
          </p:nvSpPr>
          <p:spPr>
            <a:xfrm>
              <a:off x="4741982" y="2295837"/>
              <a:ext cx="1899026" cy="1164421"/>
            </a:xfrm>
            <a:prstGeom prst="rect">
              <a:avLst/>
            </a:prstGeom>
            <a:noFill/>
          </p:spPr>
          <p:txBody>
            <a:bodyPr wrap="square">
              <a:spAutoFit/>
            </a:bodyPr>
            <a:lstStyle/>
            <a:p>
              <a:pPr marL="117475" indent="-117475" fontAlgn="ctr">
                <a:spcBef>
                  <a:spcPts val="200"/>
                </a:spcBef>
                <a:buFont typeface="Arial" panose="020B0604020202020204" pitchFamily="34" charset="0"/>
                <a:buChar char="•"/>
              </a:pPr>
              <a:r>
                <a:rPr lang="en-IN" sz="900">
                  <a:solidFill>
                    <a:srgbClr val="000000"/>
                  </a:solidFill>
                  <a:latin typeface="Roboto" panose="02000000000000000000" pitchFamily="2" charset="0"/>
                  <a:ea typeface="Roboto" panose="02000000000000000000" pitchFamily="2" charset="0"/>
                </a:rPr>
                <a:t>End-to-end learning design</a:t>
              </a:r>
            </a:p>
            <a:p>
              <a:pPr marL="117475" indent="-117475" fontAlgn="ctr">
                <a:spcBef>
                  <a:spcPts val="200"/>
                </a:spcBef>
                <a:buFont typeface="Arial" panose="020B0604020202020204" pitchFamily="34" charset="0"/>
                <a:buChar char="•"/>
              </a:pPr>
              <a:r>
                <a:rPr lang="en-IN" sz="900">
                  <a:solidFill>
                    <a:srgbClr val="000000"/>
                  </a:solidFill>
                  <a:latin typeface="Roboto" panose="02000000000000000000" pitchFamily="2" charset="0"/>
                  <a:ea typeface="Roboto" panose="02000000000000000000" pitchFamily="2" charset="0"/>
                </a:rPr>
                <a:t>Multimedia design</a:t>
              </a:r>
            </a:p>
            <a:p>
              <a:pPr marL="117475" indent="-117475" fontAlgn="ctr">
                <a:spcBef>
                  <a:spcPts val="200"/>
                </a:spcBef>
                <a:buFont typeface="Arial" panose="020B0604020202020204" pitchFamily="34" charset="0"/>
                <a:buChar char="•"/>
              </a:pPr>
              <a:r>
                <a:rPr lang="en-IN" sz="900">
                  <a:solidFill>
                    <a:srgbClr val="000000"/>
                  </a:solidFill>
                  <a:latin typeface="Roboto" panose="02000000000000000000" pitchFamily="2" charset="0"/>
                  <a:ea typeface="Roboto" panose="02000000000000000000" pitchFamily="2" charset="0"/>
                </a:rPr>
                <a:t>Power BI and SharePoint development</a:t>
              </a:r>
            </a:p>
            <a:p>
              <a:pPr marL="117475" indent="-117475" fontAlgn="ctr">
                <a:spcBef>
                  <a:spcPts val="200"/>
                </a:spcBef>
                <a:buFont typeface="Arial" panose="020B0604020202020204" pitchFamily="34" charset="0"/>
                <a:buChar char="•"/>
              </a:pPr>
              <a:r>
                <a:rPr lang="en-IN" sz="900">
                  <a:solidFill>
                    <a:srgbClr val="000000"/>
                  </a:solidFill>
                  <a:latin typeface="Roboto" panose="02000000000000000000" pitchFamily="2" charset="0"/>
                  <a:ea typeface="Roboto" panose="02000000000000000000" pitchFamily="2" charset="0"/>
                </a:rPr>
                <a:t>Sales and marketing collateral development</a:t>
              </a:r>
            </a:p>
            <a:p>
              <a:pPr marL="117475" indent="-117475" fontAlgn="ctr">
                <a:spcBef>
                  <a:spcPts val="200"/>
                </a:spcBef>
                <a:buFont typeface="Arial" panose="020B0604020202020204" pitchFamily="34" charset="0"/>
                <a:buChar char="•"/>
              </a:pPr>
              <a:r>
                <a:rPr lang="en-IN" sz="900">
                  <a:solidFill>
                    <a:srgbClr val="000000"/>
                  </a:solidFill>
                  <a:latin typeface="Roboto" panose="02000000000000000000" pitchFamily="2" charset="0"/>
                  <a:ea typeface="Roboto" panose="02000000000000000000" pitchFamily="2" charset="0"/>
                </a:rPr>
                <a:t>LMS administration support</a:t>
              </a:r>
            </a:p>
          </p:txBody>
        </p:sp>
        <p:pic>
          <p:nvPicPr>
            <p:cNvPr id="92" name="Picture 91" descr="A blue shield with a snake and text&#10;&#10;Description automatically generated">
              <a:extLst>
                <a:ext uri="{FF2B5EF4-FFF2-40B4-BE49-F238E27FC236}">
                  <a16:creationId xmlns:a16="http://schemas.microsoft.com/office/drawing/2014/main" id="{0693AF9D-5D40-159E-DA70-20F906691E37}"/>
                </a:ext>
              </a:extLst>
            </p:cNvPr>
            <p:cNvPicPr>
              <a:picLocks noChangeAspect="1"/>
            </p:cNvPicPr>
            <p:nvPr/>
          </p:nvPicPr>
          <p:blipFill>
            <a:blip r:embed="rId4" cstate="print">
              <a:extLst>
                <a:ext uri="{28A0092B-C50C-407E-A947-70E740481C1C}">
                  <a14:useLocalDpi xmlns:a14="http://schemas.microsoft.com/office/drawing/2010/main"/>
                </a:ext>
              </a:extLst>
            </a:blip>
            <a:srcRect t="18965" b="23057"/>
            <a:stretch/>
          </p:blipFill>
          <p:spPr>
            <a:xfrm>
              <a:off x="4839106" y="1352143"/>
              <a:ext cx="1027196" cy="335000"/>
            </a:xfrm>
            <a:prstGeom prst="rect">
              <a:avLst/>
            </a:prstGeom>
          </p:spPr>
        </p:pic>
        <p:sp>
          <p:nvSpPr>
            <p:cNvPr id="93" name="TextBox 92">
              <a:extLst>
                <a:ext uri="{FF2B5EF4-FFF2-40B4-BE49-F238E27FC236}">
                  <a16:creationId xmlns:a16="http://schemas.microsoft.com/office/drawing/2014/main" id="{9BFB2BFA-C649-749F-E511-5CE7A30F67BC}"/>
                </a:ext>
              </a:extLst>
            </p:cNvPr>
            <p:cNvSpPr txBox="1"/>
            <p:nvPr/>
          </p:nvSpPr>
          <p:spPr>
            <a:xfrm>
              <a:off x="4741982" y="1775517"/>
              <a:ext cx="953694" cy="295507"/>
            </a:xfrm>
            <a:prstGeom prst="rect">
              <a:avLst/>
            </a:prstGeom>
            <a:noFill/>
          </p:spPr>
          <p:txBody>
            <a:bodyPr wrap="square">
              <a:spAutoFit/>
            </a:bodyPr>
            <a:lstStyle/>
            <a:p>
              <a:r>
                <a:rPr lang="en-IN" sz="1200" b="1">
                  <a:solidFill>
                    <a:srgbClr val="000000"/>
                  </a:solidFill>
                  <a:latin typeface="Roboto" panose="02000000000000000000" pitchFamily="2" charset="0"/>
                  <a:ea typeface="Roboto" panose="02000000000000000000" pitchFamily="2" charset="0"/>
                  <a:cs typeface="Roboto" panose="02000000000000000000" pitchFamily="2" charset="0"/>
                </a:rPr>
                <a:t>TEAM SIZE</a:t>
              </a:r>
              <a:endParaRPr lang="en-IN" sz="1200" b="1">
                <a:solidFill>
                  <a:prstClr val="black"/>
                </a:solidFill>
                <a:latin typeface="Roboto" panose="02000000000000000000" pitchFamily="2" charset="0"/>
                <a:ea typeface="Roboto" panose="02000000000000000000" pitchFamily="2" charset="0"/>
                <a:cs typeface="Roboto" panose="02000000000000000000" pitchFamily="2" charset="0"/>
              </a:endParaRPr>
            </a:p>
          </p:txBody>
        </p:sp>
      </p:grpSp>
      <p:grpSp>
        <p:nvGrpSpPr>
          <p:cNvPr id="17" name="Group 16">
            <a:extLst>
              <a:ext uri="{FF2B5EF4-FFF2-40B4-BE49-F238E27FC236}">
                <a16:creationId xmlns:a16="http://schemas.microsoft.com/office/drawing/2014/main" id="{716816E8-E100-ABFE-463A-8CCEB911837F}"/>
              </a:ext>
            </a:extLst>
          </p:cNvPr>
          <p:cNvGrpSpPr/>
          <p:nvPr/>
        </p:nvGrpSpPr>
        <p:grpSpPr>
          <a:xfrm>
            <a:off x="458769" y="1333046"/>
            <a:ext cx="2160002" cy="2366846"/>
            <a:chOff x="458769" y="1333046"/>
            <a:chExt cx="2160002" cy="2366846"/>
          </a:xfrm>
        </p:grpSpPr>
        <p:sp>
          <p:nvSpPr>
            <p:cNvPr id="77" name="Rectangle: Rounded Corners 76">
              <a:extLst>
                <a:ext uri="{FF2B5EF4-FFF2-40B4-BE49-F238E27FC236}">
                  <a16:creationId xmlns:a16="http://schemas.microsoft.com/office/drawing/2014/main" id="{02518ED8-85F1-4B8E-43A2-2E779DD36366}"/>
                </a:ext>
              </a:extLst>
            </p:cNvPr>
            <p:cNvSpPr/>
            <p:nvPr/>
          </p:nvSpPr>
          <p:spPr>
            <a:xfrm>
              <a:off x="458771" y="1333046"/>
              <a:ext cx="2160000" cy="2366846"/>
            </a:xfrm>
            <a:prstGeom prst="roundRect">
              <a:avLst>
                <a:gd name="adj" fmla="val 2698"/>
              </a:avLst>
            </a:prstGeom>
            <a:solidFill>
              <a:srgbClr val="EAF8FA"/>
            </a:solidFill>
            <a:ln w="25400" cap="flat" cmpd="sng" algn="ctr">
              <a:noFill/>
              <a:prstDash val="solid"/>
            </a:ln>
            <a:effectLst>
              <a:outerShdw blurRad="50800" dist="38100" dir="2700000" algn="tl" rotWithShape="0">
                <a:prstClr val="black">
                  <a:alpha val="16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200" b="0" i="0" u="none" strike="noStrike" kern="0" cap="none" spc="0" normalizeH="0" baseline="0" noProof="0">
                <a:ln>
                  <a:noFill/>
                </a:ln>
                <a:solidFill>
                  <a:prstClr val="white"/>
                </a:solidFill>
                <a:effectLst/>
                <a:uLnTx/>
                <a:uFillTx/>
                <a:latin typeface="Roboto" panose="02000000000000000000" pitchFamily="2" charset="0"/>
                <a:ea typeface="Roboto" panose="02000000000000000000" pitchFamily="2" charset="0"/>
              </a:endParaRPr>
            </a:p>
          </p:txBody>
        </p:sp>
        <p:sp>
          <p:nvSpPr>
            <p:cNvPr id="78" name="Rectangle: Rounded Corners 77">
              <a:extLst>
                <a:ext uri="{FF2B5EF4-FFF2-40B4-BE49-F238E27FC236}">
                  <a16:creationId xmlns:a16="http://schemas.microsoft.com/office/drawing/2014/main" id="{794CF65C-7DB3-EE98-8D19-018CC50F9721}"/>
                </a:ext>
              </a:extLst>
            </p:cNvPr>
            <p:cNvSpPr/>
            <p:nvPr/>
          </p:nvSpPr>
          <p:spPr>
            <a:xfrm>
              <a:off x="458769" y="1728990"/>
              <a:ext cx="1904514" cy="347078"/>
            </a:xfrm>
            <a:prstGeom prst="roundRect">
              <a:avLst>
                <a:gd name="adj" fmla="val 0"/>
              </a:avLst>
            </a:prstGeom>
            <a:solidFill>
              <a:srgbClr val="ABE5EB">
                <a:alpha val="67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200" b="0" i="0" u="none" strike="noStrike" kern="0" cap="none" spc="0" normalizeH="0" baseline="0" noProof="0">
                <a:ln>
                  <a:noFill/>
                </a:ln>
                <a:solidFill>
                  <a:prstClr val="white"/>
                </a:solidFill>
                <a:effectLst/>
                <a:uLnTx/>
                <a:uFillTx/>
                <a:latin typeface="Roboto" panose="02000000000000000000" pitchFamily="2" charset="0"/>
                <a:ea typeface="Roboto" panose="02000000000000000000" pitchFamily="2" charset="0"/>
              </a:endParaRPr>
            </a:p>
          </p:txBody>
        </p:sp>
        <p:sp>
          <p:nvSpPr>
            <p:cNvPr id="79" name="TextBox 78">
              <a:extLst>
                <a:ext uri="{FF2B5EF4-FFF2-40B4-BE49-F238E27FC236}">
                  <a16:creationId xmlns:a16="http://schemas.microsoft.com/office/drawing/2014/main" id="{72646C5E-9105-07F7-3036-6CE511B4B42D}"/>
                </a:ext>
              </a:extLst>
            </p:cNvPr>
            <p:cNvSpPr txBox="1"/>
            <p:nvPr/>
          </p:nvSpPr>
          <p:spPr>
            <a:xfrm>
              <a:off x="1605209" y="1685207"/>
              <a:ext cx="712157" cy="432653"/>
            </a:xfrm>
            <a:prstGeom prst="rect">
              <a:avLst/>
            </a:prstGeom>
            <a:noFill/>
          </p:spPr>
          <p:txBody>
            <a:bodyPr wrap="square">
              <a:spAutoFit/>
            </a:bodyPr>
            <a:lstStyle/>
            <a:p>
              <a:pPr algn="r"/>
              <a:r>
                <a:rPr lang="en-IN" sz="2400" b="1">
                  <a:solidFill>
                    <a:srgbClr val="000000"/>
                  </a:solidFill>
                  <a:latin typeface="Roboto" panose="02000000000000000000" pitchFamily="2" charset="0"/>
                  <a:ea typeface="Roboto" panose="02000000000000000000" pitchFamily="2" charset="0"/>
                  <a:cs typeface="Roboto" panose="02000000000000000000" pitchFamily="2" charset="0"/>
                </a:rPr>
                <a:t>140</a:t>
              </a:r>
              <a:endParaRPr lang="en-IN" sz="2400" b="1">
                <a:solidFill>
                  <a:prstClr val="black"/>
                </a:solidFill>
                <a:latin typeface="Roboto" panose="02000000000000000000" pitchFamily="2" charset="0"/>
                <a:ea typeface="Roboto" panose="02000000000000000000" pitchFamily="2" charset="0"/>
                <a:cs typeface="Roboto" panose="02000000000000000000" pitchFamily="2" charset="0"/>
              </a:endParaRPr>
            </a:p>
          </p:txBody>
        </p:sp>
        <p:pic>
          <p:nvPicPr>
            <p:cNvPr id="80" name="Picture 79" descr="A blue and black striped sphere&#10;&#10;Description automatically generated">
              <a:extLst>
                <a:ext uri="{FF2B5EF4-FFF2-40B4-BE49-F238E27FC236}">
                  <a16:creationId xmlns:a16="http://schemas.microsoft.com/office/drawing/2014/main" id="{CAA23402-131A-CE92-C06B-368160F2540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24047" y="1393521"/>
              <a:ext cx="613829" cy="252245"/>
            </a:xfrm>
            <a:prstGeom prst="rect">
              <a:avLst/>
            </a:prstGeom>
          </p:spPr>
        </p:pic>
        <p:sp>
          <p:nvSpPr>
            <p:cNvPr id="81" name="TextBox 80">
              <a:extLst>
                <a:ext uri="{FF2B5EF4-FFF2-40B4-BE49-F238E27FC236}">
                  <a16:creationId xmlns:a16="http://schemas.microsoft.com/office/drawing/2014/main" id="{2467BBC2-7F9D-3D21-B94E-6C49FF946FA0}"/>
                </a:ext>
              </a:extLst>
            </p:cNvPr>
            <p:cNvSpPr txBox="1"/>
            <p:nvPr/>
          </p:nvSpPr>
          <p:spPr>
            <a:xfrm>
              <a:off x="511691" y="2097643"/>
              <a:ext cx="1702156" cy="230748"/>
            </a:xfrm>
            <a:prstGeom prst="rect">
              <a:avLst/>
            </a:prstGeom>
            <a:noFill/>
          </p:spPr>
          <p:txBody>
            <a:bodyPr wrap="square">
              <a:spAutoFit/>
            </a:bodyPr>
            <a:lstStyle/>
            <a:p>
              <a:r>
                <a:rPr lang="en-IN" sz="1000" b="1">
                  <a:solidFill>
                    <a:srgbClr val="000000"/>
                  </a:solidFill>
                  <a:latin typeface="Roboto" panose="02000000000000000000" pitchFamily="2" charset="0"/>
                  <a:ea typeface="Roboto" panose="02000000000000000000" pitchFamily="2" charset="0"/>
                  <a:cs typeface="Roboto" panose="02000000000000000000" pitchFamily="2" charset="0"/>
                </a:rPr>
                <a:t>SERVICES PROVIDED:</a:t>
              </a:r>
            </a:p>
          </p:txBody>
        </p:sp>
        <p:sp>
          <p:nvSpPr>
            <p:cNvPr id="82" name="TextBox 81">
              <a:extLst>
                <a:ext uri="{FF2B5EF4-FFF2-40B4-BE49-F238E27FC236}">
                  <a16:creationId xmlns:a16="http://schemas.microsoft.com/office/drawing/2014/main" id="{1022BD50-D8FA-A999-5CDA-72D4842059EB}"/>
                </a:ext>
              </a:extLst>
            </p:cNvPr>
            <p:cNvSpPr txBox="1"/>
            <p:nvPr/>
          </p:nvSpPr>
          <p:spPr>
            <a:xfrm>
              <a:off x="511691" y="2295837"/>
              <a:ext cx="1904514" cy="1164421"/>
            </a:xfrm>
            <a:prstGeom prst="rect">
              <a:avLst/>
            </a:prstGeom>
            <a:noFill/>
          </p:spPr>
          <p:txBody>
            <a:bodyPr wrap="square">
              <a:spAutoFit/>
            </a:bodyPr>
            <a:lstStyle/>
            <a:p>
              <a:pPr marL="117475" indent="-117475" fontAlgn="ctr">
                <a:spcBef>
                  <a:spcPts val="200"/>
                </a:spcBef>
                <a:buFont typeface="Arial" panose="020B0604020202020204" pitchFamily="34" charset="0"/>
                <a:buChar char="•"/>
              </a:pPr>
              <a:r>
                <a:rPr lang="en-IN" sz="900">
                  <a:solidFill>
                    <a:srgbClr val="000000"/>
                  </a:solidFill>
                  <a:latin typeface="Roboto" panose="02000000000000000000" pitchFamily="2" charset="0"/>
                  <a:ea typeface="Roboto" panose="02000000000000000000" pitchFamily="2" charset="0"/>
                </a:rPr>
                <a:t>End-to-end learning consulting, design and development</a:t>
              </a:r>
            </a:p>
            <a:p>
              <a:pPr marL="117475" indent="-117475" fontAlgn="ctr">
                <a:spcBef>
                  <a:spcPts val="200"/>
                </a:spcBef>
                <a:buFont typeface="Arial" panose="020B0604020202020204" pitchFamily="34" charset="0"/>
                <a:buChar char="•"/>
              </a:pPr>
              <a:r>
                <a:rPr lang="en-IN" sz="900">
                  <a:solidFill>
                    <a:srgbClr val="000000"/>
                  </a:solidFill>
                  <a:latin typeface="Roboto" panose="02000000000000000000" pitchFamily="2" charset="0"/>
                  <a:ea typeface="Roboto" panose="02000000000000000000" pitchFamily="2" charset="0"/>
                </a:rPr>
                <a:t>Learning administration services</a:t>
              </a:r>
            </a:p>
            <a:p>
              <a:pPr marL="117475" indent="-117475" fontAlgn="ctr">
                <a:spcBef>
                  <a:spcPts val="200"/>
                </a:spcBef>
                <a:buFont typeface="Arial" panose="020B0604020202020204" pitchFamily="34" charset="0"/>
                <a:buChar char="•"/>
              </a:pPr>
              <a:r>
                <a:rPr lang="en-IN" sz="900">
                  <a:solidFill>
                    <a:srgbClr val="000000"/>
                  </a:solidFill>
                  <a:latin typeface="Roboto" panose="02000000000000000000" pitchFamily="2" charset="0"/>
                  <a:ea typeface="Roboto" panose="02000000000000000000" pitchFamily="2" charset="0"/>
                </a:rPr>
                <a:t>Media and technology services</a:t>
              </a:r>
            </a:p>
            <a:p>
              <a:pPr marL="117475" indent="-117475" fontAlgn="ctr">
                <a:spcBef>
                  <a:spcPts val="200"/>
                </a:spcBef>
                <a:buFont typeface="Arial" panose="020B0604020202020204" pitchFamily="34" charset="0"/>
                <a:buChar char="•"/>
              </a:pPr>
              <a:endParaRPr lang="en-IN" sz="900">
                <a:solidFill>
                  <a:srgbClr val="000000"/>
                </a:solidFill>
                <a:latin typeface="Roboto" panose="02000000000000000000" pitchFamily="2" charset="0"/>
                <a:ea typeface="Roboto" panose="02000000000000000000" pitchFamily="2" charset="0"/>
              </a:endParaRPr>
            </a:p>
            <a:p>
              <a:pPr marL="117475" indent="-117475" fontAlgn="ctr">
                <a:spcBef>
                  <a:spcPts val="200"/>
                </a:spcBef>
                <a:buFont typeface="Arial" panose="020B0604020202020204" pitchFamily="34" charset="0"/>
                <a:buChar char="•"/>
              </a:pPr>
              <a:endParaRPr lang="en-IN" sz="900">
                <a:solidFill>
                  <a:srgbClr val="000000"/>
                </a:solidFill>
                <a:latin typeface="Roboto" panose="02000000000000000000" pitchFamily="2" charset="0"/>
                <a:ea typeface="Roboto" panose="02000000000000000000" pitchFamily="2" charset="0"/>
              </a:endParaRPr>
            </a:p>
          </p:txBody>
        </p:sp>
        <p:pic>
          <p:nvPicPr>
            <p:cNvPr id="96" name="Picture 95" descr="A black background with a black square&#10;&#10;Description automatically generated with medium confidence">
              <a:extLst>
                <a:ext uri="{FF2B5EF4-FFF2-40B4-BE49-F238E27FC236}">
                  <a16:creationId xmlns:a16="http://schemas.microsoft.com/office/drawing/2014/main" id="{24901C76-C568-28F5-2F6C-4B1064953736}"/>
                </a:ext>
              </a:extLst>
            </p:cNvPr>
            <p:cNvPicPr>
              <a:picLocks noChangeAspect="1"/>
            </p:cNvPicPr>
            <p:nvPr/>
          </p:nvPicPr>
          <p:blipFill>
            <a:blip r:embed="rId3" cstate="print">
              <a:alphaModFix amt="3000"/>
              <a:extLst>
                <a:ext uri="{28A0092B-C50C-407E-A947-70E740481C1C}">
                  <a14:useLocalDpi xmlns:a14="http://schemas.microsoft.com/office/drawing/2010/main"/>
                </a:ext>
              </a:extLst>
            </a:blip>
            <a:srcRect b="40576"/>
            <a:stretch/>
          </p:blipFill>
          <p:spPr>
            <a:xfrm>
              <a:off x="605922" y="1724953"/>
              <a:ext cx="587399" cy="349057"/>
            </a:xfrm>
            <a:prstGeom prst="rect">
              <a:avLst/>
            </a:prstGeom>
            <a:effectLst>
              <a:outerShdw blurRad="50800" dist="50800" dir="5400000" algn="ctr" rotWithShape="0">
                <a:srgbClr val="000000">
                  <a:alpha val="0"/>
                </a:srgbClr>
              </a:outerShdw>
            </a:effectLst>
          </p:spPr>
        </p:pic>
        <p:sp>
          <p:nvSpPr>
            <p:cNvPr id="97" name="TextBox 96">
              <a:extLst>
                <a:ext uri="{FF2B5EF4-FFF2-40B4-BE49-F238E27FC236}">
                  <a16:creationId xmlns:a16="http://schemas.microsoft.com/office/drawing/2014/main" id="{E60FE5CB-FC76-4020-2F9B-7BBC1EEB709B}"/>
                </a:ext>
              </a:extLst>
            </p:cNvPr>
            <p:cNvSpPr txBox="1"/>
            <p:nvPr/>
          </p:nvSpPr>
          <p:spPr>
            <a:xfrm>
              <a:off x="526638" y="1773918"/>
              <a:ext cx="953694" cy="295507"/>
            </a:xfrm>
            <a:prstGeom prst="rect">
              <a:avLst/>
            </a:prstGeom>
            <a:noFill/>
          </p:spPr>
          <p:txBody>
            <a:bodyPr wrap="square">
              <a:spAutoFit/>
            </a:bodyPr>
            <a:lstStyle/>
            <a:p>
              <a:r>
                <a:rPr lang="en-IN" sz="1200" b="1">
                  <a:solidFill>
                    <a:srgbClr val="000000"/>
                  </a:solidFill>
                  <a:latin typeface="Roboto" panose="02000000000000000000" pitchFamily="2" charset="0"/>
                  <a:ea typeface="Roboto" panose="02000000000000000000" pitchFamily="2" charset="0"/>
                  <a:cs typeface="Roboto" panose="02000000000000000000" pitchFamily="2" charset="0"/>
                </a:rPr>
                <a:t>TEAM SIZE</a:t>
              </a:r>
              <a:endParaRPr lang="en-IN" sz="1200" b="1">
                <a:solidFill>
                  <a:prstClr val="black"/>
                </a:solidFill>
                <a:latin typeface="Roboto" panose="02000000000000000000" pitchFamily="2" charset="0"/>
                <a:ea typeface="Roboto" panose="02000000000000000000" pitchFamily="2" charset="0"/>
                <a:cs typeface="Roboto" panose="02000000000000000000" pitchFamily="2" charset="0"/>
              </a:endParaRPr>
            </a:p>
          </p:txBody>
        </p:sp>
      </p:grpSp>
      <p:grpSp>
        <p:nvGrpSpPr>
          <p:cNvPr id="16" name="Group 15">
            <a:extLst>
              <a:ext uri="{FF2B5EF4-FFF2-40B4-BE49-F238E27FC236}">
                <a16:creationId xmlns:a16="http://schemas.microsoft.com/office/drawing/2014/main" id="{DF96B1C0-1F92-8055-9BBF-168FD44FA2E7}"/>
              </a:ext>
            </a:extLst>
          </p:cNvPr>
          <p:cNvGrpSpPr/>
          <p:nvPr/>
        </p:nvGrpSpPr>
        <p:grpSpPr>
          <a:xfrm>
            <a:off x="2732369" y="1333046"/>
            <a:ext cx="2160000" cy="2366846"/>
            <a:chOff x="2587110" y="1333046"/>
            <a:chExt cx="2160000" cy="2366846"/>
          </a:xfrm>
        </p:grpSpPr>
        <p:sp>
          <p:nvSpPr>
            <p:cNvPr id="83" name="Rectangle: Rounded Corners 82">
              <a:extLst>
                <a:ext uri="{FF2B5EF4-FFF2-40B4-BE49-F238E27FC236}">
                  <a16:creationId xmlns:a16="http://schemas.microsoft.com/office/drawing/2014/main" id="{D9116274-F2EB-4FAA-6CE3-9A4810BA73BA}"/>
                </a:ext>
              </a:extLst>
            </p:cNvPr>
            <p:cNvSpPr/>
            <p:nvPr/>
          </p:nvSpPr>
          <p:spPr>
            <a:xfrm>
              <a:off x="2587110" y="1333046"/>
              <a:ext cx="2160000" cy="2366846"/>
            </a:xfrm>
            <a:prstGeom prst="roundRect">
              <a:avLst>
                <a:gd name="adj" fmla="val 3757"/>
              </a:avLst>
            </a:prstGeom>
            <a:solidFill>
              <a:srgbClr val="EAF8FA"/>
            </a:solidFill>
            <a:ln w="25400" cap="flat" cmpd="sng" algn="ctr">
              <a:noFill/>
              <a:prstDash val="solid"/>
            </a:ln>
            <a:effectLst>
              <a:outerShdw blurRad="50800" dist="38100" dir="2700000" algn="tl" rotWithShape="0">
                <a:prstClr val="black">
                  <a:alpha val="16000"/>
                </a:prstClr>
              </a:outerShdw>
            </a:effectLst>
          </p:spPr>
          <p:txBody>
            <a:bodyPr rtlCol="0" anchor="ctr"/>
            <a:lstStyle/>
            <a:p>
              <a:pPr algn="ctr"/>
              <a:endParaRPr lang="en-IN" sz="1200" kern="0">
                <a:solidFill>
                  <a:prstClr val="white"/>
                </a:solidFill>
                <a:latin typeface="Roboto" panose="02000000000000000000" pitchFamily="2" charset="0"/>
                <a:ea typeface="Roboto" panose="02000000000000000000" pitchFamily="2" charset="0"/>
              </a:endParaRPr>
            </a:p>
          </p:txBody>
        </p:sp>
        <p:sp>
          <p:nvSpPr>
            <p:cNvPr id="84" name="Rectangle: Rounded Corners 83">
              <a:extLst>
                <a:ext uri="{FF2B5EF4-FFF2-40B4-BE49-F238E27FC236}">
                  <a16:creationId xmlns:a16="http://schemas.microsoft.com/office/drawing/2014/main" id="{1ABDA0F5-BFFA-6239-92CE-11866D1ADA65}"/>
                </a:ext>
              </a:extLst>
            </p:cNvPr>
            <p:cNvSpPr/>
            <p:nvPr/>
          </p:nvSpPr>
          <p:spPr>
            <a:xfrm>
              <a:off x="2587112" y="1728990"/>
              <a:ext cx="1918834" cy="347078"/>
            </a:xfrm>
            <a:prstGeom prst="roundRect">
              <a:avLst>
                <a:gd name="adj" fmla="val 0"/>
              </a:avLst>
            </a:prstGeom>
            <a:solidFill>
              <a:srgbClr val="ABE5EB">
                <a:alpha val="67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200" b="0" i="0" u="none" strike="noStrike" kern="0" cap="none" spc="0" normalizeH="0" baseline="0" noProof="0">
                <a:ln>
                  <a:noFill/>
                </a:ln>
                <a:solidFill>
                  <a:prstClr val="white"/>
                </a:solidFill>
                <a:effectLst/>
                <a:uLnTx/>
                <a:uFillTx/>
                <a:latin typeface="Roboto" panose="02000000000000000000" pitchFamily="2" charset="0"/>
                <a:ea typeface="Roboto" panose="02000000000000000000" pitchFamily="2" charset="0"/>
              </a:endParaRPr>
            </a:p>
          </p:txBody>
        </p:sp>
        <p:sp>
          <p:nvSpPr>
            <p:cNvPr id="85" name="TextBox 84">
              <a:extLst>
                <a:ext uri="{FF2B5EF4-FFF2-40B4-BE49-F238E27FC236}">
                  <a16:creationId xmlns:a16="http://schemas.microsoft.com/office/drawing/2014/main" id="{D09324D7-12DD-4FB1-7C8C-B3DA5BAE4CFD}"/>
                </a:ext>
              </a:extLst>
            </p:cNvPr>
            <p:cNvSpPr txBox="1"/>
            <p:nvPr/>
          </p:nvSpPr>
          <p:spPr>
            <a:xfrm>
              <a:off x="2658097" y="2097643"/>
              <a:ext cx="1702156" cy="230748"/>
            </a:xfrm>
            <a:prstGeom prst="rect">
              <a:avLst/>
            </a:prstGeom>
            <a:noFill/>
          </p:spPr>
          <p:txBody>
            <a:bodyPr wrap="square">
              <a:spAutoFit/>
            </a:bodyPr>
            <a:lstStyle/>
            <a:p>
              <a:r>
                <a:rPr lang="en-IN" sz="1000" b="1">
                  <a:solidFill>
                    <a:srgbClr val="000000"/>
                  </a:solidFill>
                  <a:latin typeface="Roboto" panose="02000000000000000000" pitchFamily="2" charset="0"/>
                  <a:ea typeface="Roboto" panose="02000000000000000000" pitchFamily="2" charset="0"/>
                  <a:cs typeface="Roboto" panose="02000000000000000000" pitchFamily="2" charset="0"/>
                </a:rPr>
                <a:t>SERVICES PROVIDED:</a:t>
              </a:r>
            </a:p>
          </p:txBody>
        </p:sp>
        <p:pic>
          <p:nvPicPr>
            <p:cNvPr id="94" name="Picture 93" descr="A black background with a black square&#10;&#10;Description automatically generated with medium confidence">
              <a:extLst>
                <a:ext uri="{FF2B5EF4-FFF2-40B4-BE49-F238E27FC236}">
                  <a16:creationId xmlns:a16="http://schemas.microsoft.com/office/drawing/2014/main" id="{0B38AB52-CD33-1FBD-3456-314664B737E7}"/>
                </a:ext>
              </a:extLst>
            </p:cNvPr>
            <p:cNvPicPr>
              <a:picLocks noChangeAspect="1"/>
            </p:cNvPicPr>
            <p:nvPr/>
          </p:nvPicPr>
          <p:blipFill>
            <a:blip r:embed="rId3" cstate="print">
              <a:alphaModFix amt="3000"/>
              <a:extLst>
                <a:ext uri="{28A0092B-C50C-407E-A947-70E740481C1C}">
                  <a14:useLocalDpi xmlns:a14="http://schemas.microsoft.com/office/drawing/2010/main"/>
                </a:ext>
              </a:extLst>
            </a:blip>
            <a:srcRect b="40576"/>
            <a:stretch/>
          </p:blipFill>
          <p:spPr>
            <a:xfrm>
              <a:off x="2725279" y="1723743"/>
              <a:ext cx="587399" cy="349057"/>
            </a:xfrm>
            <a:prstGeom prst="rect">
              <a:avLst/>
            </a:prstGeom>
            <a:effectLst>
              <a:outerShdw blurRad="50800" dist="50800" dir="5400000" algn="ctr" rotWithShape="0">
                <a:srgbClr val="000000">
                  <a:alpha val="0"/>
                </a:srgbClr>
              </a:outerShdw>
            </a:effectLst>
          </p:spPr>
        </p:pic>
        <p:sp>
          <p:nvSpPr>
            <p:cNvPr id="95" name="TextBox 94">
              <a:extLst>
                <a:ext uri="{FF2B5EF4-FFF2-40B4-BE49-F238E27FC236}">
                  <a16:creationId xmlns:a16="http://schemas.microsoft.com/office/drawing/2014/main" id="{FEC6BBF4-87AE-4C59-3F52-EA25085FBD58}"/>
                </a:ext>
              </a:extLst>
            </p:cNvPr>
            <p:cNvSpPr txBox="1"/>
            <p:nvPr/>
          </p:nvSpPr>
          <p:spPr>
            <a:xfrm>
              <a:off x="2658097" y="1772709"/>
              <a:ext cx="953694" cy="295507"/>
            </a:xfrm>
            <a:prstGeom prst="rect">
              <a:avLst/>
            </a:prstGeom>
            <a:noFill/>
          </p:spPr>
          <p:txBody>
            <a:bodyPr wrap="square">
              <a:spAutoFit/>
            </a:bodyPr>
            <a:lstStyle/>
            <a:p>
              <a:r>
                <a:rPr lang="en-IN" sz="1200" b="1">
                  <a:solidFill>
                    <a:srgbClr val="000000"/>
                  </a:solidFill>
                  <a:latin typeface="Roboto" panose="02000000000000000000" pitchFamily="2" charset="0"/>
                  <a:ea typeface="Roboto" panose="02000000000000000000" pitchFamily="2" charset="0"/>
                  <a:cs typeface="Roboto" panose="02000000000000000000" pitchFamily="2" charset="0"/>
                </a:rPr>
                <a:t>TEAM SIZE</a:t>
              </a:r>
              <a:endParaRPr lang="en-IN" sz="1200" b="1">
                <a:solidFill>
                  <a:prstClr val="black"/>
                </a:solidFill>
                <a:latin typeface="Roboto" panose="02000000000000000000" pitchFamily="2" charset="0"/>
                <a:ea typeface="Roboto" panose="02000000000000000000" pitchFamily="2" charset="0"/>
                <a:cs typeface="Roboto" panose="02000000000000000000" pitchFamily="2" charset="0"/>
              </a:endParaRPr>
            </a:p>
          </p:txBody>
        </p:sp>
        <p:sp>
          <p:nvSpPr>
            <p:cNvPr id="100" name="TextBox 99">
              <a:extLst>
                <a:ext uri="{FF2B5EF4-FFF2-40B4-BE49-F238E27FC236}">
                  <a16:creationId xmlns:a16="http://schemas.microsoft.com/office/drawing/2014/main" id="{9DF8921F-9A44-C13A-6841-535317B5B8DD}"/>
                </a:ext>
              </a:extLst>
            </p:cNvPr>
            <p:cNvSpPr txBox="1"/>
            <p:nvPr/>
          </p:nvSpPr>
          <p:spPr>
            <a:xfrm>
              <a:off x="3806230" y="1685207"/>
              <a:ext cx="671275" cy="432653"/>
            </a:xfrm>
            <a:prstGeom prst="rect">
              <a:avLst/>
            </a:prstGeom>
            <a:noFill/>
          </p:spPr>
          <p:txBody>
            <a:bodyPr wrap="square">
              <a:spAutoFit/>
            </a:bodyPr>
            <a:lstStyle/>
            <a:p>
              <a:pPr algn="r"/>
              <a:r>
                <a:rPr lang="en-IN" sz="2400" b="1">
                  <a:solidFill>
                    <a:srgbClr val="000000"/>
                  </a:solidFill>
                  <a:latin typeface="Roboto" panose="02000000000000000000" pitchFamily="2" charset="0"/>
                  <a:ea typeface="Roboto" panose="02000000000000000000" pitchFamily="2" charset="0"/>
                  <a:cs typeface="Roboto" panose="02000000000000000000" pitchFamily="2" charset="0"/>
                </a:rPr>
                <a:t>18</a:t>
              </a:r>
              <a:endParaRPr lang="en-IN" sz="2400" b="1">
                <a:solidFill>
                  <a:prstClr val="black"/>
                </a:solidFill>
                <a:latin typeface="Roboto" panose="02000000000000000000" pitchFamily="2" charset="0"/>
                <a:ea typeface="Roboto" panose="02000000000000000000" pitchFamily="2" charset="0"/>
                <a:cs typeface="Roboto" panose="02000000000000000000" pitchFamily="2" charset="0"/>
              </a:endParaRPr>
            </a:p>
          </p:txBody>
        </p:sp>
        <p:sp>
          <p:nvSpPr>
            <p:cNvPr id="102" name="TextBox 101">
              <a:extLst>
                <a:ext uri="{FF2B5EF4-FFF2-40B4-BE49-F238E27FC236}">
                  <a16:creationId xmlns:a16="http://schemas.microsoft.com/office/drawing/2014/main" id="{38ADC2D2-C885-CF69-4CE4-700D60D98472}"/>
                </a:ext>
              </a:extLst>
            </p:cNvPr>
            <p:cNvSpPr txBox="1"/>
            <p:nvPr/>
          </p:nvSpPr>
          <p:spPr>
            <a:xfrm>
              <a:off x="2658097" y="2295837"/>
              <a:ext cx="1702156" cy="1067209"/>
            </a:xfrm>
            <a:prstGeom prst="rect">
              <a:avLst/>
            </a:prstGeom>
            <a:noFill/>
          </p:spPr>
          <p:txBody>
            <a:bodyPr wrap="square">
              <a:spAutoFit/>
            </a:bodyPr>
            <a:lstStyle/>
            <a:p>
              <a:pPr marL="117475" indent="-117475" fontAlgn="ctr">
                <a:spcBef>
                  <a:spcPts val="200"/>
                </a:spcBef>
                <a:buFont typeface="Arial" panose="020B0604020202020204" pitchFamily="34" charset="0"/>
                <a:buChar char="•"/>
              </a:pPr>
              <a:r>
                <a:rPr lang="en-IN" sz="900">
                  <a:solidFill>
                    <a:srgbClr val="000000"/>
                  </a:solidFill>
                  <a:latin typeface="Roboto" panose="02000000000000000000" pitchFamily="2" charset="0"/>
                  <a:ea typeface="Roboto" panose="02000000000000000000" pitchFamily="2" charset="0"/>
                </a:rPr>
                <a:t>Learning design and development</a:t>
              </a:r>
            </a:p>
            <a:p>
              <a:pPr marL="117475" indent="-117475" fontAlgn="ctr">
                <a:spcBef>
                  <a:spcPts val="200"/>
                </a:spcBef>
                <a:buFont typeface="Arial" panose="020B0604020202020204" pitchFamily="34" charset="0"/>
                <a:buChar char="•"/>
              </a:pPr>
              <a:r>
                <a:rPr lang="en-IN" sz="900">
                  <a:solidFill>
                    <a:srgbClr val="000000"/>
                  </a:solidFill>
                  <a:latin typeface="Roboto" panose="02000000000000000000" pitchFamily="2" charset="0"/>
                  <a:ea typeface="Roboto" panose="02000000000000000000" pitchFamily="2" charset="0"/>
                </a:rPr>
                <a:t>Content transformation</a:t>
              </a:r>
            </a:p>
            <a:p>
              <a:pPr marL="117475" indent="-117475" fontAlgn="ctr">
                <a:spcBef>
                  <a:spcPts val="200"/>
                </a:spcBef>
                <a:buFont typeface="Arial" panose="020B0604020202020204" pitchFamily="34" charset="0"/>
                <a:buChar char="•"/>
              </a:pPr>
              <a:r>
                <a:rPr lang="en-IN" sz="900">
                  <a:solidFill>
                    <a:srgbClr val="000000"/>
                  </a:solidFill>
                  <a:latin typeface="Roboto" panose="02000000000000000000" pitchFamily="2" charset="0"/>
                  <a:ea typeface="Roboto" panose="02000000000000000000" pitchFamily="2" charset="0"/>
                </a:rPr>
                <a:t>Updates and maintenance of learning modules</a:t>
              </a:r>
            </a:p>
            <a:p>
              <a:pPr marL="117475" indent="-117475" fontAlgn="ctr">
                <a:spcBef>
                  <a:spcPts val="200"/>
                </a:spcBef>
                <a:buFont typeface="Arial" panose="020B0604020202020204" pitchFamily="34" charset="0"/>
                <a:buChar char="•"/>
              </a:pPr>
              <a:r>
                <a:rPr lang="en-IN" sz="900">
                  <a:solidFill>
                    <a:srgbClr val="000000"/>
                  </a:solidFill>
                  <a:latin typeface="Roboto" panose="02000000000000000000" pitchFamily="2" charset="0"/>
                  <a:ea typeface="Roboto" panose="02000000000000000000" pitchFamily="2" charset="0"/>
                </a:rPr>
                <a:t>Mobile responsiveness testing of modules</a:t>
              </a:r>
            </a:p>
          </p:txBody>
        </p:sp>
        <p:pic>
          <p:nvPicPr>
            <p:cNvPr id="112" name="Picture 111" descr="A logo with a black background&#10;&#10;Description automatically generated">
              <a:extLst>
                <a:ext uri="{FF2B5EF4-FFF2-40B4-BE49-F238E27FC236}">
                  <a16:creationId xmlns:a16="http://schemas.microsoft.com/office/drawing/2014/main" id="{FC52255A-67F1-2FC2-8D54-836FCB7D9098}"/>
                </a:ext>
              </a:extLst>
            </p:cNvPr>
            <p:cNvPicPr>
              <a:picLocks noChangeAspect="1"/>
            </p:cNvPicPr>
            <p:nvPr/>
          </p:nvPicPr>
          <p:blipFill>
            <a:blip r:embed="rId6" cstate="print">
              <a:extLst>
                <a:ext uri="{28A0092B-C50C-407E-A947-70E740481C1C}">
                  <a14:useLocalDpi xmlns:a14="http://schemas.microsoft.com/office/drawing/2010/main"/>
                </a:ext>
              </a:extLst>
            </a:blip>
            <a:srcRect t="35012" b="34208"/>
            <a:stretch/>
          </p:blipFill>
          <p:spPr>
            <a:xfrm>
              <a:off x="2621530" y="1418543"/>
              <a:ext cx="1164994" cy="239058"/>
            </a:xfrm>
            <a:prstGeom prst="rect">
              <a:avLst/>
            </a:prstGeom>
          </p:spPr>
        </p:pic>
      </p:grpSp>
      <p:grpSp>
        <p:nvGrpSpPr>
          <p:cNvPr id="14" name="Group 13">
            <a:extLst>
              <a:ext uri="{FF2B5EF4-FFF2-40B4-BE49-F238E27FC236}">
                <a16:creationId xmlns:a16="http://schemas.microsoft.com/office/drawing/2014/main" id="{D238E268-7C68-DFD5-E5D8-89D685C8BE88}"/>
              </a:ext>
            </a:extLst>
          </p:cNvPr>
          <p:cNvGrpSpPr/>
          <p:nvPr/>
        </p:nvGrpSpPr>
        <p:grpSpPr>
          <a:xfrm>
            <a:off x="7279565" y="1333046"/>
            <a:ext cx="2160000" cy="2366846"/>
            <a:chOff x="6843794" y="1333046"/>
            <a:chExt cx="2160000" cy="2366846"/>
          </a:xfrm>
        </p:grpSpPr>
        <p:sp>
          <p:nvSpPr>
            <p:cNvPr id="98" name="Rectangle: Rounded Corners 97">
              <a:extLst>
                <a:ext uri="{FF2B5EF4-FFF2-40B4-BE49-F238E27FC236}">
                  <a16:creationId xmlns:a16="http://schemas.microsoft.com/office/drawing/2014/main" id="{E4E3D7EF-81DA-FB1E-8E59-0166CFBBDF2A}"/>
                </a:ext>
              </a:extLst>
            </p:cNvPr>
            <p:cNvSpPr/>
            <p:nvPr/>
          </p:nvSpPr>
          <p:spPr>
            <a:xfrm>
              <a:off x="6843794" y="1333046"/>
              <a:ext cx="2160000" cy="2366846"/>
            </a:xfrm>
            <a:prstGeom prst="roundRect">
              <a:avLst>
                <a:gd name="adj" fmla="val 3757"/>
              </a:avLst>
            </a:prstGeom>
            <a:solidFill>
              <a:srgbClr val="EAF8FA"/>
            </a:solidFill>
            <a:ln w="25400" cap="flat" cmpd="sng" algn="ctr">
              <a:noFill/>
              <a:prstDash val="solid"/>
            </a:ln>
            <a:effectLst>
              <a:outerShdw blurRad="50800" dist="38100" dir="2700000" algn="tl" rotWithShape="0">
                <a:prstClr val="black">
                  <a:alpha val="16000"/>
                </a:prstClr>
              </a:outerShdw>
            </a:effectLst>
          </p:spPr>
          <p:txBody>
            <a:bodyPr rtlCol="0" anchor="ctr"/>
            <a:lstStyle/>
            <a:p>
              <a:pPr algn="ctr"/>
              <a:endParaRPr lang="en-IN" sz="1200" kern="0">
                <a:solidFill>
                  <a:prstClr val="white"/>
                </a:solidFill>
                <a:latin typeface="Roboto" panose="02000000000000000000" pitchFamily="2" charset="0"/>
                <a:ea typeface="Roboto" panose="02000000000000000000" pitchFamily="2" charset="0"/>
              </a:endParaRPr>
            </a:p>
          </p:txBody>
        </p:sp>
        <p:sp>
          <p:nvSpPr>
            <p:cNvPr id="99" name="Rectangle: Rounded Corners 98">
              <a:extLst>
                <a:ext uri="{FF2B5EF4-FFF2-40B4-BE49-F238E27FC236}">
                  <a16:creationId xmlns:a16="http://schemas.microsoft.com/office/drawing/2014/main" id="{4C4058E0-1DD0-5211-D500-7B1C8864493E}"/>
                </a:ext>
              </a:extLst>
            </p:cNvPr>
            <p:cNvSpPr/>
            <p:nvPr/>
          </p:nvSpPr>
          <p:spPr>
            <a:xfrm>
              <a:off x="6843794" y="1728990"/>
              <a:ext cx="1932277" cy="347078"/>
            </a:xfrm>
            <a:prstGeom prst="roundRect">
              <a:avLst>
                <a:gd name="adj" fmla="val 0"/>
              </a:avLst>
            </a:prstGeom>
            <a:solidFill>
              <a:srgbClr val="ABE5EB">
                <a:alpha val="67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200" b="0" i="0" u="none" strike="noStrike" kern="0" cap="none" spc="0" normalizeH="0" baseline="0" noProof="0">
                <a:ln>
                  <a:noFill/>
                </a:ln>
                <a:solidFill>
                  <a:prstClr val="white"/>
                </a:solidFill>
                <a:effectLst/>
                <a:uLnTx/>
                <a:uFillTx/>
                <a:latin typeface="Roboto" panose="02000000000000000000" pitchFamily="2" charset="0"/>
                <a:ea typeface="Roboto" panose="02000000000000000000" pitchFamily="2" charset="0"/>
              </a:endParaRPr>
            </a:p>
          </p:txBody>
        </p:sp>
        <p:sp>
          <p:nvSpPr>
            <p:cNvPr id="101" name="TextBox 100">
              <a:extLst>
                <a:ext uri="{FF2B5EF4-FFF2-40B4-BE49-F238E27FC236}">
                  <a16:creationId xmlns:a16="http://schemas.microsoft.com/office/drawing/2014/main" id="{127387AF-86E9-790C-C3B4-C2D8868FC729}"/>
                </a:ext>
              </a:extLst>
            </p:cNvPr>
            <p:cNvSpPr txBox="1"/>
            <p:nvPr/>
          </p:nvSpPr>
          <p:spPr>
            <a:xfrm>
              <a:off x="6888564" y="2097643"/>
              <a:ext cx="1702156" cy="230748"/>
            </a:xfrm>
            <a:prstGeom prst="rect">
              <a:avLst/>
            </a:prstGeom>
            <a:noFill/>
          </p:spPr>
          <p:txBody>
            <a:bodyPr wrap="square">
              <a:spAutoFit/>
            </a:bodyPr>
            <a:lstStyle/>
            <a:p>
              <a:r>
                <a:rPr lang="en-IN" sz="1000" b="1">
                  <a:solidFill>
                    <a:srgbClr val="000000"/>
                  </a:solidFill>
                  <a:latin typeface="Roboto" panose="02000000000000000000" pitchFamily="2" charset="0"/>
                  <a:ea typeface="Roboto" panose="02000000000000000000" pitchFamily="2" charset="0"/>
                  <a:cs typeface="Roboto" panose="02000000000000000000" pitchFamily="2" charset="0"/>
                </a:rPr>
                <a:t>SERVICES PROVIDED:</a:t>
              </a:r>
            </a:p>
          </p:txBody>
        </p:sp>
        <p:pic>
          <p:nvPicPr>
            <p:cNvPr id="110" name="Picture 109" descr="A black background with a black square&#10;&#10;Description automatically generated with medium confidence">
              <a:extLst>
                <a:ext uri="{FF2B5EF4-FFF2-40B4-BE49-F238E27FC236}">
                  <a16:creationId xmlns:a16="http://schemas.microsoft.com/office/drawing/2014/main" id="{C285F9B2-D5C4-F0E5-26B7-2D92C400567B}"/>
                </a:ext>
              </a:extLst>
            </p:cNvPr>
            <p:cNvPicPr>
              <a:picLocks noChangeAspect="1"/>
            </p:cNvPicPr>
            <p:nvPr/>
          </p:nvPicPr>
          <p:blipFill>
            <a:blip r:embed="rId3" cstate="print">
              <a:alphaModFix amt="3000"/>
              <a:extLst>
                <a:ext uri="{28A0092B-C50C-407E-A947-70E740481C1C}">
                  <a14:useLocalDpi xmlns:a14="http://schemas.microsoft.com/office/drawing/2010/main"/>
                </a:ext>
              </a:extLst>
            </a:blip>
            <a:srcRect b="40576"/>
            <a:stretch/>
          </p:blipFill>
          <p:spPr>
            <a:xfrm>
              <a:off x="6870686" y="1723743"/>
              <a:ext cx="587399" cy="349057"/>
            </a:xfrm>
            <a:prstGeom prst="rect">
              <a:avLst/>
            </a:prstGeom>
            <a:effectLst>
              <a:outerShdw blurRad="50800" dist="50800" dir="5400000" algn="ctr" rotWithShape="0">
                <a:srgbClr val="000000">
                  <a:alpha val="0"/>
                </a:srgbClr>
              </a:outerShdw>
            </a:effectLst>
          </p:spPr>
        </p:pic>
        <p:sp>
          <p:nvSpPr>
            <p:cNvPr id="111" name="TextBox 110">
              <a:extLst>
                <a:ext uri="{FF2B5EF4-FFF2-40B4-BE49-F238E27FC236}">
                  <a16:creationId xmlns:a16="http://schemas.microsoft.com/office/drawing/2014/main" id="{F3621BE2-D835-5445-EB98-586C2D9CFE73}"/>
                </a:ext>
              </a:extLst>
            </p:cNvPr>
            <p:cNvSpPr txBox="1"/>
            <p:nvPr/>
          </p:nvSpPr>
          <p:spPr>
            <a:xfrm>
              <a:off x="6888564" y="1772709"/>
              <a:ext cx="953694" cy="295507"/>
            </a:xfrm>
            <a:prstGeom prst="rect">
              <a:avLst/>
            </a:prstGeom>
            <a:noFill/>
          </p:spPr>
          <p:txBody>
            <a:bodyPr wrap="square">
              <a:spAutoFit/>
            </a:bodyPr>
            <a:lstStyle/>
            <a:p>
              <a:r>
                <a:rPr lang="en-IN" sz="1200" b="1">
                  <a:solidFill>
                    <a:srgbClr val="000000"/>
                  </a:solidFill>
                  <a:latin typeface="Roboto" panose="02000000000000000000" pitchFamily="2" charset="0"/>
                  <a:ea typeface="Roboto" panose="02000000000000000000" pitchFamily="2" charset="0"/>
                  <a:cs typeface="Roboto" panose="02000000000000000000" pitchFamily="2" charset="0"/>
                </a:rPr>
                <a:t>TEAM SIZE</a:t>
              </a:r>
              <a:endParaRPr lang="en-IN" sz="1200" b="1">
                <a:solidFill>
                  <a:prstClr val="black"/>
                </a:solidFill>
                <a:latin typeface="Roboto" panose="02000000000000000000" pitchFamily="2" charset="0"/>
                <a:ea typeface="Roboto" panose="02000000000000000000" pitchFamily="2" charset="0"/>
                <a:cs typeface="Roboto" panose="02000000000000000000" pitchFamily="2" charset="0"/>
              </a:endParaRPr>
            </a:p>
          </p:txBody>
        </p:sp>
        <p:sp>
          <p:nvSpPr>
            <p:cNvPr id="145" name="TextBox 144">
              <a:extLst>
                <a:ext uri="{FF2B5EF4-FFF2-40B4-BE49-F238E27FC236}">
                  <a16:creationId xmlns:a16="http://schemas.microsoft.com/office/drawing/2014/main" id="{2316B8B0-95D0-BEA0-51C3-B30E05831C38}"/>
                </a:ext>
              </a:extLst>
            </p:cNvPr>
            <p:cNvSpPr txBox="1"/>
            <p:nvPr/>
          </p:nvSpPr>
          <p:spPr>
            <a:xfrm>
              <a:off x="8217968" y="1685207"/>
              <a:ext cx="545806" cy="432653"/>
            </a:xfrm>
            <a:prstGeom prst="rect">
              <a:avLst/>
            </a:prstGeom>
            <a:noFill/>
          </p:spPr>
          <p:txBody>
            <a:bodyPr wrap="square">
              <a:spAutoFit/>
            </a:bodyPr>
            <a:lstStyle/>
            <a:p>
              <a:pPr algn="r"/>
              <a:r>
                <a:rPr lang="en-IN" sz="2400" b="1">
                  <a:solidFill>
                    <a:srgbClr val="000000"/>
                  </a:solidFill>
                  <a:latin typeface="Roboto" panose="02000000000000000000" pitchFamily="2" charset="0"/>
                  <a:ea typeface="Roboto" panose="02000000000000000000" pitchFamily="2" charset="0"/>
                  <a:cs typeface="Roboto" panose="02000000000000000000" pitchFamily="2" charset="0"/>
                </a:rPr>
                <a:t>11</a:t>
              </a:r>
              <a:endParaRPr lang="en-IN" sz="2400" b="1">
                <a:solidFill>
                  <a:prstClr val="black"/>
                </a:solidFill>
                <a:latin typeface="Roboto" panose="02000000000000000000" pitchFamily="2" charset="0"/>
                <a:ea typeface="Roboto" panose="02000000000000000000" pitchFamily="2" charset="0"/>
                <a:cs typeface="Roboto" panose="02000000000000000000" pitchFamily="2" charset="0"/>
              </a:endParaRPr>
            </a:p>
          </p:txBody>
        </p:sp>
        <p:sp>
          <p:nvSpPr>
            <p:cNvPr id="146" name="TextBox 145">
              <a:extLst>
                <a:ext uri="{FF2B5EF4-FFF2-40B4-BE49-F238E27FC236}">
                  <a16:creationId xmlns:a16="http://schemas.microsoft.com/office/drawing/2014/main" id="{33E13824-B9C8-10D9-1629-B378D4642247}"/>
                </a:ext>
              </a:extLst>
            </p:cNvPr>
            <p:cNvSpPr txBox="1"/>
            <p:nvPr/>
          </p:nvSpPr>
          <p:spPr>
            <a:xfrm>
              <a:off x="6888563" y="2295837"/>
              <a:ext cx="2017311" cy="1302921"/>
            </a:xfrm>
            <a:prstGeom prst="rect">
              <a:avLst/>
            </a:prstGeom>
            <a:noFill/>
          </p:spPr>
          <p:txBody>
            <a:bodyPr wrap="square">
              <a:spAutoFit/>
            </a:bodyPr>
            <a:lstStyle/>
            <a:p>
              <a:pPr marL="117475" indent="-117475" fontAlgn="ctr">
                <a:spcBef>
                  <a:spcPts val="200"/>
                </a:spcBef>
                <a:buFont typeface="Arial" panose="020B0604020202020204" pitchFamily="34" charset="0"/>
                <a:buChar char="•"/>
              </a:pPr>
              <a:r>
                <a:rPr lang="en-US" sz="900">
                  <a:solidFill>
                    <a:srgbClr val="000000"/>
                  </a:solidFill>
                  <a:latin typeface="Roboto" panose="02000000000000000000" pitchFamily="2" charset="0"/>
                  <a:ea typeface="Roboto" panose="02000000000000000000" pitchFamily="2" charset="0"/>
                </a:rPr>
                <a:t>End-to-end learning consulting, design and development</a:t>
              </a:r>
            </a:p>
            <a:p>
              <a:pPr marL="117475" indent="-117475" fontAlgn="ctr">
                <a:spcBef>
                  <a:spcPts val="200"/>
                </a:spcBef>
                <a:buFont typeface="Arial" panose="020B0604020202020204" pitchFamily="34" charset="0"/>
                <a:buChar char="•"/>
              </a:pPr>
              <a:r>
                <a:rPr lang="en-US" sz="900">
                  <a:solidFill>
                    <a:srgbClr val="000000"/>
                  </a:solidFill>
                  <a:latin typeface="Roboto" panose="02000000000000000000" pitchFamily="2" charset="0"/>
                  <a:ea typeface="Roboto" panose="02000000000000000000" pitchFamily="2" charset="0"/>
                </a:rPr>
                <a:t>Multimedia design</a:t>
              </a:r>
            </a:p>
            <a:p>
              <a:pPr marL="117475" indent="-117475" fontAlgn="ctr">
                <a:spcBef>
                  <a:spcPts val="200"/>
                </a:spcBef>
                <a:buFont typeface="Arial" panose="020B0604020202020204" pitchFamily="34" charset="0"/>
                <a:buChar char="•"/>
              </a:pPr>
              <a:r>
                <a:rPr lang="en-US" sz="900" err="1">
                  <a:solidFill>
                    <a:srgbClr val="000000"/>
                  </a:solidFill>
                  <a:latin typeface="Roboto" panose="02000000000000000000" pitchFamily="2" charset="0"/>
                  <a:ea typeface="Roboto" panose="02000000000000000000" pitchFamily="2" charset="0"/>
                </a:rPr>
                <a:t>Localisation</a:t>
              </a:r>
              <a:r>
                <a:rPr lang="en-US" sz="900">
                  <a:solidFill>
                    <a:srgbClr val="000000"/>
                  </a:solidFill>
                  <a:latin typeface="Roboto" panose="02000000000000000000" pitchFamily="2" charset="0"/>
                  <a:ea typeface="Roboto" panose="02000000000000000000" pitchFamily="2" charset="0"/>
                </a:rPr>
                <a:t> and translation</a:t>
              </a:r>
            </a:p>
            <a:p>
              <a:pPr marL="117475" indent="-117475" fontAlgn="ctr">
                <a:spcBef>
                  <a:spcPts val="200"/>
                </a:spcBef>
                <a:buFont typeface="Arial" panose="020B0604020202020204" pitchFamily="34" charset="0"/>
                <a:buChar char="•"/>
              </a:pPr>
              <a:r>
                <a:rPr lang="en-US" sz="900">
                  <a:solidFill>
                    <a:srgbClr val="000000"/>
                  </a:solidFill>
                  <a:latin typeface="Roboto" panose="02000000000000000000" pitchFamily="2" charset="0"/>
                  <a:ea typeface="Roboto" panose="02000000000000000000" pitchFamily="2" charset="0"/>
                </a:rPr>
                <a:t>Conversion/redesign</a:t>
              </a:r>
            </a:p>
            <a:p>
              <a:pPr marL="117475" indent="-117475" fontAlgn="ctr">
                <a:spcBef>
                  <a:spcPts val="200"/>
                </a:spcBef>
                <a:buFont typeface="Arial" panose="020B0604020202020204" pitchFamily="34" charset="0"/>
                <a:buChar char="•"/>
              </a:pPr>
              <a:r>
                <a:rPr lang="en-US" sz="900">
                  <a:solidFill>
                    <a:srgbClr val="000000"/>
                  </a:solidFill>
                  <a:latin typeface="Roboto" panose="02000000000000000000" pitchFamily="2" charset="0"/>
                  <a:ea typeface="Roboto" panose="02000000000000000000" pitchFamily="2" charset="0"/>
                </a:rPr>
                <a:t>Staff augmentation for global locations including Central, US&amp;C, EMEA </a:t>
              </a:r>
              <a:endParaRPr lang="en-IN" sz="900">
                <a:solidFill>
                  <a:srgbClr val="000000"/>
                </a:solidFill>
                <a:latin typeface="Roboto" panose="02000000000000000000" pitchFamily="2" charset="0"/>
                <a:ea typeface="Roboto" panose="02000000000000000000" pitchFamily="2" charset="0"/>
              </a:endParaRPr>
            </a:p>
          </p:txBody>
        </p:sp>
        <p:pic>
          <p:nvPicPr>
            <p:cNvPr id="147" name="Picture 146" descr="A black background with white text&#10;&#10;Description automatically generated">
              <a:extLst>
                <a:ext uri="{FF2B5EF4-FFF2-40B4-BE49-F238E27FC236}">
                  <a16:creationId xmlns:a16="http://schemas.microsoft.com/office/drawing/2014/main" id="{30741EFD-F761-3104-7CB3-B2E216518843}"/>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029108" y="1439919"/>
              <a:ext cx="458640" cy="159449"/>
            </a:xfrm>
            <a:prstGeom prst="rect">
              <a:avLst/>
            </a:prstGeom>
          </p:spPr>
        </p:pic>
      </p:grpSp>
      <p:grpSp>
        <p:nvGrpSpPr>
          <p:cNvPr id="22" name="Group 21">
            <a:extLst>
              <a:ext uri="{FF2B5EF4-FFF2-40B4-BE49-F238E27FC236}">
                <a16:creationId xmlns:a16="http://schemas.microsoft.com/office/drawing/2014/main" id="{1887DC3B-FF9E-3426-67D5-8B19020FE375}"/>
              </a:ext>
            </a:extLst>
          </p:cNvPr>
          <p:cNvGrpSpPr/>
          <p:nvPr/>
        </p:nvGrpSpPr>
        <p:grpSpPr>
          <a:xfrm>
            <a:off x="2732369" y="3757729"/>
            <a:ext cx="2160000" cy="2366846"/>
            <a:chOff x="2593833" y="3757729"/>
            <a:chExt cx="2160000" cy="2366846"/>
          </a:xfrm>
        </p:grpSpPr>
        <p:sp>
          <p:nvSpPr>
            <p:cNvPr id="67" name="Rectangle: Rounded Corners 66">
              <a:extLst>
                <a:ext uri="{FF2B5EF4-FFF2-40B4-BE49-F238E27FC236}">
                  <a16:creationId xmlns:a16="http://schemas.microsoft.com/office/drawing/2014/main" id="{4AE748A7-AA95-E967-CD91-693B18560805}"/>
                </a:ext>
              </a:extLst>
            </p:cNvPr>
            <p:cNvSpPr/>
            <p:nvPr/>
          </p:nvSpPr>
          <p:spPr>
            <a:xfrm>
              <a:off x="2593833" y="3757729"/>
              <a:ext cx="2160000" cy="2366846"/>
            </a:xfrm>
            <a:prstGeom prst="roundRect">
              <a:avLst>
                <a:gd name="adj" fmla="val 3404"/>
              </a:avLst>
            </a:prstGeom>
            <a:solidFill>
              <a:srgbClr val="EAF8FA"/>
            </a:solidFill>
            <a:ln w="25400" cap="flat" cmpd="sng" algn="ctr">
              <a:noFill/>
              <a:prstDash val="solid"/>
            </a:ln>
            <a:effectLst>
              <a:outerShdw blurRad="50800" dist="38100" dir="2700000" algn="tl" rotWithShape="0">
                <a:prstClr val="black">
                  <a:alpha val="16000"/>
                </a:prstClr>
              </a:outerShdw>
            </a:effectLst>
          </p:spPr>
          <p:txBody>
            <a:bodyPr rtlCol="0" anchor="ctr"/>
            <a:lstStyle/>
            <a:p>
              <a:pPr algn="ctr"/>
              <a:endParaRPr lang="en-IN" sz="1200" kern="0">
                <a:solidFill>
                  <a:prstClr val="white"/>
                </a:solidFill>
                <a:latin typeface="Roboto" panose="02000000000000000000" pitchFamily="2" charset="0"/>
                <a:ea typeface="Roboto" panose="02000000000000000000" pitchFamily="2" charset="0"/>
              </a:endParaRPr>
            </a:p>
          </p:txBody>
        </p:sp>
        <p:sp>
          <p:nvSpPr>
            <p:cNvPr id="68" name="Rectangle: Rounded Corners 67">
              <a:extLst>
                <a:ext uri="{FF2B5EF4-FFF2-40B4-BE49-F238E27FC236}">
                  <a16:creationId xmlns:a16="http://schemas.microsoft.com/office/drawing/2014/main" id="{39CE05DC-C1CE-21D6-8638-B27CCA801C69}"/>
                </a:ext>
              </a:extLst>
            </p:cNvPr>
            <p:cNvSpPr/>
            <p:nvPr/>
          </p:nvSpPr>
          <p:spPr>
            <a:xfrm>
              <a:off x="2593833" y="4153674"/>
              <a:ext cx="1918834" cy="347078"/>
            </a:xfrm>
            <a:prstGeom prst="roundRect">
              <a:avLst>
                <a:gd name="adj" fmla="val 0"/>
              </a:avLst>
            </a:prstGeom>
            <a:solidFill>
              <a:srgbClr val="ABE5EB">
                <a:alpha val="67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200" b="0" i="0" u="none" strike="noStrike" kern="0" cap="none" spc="0" normalizeH="0" baseline="0" noProof="0">
                <a:ln>
                  <a:noFill/>
                </a:ln>
                <a:solidFill>
                  <a:prstClr val="white"/>
                </a:solidFill>
                <a:effectLst/>
                <a:uLnTx/>
                <a:uFillTx/>
                <a:latin typeface="Roboto" panose="02000000000000000000" pitchFamily="2" charset="0"/>
                <a:ea typeface="Roboto" panose="02000000000000000000" pitchFamily="2" charset="0"/>
              </a:endParaRPr>
            </a:p>
          </p:txBody>
        </p:sp>
        <p:sp>
          <p:nvSpPr>
            <p:cNvPr id="69" name="TextBox 68">
              <a:extLst>
                <a:ext uri="{FF2B5EF4-FFF2-40B4-BE49-F238E27FC236}">
                  <a16:creationId xmlns:a16="http://schemas.microsoft.com/office/drawing/2014/main" id="{96B1FDEF-5934-83D9-E972-79FD2198DA8F}"/>
                </a:ext>
              </a:extLst>
            </p:cNvPr>
            <p:cNvSpPr txBox="1"/>
            <p:nvPr/>
          </p:nvSpPr>
          <p:spPr>
            <a:xfrm>
              <a:off x="2664818" y="4522326"/>
              <a:ext cx="1702156" cy="230748"/>
            </a:xfrm>
            <a:prstGeom prst="rect">
              <a:avLst/>
            </a:prstGeom>
            <a:noFill/>
          </p:spPr>
          <p:txBody>
            <a:bodyPr wrap="square">
              <a:spAutoFit/>
            </a:bodyPr>
            <a:lstStyle/>
            <a:p>
              <a:r>
                <a:rPr lang="en-IN" sz="1000" b="1">
                  <a:solidFill>
                    <a:srgbClr val="000000"/>
                  </a:solidFill>
                  <a:latin typeface="Roboto" panose="02000000000000000000" pitchFamily="2" charset="0"/>
                  <a:ea typeface="Roboto" panose="02000000000000000000" pitchFamily="2" charset="0"/>
                  <a:cs typeface="Roboto" panose="02000000000000000000" pitchFamily="2" charset="0"/>
                </a:rPr>
                <a:t>SERVICES PROVIDED:</a:t>
              </a:r>
            </a:p>
          </p:txBody>
        </p:sp>
        <p:pic>
          <p:nvPicPr>
            <p:cNvPr id="120" name="Picture 119" descr="A black background with a black square&#10;&#10;Description automatically generated with medium confidence">
              <a:extLst>
                <a:ext uri="{FF2B5EF4-FFF2-40B4-BE49-F238E27FC236}">
                  <a16:creationId xmlns:a16="http://schemas.microsoft.com/office/drawing/2014/main" id="{F11BC27C-C1BD-7B57-95BF-14FCEDBCF146}"/>
                </a:ext>
              </a:extLst>
            </p:cNvPr>
            <p:cNvPicPr>
              <a:picLocks noChangeAspect="1"/>
            </p:cNvPicPr>
            <p:nvPr/>
          </p:nvPicPr>
          <p:blipFill>
            <a:blip r:embed="rId3" cstate="print">
              <a:alphaModFix amt="3000"/>
              <a:extLst>
                <a:ext uri="{28A0092B-C50C-407E-A947-70E740481C1C}">
                  <a14:useLocalDpi xmlns:a14="http://schemas.microsoft.com/office/drawing/2010/main"/>
                </a:ext>
              </a:extLst>
            </a:blip>
            <a:srcRect b="40576"/>
            <a:stretch/>
          </p:blipFill>
          <p:spPr>
            <a:xfrm>
              <a:off x="2732000" y="4148426"/>
              <a:ext cx="587399" cy="349057"/>
            </a:xfrm>
            <a:prstGeom prst="rect">
              <a:avLst/>
            </a:prstGeom>
            <a:effectLst>
              <a:outerShdw blurRad="50800" dist="50800" dir="5400000" algn="ctr" rotWithShape="0">
                <a:srgbClr val="000000">
                  <a:alpha val="0"/>
                </a:srgbClr>
              </a:outerShdw>
            </a:effectLst>
          </p:spPr>
        </p:pic>
        <p:sp>
          <p:nvSpPr>
            <p:cNvPr id="121" name="TextBox 120">
              <a:extLst>
                <a:ext uri="{FF2B5EF4-FFF2-40B4-BE49-F238E27FC236}">
                  <a16:creationId xmlns:a16="http://schemas.microsoft.com/office/drawing/2014/main" id="{60EE3E5E-AFE0-41FF-A647-6EE93D8773BF}"/>
                </a:ext>
              </a:extLst>
            </p:cNvPr>
            <p:cNvSpPr txBox="1"/>
            <p:nvPr/>
          </p:nvSpPr>
          <p:spPr>
            <a:xfrm>
              <a:off x="2664818" y="4197392"/>
              <a:ext cx="953694" cy="295507"/>
            </a:xfrm>
            <a:prstGeom prst="rect">
              <a:avLst/>
            </a:prstGeom>
            <a:noFill/>
          </p:spPr>
          <p:txBody>
            <a:bodyPr wrap="square">
              <a:spAutoFit/>
            </a:bodyPr>
            <a:lstStyle/>
            <a:p>
              <a:r>
                <a:rPr lang="en-IN" sz="1200" b="1">
                  <a:solidFill>
                    <a:srgbClr val="000000"/>
                  </a:solidFill>
                  <a:latin typeface="Roboto" panose="02000000000000000000" pitchFamily="2" charset="0"/>
                  <a:ea typeface="Roboto" panose="02000000000000000000" pitchFamily="2" charset="0"/>
                  <a:cs typeface="Roboto" panose="02000000000000000000" pitchFamily="2" charset="0"/>
                </a:rPr>
                <a:t>TEAM SIZE</a:t>
              </a:r>
              <a:endParaRPr lang="en-IN" sz="1200" b="1">
                <a:solidFill>
                  <a:prstClr val="black"/>
                </a:solidFill>
                <a:latin typeface="Roboto" panose="02000000000000000000" pitchFamily="2" charset="0"/>
                <a:ea typeface="Roboto" panose="02000000000000000000" pitchFamily="2" charset="0"/>
                <a:cs typeface="Roboto" panose="02000000000000000000" pitchFamily="2" charset="0"/>
              </a:endParaRPr>
            </a:p>
          </p:txBody>
        </p:sp>
        <p:sp>
          <p:nvSpPr>
            <p:cNvPr id="148" name="TextBox 147">
              <a:extLst>
                <a:ext uri="{FF2B5EF4-FFF2-40B4-BE49-F238E27FC236}">
                  <a16:creationId xmlns:a16="http://schemas.microsoft.com/office/drawing/2014/main" id="{4405FD52-4E69-E49D-680A-0DD0D066E7A9}"/>
                </a:ext>
              </a:extLst>
            </p:cNvPr>
            <p:cNvSpPr txBox="1"/>
            <p:nvPr/>
          </p:nvSpPr>
          <p:spPr>
            <a:xfrm>
              <a:off x="2664818" y="4738949"/>
              <a:ext cx="1817086" cy="629750"/>
            </a:xfrm>
            <a:prstGeom prst="rect">
              <a:avLst/>
            </a:prstGeom>
            <a:noFill/>
          </p:spPr>
          <p:txBody>
            <a:bodyPr wrap="square">
              <a:spAutoFit/>
            </a:bodyPr>
            <a:lstStyle/>
            <a:p>
              <a:pPr marL="117475" indent="-117475" fontAlgn="ctr">
                <a:spcBef>
                  <a:spcPts val="200"/>
                </a:spcBef>
                <a:buFont typeface="Arial" panose="020B0604020202020204" pitchFamily="34" charset="0"/>
                <a:buChar char="•"/>
              </a:pPr>
              <a:r>
                <a:rPr lang="en-IN" sz="900">
                  <a:solidFill>
                    <a:srgbClr val="000000"/>
                  </a:solidFill>
                  <a:latin typeface="Roboto" panose="02000000000000000000" pitchFamily="2" charset="0"/>
                  <a:ea typeface="Roboto" panose="02000000000000000000" pitchFamily="2" charset="0"/>
                </a:rPr>
                <a:t>End-to-end learning design and development</a:t>
              </a:r>
            </a:p>
            <a:p>
              <a:pPr marL="117475" indent="-117475" fontAlgn="ctr">
                <a:spcBef>
                  <a:spcPts val="200"/>
                </a:spcBef>
                <a:buFont typeface="Arial" panose="020B0604020202020204" pitchFamily="34" charset="0"/>
                <a:buChar char="•"/>
              </a:pPr>
              <a:r>
                <a:rPr lang="en-IN" sz="900">
                  <a:solidFill>
                    <a:srgbClr val="000000"/>
                  </a:solidFill>
                  <a:latin typeface="Roboto" panose="02000000000000000000" pitchFamily="2" charset="0"/>
                  <a:ea typeface="Roboto" panose="02000000000000000000" pitchFamily="2" charset="0"/>
                </a:rPr>
                <a:t>Video development using Adobe After Effects</a:t>
              </a:r>
            </a:p>
          </p:txBody>
        </p:sp>
        <p:pic>
          <p:nvPicPr>
            <p:cNvPr id="157" name="Picture 156" descr="A red and black logo&#10;&#10;Description automatically generated">
              <a:extLst>
                <a:ext uri="{FF2B5EF4-FFF2-40B4-BE49-F238E27FC236}">
                  <a16:creationId xmlns:a16="http://schemas.microsoft.com/office/drawing/2014/main" id="{D0F5F501-A25B-39F1-3B89-93136A72F7E9}"/>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2778189" y="3891487"/>
              <a:ext cx="1017500" cy="180448"/>
            </a:xfrm>
            <a:prstGeom prst="rect">
              <a:avLst/>
            </a:prstGeom>
          </p:spPr>
        </p:pic>
        <p:sp>
          <p:nvSpPr>
            <p:cNvPr id="158" name="TextBox 157">
              <a:extLst>
                <a:ext uri="{FF2B5EF4-FFF2-40B4-BE49-F238E27FC236}">
                  <a16:creationId xmlns:a16="http://schemas.microsoft.com/office/drawing/2014/main" id="{47F216D1-8242-9DDC-2CC1-A0AD2DEFADF9}"/>
                </a:ext>
              </a:extLst>
            </p:cNvPr>
            <p:cNvSpPr txBox="1"/>
            <p:nvPr/>
          </p:nvSpPr>
          <p:spPr>
            <a:xfrm>
              <a:off x="3936098" y="4118165"/>
              <a:ext cx="545806" cy="432653"/>
            </a:xfrm>
            <a:prstGeom prst="rect">
              <a:avLst/>
            </a:prstGeom>
            <a:noFill/>
          </p:spPr>
          <p:txBody>
            <a:bodyPr wrap="square">
              <a:spAutoFit/>
            </a:bodyPr>
            <a:lstStyle/>
            <a:p>
              <a:pPr algn="r"/>
              <a:r>
                <a:rPr lang="en-IN" sz="2400" b="1">
                  <a:solidFill>
                    <a:srgbClr val="000000"/>
                  </a:solidFill>
                  <a:latin typeface="Roboto" panose="02000000000000000000" pitchFamily="2" charset="0"/>
                  <a:ea typeface="Roboto" panose="02000000000000000000" pitchFamily="2" charset="0"/>
                  <a:cs typeface="Roboto" panose="02000000000000000000" pitchFamily="2" charset="0"/>
                </a:rPr>
                <a:t>25</a:t>
              </a:r>
              <a:endParaRPr lang="en-IN" sz="2400" b="1">
                <a:solidFill>
                  <a:prstClr val="black"/>
                </a:solidFill>
                <a:latin typeface="Roboto" panose="02000000000000000000" pitchFamily="2" charset="0"/>
                <a:ea typeface="Roboto" panose="02000000000000000000" pitchFamily="2" charset="0"/>
                <a:cs typeface="Roboto" panose="02000000000000000000" pitchFamily="2" charset="0"/>
              </a:endParaRPr>
            </a:p>
          </p:txBody>
        </p:sp>
      </p:grpSp>
      <p:grpSp>
        <p:nvGrpSpPr>
          <p:cNvPr id="23" name="Group 22">
            <a:extLst>
              <a:ext uri="{FF2B5EF4-FFF2-40B4-BE49-F238E27FC236}">
                <a16:creationId xmlns:a16="http://schemas.microsoft.com/office/drawing/2014/main" id="{45EFA80E-8907-BE26-01C0-87EAE101EA3A}"/>
              </a:ext>
            </a:extLst>
          </p:cNvPr>
          <p:cNvGrpSpPr/>
          <p:nvPr/>
        </p:nvGrpSpPr>
        <p:grpSpPr>
          <a:xfrm>
            <a:off x="458769" y="3757729"/>
            <a:ext cx="2160002" cy="2366846"/>
            <a:chOff x="465490" y="3757729"/>
            <a:chExt cx="2160002" cy="2366846"/>
          </a:xfrm>
        </p:grpSpPr>
        <p:sp>
          <p:nvSpPr>
            <p:cNvPr id="29" name="Rectangle: Rounded Corners 28">
              <a:extLst>
                <a:ext uri="{FF2B5EF4-FFF2-40B4-BE49-F238E27FC236}">
                  <a16:creationId xmlns:a16="http://schemas.microsoft.com/office/drawing/2014/main" id="{175D11EB-A1E2-72E4-1272-938F02BA28F0}"/>
                </a:ext>
              </a:extLst>
            </p:cNvPr>
            <p:cNvSpPr/>
            <p:nvPr/>
          </p:nvSpPr>
          <p:spPr>
            <a:xfrm>
              <a:off x="465492" y="3757729"/>
              <a:ext cx="2160000" cy="2366846"/>
            </a:xfrm>
            <a:prstGeom prst="roundRect">
              <a:avLst>
                <a:gd name="adj" fmla="val 3404"/>
              </a:avLst>
            </a:prstGeom>
            <a:solidFill>
              <a:srgbClr val="EAF8FA"/>
            </a:solidFill>
            <a:ln w="25400" cap="flat" cmpd="sng" algn="ctr">
              <a:noFill/>
              <a:prstDash val="solid"/>
            </a:ln>
            <a:effectLst>
              <a:outerShdw blurRad="50800" dist="38100" dir="2700000" algn="tl" rotWithShape="0">
                <a:prstClr val="black">
                  <a:alpha val="16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200" b="0" i="0" u="none" strike="noStrike" kern="0" cap="none" spc="0" normalizeH="0" baseline="0" noProof="0">
                <a:ln>
                  <a:noFill/>
                </a:ln>
                <a:solidFill>
                  <a:prstClr val="white"/>
                </a:solidFill>
                <a:effectLst/>
                <a:uLnTx/>
                <a:uFillTx/>
                <a:latin typeface="Roboto" panose="02000000000000000000" pitchFamily="2" charset="0"/>
                <a:ea typeface="Roboto" panose="02000000000000000000" pitchFamily="2" charset="0"/>
              </a:endParaRPr>
            </a:p>
          </p:txBody>
        </p:sp>
        <p:sp>
          <p:nvSpPr>
            <p:cNvPr id="30" name="Rectangle: Rounded Corners 29">
              <a:extLst>
                <a:ext uri="{FF2B5EF4-FFF2-40B4-BE49-F238E27FC236}">
                  <a16:creationId xmlns:a16="http://schemas.microsoft.com/office/drawing/2014/main" id="{2B2C35B4-1671-C442-79CA-656018A44190}"/>
                </a:ext>
              </a:extLst>
            </p:cNvPr>
            <p:cNvSpPr/>
            <p:nvPr/>
          </p:nvSpPr>
          <p:spPr>
            <a:xfrm>
              <a:off x="465490" y="4153674"/>
              <a:ext cx="1904514" cy="347078"/>
            </a:xfrm>
            <a:prstGeom prst="roundRect">
              <a:avLst>
                <a:gd name="adj" fmla="val 0"/>
              </a:avLst>
            </a:prstGeom>
            <a:solidFill>
              <a:srgbClr val="ABE5EB">
                <a:alpha val="67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200" b="0" i="0" u="none" strike="noStrike" kern="0" cap="none" spc="0" normalizeH="0" baseline="0" noProof="0">
                <a:ln>
                  <a:noFill/>
                </a:ln>
                <a:solidFill>
                  <a:prstClr val="white"/>
                </a:solidFill>
                <a:effectLst/>
                <a:uLnTx/>
                <a:uFillTx/>
                <a:latin typeface="Roboto" panose="02000000000000000000" pitchFamily="2" charset="0"/>
                <a:ea typeface="Roboto" panose="02000000000000000000" pitchFamily="2" charset="0"/>
              </a:endParaRPr>
            </a:p>
          </p:txBody>
        </p:sp>
        <p:sp>
          <p:nvSpPr>
            <p:cNvPr id="31" name="TextBox 30">
              <a:extLst>
                <a:ext uri="{FF2B5EF4-FFF2-40B4-BE49-F238E27FC236}">
                  <a16:creationId xmlns:a16="http://schemas.microsoft.com/office/drawing/2014/main" id="{4F59D92E-AFB9-5A44-129E-08C860BBE62F}"/>
                </a:ext>
              </a:extLst>
            </p:cNvPr>
            <p:cNvSpPr txBox="1"/>
            <p:nvPr/>
          </p:nvSpPr>
          <p:spPr>
            <a:xfrm>
              <a:off x="1611931" y="4118165"/>
              <a:ext cx="712157" cy="432653"/>
            </a:xfrm>
            <a:prstGeom prst="rect">
              <a:avLst/>
            </a:prstGeom>
            <a:noFill/>
          </p:spPr>
          <p:txBody>
            <a:bodyPr wrap="square">
              <a:spAutoFit/>
            </a:bodyPr>
            <a:lstStyle/>
            <a:p>
              <a:pPr algn="r"/>
              <a:r>
                <a:rPr lang="en-IN" sz="2400" b="1">
                  <a:solidFill>
                    <a:srgbClr val="000000"/>
                  </a:solidFill>
                  <a:latin typeface="Roboto" panose="02000000000000000000" pitchFamily="2" charset="0"/>
                  <a:ea typeface="Roboto" panose="02000000000000000000" pitchFamily="2" charset="0"/>
                  <a:cs typeface="Roboto" panose="02000000000000000000" pitchFamily="2" charset="0"/>
                </a:rPr>
                <a:t>200</a:t>
              </a:r>
              <a:endParaRPr lang="en-IN" sz="2400" b="1">
                <a:solidFill>
                  <a:prstClr val="black"/>
                </a:solidFill>
                <a:latin typeface="Roboto" panose="02000000000000000000" pitchFamily="2" charset="0"/>
                <a:ea typeface="Roboto" panose="02000000000000000000" pitchFamily="2" charset="0"/>
                <a:cs typeface="Roboto" panose="02000000000000000000" pitchFamily="2" charset="0"/>
              </a:endParaRPr>
            </a:p>
          </p:txBody>
        </p:sp>
        <p:sp>
          <p:nvSpPr>
            <p:cNvPr id="65" name="TextBox 64">
              <a:extLst>
                <a:ext uri="{FF2B5EF4-FFF2-40B4-BE49-F238E27FC236}">
                  <a16:creationId xmlns:a16="http://schemas.microsoft.com/office/drawing/2014/main" id="{1C5D11E6-D142-89FB-7D95-5F19455AD538}"/>
                </a:ext>
              </a:extLst>
            </p:cNvPr>
            <p:cNvSpPr txBox="1"/>
            <p:nvPr/>
          </p:nvSpPr>
          <p:spPr>
            <a:xfrm>
              <a:off x="525651" y="4522326"/>
              <a:ext cx="1702156" cy="230748"/>
            </a:xfrm>
            <a:prstGeom prst="rect">
              <a:avLst/>
            </a:prstGeom>
            <a:noFill/>
          </p:spPr>
          <p:txBody>
            <a:bodyPr wrap="square">
              <a:spAutoFit/>
            </a:bodyPr>
            <a:lstStyle/>
            <a:p>
              <a:r>
                <a:rPr lang="en-IN" sz="1000" b="1">
                  <a:solidFill>
                    <a:srgbClr val="000000"/>
                  </a:solidFill>
                  <a:latin typeface="Roboto" panose="02000000000000000000" pitchFamily="2" charset="0"/>
                  <a:ea typeface="Roboto" panose="02000000000000000000" pitchFamily="2" charset="0"/>
                  <a:cs typeface="Roboto" panose="02000000000000000000" pitchFamily="2" charset="0"/>
                </a:rPr>
                <a:t>SERVICES PROVIDED:</a:t>
              </a:r>
            </a:p>
          </p:txBody>
        </p:sp>
        <p:sp>
          <p:nvSpPr>
            <p:cNvPr id="66" name="TextBox 65">
              <a:extLst>
                <a:ext uri="{FF2B5EF4-FFF2-40B4-BE49-F238E27FC236}">
                  <a16:creationId xmlns:a16="http://schemas.microsoft.com/office/drawing/2014/main" id="{18AAE0AC-1971-7A2A-A235-FB4F89E46E39}"/>
                </a:ext>
              </a:extLst>
            </p:cNvPr>
            <p:cNvSpPr txBox="1"/>
            <p:nvPr/>
          </p:nvSpPr>
          <p:spPr>
            <a:xfrm>
              <a:off x="525650" y="4738949"/>
              <a:ext cx="2099841" cy="1225977"/>
            </a:xfrm>
            <a:prstGeom prst="rect">
              <a:avLst/>
            </a:prstGeom>
            <a:noFill/>
          </p:spPr>
          <p:txBody>
            <a:bodyPr wrap="square">
              <a:spAutoFit/>
            </a:bodyPr>
            <a:lstStyle/>
            <a:p>
              <a:pPr marL="117475" indent="-117475" fontAlgn="ctr">
                <a:spcBef>
                  <a:spcPts val="200"/>
                </a:spcBef>
                <a:buFont typeface="Arial" panose="020B0604020202020204" pitchFamily="34" charset="0"/>
                <a:buChar char="•"/>
              </a:pPr>
              <a:r>
                <a:rPr lang="en-US" sz="900">
                  <a:solidFill>
                    <a:srgbClr val="000000"/>
                  </a:solidFill>
                  <a:latin typeface="Roboto" panose="02000000000000000000" pitchFamily="2" charset="0"/>
                  <a:ea typeface="Roboto" panose="02000000000000000000" pitchFamily="2" charset="0"/>
                </a:rPr>
                <a:t>Managing 13 services across standard (XBRL) and </a:t>
              </a:r>
              <a:r>
                <a:rPr lang="en-US" sz="900" err="1">
                  <a:solidFill>
                    <a:srgbClr val="000000"/>
                  </a:solidFill>
                  <a:latin typeface="Roboto" panose="02000000000000000000" pitchFamily="2" charset="0"/>
                  <a:ea typeface="Roboto" panose="02000000000000000000" pitchFamily="2" charset="0"/>
                </a:rPr>
                <a:t>specialised</a:t>
              </a:r>
              <a:r>
                <a:rPr lang="en-US" sz="900">
                  <a:solidFill>
                    <a:srgbClr val="000000"/>
                  </a:solidFill>
                  <a:latin typeface="Roboto" panose="02000000000000000000" pitchFamily="2" charset="0"/>
                  <a:ea typeface="Roboto" panose="02000000000000000000" pitchFamily="2" charset="0"/>
                </a:rPr>
                <a:t> services (Cyber security, Digital marketing, Sales operations, Legal data quality, etc.)</a:t>
              </a:r>
            </a:p>
            <a:p>
              <a:pPr marL="117475" indent="-117475" fontAlgn="ctr">
                <a:spcBef>
                  <a:spcPts val="200"/>
                </a:spcBef>
                <a:buFont typeface="Arial" panose="020B0604020202020204" pitchFamily="34" charset="0"/>
                <a:buChar char="•"/>
              </a:pPr>
              <a:r>
                <a:rPr lang="en-US" sz="900">
                  <a:solidFill>
                    <a:srgbClr val="000000"/>
                  </a:solidFill>
                  <a:latin typeface="Roboto" panose="02000000000000000000" pitchFamily="2" charset="0"/>
                  <a:ea typeface="Roboto" panose="02000000000000000000" pitchFamily="2" charset="0"/>
                </a:rPr>
                <a:t>Employee learning and development </a:t>
              </a:r>
              <a:r>
                <a:rPr lang="en-US" sz="900" err="1">
                  <a:solidFill>
                    <a:srgbClr val="000000"/>
                  </a:solidFill>
                  <a:latin typeface="Roboto" panose="02000000000000000000" pitchFamily="2" charset="0"/>
                  <a:ea typeface="Roboto" panose="02000000000000000000" pitchFamily="2" charset="0"/>
                </a:rPr>
                <a:t>programmes</a:t>
              </a:r>
              <a:r>
                <a:rPr lang="en-US" sz="900">
                  <a:solidFill>
                    <a:srgbClr val="000000"/>
                  </a:solidFill>
                  <a:latin typeface="Roboto" panose="02000000000000000000" pitchFamily="2" charset="0"/>
                  <a:ea typeface="Roboto" panose="02000000000000000000" pitchFamily="2" charset="0"/>
                </a:rPr>
                <a:t> to enhance the skills of the workforce </a:t>
              </a:r>
              <a:endParaRPr lang="en-IN" sz="900">
                <a:solidFill>
                  <a:srgbClr val="000000"/>
                </a:solidFill>
                <a:latin typeface="Roboto" panose="02000000000000000000" pitchFamily="2" charset="0"/>
                <a:ea typeface="Roboto" panose="02000000000000000000" pitchFamily="2" charset="0"/>
              </a:endParaRPr>
            </a:p>
          </p:txBody>
        </p:sp>
        <p:pic>
          <p:nvPicPr>
            <p:cNvPr id="122" name="Picture 121" descr="A black background with a black square&#10;&#10;Description automatically generated with medium confidence">
              <a:extLst>
                <a:ext uri="{FF2B5EF4-FFF2-40B4-BE49-F238E27FC236}">
                  <a16:creationId xmlns:a16="http://schemas.microsoft.com/office/drawing/2014/main" id="{1747B95B-5D7A-0134-4C8D-90F1F6B0F3F9}"/>
                </a:ext>
              </a:extLst>
            </p:cNvPr>
            <p:cNvPicPr>
              <a:picLocks noChangeAspect="1"/>
            </p:cNvPicPr>
            <p:nvPr/>
          </p:nvPicPr>
          <p:blipFill>
            <a:blip r:embed="rId3" cstate="print">
              <a:alphaModFix amt="3000"/>
              <a:extLst>
                <a:ext uri="{28A0092B-C50C-407E-A947-70E740481C1C}">
                  <a14:useLocalDpi xmlns:a14="http://schemas.microsoft.com/office/drawing/2010/main"/>
                </a:ext>
              </a:extLst>
            </a:blip>
            <a:srcRect b="40576"/>
            <a:stretch/>
          </p:blipFill>
          <p:spPr>
            <a:xfrm>
              <a:off x="612644" y="4149636"/>
              <a:ext cx="587399" cy="349057"/>
            </a:xfrm>
            <a:prstGeom prst="rect">
              <a:avLst/>
            </a:prstGeom>
            <a:effectLst>
              <a:outerShdw blurRad="50800" dist="50800" dir="5400000" algn="ctr" rotWithShape="0">
                <a:srgbClr val="000000">
                  <a:alpha val="0"/>
                </a:srgbClr>
              </a:outerShdw>
            </a:effectLst>
          </p:spPr>
        </p:pic>
        <p:sp>
          <p:nvSpPr>
            <p:cNvPr id="123" name="TextBox 122">
              <a:extLst>
                <a:ext uri="{FF2B5EF4-FFF2-40B4-BE49-F238E27FC236}">
                  <a16:creationId xmlns:a16="http://schemas.microsoft.com/office/drawing/2014/main" id="{8127D13A-6312-D9E7-B747-D45817473B80}"/>
                </a:ext>
              </a:extLst>
            </p:cNvPr>
            <p:cNvSpPr txBox="1"/>
            <p:nvPr/>
          </p:nvSpPr>
          <p:spPr>
            <a:xfrm>
              <a:off x="540598" y="4198601"/>
              <a:ext cx="953694" cy="295507"/>
            </a:xfrm>
            <a:prstGeom prst="rect">
              <a:avLst/>
            </a:prstGeom>
            <a:noFill/>
          </p:spPr>
          <p:txBody>
            <a:bodyPr wrap="square">
              <a:spAutoFit/>
            </a:bodyPr>
            <a:lstStyle/>
            <a:p>
              <a:r>
                <a:rPr lang="en-IN" sz="1200" b="1">
                  <a:solidFill>
                    <a:srgbClr val="000000"/>
                  </a:solidFill>
                  <a:latin typeface="Roboto" panose="02000000000000000000" pitchFamily="2" charset="0"/>
                  <a:ea typeface="Roboto" panose="02000000000000000000" pitchFamily="2" charset="0"/>
                  <a:cs typeface="Roboto" panose="02000000000000000000" pitchFamily="2" charset="0"/>
                </a:rPr>
                <a:t>TEAM SIZE</a:t>
              </a:r>
              <a:endParaRPr lang="en-IN" sz="1200" b="1">
                <a:solidFill>
                  <a:prstClr val="black"/>
                </a:solidFill>
                <a:latin typeface="Roboto" panose="02000000000000000000" pitchFamily="2" charset="0"/>
                <a:ea typeface="Roboto" panose="02000000000000000000" pitchFamily="2" charset="0"/>
                <a:cs typeface="Roboto" panose="02000000000000000000" pitchFamily="2" charset="0"/>
              </a:endParaRPr>
            </a:p>
          </p:txBody>
        </p:sp>
        <p:pic>
          <p:nvPicPr>
            <p:cNvPr id="159" name="Picture 158" descr="A black background with white text&#10;&#10;AI-generated content may be incorrect.">
              <a:extLst>
                <a:ext uri="{FF2B5EF4-FFF2-40B4-BE49-F238E27FC236}">
                  <a16:creationId xmlns:a16="http://schemas.microsoft.com/office/drawing/2014/main" id="{AA0B48BC-440B-0325-D934-877E2726A88C}"/>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525651" y="3771002"/>
              <a:ext cx="1073507" cy="417576"/>
            </a:xfrm>
            <a:prstGeom prst="rect">
              <a:avLst/>
            </a:prstGeom>
          </p:spPr>
        </p:pic>
      </p:grpSp>
      <p:grpSp>
        <p:nvGrpSpPr>
          <p:cNvPr id="20" name="Group 19">
            <a:extLst>
              <a:ext uri="{FF2B5EF4-FFF2-40B4-BE49-F238E27FC236}">
                <a16:creationId xmlns:a16="http://schemas.microsoft.com/office/drawing/2014/main" id="{3B64ED0C-64CA-3FF6-2E1A-3D1FD9DDF521}"/>
              </a:ext>
            </a:extLst>
          </p:cNvPr>
          <p:cNvGrpSpPr/>
          <p:nvPr/>
        </p:nvGrpSpPr>
        <p:grpSpPr>
          <a:xfrm>
            <a:off x="7279565" y="3757729"/>
            <a:ext cx="2160000" cy="2366846"/>
            <a:chOff x="6850515" y="3757729"/>
            <a:chExt cx="2160000" cy="2366846"/>
          </a:xfrm>
        </p:grpSpPr>
        <p:sp>
          <p:nvSpPr>
            <p:cNvPr id="124" name="Rectangle: Rounded Corners 123">
              <a:extLst>
                <a:ext uri="{FF2B5EF4-FFF2-40B4-BE49-F238E27FC236}">
                  <a16:creationId xmlns:a16="http://schemas.microsoft.com/office/drawing/2014/main" id="{6D06A927-90B2-A42E-4F02-C160D1C88310}"/>
                </a:ext>
              </a:extLst>
            </p:cNvPr>
            <p:cNvSpPr/>
            <p:nvPr/>
          </p:nvSpPr>
          <p:spPr>
            <a:xfrm>
              <a:off x="6850515" y="3757729"/>
              <a:ext cx="2160000" cy="2366846"/>
            </a:xfrm>
            <a:prstGeom prst="roundRect">
              <a:avLst>
                <a:gd name="adj" fmla="val 3051"/>
              </a:avLst>
            </a:prstGeom>
            <a:solidFill>
              <a:srgbClr val="EAF8FA"/>
            </a:solidFill>
            <a:ln w="25400" cap="flat" cmpd="sng" algn="ctr">
              <a:noFill/>
              <a:prstDash val="solid"/>
            </a:ln>
            <a:effectLst>
              <a:outerShdw blurRad="50800" dist="38100" dir="2700000" algn="tl" rotWithShape="0">
                <a:prstClr val="black">
                  <a:alpha val="16000"/>
                </a:prstClr>
              </a:outerShdw>
            </a:effectLst>
          </p:spPr>
          <p:txBody>
            <a:bodyPr rtlCol="0" anchor="ctr"/>
            <a:lstStyle/>
            <a:p>
              <a:pPr algn="ctr"/>
              <a:endParaRPr lang="en-IN" sz="1200" kern="0">
                <a:solidFill>
                  <a:prstClr val="white"/>
                </a:solidFill>
                <a:latin typeface="Roboto" panose="02000000000000000000" pitchFamily="2" charset="0"/>
                <a:ea typeface="Roboto" panose="02000000000000000000" pitchFamily="2" charset="0"/>
              </a:endParaRPr>
            </a:p>
          </p:txBody>
        </p:sp>
        <p:sp>
          <p:nvSpPr>
            <p:cNvPr id="125" name="Rectangle: Rounded Corners 124">
              <a:extLst>
                <a:ext uri="{FF2B5EF4-FFF2-40B4-BE49-F238E27FC236}">
                  <a16:creationId xmlns:a16="http://schemas.microsoft.com/office/drawing/2014/main" id="{5AA3756B-779E-5BB9-BD57-0C40D832D022}"/>
                </a:ext>
              </a:extLst>
            </p:cNvPr>
            <p:cNvSpPr/>
            <p:nvPr/>
          </p:nvSpPr>
          <p:spPr>
            <a:xfrm>
              <a:off x="6850515" y="4153674"/>
              <a:ext cx="1932277" cy="347078"/>
            </a:xfrm>
            <a:prstGeom prst="roundRect">
              <a:avLst>
                <a:gd name="adj" fmla="val 0"/>
              </a:avLst>
            </a:prstGeom>
            <a:solidFill>
              <a:srgbClr val="ABE5EB">
                <a:alpha val="67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200" b="0" i="0" u="none" strike="noStrike" kern="0" cap="none" spc="0" normalizeH="0" baseline="0" noProof="0">
                <a:ln>
                  <a:noFill/>
                </a:ln>
                <a:solidFill>
                  <a:prstClr val="white"/>
                </a:solidFill>
                <a:effectLst/>
                <a:uLnTx/>
                <a:uFillTx/>
                <a:latin typeface="Roboto" panose="02000000000000000000" pitchFamily="2" charset="0"/>
                <a:ea typeface="Roboto" panose="02000000000000000000" pitchFamily="2" charset="0"/>
              </a:endParaRPr>
            </a:p>
          </p:txBody>
        </p:sp>
        <p:sp>
          <p:nvSpPr>
            <p:cNvPr id="127" name="TextBox 126">
              <a:extLst>
                <a:ext uri="{FF2B5EF4-FFF2-40B4-BE49-F238E27FC236}">
                  <a16:creationId xmlns:a16="http://schemas.microsoft.com/office/drawing/2014/main" id="{29B45CC6-F82F-4F89-D5A2-E59C68D02009}"/>
                </a:ext>
              </a:extLst>
            </p:cNvPr>
            <p:cNvSpPr txBox="1"/>
            <p:nvPr/>
          </p:nvSpPr>
          <p:spPr>
            <a:xfrm>
              <a:off x="6854206" y="4522326"/>
              <a:ext cx="1702156" cy="230748"/>
            </a:xfrm>
            <a:prstGeom prst="rect">
              <a:avLst/>
            </a:prstGeom>
            <a:noFill/>
          </p:spPr>
          <p:txBody>
            <a:bodyPr wrap="square">
              <a:spAutoFit/>
            </a:bodyPr>
            <a:lstStyle/>
            <a:p>
              <a:r>
                <a:rPr lang="en-IN" sz="1000" b="1">
                  <a:solidFill>
                    <a:srgbClr val="000000"/>
                  </a:solidFill>
                  <a:latin typeface="Roboto" panose="02000000000000000000" pitchFamily="2" charset="0"/>
                  <a:ea typeface="Roboto" panose="02000000000000000000" pitchFamily="2" charset="0"/>
                  <a:cs typeface="Roboto" panose="02000000000000000000" pitchFamily="2" charset="0"/>
                </a:rPr>
                <a:t>SERVICES PROVIDED:</a:t>
              </a:r>
            </a:p>
          </p:txBody>
        </p:sp>
        <p:pic>
          <p:nvPicPr>
            <p:cNvPr id="129" name="Picture 128" descr="A black background with a black square&#10;&#10;Description automatically generated with medium confidence">
              <a:extLst>
                <a:ext uri="{FF2B5EF4-FFF2-40B4-BE49-F238E27FC236}">
                  <a16:creationId xmlns:a16="http://schemas.microsoft.com/office/drawing/2014/main" id="{5EE240EC-E183-DE9A-73E1-05AA6C173ACE}"/>
                </a:ext>
              </a:extLst>
            </p:cNvPr>
            <p:cNvPicPr>
              <a:picLocks noChangeAspect="1"/>
            </p:cNvPicPr>
            <p:nvPr/>
          </p:nvPicPr>
          <p:blipFill>
            <a:blip r:embed="rId3" cstate="print">
              <a:alphaModFix amt="3000"/>
              <a:extLst>
                <a:ext uri="{28A0092B-C50C-407E-A947-70E740481C1C}">
                  <a14:useLocalDpi xmlns:a14="http://schemas.microsoft.com/office/drawing/2010/main"/>
                </a:ext>
              </a:extLst>
            </a:blip>
            <a:srcRect b="40576"/>
            <a:stretch/>
          </p:blipFill>
          <p:spPr>
            <a:xfrm>
              <a:off x="6877407" y="4148426"/>
              <a:ext cx="587399" cy="349057"/>
            </a:xfrm>
            <a:prstGeom prst="rect">
              <a:avLst/>
            </a:prstGeom>
            <a:effectLst>
              <a:outerShdw blurRad="50800" dist="50800" dir="5400000" algn="ctr" rotWithShape="0">
                <a:srgbClr val="000000">
                  <a:alpha val="0"/>
                </a:srgbClr>
              </a:outerShdw>
            </a:effectLst>
          </p:spPr>
        </p:pic>
        <p:sp>
          <p:nvSpPr>
            <p:cNvPr id="130" name="TextBox 129">
              <a:extLst>
                <a:ext uri="{FF2B5EF4-FFF2-40B4-BE49-F238E27FC236}">
                  <a16:creationId xmlns:a16="http://schemas.microsoft.com/office/drawing/2014/main" id="{7344F2DC-A79F-0E19-3D1B-E3E761892001}"/>
                </a:ext>
              </a:extLst>
            </p:cNvPr>
            <p:cNvSpPr txBox="1"/>
            <p:nvPr/>
          </p:nvSpPr>
          <p:spPr>
            <a:xfrm>
              <a:off x="6854206" y="4197392"/>
              <a:ext cx="953694" cy="295507"/>
            </a:xfrm>
            <a:prstGeom prst="rect">
              <a:avLst/>
            </a:prstGeom>
            <a:noFill/>
          </p:spPr>
          <p:txBody>
            <a:bodyPr wrap="square">
              <a:spAutoFit/>
            </a:bodyPr>
            <a:lstStyle/>
            <a:p>
              <a:r>
                <a:rPr lang="en-IN" sz="1200" b="1">
                  <a:solidFill>
                    <a:srgbClr val="000000"/>
                  </a:solidFill>
                  <a:latin typeface="Roboto" panose="02000000000000000000" pitchFamily="2" charset="0"/>
                  <a:ea typeface="Roboto" panose="02000000000000000000" pitchFamily="2" charset="0"/>
                  <a:cs typeface="Roboto" panose="02000000000000000000" pitchFamily="2" charset="0"/>
                </a:rPr>
                <a:t>TEAM SIZE</a:t>
              </a:r>
              <a:endParaRPr lang="en-IN" sz="1200" b="1">
                <a:solidFill>
                  <a:prstClr val="black"/>
                </a:solidFill>
                <a:latin typeface="Roboto" panose="02000000000000000000" pitchFamily="2" charset="0"/>
                <a:ea typeface="Roboto" panose="02000000000000000000" pitchFamily="2" charset="0"/>
                <a:cs typeface="Roboto" panose="02000000000000000000" pitchFamily="2" charset="0"/>
              </a:endParaRPr>
            </a:p>
          </p:txBody>
        </p:sp>
        <p:sp>
          <p:nvSpPr>
            <p:cNvPr id="160" name="TextBox 159">
              <a:extLst>
                <a:ext uri="{FF2B5EF4-FFF2-40B4-BE49-F238E27FC236}">
                  <a16:creationId xmlns:a16="http://schemas.microsoft.com/office/drawing/2014/main" id="{3395549E-1DDE-64F2-782E-E68FE2267C62}"/>
                </a:ext>
              </a:extLst>
            </p:cNvPr>
            <p:cNvSpPr txBox="1"/>
            <p:nvPr/>
          </p:nvSpPr>
          <p:spPr>
            <a:xfrm>
              <a:off x="8354743" y="4118165"/>
              <a:ext cx="386299" cy="432653"/>
            </a:xfrm>
            <a:prstGeom prst="rect">
              <a:avLst/>
            </a:prstGeom>
            <a:noFill/>
          </p:spPr>
          <p:txBody>
            <a:bodyPr wrap="square">
              <a:spAutoFit/>
            </a:bodyPr>
            <a:lstStyle/>
            <a:p>
              <a:pPr algn="r"/>
              <a:r>
                <a:rPr lang="en-IN" sz="2400" b="1">
                  <a:solidFill>
                    <a:srgbClr val="000000"/>
                  </a:solidFill>
                  <a:latin typeface="Roboto" panose="02000000000000000000" pitchFamily="2" charset="0"/>
                  <a:ea typeface="Roboto" panose="02000000000000000000" pitchFamily="2" charset="0"/>
                  <a:cs typeface="Roboto" panose="02000000000000000000" pitchFamily="2" charset="0"/>
                </a:rPr>
                <a:t>9</a:t>
              </a:r>
              <a:endParaRPr lang="en-IN" sz="2400" b="1">
                <a:solidFill>
                  <a:prstClr val="black"/>
                </a:solidFill>
                <a:latin typeface="Roboto" panose="02000000000000000000" pitchFamily="2" charset="0"/>
                <a:ea typeface="Roboto" panose="02000000000000000000" pitchFamily="2" charset="0"/>
                <a:cs typeface="Roboto" panose="02000000000000000000" pitchFamily="2" charset="0"/>
              </a:endParaRPr>
            </a:p>
          </p:txBody>
        </p:sp>
        <p:sp>
          <p:nvSpPr>
            <p:cNvPr id="161" name="TextBox 160">
              <a:extLst>
                <a:ext uri="{FF2B5EF4-FFF2-40B4-BE49-F238E27FC236}">
                  <a16:creationId xmlns:a16="http://schemas.microsoft.com/office/drawing/2014/main" id="{EA5D11AF-36A6-E2C7-EC50-8DB166775693}"/>
                </a:ext>
              </a:extLst>
            </p:cNvPr>
            <p:cNvSpPr txBox="1"/>
            <p:nvPr/>
          </p:nvSpPr>
          <p:spPr>
            <a:xfrm>
              <a:off x="6877086" y="4738949"/>
              <a:ext cx="1848318" cy="499954"/>
            </a:xfrm>
            <a:prstGeom prst="rect">
              <a:avLst/>
            </a:prstGeom>
            <a:noFill/>
          </p:spPr>
          <p:txBody>
            <a:bodyPr wrap="square">
              <a:spAutoFit/>
            </a:bodyPr>
            <a:lstStyle/>
            <a:p>
              <a:pPr marL="117475" indent="-117475" fontAlgn="ctr">
                <a:spcBef>
                  <a:spcPts val="200"/>
                </a:spcBef>
                <a:buFont typeface="Arial" panose="020B0604020202020204" pitchFamily="34" charset="0"/>
                <a:buChar char="•"/>
              </a:pPr>
              <a:r>
                <a:rPr lang="en-IN" sz="900">
                  <a:solidFill>
                    <a:srgbClr val="000000"/>
                  </a:solidFill>
                  <a:latin typeface="Roboto" panose="02000000000000000000" pitchFamily="2" charset="0"/>
                  <a:ea typeface="Roboto" panose="02000000000000000000" pitchFamily="2" charset="0"/>
                </a:rPr>
                <a:t>Web-Based Training (WBT) design and development</a:t>
              </a:r>
            </a:p>
            <a:p>
              <a:pPr marL="117475" indent="-117475" fontAlgn="ctr">
                <a:spcBef>
                  <a:spcPts val="200"/>
                </a:spcBef>
                <a:buFont typeface="Arial" panose="020B0604020202020204" pitchFamily="34" charset="0"/>
                <a:buChar char="•"/>
              </a:pPr>
              <a:r>
                <a:rPr lang="en-IN" sz="900">
                  <a:solidFill>
                    <a:srgbClr val="000000"/>
                  </a:solidFill>
                  <a:latin typeface="Roboto" panose="02000000000000000000" pitchFamily="2" charset="0"/>
                  <a:ea typeface="Roboto" panose="02000000000000000000" pitchFamily="2" charset="0"/>
                </a:rPr>
                <a:t>Copy editing</a:t>
              </a:r>
            </a:p>
          </p:txBody>
        </p:sp>
        <p:pic>
          <p:nvPicPr>
            <p:cNvPr id="162" name="Picture 161" descr="A black background with a black square&#10;&#10;Description automatically generated with medium confidence">
              <a:extLst>
                <a:ext uri="{FF2B5EF4-FFF2-40B4-BE49-F238E27FC236}">
                  <a16:creationId xmlns:a16="http://schemas.microsoft.com/office/drawing/2014/main" id="{37D6CA03-0640-402E-2C62-725DE7484D2D}"/>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6965483" y="3858691"/>
              <a:ext cx="734420" cy="220767"/>
            </a:xfrm>
            <a:prstGeom prst="rect">
              <a:avLst/>
            </a:prstGeom>
          </p:spPr>
        </p:pic>
      </p:grpSp>
      <p:grpSp>
        <p:nvGrpSpPr>
          <p:cNvPr id="21" name="Group 20">
            <a:extLst>
              <a:ext uri="{FF2B5EF4-FFF2-40B4-BE49-F238E27FC236}">
                <a16:creationId xmlns:a16="http://schemas.microsoft.com/office/drawing/2014/main" id="{F4EE554F-4E53-46DE-B2F8-DDDF9622D65B}"/>
              </a:ext>
            </a:extLst>
          </p:cNvPr>
          <p:cNvGrpSpPr/>
          <p:nvPr/>
        </p:nvGrpSpPr>
        <p:grpSpPr>
          <a:xfrm>
            <a:off x="5005967" y="3757729"/>
            <a:ext cx="2160000" cy="2366846"/>
            <a:chOff x="4722174" y="3757729"/>
            <a:chExt cx="2160000" cy="2366846"/>
          </a:xfrm>
        </p:grpSpPr>
        <p:sp>
          <p:nvSpPr>
            <p:cNvPr id="70" name="Rectangle: Rounded Corners 69">
              <a:extLst>
                <a:ext uri="{FF2B5EF4-FFF2-40B4-BE49-F238E27FC236}">
                  <a16:creationId xmlns:a16="http://schemas.microsoft.com/office/drawing/2014/main" id="{915CC62C-B9B8-1499-D53A-B469A4FEC89A}"/>
                </a:ext>
              </a:extLst>
            </p:cNvPr>
            <p:cNvSpPr/>
            <p:nvPr/>
          </p:nvSpPr>
          <p:spPr>
            <a:xfrm>
              <a:off x="4722174" y="3757729"/>
              <a:ext cx="2160000" cy="2366846"/>
            </a:xfrm>
            <a:prstGeom prst="roundRect">
              <a:avLst>
                <a:gd name="adj" fmla="val 3051"/>
              </a:avLst>
            </a:prstGeom>
            <a:solidFill>
              <a:srgbClr val="EAF8FA"/>
            </a:solidFill>
            <a:ln w="25400" cap="flat" cmpd="sng" algn="ctr">
              <a:noFill/>
              <a:prstDash val="solid"/>
            </a:ln>
            <a:effectLst>
              <a:outerShdw blurRad="50800" dist="38100" dir="2700000" algn="tl" rotWithShape="0">
                <a:prstClr val="black">
                  <a:alpha val="16000"/>
                </a:prstClr>
              </a:outerShdw>
            </a:effectLst>
          </p:spPr>
          <p:txBody>
            <a:bodyPr rtlCol="0" anchor="ctr"/>
            <a:lstStyle/>
            <a:p>
              <a:pPr algn="ctr"/>
              <a:endParaRPr lang="en-IN" sz="1200" kern="0">
                <a:solidFill>
                  <a:prstClr val="white"/>
                </a:solidFill>
                <a:latin typeface="Roboto" panose="02000000000000000000" pitchFamily="2" charset="0"/>
                <a:ea typeface="Roboto" panose="02000000000000000000" pitchFamily="2" charset="0"/>
              </a:endParaRPr>
            </a:p>
          </p:txBody>
        </p:sp>
        <p:sp>
          <p:nvSpPr>
            <p:cNvPr id="71" name="Rectangle: Rounded Corners 70">
              <a:extLst>
                <a:ext uri="{FF2B5EF4-FFF2-40B4-BE49-F238E27FC236}">
                  <a16:creationId xmlns:a16="http://schemas.microsoft.com/office/drawing/2014/main" id="{1C005FA3-5806-6FD9-A8BD-F61C045E64D3}"/>
                </a:ext>
              </a:extLst>
            </p:cNvPr>
            <p:cNvSpPr/>
            <p:nvPr/>
          </p:nvSpPr>
          <p:spPr>
            <a:xfrm>
              <a:off x="4722174" y="4153674"/>
              <a:ext cx="1918834" cy="347078"/>
            </a:xfrm>
            <a:prstGeom prst="roundRect">
              <a:avLst>
                <a:gd name="adj" fmla="val 0"/>
              </a:avLst>
            </a:prstGeom>
            <a:solidFill>
              <a:srgbClr val="ABE5EB">
                <a:alpha val="67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200" b="0" i="0" u="none" strike="noStrike" kern="0" cap="none" spc="0" normalizeH="0" baseline="0" noProof="0">
                <a:ln>
                  <a:noFill/>
                </a:ln>
                <a:solidFill>
                  <a:prstClr val="white"/>
                </a:solidFill>
                <a:effectLst/>
                <a:uLnTx/>
                <a:uFillTx/>
                <a:latin typeface="Roboto" panose="02000000000000000000" pitchFamily="2" charset="0"/>
                <a:ea typeface="Roboto" panose="02000000000000000000" pitchFamily="2" charset="0"/>
              </a:endParaRPr>
            </a:p>
          </p:txBody>
        </p:sp>
        <p:sp>
          <p:nvSpPr>
            <p:cNvPr id="73" name="TextBox 72">
              <a:extLst>
                <a:ext uri="{FF2B5EF4-FFF2-40B4-BE49-F238E27FC236}">
                  <a16:creationId xmlns:a16="http://schemas.microsoft.com/office/drawing/2014/main" id="{35567FA1-E942-0483-A131-0AE60AE29116}"/>
                </a:ext>
              </a:extLst>
            </p:cNvPr>
            <p:cNvSpPr txBox="1"/>
            <p:nvPr/>
          </p:nvSpPr>
          <p:spPr>
            <a:xfrm>
              <a:off x="4748703" y="4522326"/>
              <a:ext cx="1702156" cy="230748"/>
            </a:xfrm>
            <a:prstGeom prst="rect">
              <a:avLst/>
            </a:prstGeom>
            <a:noFill/>
          </p:spPr>
          <p:txBody>
            <a:bodyPr wrap="square">
              <a:spAutoFit/>
            </a:bodyPr>
            <a:lstStyle/>
            <a:p>
              <a:r>
                <a:rPr lang="en-IN" sz="1000" b="1">
                  <a:solidFill>
                    <a:srgbClr val="000000"/>
                  </a:solidFill>
                  <a:latin typeface="Roboto" panose="02000000000000000000" pitchFamily="2" charset="0"/>
                  <a:ea typeface="Roboto" panose="02000000000000000000" pitchFamily="2" charset="0"/>
                  <a:cs typeface="Roboto" panose="02000000000000000000" pitchFamily="2" charset="0"/>
                </a:rPr>
                <a:t>SERVICES PROVIDED:</a:t>
              </a:r>
            </a:p>
          </p:txBody>
        </p:sp>
        <p:pic>
          <p:nvPicPr>
            <p:cNvPr id="74" name="Picture 73" descr="A black background with a black square&#10;&#10;Description automatically generated with medium confidence">
              <a:extLst>
                <a:ext uri="{FF2B5EF4-FFF2-40B4-BE49-F238E27FC236}">
                  <a16:creationId xmlns:a16="http://schemas.microsoft.com/office/drawing/2014/main" id="{98F94063-B9BC-8B82-3F0D-D8929CBB7D27}"/>
                </a:ext>
              </a:extLst>
            </p:cNvPr>
            <p:cNvPicPr>
              <a:picLocks noChangeAspect="1"/>
            </p:cNvPicPr>
            <p:nvPr/>
          </p:nvPicPr>
          <p:blipFill>
            <a:blip r:embed="rId3" cstate="print">
              <a:alphaModFix amt="3000"/>
              <a:extLst>
                <a:ext uri="{28A0092B-C50C-407E-A947-70E740481C1C}">
                  <a14:useLocalDpi xmlns:a14="http://schemas.microsoft.com/office/drawing/2010/main"/>
                </a:ext>
              </a:extLst>
            </a:blip>
            <a:srcRect b="40576"/>
            <a:stretch/>
          </p:blipFill>
          <p:spPr>
            <a:xfrm>
              <a:off x="4761984" y="4151236"/>
              <a:ext cx="587399" cy="349057"/>
            </a:xfrm>
            <a:prstGeom prst="rect">
              <a:avLst/>
            </a:prstGeom>
            <a:effectLst>
              <a:outerShdw blurRad="50800" dist="50800" dir="5400000" algn="ctr" rotWithShape="0">
                <a:srgbClr val="000000">
                  <a:alpha val="0"/>
                </a:srgbClr>
              </a:outerShdw>
            </a:effectLst>
          </p:spPr>
        </p:pic>
        <p:sp>
          <p:nvSpPr>
            <p:cNvPr id="119" name="TextBox 118">
              <a:extLst>
                <a:ext uri="{FF2B5EF4-FFF2-40B4-BE49-F238E27FC236}">
                  <a16:creationId xmlns:a16="http://schemas.microsoft.com/office/drawing/2014/main" id="{044D59E6-71CD-ADF9-C325-BFC919DA635B}"/>
                </a:ext>
              </a:extLst>
            </p:cNvPr>
            <p:cNvSpPr txBox="1"/>
            <p:nvPr/>
          </p:nvSpPr>
          <p:spPr>
            <a:xfrm>
              <a:off x="4748703" y="4200201"/>
              <a:ext cx="953694" cy="295507"/>
            </a:xfrm>
            <a:prstGeom prst="rect">
              <a:avLst/>
            </a:prstGeom>
            <a:noFill/>
          </p:spPr>
          <p:txBody>
            <a:bodyPr wrap="square">
              <a:spAutoFit/>
            </a:bodyPr>
            <a:lstStyle/>
            <a:p>
              <a:r>
                <a:rPr lang="en-IN" sz="1200" b="1">
                  <a:solidFill>
                    <a:srgbClr val="000000"/>
                  </a:solidFill>
                  <a:latin typeface="Roboto" panose="02000000000000000000" pitchFamily="2" charset="0"/>
                  <a:ea typeface="Roboto" panose="02000000000000000000" pitchFamily="2" charset="0"/>
                  <a:cs typeface="Roboto" panose="02000000000000000000" pitchFamily="2" charset="0"/>
                </a:rPr>
                <a:t>TEAM SIZE</a:t>
              </a:r>
              <a:endParaRPr lang="en-IN" sz="1200" b="1">
                <a:solidFill>
                  <a:prstClr val="black"/>
                </a:solidFill>
                <a:latin typeface="Roboto" panose="02000000000000000000" pitchFamily="2" charset="0"/>
                <a:ea typeface="Roboto" panose="02000000000000000000" pitchFamily="2" charset="0"/>
                <a:cs typeface="Roboto" panose="02000000000000000000" pitchFamily="2" charset="0"/>
              </a:endParaRPr>
            </a:p>
          </p:txBody>
        </p:sp>
        <p:sp>
          <p:nvSpPr>
            <p:cNvPr id="163" name="TextBox 162">
              <a:extLst>
                <a:ext uri="{FF2B5EF4-FFF2-40B4-BE49-F238E27FC236}">
                  <a16:creationId xmlns:a16="http://schemas.microsoft.com/office/drawing/2014/main" id="{12F375AC-AFC2-106D-2B17-1057BD72EEA9}"/>
                </a:ext>
              </a:extLst>
            </p:cNvPr>
            <p:cNvSpPr txBox="1"/>
            <p:nvPr/>
          </p:nvSpPr>
          <p:spPr>
            <a:xfrm>
              <a:off x="6242459" y="4118165"/>
              <a:ext cx="386299" cy="432653"/>
            </a:xfrm>
            <a:prstGeom prst="rect">
              <a:avLst/>
            </a:prstGeom>
            <a:noFill/>
          </p:spPr>
          <p:txBody>
            <a:bodyPr wrap="square">
              <a:spAutoFit/>
            </a:bodyPr>
            <a:lstStyle/>
            <a:p>
              <a:pPr algn="r"/>
              <a:r>
                <a:rPr lang="en-IN" sz="2400" b="1">
                  <a:solidFill>
                    <a:srgbClr val="000000"/>
                  </a:solidFill>
                  <a:latin typeface="Roboto" panose="02000000000000000000" pitchFamily="2" charset="0"/>
                  <a:ea typeface="Roboto" panose="02000000000000000000" pitchFamily="2" charset="0"/>
                  <a:cs typeface="Roboto" panose="02000000000000000000" pitchFamily="2" charset="0"/>
                </a:rPr>
                <a:t>7</a:t>
              </a:r>
              <a:endParaRPr lang="en-IN" sz="2400" b="1">
                <a:solidFill>
                  <a:prstClr val="black"/>
                </a:solidFill>
                <a:latin typeface="Roboto" panose="02000000000000000000" pitchFamily="2" charset="0"/>
                <a:ea typeface="Roboto" panose="02000000000000000000" pitchFamily="2" charset="0"/>
                <a:cs typeface="Roboto" panose="02000000000000000000" pitchFamily="2" charset="0"/>
              </a:endParaRPr>
            </a:p>
          </p:txBody>
        </p:sp>
        <p:sp>
          <p:nvSpPr>
            <p:cNvPr id="169" name="TextBox 168">
              <a:extLst>
                <a:ext uri="{FF2B5EF4-FFF2-40B4-BE49-F238E27FC236}">
                  <a16:creationId xmlns:a16="http://schemas.microsoft.com/office/drawing/2014/main" id="{96296AFD-4D10-FF87-BCB5-76989D0E59BF}"/>
                </a:ext>
              </a:extLst>
            </p:cNvPr>
            <p:cNvSpPr txBox="1"/>
            <p:nvPr/>
          </p:nvSpPr>
          <p:spPr>
            <a:xfrm>
              <a:off x="4748703" y="4738949"/>
              <a:ext cx="1877091" cy="1043173"/>
            </a:xfrm>
            <a:prstGeom prst="rect">
              <a:avLst/>
            </a:prstGeom>
            <a:noFill/>
          </p:spPr>
          <p:txBody>
            <a:bodyPr wrap="square">
              <a:spAutoFit/>
            </a:bodyPr>
            <a:lstStyle/>
            <a:p>
              <a:pPr marL="117475" indent="-117475" fontAlgn="ctr">
                <a:spcBef>
                  <a:spcPts val="200"/>
                </a:spcBef>
                <a:buFont typeface="Arial" panose="020B0604020202020204" pitchFamily="34" charset="0"/>
                <a:buChar char="•"/>
              </a:pPr>
              <a:r>
                <a:rPr lang="en-US" sz="900">
                  <a:solidFill>
                    <a:srgbClr val="000000"/>
                  </a:solidFill>
                  <a:latin typeface="Roboto" panose="02000000000000000000" pitchFamily="2" charset="0"/>
                  <a:ea typeface="Roboto" panose="02000000000000000000" pitchFamily="2" charset="0"/>
                </a:rPr>
                <a:t>LMS/LXP/DMS admin System support and cross-team coordination  </a:t>
              </a:r>
            </a:p>
            <a:p>
              <a:pPr marL="117475" indent="-117475" fontAlgn="ctr">
                <a:spcBef>
                  <a:spcPts val="200"/>
                </a:spcBef>
                <a:buFont typeface="Arial" panose="020B0604020202020204" pitchFamily="34" charset="0"/>
                <a:buChar char="•"/>
              </a:pPr>
              <a:r>
                <a:rPr lang="en-US" sz="900">
                  <a:solidFill>
                    <a:srgbClr val="000000"/>
                  </a:solidFill>
                  <a:latin typeface="Roboto" panose="02000000000000000000" pitchFamily="2" charset="0"/>
                  <a:ea typeface="Roboto" panose="02000000000000000000" pitchFamily="2" charset="0"/>
                </a:rPr>
                <a:t>Update platform procedures</a:t>
              </a:r>
            </a:p>
            <a:p>
              <a:pPr marL="117475" indent="-117475" fontAlgn="ctr">
                <a:spcBef>
                  <a:spcPts val="200"/>
                </a:spcBef>
                <a:buFont typeface="Arial" panose="020B0604020202020204" pitchFamily="34" charset="0"/>
                <a:buChar char="•"/>
              </a:pPr>
              <a:r>
                <a:rPr lang="en-US" sz="900">
                  <a:solidFill>
                    <a:srgbClr val="000000"/>
                  </a:solidFill>
                  <a:latin typeface="Roboto" panose="02000000000000000000" pitchFamily="2" charset="0"/>
                  <a:ea typeface="Roboto" panose="02000000000000000000" pitchFamily="2" charset="0"/>
                </a:rPr>
                <a:t>User/course management, troubleshooting, virtual training, certifications</a:t>
              </a:r>
              <a:endParaRPr lang="en-IN" sz="900">
                <a:solidFill>
                  <a:srgbClr val="000000"/>
                </a:solidFill>
                <a:latin typeface="Roboto" panose="02000000000000000000" pitchFamily="2" charset="0"/>
                <a:ea typeface="Roboto" panose="02000000000000000000" pitchFamily="2" charset="0"/>
              </a:endParaRPr>
            </a:p>
          </p:txBody>
        </p:sp>
        <p:grpSp>
          <p:nvGrpSpPr>
            <p:cNvPr id="170" name="Group 169">
              <a:extLst>
                <a:ext uri="{FF2B5EF4-FFF2-40B4-BE49-F238E27FC236}">
                  <a16:creationId xmlns:a16="http://schemas.microsoft.com/office/drawing/2014/main" id="{A4CF207F-5939-CF4F-9632-7FB9B40CA317}"/>
                </a:ext>
              </a:extLst>
            </p:cNvPr>
            <p:cNvGrpSpPr/>
            <p:nvPr/>
          </p:nvGrpSpPr>
          <p:grpSpPr>
            <a:xfrm>
              <a:off x="4810085" y="3827017"/>
              <a:ext cx="910493" cy="268250"/>
              <a:chOff x="-1925992" y="3856033"/>
              <a:chExt cx="971548" cy="346348"/>
            </a:xfrm>
          </p:grpSpPr>
          <p:sp>
            <p:nvSpPr>
              <p:cNvPr id="171" name="Freeform: Shape 170">
                <a:extLst>
                  <a:ext uri="{FF2B5EF4-FFF2-40B4-BE49-F238E27FC236}">
                    <a16:creationId xmlns:a16="http://schemas.microsoft.com/office/drawing/2014/main" id="{CD5003DA-0A2C-5753-F3B9-E30DBD3D608E}"/>
                  </a:ext>
                </a:extLst>
              </p:cNvPr>
              <p:cNvSpPr/>
              <p:nvPr/>
            </p:nvSpPr>
            <p:spPr>
              <a:xfrm>
                <a:off x="-1925992" y="3856033"/>
                <a:ext cx="971548" cy="346348"/>
              </a:xfrm>
              <a:custGeom>
                <a:avLst/>
                <a:gdLst>
                  <a:gd name="connsiteX0" fmla="*/ 133558 w 971548"/>
                  <a:gd name="connsiteY0" fmla="*/ 109188 h 346348"/>
                  <a:gd name="connsiteX1" fmla="*/ 0 w 971548"/>
                  <a:gd name="connsiteY1" fmla="*/ 236299 h 346348"/>
                  <a:gd name="connsiteX2" fmla="*/ 102976 w 971548"/>
                  <a:gd name="connsiteY2" fmla="*/ 305913 h 346348"/>
                  <a:gd name="connsiteX3" fmla="*/ 112191 w 971548"/>
                  <a:gd name="connsiteY3" fmla="*/ 283046 h 346348"/>
                  <a:gd name="connsiteX4" fmla="*/ 218549 w 971548"/>
                  <a:gd name="connsiteY4" fmla="*/ 346314 h 346348"/>
                  <a:gd name="connsiteX5" fmla="*/ 752209 w 971548"/>
                  <a:gd name="connsiteY5" fmla="*/ 346314 h 346348"/>
                  <a:gd name="connsiteX6" fmla="*/ 859669 w 971548"/>
                  <a:gd name="connsiteY6" fmla="*/ 283384 h 346348"/>
                  <a:gd name="connsiteX7" fmla="*/ 868564 w 971548"/>
                  <a:gd name="connsiteY7" fmla="*/ 305082 h 346348"/>
                  <a:gd name="connsiteX8" fmla="*/ 971549 w 971548"/>
                  <a:gd name="connsiteY8" fmla="*/ 236212 h 346348"/>
                  <a:gd name="connsiteX9" fmla="*/ 836576 w 971548"/>
                  <a:gd name="connsiteY9" fmla="*/ 109089 h 346348"/>
                  <a:gd name="connsiteX10" fmla="*/ 484516 w 971548"/>
                  <a:gd name="connsiteY10" fmla="*/ 0 h 346348"/>
                  <a:gd name="connsiteX11" fmla="*/ 133558 w 971548"/>
                  <a:gd name="connsiteY11" fmla="*/ 109188 h 346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71548" h="346348">
                    <a:moveTo>
                      <a:pt x="133558" y="109188"/>
                    </a:moveTo>
                    <a:cubicBezTo>
                      <a:pt x="55042" y="163276"/>
                      <a:pt x="0" y="236299"/>
                      <a:pt x="0" y="236299"/>
                    </a:cubicBezTo>
                    <a:lnTo>
                      <a:pt x="102976" y="305913"/>
                    </a:lnTo>
                    <a:cubicBezTo>
                      <a:pt x="102976" y="305913"/>
                      <a:pt x="111935" y="283667"/>
                      <a:pt x="112191" y="283046"/>
                    </a:cubicBezTo>
                    <a:cubicBezTo>
                      <a:pt x="136675" y="333489"/>
                      <a:pt x="189192" y="347027"/>
                      <a:pt x="218549" y="346314"/>
                    </a:cubicBezTo>
                    <a:lnTo>
                      <a:pt x="752209" y="346314"/>
                    </a:lnTo>
                    <a:cubicBezTo>
                      <a:pt x="781909" y="347124"/>
                      <a:pt x="834954" y="333765"/>
                      <a:pt x="859669" y="283384"/>
                    </a:cubicBezTo>
                    <a:cubicBezTo>
                      <a:pt x="860505" y="285474"/>
                      <a:pt x="868564" y="305082"/>
                      <a:pt x="868564" y="305082"/>
                    </a:cubicBezTo>
                    <a:lnTo>
                      <a:pt x="971549" y="236212"/>
                    </a:lnTo>
                    <a:cubicBezTo>
                      <a:pt x="971549" y="236212"/>
                      <a:pt x="915651" y="163102"/>
                      <a:pt x="836576" y="109089"/>
                    </a:cubicBezTo>
                    <a:cubicBezTo>
                      <a:pt x="763710" y="59332"/>
                      <a:pt x="643481" y="0"/>
                      <a:pt x="484516" y="0"/>
                    </a:cubicBezTo>
                    <a:cubicBezTo>
                      <a:pt x="359152" y="-120"/>
                      <a:pt x="236728" y="37968"/>
                      <a:pt x="133558" y="109188"/>
                    </a:cubicBezTo>
                    <a:close/>
                  </a:path>
                </a:pathLst>
              </a:custGeom>
              <a:solidFill>
                <a:srgbClr val="FFFFFF"/>
              </a:solidFill>
              <a:ln w="1349" cap="flat">
                <a:noFill/>
                <a:prstDash val="solid"/>
                <a:miter/>
              </a:ln>
            </p:spPr>
            <p:txBody>
              <a:bodyPr rtlCol="0" anchor="ctr"/>
              <a:lstStyle/>
              <a:p>
                <a:endParaRPr lang="en-IN"/>
              </a:p>
            </p:txBody>
          </p:sp>
          <p:sp>
            <p:nvSpPr>
              <p:cNvPr id="172" name="Freeform: Shape 171">
                <a:extLst>
                  <a:ext uri="{FF2B5EF4-FFF2-40B4-BE49-F238E27FC236}">
                    <a16:creationId xmlns:a16="http://schemas.microsoft.com/office/drawing/2014/main" id="{FA49817E-6430-9C99-371B-EA665EE390D4}"/>
                  </a:ext>
                </a:extLst>
              </p:cNvPr>
              <p:cNvSpPr/>
              <p:nvPr/>
            </p:nvSpPr>
            <p:spPr>
              <a:xfrm>
                <a:off x="-1713176" y="4001427"/>
                <a:ext cx="124684" cy="112205"/>
              </a:xfrm>
              <a:custGeom>
                <a:avLst/>
                <a:gdLst>
                  <a:gd name="connsiteX0" fmla="*/ 115774 w 124684"/>
                  <a:gd name="connsiteY0" fmla="*/ 19032 h 112205"/>
                  <a:gd name="connsiteX1" fmla="*/ 124685 w 124684"/>
                  <a:gd name="connsiteY1" fmla="*/ 0 h 112205"/>
                  <a:gd name="connsiteX2" fmla="*/ 10479 w 124684"/>
                  <a:gd name="connsiteY2" fmla="*/ 0 h 112205"/>
                  <a:gd name="connsiteX3" fmla="*/ 1565 w 124684"/>
                  <a:gd name="connsiteY3" fmla="*/ 19032 h 112205"/>
                  <a:gd name="connsiteX4" fmla="*/ 45784 w 124684"/>
                  <a:gd name="connsiteY4" fmla="*/ 19032 h 112205"/>
                  <a:gd name="connsiteX5" fmla="*/ 0 w 124684"/>
                  <a:gd name="connsiteY5" fmla="*/ 112206 h 112205"/>
                  <a:gd name="connsiteX6" fmla="*/ 29558 w 124684"/>
                  <a:gd name="connsiteY6" fmla="*/ 112206 h 112205"/>
                  <a:gd name="connsiteX7" fmla="*/ 75353 w 124684"/>
                  <a:gd name="connsiteY7" fmla="*/ 19032 h 112205"/>
                  <a:gd name="connsiteX8" fmla="*/ 115774 w 124684"/>
                  <a:gd name="connsiteY8" fmla="*/ 19032 h 112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684" h="112205">
                    <a:moveTo>
                      <a:pt x="115774" y="19032"/>
                    </a:moveTo>
                    <a:lnTo>
                      <a:pt x="124685" y="0"/>
                    </a:lnTo>
                    <a:lnTo>
                      <a:pt x="10479" y="0"/>
                    </a:lnTo>
                    <a:lnTo>
                      <a:pt x="1565" y="19032"/>
                    </a:lnTo>
                    <a:lnTo>
                      <a:pt x="45784" y="19032"/>
                    </a:lnTo>
                    <a:lnTo>
                      <a:pt x="0" y="112206"/>
                    </a:lnTo>
                    <a:lnTo>
                      <a:pt x="29558" y="112206"/>
                    </a:lnTo>
                    <a:lnTo>
                      <a:pt x="75353" y="19032"/>
                    </a:lnTo>
                    <a:lnTo>
                      <a:pt x="115774" y="19032"/>
                    </a:lnTo>
                    <a:close/>
                  </a:path>
                </a:pathLst>
              </a:custGeom>
              <a:solidFill>
                <a:srgbClr val="E1242A"/>
              </a:solidFill>
              <a:ln w="1349" cap="flat">
                <a:noFill/>
                <a:prstDash val="solid"/>
                <a:miter/>
              </a:ln>
            </p:spPr>
            <p:txBody>
              <a:bodyPr rtlCol="0" anchor="ctr"/>
              <a:lstStyle/>
              <a:p>
                <a:endParaRPr lang="en-IN"/>
              </a:p>
            </p:txBody>
          </p:sp>
          <p:sp>
            <p:nvSpPr>
              <p:cNvPr id="173" name="Freeform: Shape 172">
                <a:extLst>
                  <a:ext uri="{FF2B5EF4-FFF2-40B4-BE49-F238E27FC236}">
                    <a16:creationId xmlns:a16="http://schemas.microsoft.com/office/drawing/2014/main" id="{F7DF2178-A371-6578-8BA7-D78E5C581DFF}"/>
                  </a:ext>
                </a:extLst>
              </p:cNvPr>
              <p:cNvSpPr/>
              <p:nvPr/>
            </p:nvSpPr>
            <p:spPr>
              <a:xfrm>
                <a:off x="-1641956" y="4000926"/>
                <a:ext cx="506419" cy="113493"/>
              </a:xfrm>
              <a:custGeom>
                <a:avLst/>
                <a:gdLst>
                  <a:gd name="connsiteX0" fmla="*/ 456965 w 506419"/>
                  <a:gd name="connsiteY0" fmla="*/ 81806 h 113493"/>
                  <a:gd name="connsiteX1" fmla="*/ 430094 w 506419"/>
                  <a:gd name="connsiteY1" fmla="*/ 95317 h 113493"/>
                  <a:gd name="connsiteX2" fmla="*/ 433979 w 506419"/>
                  <a:gd name="connsiteY2" fmla="*/ 65496 h 113493"/>
                  <a:gd name="connsiteX3" fmla="*/ 460863 w 506419"/>
                  <a:gd name="connsiteY3" fmla="*/ 51986 h 113493"/>
                  <a:gd name="connsiteX4" fmla="*/ 456965 w 506419"/>
                  <a:gd name="connsiteY4" fmla="*/ 81806 h 113493"/>
                  <a:gd name="connsiteX5" fmla="*/ 356999 w 506419"/>
                  <a:gd name="connsiteY5" fmla="*/ 81350 h 113493"/>
                  <a:gd name="connsiteX6" fmla="*/ 330117 w 506419"/>
                  <a:gd name="connsiteY6" fmla="*/ 94878 h 113493"/>
                  <a:gd name="connsiteX7" fmla="*/ 334009 w 506419"/>
                  <a:gd name="connsiteY7" fmla="*/ 65010 h 113493"/>
                  <a:gd name="connsiteX8" fmla="*/ 360888 w 506419"/>
                  <a:gd name="connsiteY8" fmla="*/ 51527 h 113493"/>
                  <a:gd name="connsiteX9" fmla="*/ 356999 w 506419"/>
                  <a:gd name="connsiteY9" fmla="*/ 81348 h 113493"/>
                  <a:gd name="connsiteX10" fmla="*/ 232812 w 506419"/>
                  <a:gd name="connsiteY10" fmla="*/ 72677 h 113493"/>
                  <a:gd name="connsiteX11" fmla="*/ 256267 w 506419"/>
                  <a:gd name="connsiteY11" fmla="*/ 46679 h 113493"/>
                  <a:gd name="connsiteX12" fmla="*/ 264063 w 506419"/>
                  <a:gd name="connsiteY12" fmla="*/ 47154 h 113493"/>
                  <a:gd name="connsiteX13" fmla="*/ 263332 w 506419"/>
                  <a:gd name="connsiteY13" fmla="*/ 57697 h 113493"/>
                  <a:gd name="connsiteX14" fmla="*/ 238808 w 506419"/>
                  <a:gd name="connsiteY14" fmla="*/ 78492 h 113493"/>
                  <a:gd name="connsiteX15" fmla="*/ 232812 w 506419"/>
                  <a:gd name="connsiteY15" fmla="*/ 72677 h 113493"/>
                  <a:gd name="connsiteX16" fmla="*/ 58435 w 506419"/>
                  <a:gd name="connsiteY16" fmla="*/ 81350 h 113493"/>
                  <a:gd name="connsiteX17" fmla="*/ 31551 w 506419"/>
                  <a:gd name="connsiteY17" fmla="*/ 94878 h 113493"/>
                  <a:gd name="connsiteX18" fmla="*/ 35444 w 506419"/>
                  <a:gd name="connsiteY18" fmla="*/ 65010 h 113493"/>
                  <a:gd name="connsiteX19" fmla="*/ 62318 w 506419"/>
                  <a:gd name="connsiteY19" fmla="*/ 51527 h 113493"/>
                  <a:gd name="connsiteX20" fmla="*/ 58435 w 506419"/>
                  <a:gd name="connsiteY20" fmla="*/ 81348 h 113493"/>
                  <a:gd name="connsiteX21" fmla="*/ 485416 w 506419"/>
                  <a:gd name="connsiteY21" fmla="*/ 95922 h 113493"/>
                  <a:gd name="connsiteX22" fmla="*/ 477165 w 506419"/>
                  <a:gd name="connsiteY22" fmla="*/ 96004 h 113493"/>
                  <a:gd name="connsiteX23" fmla="*/ 476895 w 506419"/>
                  <a:gd name="connsiteY23" fmla="*/ 88665 h 113493"/>
                  <a:gd name="connsiteX24" fmla="*/ 501049 w 506419"/>
                  <a:gd name="connsiteY24" fmla="*/ 37928 h 113493"/>
                  <a:gd name="connsiteX25" fmla="*/ 476435 w 506419"/>
                  <a:gd name="connsiteY25" fmla="*/ 37928 h 113493"/>
                  <a:gd name="connsiteX26" fmla="*/ 472683 w 506419"/>
                  <a:gd name="connsiteY26" fmla="*/ 44691 h 113493"/>
                  <a:gd name="connsiteX27" fmla="*/ 414525 w 506419"/>
                  <a:gd name="connsiteY27" fmla="*/ 56093 h 113493"/>
                  <a:gd name="connsiteX28" fmla="*/ 398655 w 506419"/>
                  <a:gd name="connsiteY28" fmla="*/ 88535 h 113493"/>
                  <a:gd name="connsiteX29" fmla="*/ 385432 w 506419"/>
                  <a:gd name="connsiteY29" fmla="*/ 95474 h 113493"/>
                  <a:gd name="connsiteX30" fmla="*/ 377189 w 506419"/>
                  <a:gd name="connsiteY30" fmla="*/ 95528 h 113493"/>
                  <a:gd name="connsiteX31" fmla="*/ 376910 w 506419"/>
                  <a:gd name="connsiteY31" fmla="*/ 88179 h 113493"/>
                  <a:gd name="connsiteX32" fmla="*/ 419773 w 506419"/>
                  <a:gd name="connsiteY32" fmla="*/ 31 h 113493"/>
                  <a:gd name="connsiteX33" fmla="*/ 395179 w 506419"/>
                  <a:gd name="connsiteY33" fmla="*/ 31 h 113493"/>
                  <a:gd name="connsiteX34" fmla="*/ 372695 w 506419"/>
                  <a:gd name="connsiteY34" fmla="*/ 44226 h 113493"/>
                  <a:gd name="connsiteX35" fmla="*/ 314557 w 506419"/>
                  <a:gd name="connsiteY35" fmla="*/ 55645 h 113493"/>
                  <a:gd name="connsiteX36" fmla="*/ 305953 w 506419"/>
                  <a:gd name="connsiteY36" fmla="*/ 66845 h 113493"/>
                  <a:gd name="connsiteX37" fmla="*/ 305963 w 506419"/>
                  <a:gd name="connsiteY37" fmla="*/ 66763 h 113493"/>
                  <a:gd name="connsiteX38" fmla="*/ 305461 w 506419"/>
                  <a:gd name="connsiteY38" fmla="*/ 67685 h 113493"/>
                  <a:gd name="connsiteX39" fmla="*/ 303977 w 506419"/>
                  <a:gd name="connsiteY39" fmla="*/ 70383 h 113493"/>
                  <a:gd name="connsiteX40" fmla="*/ 273976 w 506419"/>
                  <a:gd name="connsiteY40" fmla="*/ 97394 h 113493"/>
                  <a:gd name="connsiteX41" fmla="*/ 234806 w 506419"/>
                  <a:gd name="connsiteY41" fmla="*/ 90694 h 113493"/>
                  <a:gd name="connsiteX42" fmla="*/ 287627 w 506419"/>
                  <a:gd name="connsiteY42" fmla="*/ 45728 h 113493"/>
                  <a:gd name="connsiteX43" fmla="*/ 268152 w 506419"/>
                  <a:gd name="connsiteY43" fmla="*/ 31843 h 113493"/>
                  <a:gd name="connsiteX44" fmla="*/ 206384 w 506419"/>
                  <a:gd name="connsiteY44" fmla="*/ 71232 h 113493"/>
                  <a:gd name="connsiteX45" fmla="*/ 205061 w 506419"/>
                  <a:gd name="connsiteY45" fmla="*/ 89625 h 113493"/>
                  <a:gd name="connsiteX46" fmla="*/ 186304 w 506419"/>
                  <a:gd name="connsiteY46" fmla="*/ 96974 h 113493"/>
                  <a:gd name="connsiteX47" fmla="*/ 173970 w 506419"/>
                  <a:gd name="connsiteY47" fmla="*/ 92521 h 113493"/>
                  <a:gd name="connsiteX48" fmla="*/ 168316 w 506419"/>
                  <a:gd name="connsiteY48" fmla="*/ 64277 h 113493"/>
                  <a:gd name="connsiteX49" fmla="*/ 210105 w 506419"/>
                  <a:gd name="connsiteY49" fmla="*/ 36955 h 113493"/>
                  <a:gd name="connsiteX50" fmla="*/ 184514 w 506419"/>
                  <a:gd name="connsiteY50" fmla="*/ 36955 h 113493"/>
                  <a:gd name="connsiteX51" fmla="*/ 153110 w 506419"/>
                  <a:gd name="connsiteY51" fmla="*/ 56417 h 113493"/>
                  <a:gd name="connsiteX52" fmla="*/ 148792 w 506419"/>
                  <a:gd name="connsiteY52" fmla="*/ 51927 h 113493"/>
                  <a:gd name="connsiteX53" fmla="*/ 174412 w 506419"/>
                  <a:gd name="connsiteY53" fmla="*/ 0 h 113493"/>
                  <a:gd name="connsiteX54" fmla="*/ 149812 w 506419"/>
                  <a:gd name="connsiteY54" fmla="*/ 0 h 113493"/>
                  <a:gd name="connsiteX55" fmla="*/ 108227 w 506419"/>
                  <a:gd name="connsiteY55" fmla="*/ 84262 h 113493"/>
                  <a:gd name="connsiteX56" fmla="*/ 86888 w 506419"/>
                  <a:gd name="connsiteY56" fmla="*/ 95472 h 113493"/>
                  <a:gd name="connsiteX57" fmla="*/ 78623 w 506419"/>
                  <a:gd name="connsiteY57" fmla="*/ 95526 h 113493"/>
                  <a:gd name="connsiteX58" fmla="*/ 78353 w 506419"/>
                  <a:gd name="connsiteY58" fmla="*/ 88177 h 113493"/>
                  <a:gd name="connsiteX59" fmla="*/ 102499 w 506419"/>
                  <a:gd name="connsiteY59" fmla="*/ 37461 h 113493"/>
                  <a:gd name="connsiteX60" fmla="*/ 77902 w 506419"/>
                  <a:gd name="connsiteY60" fmla="*/ 37461 h 113493"/>
                  <a:gd name="connsiteX61" fmla="*/ 74132 w 506419"/>
                  <a:gd name="connsiteY61" fmla="*/ 44224 h 113493"/>
                  <a:gd name="connsiteX62" fmla="*/ 15998 w 506419"/>
                  <a:gd name="connsiteY62" fmla="*/ 55644 h 113493"/>
                  <a:gd name="connsiteX63" fmla="*/ 6431 w 506419"/>
                  <a:gd name="connsiteY63" fmla="*/ 107183 h 113493"/>
                  <a:gd name="connsiteX64" fmla="*/ 46879 w 506419"/>
                  <a:gd name="connsiteY64" fmla="*/ 104373 h 113493"/>
                  <a:gd name="connsiteX65" fmla="*/ 52658 w 506419"/>
                  <a:gd name="connsiteY65" fmla="*/ 104948 h 113493"/>
                  <a:gd name="connsiteX66" fmla="*/ 82749 w 506419"/>
                  <a:gd name="connsiteY66" fmla="*/ 109977 h 113493"/>
                  <a:gd name="connsiteX67" fmla="*/ 99456 w 506419"/>
                  <a:gd name="connsiteY67" fmla="*/ 102013 h 113493"/>
                  <a:gd name="connsiteX68" fmla="*/ 94339 w 506419"/>
                  <a:gd name="connsiteY68" fmla="*/ 112383 h 113493"/>
                  <a:gd name="connsiteX69" fmla="*/ 118949 w 506419"/>
                  <a:gd name="connsiteY69" fmla="*/ 112383 h 113493"/>
                  <a:gd name="connsiteX70" fmla="*/ 131263 w 506419"/>
                  <a:gd name="connsiteY70" fmla="*/ 87443 h 113493"/>
                  <a:gd name="connsiteX71" fmla="*/ 141972 w 506419"/>
                  <a:gd name="connsiteY71" fmla="*/ 80635 h 113493"/>
                  <a:gd name="connsiteX72" fmla="*/ 146571 w 506419"/>
                  <a:gd name="connsiteY72" fmla="*/ 83564 h 113493"/>
                  <a:gd name="connsiteX73" fmla="*/ 153937 w 506419"/>
                  <a:gd name="connsiteY73" fmla="*/ 107262 h 113493"/>
                  <a:gd name="connsiteX74" fmla="*/ 177383 w 506419"/>
                  <a:gd name="connsiteY74" fmla="*/ 111187 h 113493"/>
                  <a:gd name="connsiteX75" fmla="*/ 209499 w 506419"/>
                  <a:gd name="connsiteY75" fmla="*/ 99913 h 113493"/>
                  <a:gd name="connsiteX76" fmla="*/ 244653 w 506419"/>
                  <a:gd name="connsiteY76" fmla="*/ 113306 h 113493"/>
                  <a:gd name="connsiteX77" fmla="*/ 298752 w 506419"/>
                  <a:gd name="connsiteY77" fmla="*/ 93725 h 113493"/>
                  <a:gd name="connsiteX78" fmla="*/ 304997 w 506419"/>
                  <a:gd name="connsiteY78" fmla="*/ 107189 h 113493"/>
                  <a:gd name="connsiteX79" fmla="*/ 345444 w 506419"/>
                  <a:gd name="connsiteY79" fmla="*/ 104378 h 113493"/>
                  <a:gd name="connsiteX80" fmla="*/ 351236 w 506419"/>
                  <a:gd name="connsiteY80" fmla="*/ 104953 h 113493"/>
                  <a:gd name="connsiteX81" fmla="*/ 381319 w 506419"/>
                  <a:gd name="connsiteY81" fmla="*/ 109982 h 113493"/>
                  <a:gd name="connsiteX82" fmla="*/ 400210 w 506419"/>
                  <a:gd name="connsiteY82" fmla="*/ 100424 h 113493"/>
                  <a:gd name="connsiteX83" fmla="*/ 404974 w 506419"/>
                  <a:gd name="connsiteY83" fmla="*/ 107672 h 113493"/>
                  <a:gd name="connsiteX84" fmla="*/ 445418 w 506419"/>
                  <a:gd name="connsiteY84" fmla="*/ 104838 h 113493"/>
                  <a:gd name="connsiteX85" fmla="*/ 451211 w 506419"/>
                  <a:gd name="connsiteY85" fmla="*/ 105404 h 113493"/>
                  <a:gd name="connsiteX86" fmla="*/ 481288 w 506419"/>
                  <a:gd name="connsiteY86" fmla="*/ 110442 h 113493"/>
                  <a:gd name="connsiteX87" fmla="*/ 506419 w 506419"/>
                  <a:gd name="connsiteY87" fmla="*/ 95764 h 113493"/>
                  <a:gd name="connsiteX88" fmla="*/ 501486 w 506419"/>
                  <a:gd name="connsiteY88" fmla="*/ 87064 h 113493"/>
                  <a:gd name="connsiteX89" fmla="*/ 485419 w 506419"/>
                  <a:gd name="connsiteY89" fmla="*/ 95928 h 113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506419" h="113493">
                    <a:moveTo>
                      <a:pt x="456965" y="81806"/>
                    </a:moveTo>
                    <a:cubicBezTo>
                      <a:pt x="448480" y="93746"/>
                      <a:pt x="436454" y="99790"/>
                      <a:pt x="430094" y="95317"/>
                    </a:cubicBezTo>
                    <a:cubicBezTo>
                      <a:pt x="423738" y="90789"/>
                      <a:pt x="425489" y="77453"/>
                      <a:pt x="433979" y="65496"/>
                    </a:cubicBezTo>
                    <a:cubicBezTo>
                      <a:pt x="442470" y="53539"/>
                      <a:pt x="454505" y="47503"/>
                      <a:pt x="460863" y="51986"/>
                    </a:cubicBezTo>
                    <a:cubicBezTo>
                      <a:pt x="467202" y="56512"/>
                      <a:pt x="465459" y="69840"/>
                      <a:pt x="456965" y="81806"/>
                    </a:cubicBezTo>
                    <a:close/>
                    <a:moveTo>
                      <a:pt x="356999" y="81350"/>
                    </a:moveTo>
                    <a:cubicBezTo>
                      <a:pt x="348491" y="93327"/>
                      <a:pt x="336469" y="99352"/>
                      <a:pt x="330117" y="94878"/>
                    </a:cubicBezTo>
                    <a:cubicBezTo>
                      <a:pt x="323753" y="90351"/>
                      <a:pt x="325498" y="77014"/>
                      <a:pt x="334009" y="65010"/>
                    </a:cubicBezTo>
                    <a:cubicBezTo>
                      <a:pt x="342494" y="53071"/>
                      <a:pt x="354520" y="47027"/>
                      <a:pt x="360888" y="51527"/>
                    </a:cubicBezTo>
                    <a:cubicBezTo>
                      <a:pt x="367255" y="56027"/>
                      <a:pt x="365476" y="69392"/>
                      <a:pt x="356999" y="81348"/>
                    </a:cubicBezTo>
                    <a:moveTo>
                      <a:pt x="232812" y="72677"/>
                    </a:moveTo>
                    <a:cubicBezTo>
                      <a:pt x="232812" y="72677"/>
                      <a:pt x="238316" y="54110"/>
                      <a:pt x="256267" y="46679"/>
                    </a:cubicBezTo>
                    <a:cubicBezTo>
                      <a:pt x="256267" y="46679"/>
                      <a:pt x="261338" y="44925"/>
                      <a:pt x="264063" y="47154"/>
                    </a:cubicBezTo>
                    <a:cubicBezTo>
                      <a:pt x="264063" y="47154"/>
                      <a:pt x="267910" y="50888"/>
                      <a:pt x="263332" y="57697"/>
                    </a:cubicBezTo>
                    <a:cubicBezTo>
                      <a:pt x="259243" y="63777"/>
                      <a:pt x="249448" y="74794"/>
                      <a:pt x="238808" y="78492"/>
                    </a:cubicBezTo>
                    <a:cubicBezTo>
                      <a:pt x="238808" y="78492"/>
                      <a:pt x="229174" y="82675"/>
                      <a:pt x="232812" y="72677"/>
                    </a:cubicBezTo>
                    <a:moveTo>
                      <a:pt x="58435" y="81350"/>
                    </a:moveTo>
                    <a:cubicBezTo>
                      <a:pt x="49934" y="93327"/>
                      <a:pt x="37909" y="99352"/>
                      <a:pt x="31551" y="94878"/>
                    </a:cubicBezTo>
                    <a:cubicBezTo>
                      <a:pt x="25200" y="90351"/>
                      <a:pt x="26955" y="77014"/>
                      <a:pt x="35444" y="65010"/>
                    </a:cubicBezTo>
                    <a:cubicBezTo>
                      <a:pt x="43934" y="53071"/>
                      <a:pt x="55965" y="47027"/>
                      <a:pt x="62318" y="51527"/>
                    </a:cubicBezTo>
                    <a:cubicBezTo>
                      <a:pt x="68671" y="56027"/>
                      <a:pt x="66924" y="69392"/>
                      <a:pt x="58435" y="81348"/>
                    </a:cubicBezTo>
                    <a:moveTo>
                      <a:pt x="485416" y="95922"/>
                    </a:moveTo>
                    <a:cubicBezTo>
                      <a:pt x="485416" y="95922"/>
                      <a:pt x="479657" y="98569"/>
                      <a:pt x="477165" y="96004"/>
                    </a:cubicBezTo>
                    <a:cubicBezTo>
                      <a:pt x="474672" y="93439"/>
                      <a:pt x="476895" y="88665"/>
                      <a:pt x="476895" y="88665"/>
                    </a:cubicBezTo>
                    <a:lnTo>
                      <a:pt x="501049" y="37928"/>
                    </a:lnTo>
                    <a:lnTo>
                      <a:pt x="476435" y="37928"/>
                    </a:lnTo>
                    <a:lnTo>
                      <a:pt x="472683" y="44691"/>
                    </a:lnTo>
                    <a:cubicBezTo>
                      <a:pt x="458306" y="32049"/>
                      <a:pt x="431286" y="38585"/>
                      <a:pt x="414525" y="56093"/>
                    </a:cubicBezTo>
                    <a:cubicBezTo>
                      <a:pt x="404872" y="66199"/>
                      <a:pt x="399385" y="78138"/>
                      <a:pt x="398655" y="88535"/>
                    </a:cubicBezTo>
                    <a:cubicBezTo>
                      <a:pt x="394499" y="91299"/>
                      <a:pt x="390067" y="93624"/>
                      <a:pt x="385432" y="95474"/>
                    </a:cubicBezTo>
                    <a:cubicBezTo>
                      <a:pt x="385432" y="95474"/>
                      <a:pt x="379680" y="98102"/>
                      <a:pt x="377189" y="95528"/>
                    </a:cubicBezTo>
                    <a:cubicBezTo>
                      <a:pt x="374699" y="92953"/>
                      <a:pt x="376910" y="88179"/>
                      <a:pt x="376910" y="88179"/>
                    </a:cubicBezTo>
                    <a:lnTo>
                      <a:pt x="419773" y="31"/>
                    </a:lnTo>
                    <a:lnTo>
                      <a:pt x="395179" y="31"/>
                    </a:lnTo>
                    <a:lnTo>
                      <a:pt x="372695" y="44226"/>
                    </a:lnTo>
                    <a:cubicBezTo>
                      <a:pt x="358336" y="31610"/>
                      <a:pt x="331312" y="38137"/>
                      <a:pt x="314557" y="55645"/>
                    </a:cubicBezTo>
                    <a:cubicBezTo>
                      <a:pt x="311298" y="59062"/>
                      <a:pt x="308415" y="62816"/>
                      <a:pt x="305953" y="66845"/>
                    </a:cubicBezTo>
                    <a:lnTo>
                      <a:pt x="305963" y="66763"/>
                    </a:lnTo>
                    <a:cubicBezTo>
                      <a:pt x="305802" y="67064"/>
                      <a:pt x="305624" y="67374"/>
                      <a:pt x="305461" y="67685"/>
                    </a:cubicBezTo>
                    <a:cubicBezTo>
                      <a:pt x="304940" y="68589"/>
                      <a:pt x="304429" y="69501"/>
                      <a:pt x="303977" y="70383"/>
                    </a:cubicBezTo>
                    <a:cubicBezTo>
                      <a:pt x="290603" y="93533"/>
                      <a:pt x="273976" y="97394"/>
                      <a:pt x="273976" y="97394"/>
                    </a:cubicBezTo>
                    <a:cubicBezTo>
                      <a:pt x="238831" y="107909"/>
                      <a:pt x="234806" y="90694"/>
                      <a:pt x="234806" y="90694"/>
                    </a:cubicBezTo>
                    <a:cubicBezTo>
                      <a:pt x="274185" y="76121"/>
                      <a:pt x="288955" y="58908"/>
                      <a:pt x="287627" y="45728"/>
                    </a:cubicBezTo>
                    <a:cubicBezTo>
                      <a:pt x="286267" y="32504"/>
                      <a:pt x="268152" y="31843"/>
                      <a:pt x="268152" y="31843"/>
                    </a:cubicBezTo>
                    <a:cubicBezTo>
                      <a:pt x="238389" y="30053"/>
                      <a:pt x="212651" y="50869"/>
                      <a:pt x="206384" y="71232"/>
                    </a:cubicBezTo>
                    <a:cubicBezTo>
                      <a:pt x="204437" y="77161"/>
                      <a:pt x="203982" y="83479"/>
                      <a:pt x="205061" y="89625"/>
                    </a:cubicBezTo>
                    <a:cubicBezTo>
                      <a:pt x="193150" y="95961"/>
                      <a:pt x="186304" y="96974"/>
                      <a:pt x="186304" y="96974"/>
                    </a:cubicBezTo>
                    <a:cubicBezTo>
                      <a:pt x="176386" y="100105"/>
                      <a:pt x="175168" y="95432"/>
                      <a:pt x="173970" y="92521"/>
                    </a:cubicBezTo>
                    <a:cubicBezTo>
                      <a:pt x="172771" y="89611"/>
                      <a:pt x="168316" y="64277"/>
                      <a:pt x="168316" y="64277"/>
                    </a:cubicBezTo>
                    <a:lnTo>
                      <a:pt x="210105" y="36955"/>
                    </a:lnTo>
                    <a:lnTo>
                      <a:pt x="184514" y="36955"/>
                    </a:lnTo>
                    <a:lnTo>
                      <a:pt x="153110" y="56417"/>
                    </a:lnTo>
                    <a:cubicBezTo>
                      <a:pt x="146052" y="59321"/>
                      <a:pt x="148792" y="51927"/>
                      <a:pt x="148792" y="51927"/>
                    </a:cubicBezTo>
                    <a:lnTo>
                      <a:pt x="174412" y="0"/>
                    </a:lnTo>
                    <a:lnTo>
                      <a:pt x="149812" y="0"/>
                    </a:lnTo>
                    <a:lnTo>
                      <a:pt x="108227" y="84262"/>
                    </a:lnTo>
                    <a:cubicBezTo>
                      <a:pt x="103446" y="87095"/>
                      <a:pt x="93826" y="92706"/>
                      <a:pt x="86888" y="95472"/>
                    </a:cubicBezTo>
                    <a:cubicBezTo>
                      <a:pt x="86888" y="95472"/>
                      <a:pt x="81124" y="98101"/>
                      <a:pt x="78623" y="95526"/>
                    </a:cubicBezTo>
                    <a:cubicBezTo>
                      <a:pt x="76121" y="92952"/>
                      <a:pt x="78353" y="88177"/>
                      <a:pt x="78353" y="88177"/>
                    </a:cubicBezTo>
                    <a:lnTo>
                      <a:pt x="102499" y="37461"/>
                    </a:lnTo>
                    <a:lnTo>
                      <a:pt x="77902" y="37461"/>
                    </a:lnTo>
                    <a:lnTo>
                      <a:pt x="74132" y="44224"/>
                    </a:lnTo>
                    <a:cubicBezTo>
                      <a:pt x="59776" y="31609"/>
                      <a:pt x="32751" y="38136"/>
                      <a:pt x="15998" y="55644"/>
                    </a:cubicBezTo>
                    <a:cubicBezTo>
                      <a:pt x="-754" y="73152"/>
                      <a:pt x="-5039" y="96239"/>
                      <a:pt x="6431" y="107183"/>
                    </a:cubicBezTo>
                    <a:cubicBezTo>
                      <a:pt x="15607" y="115983"/>
                      <a:pt x="32083" y="114368"/>
                      <a:pt x="46879" y="104373"/>
                    </a:cubicBezTo>
                    <a:cubicBezTo>
                      <a:pt x="46879" y="104373"/>
                      <a:pt x="50631" y="101141"/>
                      <a:pt x="52658" y="104948"/>
                    </a:cubicBezTo>
                    <a:cubicBezTo>
                      <a:pt x="54771" y="108827"/>
                      <a:pt x="63243" y="117682"/>
                      <a:pt x="82749" y="109977"/>
                    </a:cubicBezTo>
                    <a:cubicBezTo>
                      <a:pt x="88492" y="107703"/>
                      <a:pt x="94073" y="105042"/>
                      <a:pt x="99456" y="102013"/>
                    </a:cubicBezTo>
                    <a:lnTo>
                      <a:pt x="94339" y="112383"/>
                    </a:lnTo>
                    <a:lnTo>
                      <a:pt x="118949" y="112383"/>
                    </a:lnTo>
                    <a:lnTo>
                      <a:pt x="131263" y="87443"/>
                    </a:lnTo>
                    <a:lnTo>
                      <a:pt x="141972" y="80635"/>
                    </a:lnTo>
                    <a:cubicBezTo>
                      <a:pt x="141972" y="80635"/>
                      <a:pt x="145237" y="78052"/>
                      <a:pt x="146571" y="83564"/>
                    </a:cubicBezTo>
                    <a:cubicBezTo>
                      <a:pt x="146571" y="83564"/>
                      <a:pt x="151871" y="104514"/>
                      <a:pt x="153937" y="107262"/>
                    </a:cubicBezTo>
                    <a:cubicBezTo>
                      <a:pt x="156003" y="110009"/>
                      <a:pt x="160098" y="116153"/>
                      <a:pt x="177383" y="111187"/>
                    </a:cubicBezTo>
                    <a:cubicBezTo>
                      <a:pt x="188295" y="108043"/>
                      <a:pt x="199017" y="104278"/>
                      <a:pt x="209499" y="99913"/>
                    </a:cubicBezTo>
                    <a:cubicBezTo>
                      <a:pt x="215282" y="107865"/>
                      <a:pt x="226428" y="113306"/>
                      <a:pt x="244653" y="113306"/>
                    </a:cubicBezTo>
                    <a:cubicBezTo>
                      <a:pt x="264405" y="113218"/>
                      <a:pt x="283519" y="106300"/>
                      <a:pt x="298752" y="93725"/>
                    </a:cubicBezTo>
                    <a:cubicBezTo>
                      <a:pt x="299148" y="98817"/>
                      <a:pt x="301365" y="103597"/>
                      <a:pt x="304997" y="107189"/>
                    </a:cubicBezTo>
                    <a:cubicBezTo>
                      <a:pt x="314172" y="115988"/>
                      <a:pt x="330635" y="114373"/>
                      <a:pt x="345444" y="104378"/>
                    </a:cubicBezTo>
                    <a:cubicBezTo>
                      <a:pt x="345444" y="104378"/>
                      <a:pt x="349195" y="101146"/>
                      <a:pt x="351236" y="104953"/>
                    </a:cubicBezTo>
                    <a:cubicBezTo>
                      <a:pt x="353331" y="108832"/>
                      <a:pt x="361807" y="117687"/>
                      <a:pt x="381319" y="109982"/>
                    </a:cubicBezTo>
                    <a:cubicBezTo>
                      <a:pt x="387940" y="107482"/>
                      <a:pt x="394274" y="104278"/>
                      <a:pt x="400210" y="100424"/>
                    </a:cubicBezTo>
                    <a:cubicBezTo>
                      <a:pt x="401249" y="103160"/>
                      <a:pt x="402875" y="105634"/>
                      <a:pt x="404974" y="107672"/>
                    </a:cubicBezTo>
                    <a:cubicBezTo>
                      <a:pt x="414150" y="116443"/>
                      <a:pt x="430613" y="114811"/>
                      <a:pt x="445418" y="104838"/>
                    </a:cubicBezTo>
                    <a:cubicBezTo>
                      <a:pt x="445418" y="104838"/>
                      <a:pt x="449165" y="101633"/>
                      <a:pt x="451211" y="105404"/>
                    </a:cubicBezTo>
                    <a:cubicBezTo>
                      <a:pt x="453310" y="109317"/>
                      <a:pt x="461776" y="118138"/>
                      <a:pt x="481288" y="110442"/>
                    </a:cubicBezTo>
                    <a:cubicBezTo>
                      <a:pt x="500800" y="102747"/>
                      <a:pt x="506419" y="95764"/>
                      <a:pt x="506419" y="95764"/>
                    </a:cubicBezTo>
                    <a:lnTo>
                      <a:pt x="501486" y="87064"/>
                    </a:lnTo>
                    <a:cubicBezTo>
                      <a:pt x="496508" y="90658"/>
                      <a:pt x="491113" y="93634"/>
                      <a:pt x="485419" y="95928"/>
                    </a:cubicBezTo>
                  </a:path>
                </a:pathLst>
              </a:custGeom>
              <a:solidFill>
                <a:srgbClr val="E1242A"/>
              </a:solidFill>
              <a:ln w="1349" cap="flat">
                <a:noFill/>
                <a:prstDash val="solid"/>
                <a:miter/>
              </a:ln>
            </p:spPr>
            <p:txBody>
              <a:bodyPr rtlCol="0" anchor="ctr"/>
              <a:lstStyle/>
              <a:p>
                <a:endParaRPr lang="en-IN"/>
              </a:p>
            </p:txBody>
          </p:sp>
          <p:sp>
            <p:nvSpPr>
              <p:cNvPr id="174" name="Freeform: Shape 173">
                <a:extLst>
                  <a:ext uri="{FF2B5EF4-FFF2-40B4-BE49-F238E27FC236}">
                    <a16:creationId xmlns:a16="http://schemas.microsoft.com/office/drawing/2014/main" id="{9CB19F91-C9B8-8877-716A-541FB2C90DBA}"/>
                  </a:ext>
                </a:extLst>
              </p:cNvPr>
              <p:cNvSpPr/>
              <p:nvPr/>
            </p:nvSpPr>
            <p:spPr>
              <a:xfrm>
                <a:off x="-1897153" y="3876232"/>
                <a:ext cx="913675" cy="305952"/>
              </a:xfrm>
              <a:custGeom>
                <a:avLst/>
                <a:gdLst>
                  <a:gd name="connsiteX0" fmla="*/ 809527 w 913675"/>
                  <a:gd name="connsiteY0" fmla="*/ 218268 h 305952"/>
                  <a:gd name="connsiteX1" fmla="*/ 722821 w 913675"/>
                  <a:gd name="connsiteY1" fmla="*/ 286174 h 305952"/>
                  <a:gd name="connsiteX2" fmla="*/ 188980 w 913675"/>
                  <a:gd name="connsiteY2" fmla="*/ 286174 h 305952"/>
                  <a:gd name="connsiteX3" fmla="*/ 103363 w 913675"/>
                  <a:gd name="connsiteY3" fmla="*/ 217647 h 305952"/>
                  <a:gd name="connsiteX4" fmla="*/ 109607 w 913675"/>
                  <a:gd name="connsiteY4" fmla="*/ 178403 h 305952"/>
                  <a:gd name="connsiteX5" fmla="*/ 455433 w 913675"/>
                  <a:gd name="connsiteY5" fmla="*/ 11767 h 305952"/>
                  <a:gd name="connsiteX6" fmla="*/ 803732 w 913675"/>
                  <a:gd name="connsiteY6" fmla="*/ 179809 h 305952"/>
                  <a:gd name="connsiteX7" fmla="*/ 809527 w 913675"/>
                  <a:gd name="connsiteY7" fmla="*/ 218268 h 305952"/>
                  <a:gd name="connsiteX8" fmla="*/ 455676 w 913675"/>
                  <a:gd name="connsiteY8" fmla="*/ 0 h 305952"/>
                  <a:gd name="connsiteX9" fmla="*/ 0 w 913675"/>
                  <a:gd name="connsiteY9" fmla="*/ 211239 h 305952"/>
                  <a:gd name="connsiteX10" fmla="*/ 64748 w 913675"/>
                  <a:gd name="connsiteY10" fmla="*/ 254991 h 305952"/>
                  <a:gd name="connsiteX11" fmla="*/ 90504 w 913675"/>
                  <a:gd name="connsiteY11" fmla="*/ 207358 h 305952"/>
                  <a:gd name="connsiteX12" fmla="*/ 91534 w 913675"/>
                  <a:gd name="connsiteY12" fmla="*/ 219308 h 305952"/>
                  <a:gd name="connsiteX13" fmla="*/ 189228 w 913675"/>
                  <a:gd name="connsiteY13" fmla="*/ 305946 h 305952"/>
                  <a:gd name="connsiteX14" fmla="*/ 723932 w 913675"/>
                  <a:gd name="connsiteY14" fmla="*/ 305946 h 305952"/>
                  <a:gd name="connsiteX15" fmla="*/ 822742 w 913675"/>
                  <a:gd name="connsiteY15" fmla="*/ 219619 h 305952"/>
                  <a:gd name="connsiteX16" fmla="*/ 823710 w 913675"/>
                  <a:gd name="connsiteY16" fmla="*/ 208053 h 305952"/>
                  <a:gd name="connsiteX17" fmla="*/ 849023 w 913675"/>
                  <a:gd name="connsiteY17" fmla="*/ 254407 h 305952"/>
                  <a:gd name="connsiteX18" fmla="*/ 913675 w 913675"/>
                  <a:gd name="connsiteY18" fmla="*/ 211130 h 305952"/>
                  <a:gd name="connsiteX19" fmla="*/ 455676 w 913675"/>
                  <a:gd name="connsiteY19" fmla="*/ 0 h 305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13675" h="305952">
                    <a:moveTo>
                      <a:pt x="809527" y="218268"/>
                    </a:moveTo>
                    <a:cubicBezTo>
                      <a:pt x="809527" y="218268"/>
                      <a:pt x="797888" y="286174"/>
                      <a:pt x="722821" y="286174"/>
                    </a:cubicBezTo>
                    <a:lnTo>
                      <a:pt x="188980" y="286174"/>
                    </a:lnTo>
                    <a:cubicBezTo>
                      <a:pt x="113934" y="286174"/>
                      <a:pt x="103363" y="217647"/>
                      <a:pt x="103363" y="217647"/>
                    </a:cubicBezTo>
                    <a:cubicBezTo>
                      <a:pt x="100491" y="199454"/>
                      <a:pt x="104014" y="187016"/>
                      <a:pt x="109607" y="178403"/>
                    </a:cubicBezTo>
                    <a:cubicBezTo>
                      <a:pt x="163648" y="107239"/>
                      <a:pt x="270578" y="11767"/>
                      <a:pt x="455433" y="11767"/>
                    </a:cubicBezTo>
                    <a:cubicBezTo>
                      <a:pt x="641881" y="11767"/>
                      <a:pt x="749683" y="108629"/>
                      <a:pt x="803732" y="179809"/>
                    </a:cubicBezTo>
                    <a:cubicBezTo>
                      <a:pt x="809972" y="187697"/>
                      <a:pt x="812295" y="200664"/>
                      <a:pt x="809527" y="218268"/>
                    </a:cubicBezTo>
                    <a:close/>
                    <a:moveTo>
                      <a:pt x="455676" y="0"/>
                    </a:moveTo>
                    <a:cubicBezTo>
                      <a:pt x="157913" y="0"/>
                      <a:pt x="0" y="211239"/>
                      <a:pt x="0" y="211239"/>
                    </a:cubicBezTo>
                    <a:lnTo>
                      <a:pt x="64748" y="254991"/>
                    </a:lnTo>
                    <a:cubicBezTo>
                      <a:pt x="64748" y="254991"/>
                      <a:pt x="72575" y="235401"/>
                      <a:pt x="90504" y="207358"/>
                    </a:cubicBezTo>
                    <a:cubicBezTo>
                      <a:pt x="90519" y="211363"/>
                      <a:pt x="90863" y="215360"/>
                      <a:pt x="91534" y="219308"/>
                    </a:cubicBezTo>
                    <a:cubicBezTo>
                      <a:pt x="102976" y="308055"/>
                      <a:pt x="189228" y="305946"/>
                      <a:pt x="189228" y="305946"/>
                    </a:cubicBezTo>
                    <a:lnTo>
                      <a:pt x="723932" y="305946"/>
                    </a:lnTo>
                    <a:cubicBezTo>
                      <a:pt x="723932" y="305946"/>
                      <a:pt x="811309" y="308320"/>
                      <a:pt x="822742" y="219619"/>
                    </a:cubicBezTo>
                    <a:cubicBezTo>
                      <a:pt x="823385" y="215797"/>
                      <a:pt x="823708" y="211929"/>
                      <a:pt x="823710" y="208053"/>
                    </a:cubicBezTo>
                    <a:cubicBezTo>
                      <a:pt x="841292" y="235401"/>
                      <a:pt x="849023" y="254407"/>
                      <a:pt x="849023" y="254407"/>
                    </a:cubicBezTo>
                    <a:lnTo>
                      <a:pt x="913675" y="211130"/>
                    </a:lnTo>
                    <a:cubicBezTo>
                      <a:pt x="913675" y="211130"/>
                      <a:pt x="753440" y="0"/>
                      <a:pt x="455676" y="0"/>
                    </a:cubicBezTo>
                  </a:path>
                </a:pathLst>
              </a:custGeom>
              <a:solidFill>
                <a:srgbClr val="E1242A"/>
              </a:solidFill>
              <a:ln w="1349" cap="flat">
                <a:noFill/>
                <a:prstDash val="solid"/>
                <a:miter/>
              </a:ln>
            </p:spPr>
            <p:txBody>
              <a:bodyPr rtlCol="0" anchor="ctr"/>
              <a:lstStyle/>
              <a:p>
                <a:endParaRPr lang="en-IN"/>
              </a:p>
            </p:txBody>
          </p:sp>
        </p:grpSp>
      </p:grpSp>
      <p:grpSp>
        <p:nvGrpSpPr>
          <p:cNvPr id="18" name="Group 17">
            <a:extLst>
              <a:ext uri="{FF2B5EF4-FFF2-40B4-BE49-F238E27FC236}">
                <a16:creationId xmlns:a16="http://schemas.microsoft.com/office/drawing/2014/main" id="{4DDAC7B2-E62D-BD9B-1630-573462AB18EE}"/>
              </a:ext>
            </a:extLst>
          </p:cNvPr>
          <p:cNvGrpSpPr/>
          <p:nvPr/>
        </p:nvGrpSpPr>
        <p:grpSpPr>
          <a:xfrm>
            <a:off x="9553160" y="3739301"/>
            <a:ext cx="2181640" cy="2366846"/>
            <a:chOff x="8978856" y="3739301"/>
            <a:chExt cx="2181640" cy="2366846"/>
          </a:xfrm>
        </p:grpSpPr>
        <p:sp>
          <p:nvSpPr>
            <p:cNvPr id="137" name="Rectangle: Rounded Corners 136">
              <a:extLst>
                <a:ext uri="{FF2B5EF4-FFF2-40B4-BE49-F238E27FC236}">
                  <a16:creationId xmlns:a16="http://schemas.microsoft.com/office/drawing/2014/main" id="{BA798436-D047-563D-3640-5BB656588293}"/>
                </a:ext>
              </a:extLst>
            </p:cNvPr>
            <p:cNvSpPr/>
            <p:nvPr/>
          </p:nvSpPr>
          <p:spPr>
            <a:xfrm>
              <a:off x="8978857" y="3739301"/>
              <a:ext cx="2160000" cy="2366846"/>
            </a:xfrm>
            <a:prstGeom prst="roundRect">
              <a:avLst>
                <a:gd name="adj" fmla="val 6226"/>
              </a:avLst>
            </a:prstGeom>
            <a:solidFill>
              <a:schemeClr val="bg1">
                <a:lumMod val="95000"/>
              </a:schemeClr>
            </a:solidFill>
            <a:ln w="25400" cap="flat" cmpd="sng" algn="ctr">
              <a:noFill/>
              <a:prstDash val="solid"/>
            </a:ln>
            <a:effectLst>
              <a:outerShdw blurRad="50800" dist="38100" dir="2700000" algn="tl" rotWithShape="0">
                <a:prstClr val="black">
                  <a:alpha val="16000"/>
                </a:prstClr>
              </a:outerShdw>
            </a:effectLst>
          </p:spPr>
          <p:txBody>
            <a:bodyPr rtlCol="0" anchor="ctr"/>
            <a:lstStyle/>
            <a:p>
              <a:pPr algn="ctr"/>
              <a:endParaRPr lang="en-IN" sz="1200" kern="0">
                <a:solidFill>
                  <a:prstClr val="white"/>
                </a:solidFill>
                <a:latin typeface="Roboto" panose="02000000000000000000" pitchFamily="2" charset="0"/>
                <a:ea typeface="Roboto" panose="02000000000000000000" pitchFamily="2" charset="0"/>
              </a:endParaRPr>
            </a:p>
          </p:txBody>
        </p:sp>
        <p:sp>
          <p:nvSpPr>
            <p:cNvPr id="175" name="TextBox 174">
              <a:extLst>
                <a:ext uri="{FF2B5EF4-FFF2-40B4-BE49-F238E27FC236}">
                  <a16:creationId xmlns:a16="http://schemas.microsoft.com/office/drawing/2014/main" id="{1F6DF600-4A2F-B2E1-4137-5F244F545E6D}"/>
                </a:ext>
              </a:extLst>
            </p:cNvPr>
            <p:cNvSpPr txBox="1"/>
            <p:nvPr/>
          </p:nvSpPr>
          <p:spPr>
            <a:xfrm>
              <a:off x="9062139" y="3818647"/>
              <a:ext cx="1163803" cy="346122"/>
            </a:xfrm>
            <a:prstGeom prst="rect">
              <a:avLst/>
            </a:prstGeom>
            <a:noFill/>
          </p:spPr>
          <p:txBody>
            <a:bodyPr wrap="square">
              <a:spAutoFit/>
            </a:bodyPr>
            <a:lstStyle/>
            <a:p>
              <a:r>
                <a:rPr lang="en-IN" b="1">
                  <a:solidFill>
                    <a:srgbClr val="000000"/>
                  </a:solidFill>
                  <a:latin typeface="Roboto" panose="02000000000000000000" pitchFamily="2" charset="0"/>
                  <a:ea typeface="Roboto" panose="02000000000000000000" pitchFamily="2" charset="0"/>
                  <a:cs typeface="Roboto" panose="02000000000000000000" pitchFamily="2" charset="0"/>
                </a:rPr>
                <a:t>Others</a:t>
              </a:r>
              <a:endParaRPr lang="en-IN" b="1">
                <a:solidFill>
                  <a:prstClr val="black"/>
                </a:solidFill>
                <a:latin typeface="Roboto" panose="02000000000000000000" pitchFamily="2" charset="0"/>
                <a:ea typeface="Roboto" panose="02000000000000000000" pitchFamily="2" charset="0"/>
                <a:cs typeface="Roboto" panose="02000000000000000000" pitchFamily="2" charset="0"/>
              </a:endParaRPr>
            </a:p>
          </p:txBody>
        </p:sp>
        <p:cxnSp>
          <p:nvCxnSpPr>
            <p:cNvPr id="180" name="Straight Connector 179">
              <a:extLst>
                <a:ext uri="{FF2B5EF4-FFF2-40B4-BE49-F238E27FC236}">
                  <a16:creationId xmlns:a16="http://schemas.microsoft.com/office/drawing/2014/main" id="{11ECA4B7-3805-179F-D219-4C1E1660EB07}"/>
                </a:ext>
              </a:extLst>
            </p:cNvPr>
            <p:cNvCxnSpPr>
              <a:cxnSpLocks/>
            </p:cNvCxnSpPr>
            <p:nvPr/>
          </p:nvCxnSpPr>
          <p:spPr>
            <a:xfrm>
              <a:off x="8978856" y="4164769"/>
              <a:ext cx="2181640" cy="23809"/>
            </a:xfrm>
            <a:prstGeom prst="line">
              <a:avLst/>
            </a:prstGeom>
            <a:ln w="63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pic>
          <p:nvPicPr>
            <p:cNvPr id="176" name="Picture 175" descr="A black background with white text&#10;&#10;Description automatically generated">
              <a:extLst>
                <a:ext uri="{FF2B5EF4-FFF2-40B4-BE49-F238E27FC236}">
                  <a16:creationId xmlns:a16="http://schemas.microsoft.com/office/drawing/2014/main" id="{596C4DFD-F0C6-456D-C7AB-CAF1869C8CAB}"/>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9103155" y="4739431"/>
              <a:ext cx="899803" cy="268458"/>
            </a:xfrm>
            <a:prstGeom prst="rect">
              <a:avLst/>
            </a:prstGeom>
          </p:spPr>
        </p:pic>
        <p:pic>
          <p:nvPicPr>
            <p:cNvPr id="177" name="Picture 176">
              <a:extLst>
                <a:ext uri="{FF2B5EF4-FFF2-40B4-BE49-F238E27FC236}">
                  <a16:creationId xmlns:a16="http://schemas.microsoft.com/office/drawing/2014/main" id="{9AD2858E-CF01-D43B-D956-A616278C7AA7}"/>
                </a:ext>
              </a:extLst>
            </p:cNvPr>
            <p:cNvPicPr>
              <a:picLocks noChangeAspect="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9250496" y="5282693"/>
              <a:ext cx="1391891" cy="425581"/>
            </a:xfrm>
            <a:prstGeom prst="rect">
              <a:avLst/>
            </a:prstGeom>
          </p:spPr>
        </p:pic>
        <p:pic>
          <p:nvPicPr>
            <p:cNvPr id="178" name="Picture 177" descr="A blue and white logo&#10;&#10;Description automatically generated">
              <a:extLst>
                <a:ext uri="{FF2B5EF4-FFF2-40B4-BE49-F238E27FC236}">
                  <a16:creationId xmlns:a16="http://schemas.microsoft.com/office/drawing/2014/main" id="{891E4A75-E856-D1C1-F13C-E4A3F8A1881E}"/>
                </a:ext>
              </a:extLst>
            </p:cNvPr>
            <p:cNvPicPr>
              <a:picLocks noChangeAspect="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108268" y="5144276"/>
              <a:ext cx="620202" cy="160324"/>
            </a:xfrm>
            <a:prstGeom prst="rect">
              <a:avLst/>
            </a:prstGeom>
          </p:spPr>
        </p:pic>
        <p:pic>
          <p:nvPicPr>
            <p:cNvPr id="181" name="Graphic 180">
              <a:extLst>
                <a:ext uri="{FF2B5EF4-FFF2-40B4-BE49-F238E27FC236}">
                  <a16:creationId xmlns:a16="http://schemas.microsoft.com/office/drawing/2014/main" id="{17ECF5BA-85B6-D1BE-DFCF-4E044BE85AC5}"/>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0173972" y="4672001"/>
              <a:ext cx="444910" cy="336860"/>
            </a:xfrm>
            <a:prstGeom prst="rect">
              <a:avLst/>
            </a:prstGeom>
          </p:spPr>
        </p:pic>
        <p:pic>
          <p:nvPicPr>
            <p:cNvPr id="183" name="Picture 182" descr="A black and white sign&#10;&#10;AI-generated content may be incorrect.">
              <a:extLst>
                <a:ext uri="{FF2B5EF4-FFF2-40B4-BE49-F238E27FC236}">
                  <a16:creationId xmlns:a16="http://schemas.microsoft.com/office/drawing/2014/main" id="{1E52228F-4D30-1200-178B-732D70B28835}"/>
                </a:ext>
              </a:extLst>
            </p:cNvPr>
            <p:cNvPicPr>
              <a:picLocks noChangeAspect="1"/>
            </p:cNvPicPr>
            <p:nvPr/>
          </p:nvPicPr>
          <p:blipFill>
            <a:blip r:embed="rId16" cstate="print">
              <a:extLst>
                <a:ext uri="{28A0092B-C50C-407E-A947-70E740481C1C}">
                  <a14:useLocalDpi xmlns:a14="http://schemas.microsoft.com/office/drawing/2010/main"/>
                </a:ext>
              </a:extLst>
            </a:blip>
            <a:srcRect/>
            <a:stretch/>
          </p:blipFill>
          <p:spPr>
            <a:xfrm>
              <a:off x="9082042" y="5179293"/>
              <a:ext cx="755092" cy="121617"/>
            </a:xfrm>
            <a:prstGeom prst="rect">
              <a:avLst/>
            </a:prstGeom>
          </p:spPr>
        </p:pic>
        <p:pic>
          <p:nvPicPr>
            <p:cNvPr id="185" name="Graphic 184">
              <a:extLst>
                <a:ext uri="{FF2B5EF4-FFF2-40B4-BE49-F238E27FC236}">
                  <a16:creationId xmlns:a16="http://schemas.microsoft.com/office/drawing/2014/main" id="{6AFDCE76-010B-F5FD-471B-201DC88BEB88}"/>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9328363" y="5722506"/>
              <a:ext cx="1219822" cy="258315"/>
            </a:xfrm>
            <a:prstGeom prst="rect">
              <a:avLst/>
            </a:prstGeom>
          </p:spPr>
        </p:pic>
        <p:pic>
          <p:nvPicPr>
            <p:cNvPr id="10" name="Graphic 9">
              <a:extLst>
                <a:ext uri="{FF2B5EF4-FFF2-40B4-BE49-F238E27FC236}">
                  <a16:creationId xmlns:a16="http://schemas.microsoft.com/office/drawing/2014/main" id="{20A4FFEB-3855-8664-AF38-8BC4ED459256}"/>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9137616" y="4329110"/>
              <a:ext cx="677956" cy="279556"/>
            </a:xfrm>
            <a:prstGeom prst="rect">
              <a:avLst/>
            </a:prstGeom>
          </p:spPr>
        </p:pic>
        <p:pic>
          <p:nvPicPr>
            <p:cNvPr id="12" name="Picture 11" descr="A blue and green logo&#10;&#10;AI-generated content may be incorrect.">
              <a:extLst>
                <a:ext uri="{FF2B5EF4-FFF2-40B4-BE49-F238E27FC236}">
                  <a16:creationId xmlns:a16="http://schemas.microsoft.com/office/drawing/2014/main" id="{BABE55CF-B0BB-9FD3-7B7D-18E2AA30E01F}"/>
                </a:ext>
              </a:extLst>
            </p:cNvPr>
            <p:cNvPicPr>
              <a:picLocks noChangeAspect="1"/>
            </p:cNvPicPr>
            <p:nvPr/>
          </p:nvPicPr>
          <p:blipFill>
            <a:blip r:embed="rId2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121901" y="4136593"/>
              <a:ext cx="600211" cy="600211"/>
            </a:xfrm>
            <a:prstGeom prst="rect">
              <a:avLst/>
            </a:prstGeom>
          </p:spPr>
        </p:pic>
      </p:grpSp>
      <p:grpSp>
        <p:nvGrpSpPr>
          <p:cNvPr id="13" name="Group 12">
            <a:extLst>
              <a:ext uri="{FF2B5EF4-FFF2-40B4-BE49-F238E27FC236}">
                <a16:creationId xmlns:a16="http://schemas.microsoft.com/office/drawing/2014/main" id="{0D588FF6-0231-D31B-7CD3-0321927B226F}"/>
              </a:ext>
            </a:extLst>
          </p:cNvPr>
          <p:cNvGrpSpPr/>
          <p:nvPr/>
        </p:nvGrpSpPr>
        <p:grpSpPr>
          <a:xfrm>
            <a:off x="9553161" y="1333046"/>
            <a:ext cx="2160000" cy="2366846"/>
            <a:chOff x="8972136" y="1333046"/>
            <a:chExt cx="2160000" cy="2366846"/>
          </a:xfrm>
        </p:grpSpPr>
        <p:sp>
          <p:nvSpPr>
            <p:cNvPr id="5" name="Rectangle: Rounded Corners 4">
              <a:extLst>
                <a:ext uri="{FF2B5EF4-FFF2-40B4-BE49-F238E27FC236}">
                  <a16:creationId xmlns:a16="http://schemas.microsoft.com/office/drawing/2014/main" id="{0BC77774-53C0-E22B-3D09-4AA230500F3D}"/>
                </a:ext>
              </a:extLst>
            </p:cNvPr>
            <p:cNvSpPr/>
            <p:nvPr/>
          </p:nvSpPr>
          <p:spPr>
            <a:xfrm>
              <a:off x="8972136" y="1333046"/>
              <a:ext cx="2160000" cy="2366846"/>
            </a:xfrm>
            <a:prstGeom prst="roundRect">
              <a:avLst>
                <a:gd name="adj" fmla="val 6226"/>
              </a:avLst>
            </a:prstGeom>
            <a:solidFill>
              <a:srgbClr val="EAF8FA"/>
            </a:solidFill>
            <a:ln w="25400" cap="flat" cmpd="sng" algn="ctr">
              <a:noFill/>
              <a:prstDash val="solid"/>
            </a:ln>
            <a:effectLst>
              <a:outerShdw blurRad="50800" dist="38100" dir="2700000" algn="tl" rotWithShape="0">
                <a:prstClr val="black">
                  <a:alpha val="16000"/>
                </a:prstClr>
              </a:outerShdw>
            </a:effectLst>
          </p:spPr>
          <p:txBody>
            <a:bodyPr rtlCol="0" anchor="ctr"/>
            <a:lstStyle/>
            <a:p>
              <a:pPr algn="ctr"/>
              <a:endParaRPr lang="en-IN" sz="1200" kern="0">
                <a:solidFill>
                  <a:prstClr val="white"/>
                </a:solidFill>
                <a:latin typeface="Roboto" panose="02000000000000000000" pitchFamily="2" charset="0"/>
                <a:ea typeface="Roboto" panose="02000000000000000000" pitchFamily="2" charset="0"/>
              </a:endParaRPr>
            </a:p>
          </p:txBody>
        </p:sp>
        <p:sp>
          <p:nvSpPr>
            <p:cNvPr id="138" name="Rectangle: Rounded Corners 137">
              <a:extLst>
                <a:ext uri="{FF2B5EF4-FFF2-40B4-BE49-F238E27FC236}">
                  <a16:creationId xmlns:a16="http://schemas.microsoft.com/office/drawing/2014/main" id="{34563B0E-57A3-2D3A-C4B2-49C99C0BEB9A}"/>
                </a:ext>
              </a:extLst>
            </p:cNvPr>
            <p:cNvSpPr/>
            <p:nvPr/>
          </p:nvSpPr>
          <p:spPr>
            <a:xfrm>
              <a:off x="8972136" y="1742035"/>
              <a:ext cx="1932277" cy="347078"/>
            </a:xfrm>
            <a:prstGeom prst="roundRect">
              <a:avLst>
                <a:gd name="adj" fmla="val 0"/>
              </a:avLst>
            </a:prstGeom>
            <a:solidFill>
              <a:srgbClr val="ABE5EB">
                <a:alpha val="67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200" b="0" i="0" u="none" strike="noStrike" kern="0" cap="none" spc="0" normalizeH="0" baseline="0" noProof="0">
                <a:ln>
                  <a:noFill/>
                </a:ln>
                <a:solidFill>
                  <a:prstClr val="white"/>
                </a:solidFill>
                <a:effectLst/>
                <a:uLnTx/>
                <a:uFillTx/>
                <a:latin typeface="Roboto" panose="02000000000000000000" pitchFamily="2" charset="0"/>
                <a:ea typeface="Roboto" panose="02000000000000000000" pitchFamily="2" charset="0"/>
              </a:endParaRPr>
            </a:p>
          </p:txBody>
        </p:sp>
        <p:sp>
          <p:nvSpPr>
            <p:cNvPr id="139" name="TextBox 138">
              <a:extLst>
                <a:ext uri="{FF2B5EF4-FFF2-40B4-BE49-F238E27FC236}">
                  <a16:creationId xmlns:a16="http://schemas.microsoft.com/office/drawing/2014/main" id="{5FCA0EAD-AD26-8DC1-F508-C311D67E17C8}"/>
                </a:ext>
              </a:extLst>
            </p:cNvPr>
            <p:cNvSpPr txBox="1"/>
            <p:nvPr/>
          </p:nvSpPr>
          <p:spPr>
            <a:xfrm>
              <a:off x="9019766" y="2110688"/>
              <a:ext cx="1702156" cy="230748"/>
            </a:xfrm>
            <a:prstGeom prst="rect">
              <a:avLst/>
            </a:prstGeom>
            <a:noFill/>
          </p:spPr>
          <p:txBody>
            <a:bodyPr wrap="square">
              <a:spAutoFit/>
            </a:bodyPr>
            <a:lstStyle/>
            <a:p>
              <a:r>
                <a:rPr lang="en-IN" sz="1000" b="1">
                  <a:solidFill>
                    <a:srgbClr val="000000"/>
                  </a:solidFill>
                  <a:latin typeface="Roboto" panose="02000000000000000000" pitchFamily="2" charset="0"/>
                  <a:ea typeface="Roboto" panose="02000000000000000000" pitchFamily="2" charset="0"/>
                  <a:cs typeface="Roboto" panose="02000000000000000000" pitchFamily="2" charset="0"/>
                </a:rPr>
                <a:t>SERVICES PROVIDED:</a:t>
              </a:r>
            </a:p>
          </p:txBody>
        </p:sp>
        <p:pic>
          <p:nvPicPr>
            <p:cNvPr id="140" name="Picture 139" descr="A black background with a black square&#10;&#10;Description automatically generated with medium confidence">
              <a:extLst>
                <a:ext uri="{FF2B5EF4-FFF2-40B4-BE49-F238E27FC236}">
                  <a16:creationId xmlns:a16="http://schemas.microsoft.com/office/drawing/2014/main" id="{A6863D4F-F8C7-2BE8-14B7-C31B91161459}"/>
                </a:ext>
              </a:extLst>
            </p:cNvPr>
            <p:cNvPicPr>
              <a:picLocks noChangeAspect="1"/>
            </p:cNvPicPr>
            <p:nvPr/>
          </p:nvPicPr>
          <p:blipFill>
            <a:blip r:embed="rId3" cstate="print">
              <a:alphaModFix amt="3000"/>
              <a:extLst>
                <a:ext uri="{28A0092B-C50C-407E-A947-70E740481C1C}">
                  <a14:useLocalDpi xmlns:a14="http://schemas.microsoft.com/office/drawing/2010/main"/>
                </a:ext>
              </a:extLst>
            </a:blip>
            <a:srcRect b="40576"/>
            <a:stretch/>
          </p:blipFill>
          <p:spPr>
            <a:xfrm>
              <a:off x="9142231" y="1736788"/>
              <a:ext cx="587399" cy="349057"/>
            </a:xfrm>
            <a:prstGeom prst="rect">
              <a:avLst/>
            </a:prstGeom>
            <a:effectLst>
              <a:outerShdw blurRad="50800" dist="50800" dir="5400000" algn="ctr" rotWithShape="0">
                <a:srgbClr val="000000">
                  <a:alpha val="0"/>
                </a:srgbClr>
              </a:outerShdw>
            </a:effectLst>
          </p:spPr>
        </p:pic>
        <p:sp>
          <p:nvSpPr>
            <p:cNvPr id="141" name="TextBox 140">
              <a:extLst>
                <a:ext uri="{FF2B5EF4-FFF2-40B4-BE49-F238E27FC236}">
                  <a16:creationId xmlns:a16="http://schemas.microsoft.com/office/drawing/2014/main" id="{5A6C7532-3258-34D9-0A66-C53A3829FAEF}"/>
                </a:ext>
              </a:extLst>
            </p:cNvPr>
            <p:cNvSpPr txBox="1"/>
            <p:nvPr/>
          </p:nvSpPr>
          <p:spPr>
            <a:xfrm>
              <a:off x="9042543" y="1785754"/>
              <a:ext cx="953694" cy="295507"/>
            </a:xfrm>
            <a:prstGeom prst="rect">
              <a:avLst/>
            </a:prstGeom>
            <a:noFill/>
          </p:spPr>
          <p:txBody>
            <a:bodyPr wrap="square">
              <a:spAutoFit/>
            </a:bodyPr>
            <a:lstStyle/>
            <a:p>
              <a:r>
                <a:rPr lang="en-IN" sz="1200" b="1">
                  <a:solidFill>
                    <a:srgbClr val="000000"/>
                  </a:solidFill>
                  <a:latin typeface="Roboto" panose="02000000000000000000" pitchFamily="2" charset="0"/>
                  <a:ea typeface="Roboto" panose="02000000000000000000" pitchFamily="2" charset="0"/>
                  <a:cs typeface="Roboto" panose="02000000000000000000" pitchFamily="2" charset="0"/>
                </a:rPr>
                <a:t>TEAM SIZE</a:t>
              </a:r>
              <a:endParaRPr lang="en-IN" sz="1200" b="1">
                <a:solidFill>
                  <a:prstClr val="black"/>
                </a:solidFill>
                <a:latin typeface="Roboto" panose="02000000000000000000" pitchFamily="2" charset="0"/>
                <a:ea typeface="Roboto" panose="02000000000000000000" pitchFamily="2" charset="0"/>
                <a:cs typeface="Roboto" panose="02000000000000000000" pitchFamily="2" charset="0"/>
              </a:endParaRPr>
            </a:p>
          </p:txBody>
        </p:sp>
        <p:sp>
          <p:nvSpPr>
            <p:cNvPr id="4" name="TextBox 3">
              <a:extLst>
                <a:ext uri="{FF2B5EF4-FFF2-40B4-BE49-F238E27FC236}">
                  <a16:creationId xmlns:a16="http://schemas.microsoft.com/office/drawing/2014/main" id="{5E75F609-655E-A8CA-7906-F6AB9C018649}"/>
                </a:ext>
              </a:extLst>
            </p:cNvPr>
            <p:cNvSpPr txBox="1"/>
            <p:nvPr/>
          </p:nvSpPr>
          <p:spPr>
            <a:xfrm>
              <a:off x="10351885" y="1694384"/>
              <a:ext cx="545806" cy="432653"/>
            </a:xfrm>
            <a:prstGeom prst="rect">
              <a:avLst/>
            </a:prstGeom>
            <a:noFill/>
          </p:spPr>
          <p:txBody>
            <a:bodyPr wrap="square">
              <a:spAutoFit/>
            </a:bodyPr>
            <a:lstStyle/>
            <a:p>
              <a:pPr algn="r"/>
              <a:r>
                <a:rPr lang="en-IN" sz="2400" b="1">
                  <a:solidFill>
                    <a:srgbClr val="000000"/>
                  </a:solidFill>
                  <a:latin typeface="Roboto" panose="02000000000000000000" pitchFamily="2" charset="0"/>
                  <a:ea typeface="Roboto" panose="02000000000000000000" pitchFamily="2" charset="0"/>
                  <a:cs typeface="Roboto" panose="02000000000000000000" pitchFamily="2" charset="0"/>
                </a:rPr>
                <a:t>25</a:t>
              </a:r>
              <a:endParaRPr lang="en-IN" sz="2400" b="1">
                <a:solidFill>
                  <a:prstClr val="black"/>
                </a:solidFill>
                <a:latin typeface="Roboto" panose="02000000000000000000" pitchFamily="2" charset="0"/>
                <a:ea typeface="Roboto" panose="02000000000000000000" pitchFamily="2" charset="0"/>
                <a:cs typeface="Roboto" panose="02000000000000000000" pitchFamily="2" charset="0"/>
              </a:endParaRPr>
            </a:p>
          </p:txBody>
        </p:sp>
        <p:sp>
          <p:nvSpPr>
            <p:cNvPr id="6" name="TextBox 5">
              <a:extLst>
                <a:ext uri="{FF2B5EF4-FFF2-40B4-BE49-F238E27FC236}">
                  <a16:creationId xmlns:a16="http://schemas.microsoft.com/office/drawing/2014/main" id="{C6FCCD74-FC82-C6B4-09A9-DA9697BE93E7}"/>
                </a:ext>
              </a:extLst>
            </p:cNvPr>
            <p:cNvSpPr txBox="1"/>
            <p:nvPr/>
          </p:nvSpPr>
          <p:spPr>
            <a:xfrm>
              <a:off x="9020175" y="2341808"/>
              <a:ext cx="2066925" cy="1302921"/>
            </a:xfrm>
            <a:prstGeom prst="rect">
              <a:avLst/>
            </a:prstGeom>
            <a:noFill/>
          </p:spPr>
          <p:txBody>
            <a:bodyPr wrap="square">
              <a:spAutoFit/>
            </a:bodyPr>
            <a:lstStyle/>
            <a:p>
              <a:pPr marL="117475" indent="-117475" fontAlgn="ctr">
                <a:spcBef>
                  <a:spcPts val="200"/>
                </a:spcBef>
                <a:buFont typeface="Arial" panose="020B0604020202020204" pitchFamily="34" charset="0"/>
                <a:buChar char="•"/>
              </a:pPr>
              <a:r>
                <a:rPr lang="en-US" sz="900">
                  <a:solidFill>
                    <a:srgbClr val="000000"/>
                  </a:solidFill>
                  <a:latin typeface="Roboto" panose="02000000000000000000" pitchFamily="2" charset="0"/>
                  <a:ea typeface="Roboto" panose="02000000000000000000" pitchFamily="2" charset="0"/>
                </a:rPr>
                <a:t>Learning design and development</a:t>
              </a:r>
            </a:p>
            <a:p>
              <a:pPr marL="117475" indent="-117475" fontAlgn="ctr">
                <a:spcBef>
                  <a:spcPts val="200"/>
                </a:spcBef>
                <a:buFont typeface="Arial" panose="020B0604020202020204" pitchFamily="34" charset="0"/>
                <a:buChar char="•"/>
              </a:pPr>
              <a:r>
                <a:rPr lang="en-US" sz="900">
                  <a:solidFill>
                    <a:srgbClr val="000000"/>
                  </a:solidFill>
                  <a:latin typeface="Roboto" panose="02000000000000000000" pitchFamily="2" charset="0"/>
                  <a:ea typeface="Roboto" panose="02000000000000000000" pitchFamily="2" charset="0"/>
                </a:rPr>
                <a:t>Training administrative services</a:t>
              </a:r>
            </a:p>
            <a:p>
              <a:pPr marL="117475" indent="-117475" fontAlgn="ctr">
                <a:spcBef>
                  <a:spcPts val="200"/>
                </a:spcBef>
                <a:buFont typeface="Arial" panose="020B0604020202020204" pitchFamily="34" charset="0"/>
                <a:buChar char="•"/>
              </a:pPr>
              <a:r>
                <a:rPr lang="en-US" sz="900">
                  <a:solidFill>
                    <a:srgbClr val="000000"/>
                  </a:solidFill>
                  <a:latin typeface="Roboto" panose="02000000000000000000" pitchFamily="2" charset="0"/>
                  <a:ea typeface="Roboto" panose="02000000000000000000" pitchFamily="2" charset="0"/>
                </a:rPr>
                <a:t>LMS administration and support (CSOD, SumTotal, </a:t>
              </a:r>
              <a:r>
                <a:rPr lang="en-US" sz="900" err="1">
                  <a:solidFill>
                    <a:srgbClr val="000000"/>
                  </a:solidFill>
                  <a:latin typeface="Roboto" panose="02000000000000000000" pitchFamily="2" charset="0"/>
                  <a:ea typeface="Roboto" panose="02000000000000000000" pitchFamily="2" charset="0"/>
                </a:rPr>
                <a:t>Docebo</a:t>
              </a:r>
              <a:r>
                <a:rPr lang="en-US" sz="900">
                  <a:solidFill>
                    <a:srgbClr val="000000"/>
                  </a:solidFill>
                  <a:latin typeface="Roboto" panose="02000000000000000000" pitchFamily="2" charset="0"/>
                  <a:ea typeface="Roboto" panose="02000000000000000000" pitchFamily="2" charset="0"/>
                </a:rPr>
                <a:t> and SuccessFactors)</a:t>
              </a:r>
            </a:p>
            <a:p>
              <a:pPr marL="117475" indent="-117475" fontAlgn="ctr">
                <a:spcBef>
                  <a:spcPts val="200"/>
                </a:spcBef>
                <a:buFont typeface="Arial" panose="020B0604020202020204" pitchFamily="34" charset="0"/>
                <a:buChar char="•"/>
              </a:pPr>
              <a:r>
                <a:rPr lang="en-US" sz="900">
                  <a:solidFill>
                    <a:srgbClr val="000000"/>
                  </a:solidFill>
                  <a:latin typeface="Roboto" panose="02000000000000000000" pitchFamily="2" charset="0"/>
                  <a:ea typeface="Roboto" panose="02000000000000000000" pitchFamily="2" charset="0"/>
                </a:rPr>
                <a:t>LMS data analytics</a:t>
              </a:r>
            </a:p>
            <a:p>
              <a:pPr marL="117475" indent="-117475" fontAlgn="ctr">
                <a:spcBef>
                  <a:spcPts val="200"/>
                </a:spcBef>
                <a:buFont typeface="Arial" panose="020B0604020202020204" pitchFamily="34" charset="0"/>
                <a:buChar char="•"/>
              </a:pPr>
              <a:r>
                <a:rPr lang="en-US" sz="900" err="1">
                  <a:solidFill>
                    <a:srgbClr val="000000"/>
                  </a:solidFill>
                  <a:latin typeface="Roboto" panose="02000000000000000000" pitchFamily="2" charset="0"/>
                  <a:ea typeface="Roboto" panose="02000000000000000000" pitchFamily="2" charset="0"/>
                </a:rPr>
                <a:t>Beedeez</a:t>
              </a:r>
              <a:r>
                <a:rPr lang="en-US" sz="900">
                  <a:solidFill>
                    <a:srgbClr val="000000"/>
                  </a:solidFill>
                  <a:latin typeface="Roboto" panose="02000000000000000000" pitchFamily="2" charset="0"/>
                  <a:ea typeface="Roboto" panose="02000000000000000000" pitchFamily="2" charset="0"/>
                </a:rPr>
                <a:t> mobile learning app support</a:t>
              </a:r>
              <a:endParaRPr lang="en-IN" sz="900">
                <a:solidFill>
                  <a:srgbClr val="000000"/>
                </a:solidFill>
                <a:latin typeface="Roboto" panose="02000000000000000000" pitchFamily="2" charset="0"/>
                <a:ea typeface="Roboto" panose="02000000000000000000" pitchFamily="2" charset="0"/>
              </a:endParaRPr>
            </a:p>
          </p:txBody>
        </p:sp>
        <p:pic>
          <p:nvPicPr>
            <p:cNvPr id="8" name="Picture 7" descr="A blue and white number&#10;&#10;AI-generated content may be incorrect.">
              <a:extLst>
                <a:ext uri="{FF2B5EF4-FFF2-40B4-BE49-F238E27FC236}">
                  <a16:creationId xmlns:a16="http://schemas.microsoft.com/office/drawing/2014/main" id="{09FB453F-522F-679C-025F-89DDA03F341F}"/>
                </a:ext>
              </a:extLst>
            </p:cNvPr>
            <p:cNvPicPr>
              <a:picLocks noChangeAspect="1"/>
            </p:cNvPicPr>
            <p:nvPr/>
          </p:nvPicPr>
          <p:blipFill>
            <a:blip r:embed="rId22" cstate="hq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140791" y="1447057"/>
              <a:ext cx="614745" cy="205815"/>
            </a:xfrm>
            <a:prstGeom prst="rect">
              <a:avLst/>
            </a:prstGeom>
          </p:spPr>
        </p:pic>
        <p:sp>
          <p:nvSpPr>
            <p:cNvPr id="7" name="TextBox 6">
              <a:extLst>
                <a:ext uri="{FF2B5EF4-FFF2-40B4-BE49-F238E27FC236}">
                  <a16:creationId xmlns:a16="http://schemas.microsoft.com/office/drawing/2014/main" id="{5BDE5287-3477-CBF0-9D06-8AE8E8A0E5D7}"/>
                </a:ext>
              </a:extLst>
            </p:cNvPr>
            <p:cNvSpPr txBox="1"/>
            <p:nvPr/>
          </p:nvSpPr>
          <p:spPr>
            <a:xfrm>
              <a:off x="9729722" y="1374339"/>
              <a:ext cx="1181126" cy="338554"/>
            </a:xfrm>
            <a:prstGeom prst="rect">
              <a:avLst/>
            </a:prstGeom>
            <a:noFill/>
          </p:spPr>
          <p:txBody>
            <a:bodyPr wrap="square">
              <a:spAutoFit/>
            </a:bodyPr>
            <a:lstStyle/>
            <a:p>
              <a:r>
                <a:rPr lang="en-IN" sz="1600" b="1">
                  <a:solidFill>
                    <a:srgbClr val="000000"/>
                  </a:solidFill>
                  <a:latin typeface="Roboto" panose="02000000000000000000" pitchFamily="2" charset="0"/>
                  <a:ea typeface="Roboto" panose="02000000000000000000" pitchFamily="2" charset="0"/>
                  <a:cs typeface="Roboto" panose="02000000000000000000" pitchFamily="2" charset="0"/>
                </a:rPr>
                <a:t>(Vertex)</a:t>
              </a:r>
              <a:endParaRPr lang="en-IN" sz="1600" b="1">
                <a:solidFill>
                  <a:prstClr val="black"/>
                </a:solidFill>
                <a:latin typeface="Roboto" panose="02000000000000000000" pitchFamily="2" charset="0"/>
                <a:ea typeface="Roboto" panose="02000000000000000000" pitchFamily="2" charset="0"/>
                <a:cs typeface="Roboto" panose="02000000000000000000" pitchFamily="2" charset="0"/>
              </a:endParaRPr>
            </a:p>
          </p:txBody>
        </p:sp>
      </p:grpSp>
      <p:sp>
        <p:nvSpPr>
          <p:cNvPr id="9" name="Content Placeholder 2">
            <a:extLst>
              <a:ext uri="{FF2B5EF4-FFF2-40B4-BE49-F238E27FC236}">
                <a16:creationId xmlns:a16="http://schemas.microsoft.com/office/drawing/2014/main" id="{B2A7FB00-8E6A-EF14-DA59-6D441FD3FEBB}"/>
              </a:ext>
            </a:extLst>
          </p:cNvPr>
          <p:cNvSpPr txBox="1">
            <a:spLocks/>
          </p:cNvSpPr>
          <p:nvPr/>
        </p:nvSpPr>
        <p:spPr>
          <a:xfrm>
            <a:off x="415122" y="1035541"/>
            <a:ext cx="10981501" cy="297505"/>
          </a:xfrm>
          <a:prstGeom prst="rect">
            <a:avLst/>
          </a:prstGeom>
        </p:spPr>
        <p:txBody>
          <a:bodyPr vert="horz" lIns="91440" tIns="45720" rIns="91440" bIns="45720" rtlCol="0" anchor="t" anchorCtr="0">
            <a:noAutofit/>
          </a:bodyPr>
          <a:lstStyle>
            <a:defPPr>
              <a:defRPr lang="en-US"/>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kern="0" err="1">
                <a:solidFill>
                  <a:sysClr val="windowText" lastClr="000000"/>
                </a:solidFill>
                <a:latin typeface="Roboto" panose="02000000000000000000" pitchFamily="2" charset="0"/>
                <a:ea typeface="Roboto" panose="02000000000000000000" pitchFamily="2" charset="0"/>
              </a:rPr>
              <a:t>Aptara’s</a:t>
            </a:r>
            <a:r>
              <a:rPr lang="en-US" sz="1100" kern="0">
                <a:solidFill>
                  <a:sysClr val="windowText" lastClr="000000"/>
                </a:solidFill>
                <a:latin typeface="Roboto" panose="02000000000000000000" pitchFamily="2" charset="0"/>
                <a:ea typeface="Roboto" panose="02000000000000000000" pitchFamily="2" charset="0"/>
              </a:rPr>
              <a:t> Extended Development Team (XDT) model is supporting many clients globally for their learning design and development needs. A few of them are listed below.</a:t>
            </a:r>
            <a:endParaRPr lang="en-IN" sz="1100" kern="0">
              <a:solidFill>
                <a:sysClr val="windowText" lastClr="000000"/>
              </a:solidFill>
              <a:latin typeface="Roboto" panose="02000000000000000000" pitchFamily="2" charset="0"/>
              <a:ea typeface="Roboto" panose="02000000000000000000" pitchFamily="2" charset="0"/>
            </a:endParaRPr>
          </a:p>
          <a:p>
            <a:endParaRPr lang="en-IN" sz="1100"/>
          </a:p>
        </p:txBody>
      </p:sp>
    </p:spTree>
    <p:extLst>
      <p:ext uri="{BB962C8B-B14F-4D97-AF65-F5344CB8AC3E}">
        <p14:creationId xmlns:p14="http://schemas.microsoft.com/office/powerpoint/2010/main" val="1680879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65" name="Group 64">
            <a:extLst>
              <a:ext uri="{FF2B5EF4-FFF2-40B4-BE49-F238E27FC236}">
                <a16:creationId xmlns:a16="http://schemas.microsoft.com/office/drawing/2014/main" id="{853AE031-2EE4-06CA-A851-0BEFC7008E7B}"/>
              </a:ext>
            </a:extLst>
          </p:cNvPr>
          <p:cNvGrpSpPr/>
          <p:nvPr/>
        </p:nvGrpSpPr>
        <p:grpSpPr>
          <a:xfrm>
            <a:off x="970932" y="1516867"/>
            <a:ext cx="10176597" cy="936000"/>
            <a:chOff x="742332" y="1516867"/>
            <a:chExt cx="10176597" cy="936000"/>
          </a:xfrm>
        </p:grpSpPr>
        <p:sp>
          <p:nvSpPr>
            <p:cNvPr id="8" name="Rounded Rectangle 4">
              <a:extLst>
                <a:ext uri="{FF2B5EF4-FFF2-40B4-BE49-F238E27FC236}">
                  <a16:creationId xmlns:a16="http://schemas.microsoft.com/office/drawing/2014/main" id="{0E928948-43AE-A0A4-3476-C5060159BFB6}"/>
                </a:ext>
              </a:extLst>
            </p:cNvPr>
            <p:cNvSpPr/>
            <p:nvPr/>
          </p:nvSpPr>
          <p:spPr>
            <a:xfrm>
              <a:off x="742332" y="1516867"/>
              <a:ext cx="10176597" cy="936000"/>
            </a:xfrm>
            <a:prstGeom prst="roundRect">
              <a:avLst>
                <a:gd name="adj" fmla="val 6599"/>
              </a:avLst>
            </a:prstGeom>
            <a:solidFill>
              <a:schemeClr val="bg1"/>
            </a:solidFill>
            <a:ln>
              <a:noFill/>
            </a:ln>
            <a:effectLst>
              <a:outerShdw blurRad="381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rgbClr val="FFFFFF"/>
                </a:solidFill>
                <a:latin typeface="linea-basic-10" charset="0"/>
                <a:ea typeface="linea-basic-10" charset="0"/>
                <a:cs typeface="linea-basic-10" charset="0"/>
              </a:endParaRPr>
            </a:p>
          </p:txBody>
        </p:sp>
        <p:pic>
          <p:nvPicPr>
            <p:cNvPr id="11" name="Picture 10" descr="A blue and black striped sphere&#10;&#10;Description automatically generated">
              <a:extLst>
                <a:ext uri="{FF2B5EF4-FFF2-40B4-BE49-F238E27FC236}">
                  <a16:creationId xmlns:a16="http://schemas.microsoft.com/office/drawing/2014/main" id="{3A37E1A0-56AC-1C2B-B563-55CD4D4B77C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03317" y="1824083"/>
              <a:ext cx="1016932" cy="417895"/>
            </a:xfrm>
            <a:prstGeom prst="rect">
              <a:avLst/>
            </a:prstGeom>
          </p:spPr>
        </p:pic>
        <p:cxnSp>
          <p:nvCxnSpPr>
            <p:cNvPr id="30" name="Straight Connector 29">
              <a:extLst>
                <a:ext uri="{FF2B5EF4-FFF2-40B4-BE49-F238E27FC236}">
                  <a16:creationId xmlns:a16="http://schemas.microsoft.com/office/drawing/2014/main" id="{47D65CEE-DB22-A6D9-450C-65064C3B7840}"/>
                </a:ext>
              </a:extLst>
            </p:cNvPr>
            <p:cNvCxnSpPr>
              <a:cxnSpLocks/>
            </p:cNvCxnSpPr>
            <p:nvPr/>
          </p:nvCxnSpPr>
          <p:spPr>
            <a:xfrm flipV="1">
              <a:off x="2759722" y="1599952"/>
              <a:ext cx="0" cy="743441"/>
            </a:xfrm>
            <a:prstGeom prst="line">
              <a:avLst/>
            </a:prstGeom>
            <a:ln w="15875" cap="rnd">
              <a:solidFill>
                <a:schemeClr val="tx1">
                  <a:lumMod val="65000"/>
                  <a:lumOff val="3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0F5EB381-59FB-9283-1F28-E710725145ED}"/>
                </a:ext>
              </a:extLst>
            </p:cNvPr>
            <p:cNvCxnSpPr>
              <a:cxnSpLocks/>
            </p:cNvCxnSpPr>
            <p:nvPr/>
          </p:nvCxnSpPr>
          <p:spPr>
            <a:xfrm flipV="1">
              <a:off x="6957617" y="1631470"/>
              <a:ext cx="0" cy="684000"/>
            </a:xfrm>
            <a:prstGeom prst="line">
              <a:avLst/>
            </a:prstGeom>
            <a:ln w="15875" cap="rnd">
              <a:solidFill>
                <a:schemeClr val="tx1">
                  <a:lumMod val="65000"/>
                  <a:lumOff val="35000"/>
                </a:schemeClr>
              </a:solidFill>
              <a:prstDash val="sysDot"/>
            </a:ln>
          </p:spPr>
          <p:style>
            <a:lnRef idx="2">
              <a:schemeClr val="accent1"/>
            </a:lnRef>
            <a:fillRef idx="0">
              <a:schemeClr val="accent1"/>
            </a:fillRef>
            <a:effectRef idx="1">
              <a:schemeClr val="accent1"/>
            </a:effectRef>
            <a:fontRef idx="minor">
              <a:schemeClr val="tx1"/>
            </a:fontRef>
          </p:style>
        </p:cxnSp>
        <p:sp>
          <p:nvSpPr>
            <p:cNvPr id="45" name="TextBox 44">
              <a:extLst>
                <a:ext uri="{FF2B5EF4-FFF2-40B4-BE49-F238E27FC236}">
                  <a16:creationId xmlns:a16="http://schemas.microsoft.com/office/drawing/2014/main" id="{6394DD93-6532-7C82-7E5F-9331F3ADD883}"/>
                </a:ext>
              </a:extLst>
            </p:cNvPr>
            <p:cNvSpPr txBox="1"/>
            <p:nvPr/>
          </p:nvSpPr>
          <p:spPr>
            <a:xfrm>
              <a:off x="7178115" y="2018691"/>
              <a:ext cx="3324888" cy="400110"/>
            </a:xfrm>
            <a:prstGeom prst="rect">
              <a:avLst/>
            </a:prstGeom>
            <a:noFill/>
          </p:spPr>
          <p:txBody>
            <a:bodyPr wrap="square">
              <a:spAutoFit/>
            </a:bodyPr>
            <a:lstStyle/>
            <a:p>
              <a:pPr marL="0" marR="0"/>
              <a:r>
                <a:rPr lang="en-US" sz="1000" u="sng">
                  <a:effectLst/>
                  <a:latin typeface="Roboto Light" panose="02000000000000000000" pitchFamily="2" charset="0"/>
                  <a:ea typeface="Roboto Light" panose="02000000000000000000" pitchFamily="2" charset="0"/>
                  <a:cs typeface="Roboto Light" panose="02000000000000000000" pitchFamily="2" charset="0"/>
                  <a:hlinkClick r:id="rId4"/>
                </a:rPr>
                <a:t>sl0677@att.com</a:t>
              </a:r>
              <a:r>
                <a:rPr lang="en-US" sz="1000">
                  <a:effectLst/>
                  <a:latin typeface="Roboto Light" panose="02000000000000000000" pitchFamily="2" charset="0"/>
                  <a:ea typeface="Roboto Light" panose="02000000000000000000" pitchFamily="2" charset="0"/>
                  <a:cs typeface="Roboto Light" panose="02000000000000000000" pitchFamily="2" charset="0"/>
                </a:rPr>
                <a:t> </a:t>
              </a:r>
            </a:p>
            <a:p>
              <a:pPr marL="0" marR="0"/>
              <a:r>
                <a:rPr lang="en-US" sz="1000">
                  <a:effectLst/>
                  <a:latin typeface="Roboto Light" panose="02000000000000000000" pitchFamily="2" charset="0"/>
                  <a:ea typeface="Roboto Light" panose="02000000000000000000" pitchFamily="2" charset="0"/>
                  <a:cs typeface="Roboto Light" panose="02000000000000000000" pitchFamily="2" charset="0"/>
                </a:rPr>
                <a:t>+</a:t>
              </a:r>
              <a:r>
                <a:rPr lang="en-US" sz="1000">
                  <a:latin typeface="Roboto Light" panose="02000000000000000000" pitchFamily="2" charset="0"/>
                  <a:ea typeface="Roboto Light" panose="02000000000000000000" pitchFamily="2" charset="0"/>
                  <a:cs typeface="Roboto Light" panose="02000000000000000000" pitchFamily="2" charset="0"/>
                </a:rPr>
                <a:t>1-425-979-9384</a:t>
              </a:r>
            </a:p>
          </p:txBody>
        </p:sp>
        <p:grpSp>
          <p:nvGrpSpPr>
            <p:cNvPr id="5" name="Group 4">
              <a:extLst>
                <a:ext uri="{FF2B5EF4-FFF2-40B4-BE49-F238E27FC236}">
                  <a16:creationId xmlns:a16="http://schemas.microsoft.com/office/drawing/2014/main" id="{B8D44386-E349-A4E7-DA22-0866AE565A4E}"/>
                </a:ext>
              </a:extLst>
            </p:cNvPr>
            <p:cNvGrpSpPr/>
            <p:nvPr/>
          </p:nvGrpSpPr>
          <p:grpSpPr>
            <a:xfrm>
              <a:off x="2937063" y="1588233"/>
              <a:ext cx="3976300" cy="766878"/>
              <a:chOff x="3051053" y="1577958"/>
              <a:chExt cx="4160319" cy="766878"/>
            </a:xfrm>
          </p:grpSpPr>
          <p:sp>
            <p:nvSpPr>
              <p:cNvPr id="33" name="TextBox 32">
                <a:extLst>
                  <a:ext uri="{FF2B5EF4-FFF2-40B4-BE49-F238E27FC236}">
                    <a16:creationId xmlns:a16="http://schemas.microsoft.com/office/drawing/2014/main" id="{A7619691-0158-D12B-FDF1-49D559729B11}"/>
                  </a:ext>
                </a:extLst>
              </p:cNvPr>
              <p:cNvSpPr txBox="1"/>
              <p:nvPr/>
            </p:nvSpPr>
            <p:spPr>
              <a:xfrm>
                <a:off x="3051053" y="1944726"/>
                <a:ext cx="3870953" cy="400110"/>
              </a:xfrm>
              <a:prstGeom prst="rect">
                <a:avLst/>
              </a:prstGeom>
              <a:noFill/>
            </p:spPr>
            <p:txBody>
              <a:bodyPr wrap="square">
                <a:spAutoFit/>
              </a:bodyPr>
              <a:lstStyle/>
              <a:p>
                <a:pPr marL="0" marR="0"/>
                <a:r>
                  <a:rPr lang="en-US" sz="1000" b="1">
                    <a:effectLst/>
                    <a:latin typeface="Roboto "/>
                    <a:ea typeface="Roboto Light" panose="02000000000000000000" pitchFamily="2" charset="0"/>
                    <a:cs typeface="Roboto Light" panose="02000000000000000000" pitchFamily="2" charset="0"/>
                  </a:rPr>
                  <a:t>Seneca Luetke</a:t>
                </a:r>
              </a:p>
              <a:p>
                <a:pPr marL="0" marR="0"/>
                <a:r>
                  <a:rPr lang="en-US" sz="1000">
                    <a:effectLst/>
                    <a:latin typeface="Roboto Light" panose="02000000000000000000" pitchFamily="2" charset="0"/>
                    <a:ea typeface="Roboto Light" panose="02000000000000000000" pitchFamily="2" charset="0"/>
                    <a:cs typeface="Roboto Light" panose="02000000000000000000" pitchFamily="2" charset="0"/>
                  </a:rPr>
                  <a:t>Lead Vendor Strategist, Learning &amp; Development</a:t>
                </a:r>
              </a:p>
            </p:txBody>
          </p:sp>
          <p:sp>
            <p:nvSpPr>
              <p:cNvPr id="9" name="TextBox 8">
                <a:extLst>
                  <a:ext uri="{FF2B5EF4-FFF2-40B4-BE49-F238E27FC236}">
                    <a16:creationId xmlns:a16="http://schemas.microsoft.com/office/drawing/2014/main" id="{D407B701-4373-2258-03A1-08CF51CEA0E3}"/>
                  </a:ext>
                </a:extLst>
              </p:cNvPr>
              <p:cNvSpPr txBox="1"/>
              <p:nvPr/>
            </p:nvSpPr>
            <p:spPr>
              <a:xfrm>
                <a:off x="3051053" y="1577958"/>
                <a:ext cx="4160319" cy="400110"/>
              </a:xfrm>
              <a:prstGeom prst="rect">
                <a:avLst/>
              </a:prstGeom>
              <a:noFill/>
            </p:spPr>
            <p:txBody>
              <a:bodyPr wrap="square" lIns="91440" tIns="45720" rIns="91440" bIns="45720" anchor="t">
                <a:spAutoFit/>
              </a:bodyPr>
              <a:lstStyle/>
              <a:p>
                <a:pPr marL="0" marR="0"/>
                <a:r>
                  <a:rPr lang="en-US" sz="1000" b="1">
                    <a:effectLst/>
                    <a:latin typeface="Roboto "/>
                    <a:ea typeface="Roboto Light"/>
                    <a:cs typeface="Roboto Light"/>
                  </a:rPr>
                  <a:t>Ryan C Snare</a:t>
                </a:r>
              </a:p>
              <a:p>
                <a:r>
                  <a:rPr lang="en-US" sz="1000">
                    <a:latin typeface="roboto light"/>
                    <a:ea typeface="roboto light"/>
                    <a:cs typeface="roboto light"/>
                  </a:rPr>
                  <a:t>Transformation Leader, </a:t>
                </a:r>
                <a:r>
                  <a:rPr lang="en-US" sz="1000">
                    <a:effectLst/>
                    <a:latin typeface="Roboto Light"/>
                    <a:ea typeface="Roboto Light"/>
                    <a:cs typeface="Roboto Light"/>
                  </a:rPr>
                  <a:t>Director Learning &amp; Development</a:t>
                </a:r>
                <a:r>
                  <a:rPr lang="en-US" sz="1000">
                    <a:latin typeface="Roboto Light"/>
                    <a:ea typeface="Roboto Light"/>
                    <a:cs typeface="Roboto Light"/>
                  </a:rPr>
                  <a:t> </a:t>
                </a:r>
                <a:endParaRPr lang="en-US" sz="1000">
                  <a:effectLst/>
                  <a:latin typeface="Roboto Light" panose="02000000000000000000" pitchFamily="2" charset="0"/>
                  <a:ea typeface="Roboto Light" panose="02000000000000000000" pitchFamily="2" charset="0"/>
                  <a:cs typeface="Roboto Light" panose="02000000000000000000" pitchFamily="2" charset="0"/>
                </a:endParaRPr>
              </a:p>
            </p:txBody>
          </p:sp>
        </p:grpSp>
        <p:sp>
          <p:nvSpPr>
            <p:cNvPr id="10" name="TextBox 9">
              <a:extLst>
                <a:ext uri="{FF2B5EF4-FFF2-40B4-BE49-F238E27FC236}">
                  <a16:creationId xmlns:a16="http://schemas.microsoft.com/office/drawing/2014/main" id="{54E3A837-8ED8-06A9-72E8-F8428945FAFE}"/>
                </a:ext>
              </a:extLst>
            </p:cNvPr>
            <p:cNvSpPr txBox="1"/>
            <p:nvPr/>
          </p:nvSpPr>
          <p:spPr>
            <a:xfrm>
              <a:off x="7178115" y="1610796"/>
              <a:ext cx="3324888" cy="400110"/>
            </a:xfrm>
            <a:prstGeom prst="rect">
              <a:avLst/>
            </a:prstGeom>
            <a:noFill/>
          </p:spPr>
          <p:txBody>
            <a:bodyPr wrap="square">
              <a:spAutoFit/>
            </a:bodyPr>
            <a:lstStyle/>
            <a:p>
              <a:pPr marL="0" marR="0"/>
              <a:r>
                <a:rPr lang="en-US" sz="1000" u="sng">
                  <a:effectLst/>
                  <a:latin typeface="Roboto Light" panose="02000000000000000000" pitchFamily="2" charset="0"/>
                  <a:ea typeface="Roboto Light" panose="02000000000000000000" pitchFamily="2" charset="0"/>
                  <a:cs typeface="Roboto Light" panose="02000000000000000000" pitchFamily="2" charset="0"/>
                  <a:hlinkClick r:id="rId5"/>
                </a:rPr>
                <a:t>rs439e@att.com</a:t>
              </a:r>
              <a:r>
                <a:rPr lang="en-US" sz="1000">
                  <a:effectLst/>
                  <a:latin typeface="Roboto Light" panose="02000000000000000000" pitchFamily="2" charset="0"/>
                  <a:ea typeface="Roboto Light" panose="02000000000000000000" pitchFamily="2" charset="0"/>
                  <a:cs typeface="Roboto Light" panose="02000000000000000000" pitchFamily="2" charset="0"/>
                </a:rPr>
                <a:t> </a:t>
              </a:r>
            </a:p>
            <a:p>
              <a:pPr marL="0" marR="0"/>
              <a:r>
                <a:rPr lang="en-US" sz="1000">
                  <a:effectLst/>
                  <a:latin typeface="Roboto Light" panose="02000000000000000000" pitchFamily="2" charset="0"/>
                  <a:ea typeface="Roboto Light" panose="02000000000000000000" pitchFamily="2" charset="0"/>
                  <a:cs typeface="Roboto Light" panose="02000000000000000000" pitchFamily="2" charset="0"/>
                </a:rPr>
                <a:t>+</a:t>
              </a:r>
              <a:r>
                <a:rPr lang="en-US" sz="1000">
                  <a:latin typeface="Roboto Light" panose="02000000000000000000" pitchFamily="2" charset="0"/>
                  <a:ea typeface="Roboto Light" panose="02000000000000000000" pitchFamily="2" charset="0"/>
                  <a:cs typeface="Roboto Light" panose="02000000000000000000" pitchFamily="2" charset="0"/>
                </a:rPr>
                <a:t>1-404-345-7817</a:t>
              </a:r>
            </a:p>
          </p:txBody>
        </p:sp>
      </p:grpSp>
      <p:sp>
        <p:nvSpPr>
          <p:cNvPr id="64" name="Content Placeholder 2">
            <a:extLst>
              <a:ext uri="{FF2B5EF4-FFF2-40B4-BE49-F238E27FC236}">
                <a16:creationId xmlns:a16="http://schemas.microsoft.com/office/drawing/2014/main" id="{99685A1E-E722-D67B-0D9C-6E946AC421C1}"/>
              </a:ext>
            </a:extLst>
          </p:cNvPr>
          <p:cNvSpPr>
            <a:spLocks noGrp="1"/>
          </p:cNvSpPr>
          <p:nvPr>
            <p:ph type="body" sz="quarter" idx="10"/>
          </p:nvPr>
        </p:nvSpPr>
        <p:spPr/>
        <p:txBody>
          <a:bodyPr>
            <a:normAutofit/>
          </a:bodyPr>
          <a:lstStyle/>
          <a:p>
            <a:pPr marL="0" indent="0">
              <a:buNone/>
            </a:pPr>
            <a:r>
              <a:rPr lang="en-US">
                <a:solidFill>
                  <a:srgbClr val="000000"/>
                </a:solidFill>
                <a:latin typeface="Roboto" panose="02000000000000000000" pitchFamily="2" charset="0"/>
                <a:ea typeface="Roboto" panose="02000000000000000000" pitchFamily="2" charset="0"/>
              </a:rPr>
              <a:t>Client References</a:t>
            </a:r>
            <a:endParaRPr lang="en-IN" b="1">
              <a:solidFill>
                <a:srgbClr val="000000"/>
              </a:solidFill>
              <a:latin typeface="Roboto "/>
            </a:endParaRPr>
          </a:p>
        </p:txBody>
      </p:sp>
      <p:sp>
        <p:nvSpPr>
          <p:cNvPr id="6" name="Rounded Rectangle 4">
            <a:extLst>
              <a:ext uri="{FF2B5EF4-FFF2-40B4-BE49-F238E27FC236}">
                <a16:creationId xmlns:a16="http://schemas.microsoft.com/office/drawing/2014/main" id="{12C8073D-54BE-2A22-6908-3BF215BABE23}"/>
              </a:ext>
            </a:extLst>
          </p:cNvPr>
          <p:cNvSpPr/>
          <p:nvPr/>
        </p:nvSpPr>
        <p:spPr>
          <a:xfrm>
            <a:off x="3398056" y="952733"/>
            <a:ext cx="3657873" cy="596568"/>
          </a:xfrm>
          <a:prstGeom prst="roundRect">
            <a:avLst>
              <a:gd name="adj" fmla="val 12103"/>
            </a:avLst>
          </a:prstGeom>
          <a:solidFill>
            <a:srgbClr val="3B55A5"/>
          </a:solidFill>
          <a:ln>
            <a:noFill/>
          </a:ln>
          <a:effectLst>
            <a:outerShdw blurRad="381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r>
              <a:rPr lang="en-US" sz="1200">
                <a:effectLst/>
                <a:latin typeface="Roboto Light" panose="02000000000000000000" pitchFamily="2" charset="0"/>
                <a:ea typeface="Roboto Light" panose="02000000000000000000" pitchFamily="2" charset="0"/>
                <a:cs typeface="Roboto Light" panose="02000000000000000000" pitchFamily="2" charset="0"/>
              </a:rPr>
              <a:t>        </a:t>
            </a:r>
            <a:r>
              <a:rPr lang="en-US" sz="1200" b="1">
                <a:effectLst/>
                <a:latin typeface="Roboto" panose="02000000000000000000" pitchFamily="2" charset="0"/>
                <a:ea typeface="Roboto" panose="02000000000000000000" pitchFamily="2" charset="0"/>
                <a:cs typeface="Roboto" panose="02000000000000000000" pitchFamily="2" charset="0"/>
              </a:rPr>
              <a:t>Contact Name and Title</a:t>
            </a:r>
          </a:p>
        </p:txBody>
      </p:sp>
      <p:sp>
        <p:nvSpPr>
          <p:cNvPr id="7" name="Rounded Rectangle 4">
            <a:extLst>
              <a:ext uri="{FF2B5EF4-FFF2-40B4-BE49-F238E27FC236}">
                <a16:creationId xmlns:a16="http://schemas.microsoft.com/office/drawing/2014/main" id="{85863870-08CC-CFFA-74A4-479B58E84B69}"/>
              </a:ext>
            </a:extLst>
          </p:cNvPr>
          <p:cNvSpPr/>
          <p:nvPr/>
        </p:nvSpPr>
        <p:spPr>
          <a:xfrm>
            <a:off x="7351691" y="952733"/>
            <a:ext cx="3657873" cy="596568"/>
          </a:xfrm>
          <a:prstGeom prst="roundRect">
            <a:avLst>
              <a:gd name="adj" fmla="val 10455"/>
            </a:avLst>
          </a:prstGeom>
          <a:solidFill>
            <a:srgbClr val="088F82"/>
          </a:solidFill>
          <a:ln>
            <a:noFill/>
          </a:ln>
          <a:effectLst>
            <a:outerShdw blurRad="381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r>
              <a:rPr lang="en-US" sz="1200">
                <a:effectLst/>
                <a:latin typeface="Roboto Light" panose="02000000000000000000" pitchFamily="2" charset="0"/>
                <a:ea typeface="Roboto Light" panose="02000000000000000000" pitchFamily="2" charset="0"/>
                <a:cs typeface="Roboto Light" panose="02000000000000000000" pitchFamily="2" charset="0"/>
              </a:rPr>
              <a:t>           </a:t>
            </a:r>
            <a:r>
              <a:rPr lang="en-US" sz="1200" b="1">
                <a:effectLst/>
                <a:latin typeface="Roboto" panose="02000000000000000000" pitchFamily="2" charset="0"/>
                <a:ea typeface="Roboto" panose="02000000000000000000" pitchFamily="2" charset="0"/>
                <a:cs typeface="Roboto" panose="02000000000000000000" pitchFamily="2" charset="0"/>
              </a:rPr>
              <a:t>Contact Details</a:t>
            </a:r>
          </a:p>
        </p:txBody>
      </p:sp>
      <p:grpSp>
        <p:nvGrpSpPr>
          <p:cNvPr id="66" name="Group 65">
            <a:extLst>
              <a:ext uri="{FF2B5EF4-FFF2-40B4-BE49-F238E27FC236}">
                <a16:creationId xmlns:a16="http://schemas.microsoft.com/office/drawing/2014/main" id="{9FF1492F-6A60-BCBF-7A2E-C0CEBAF4197A}"/>
              </a:ext>
            </a:extLst>
          </p:cNvPr>
          <p:cNvGrpSpPr/>
          <p:nvPr/>
        </p:nvGrpSpPr>
        <p:grpSpPr>
          <a:xfrm>
            <a:off x="951269" y="3238500"/>
            <a:ext cx="10180224" cy="648000"/>
            <a:chOff x="722669" y="3238500"/>
            <a:chExt cx="10180224" cy="648000"/>
          </a:xfrm>
        </p:grpSpPr>
        <p:sp>
          <p:nvSpPr>
            <p:cNvPr id="12" name="Rounded Rectangle 4">
              <a:extLst>
                <a:ext uri="{FF2B5EF4-FFF2-40B4-BE49-F238E27FC236}">
                  <a16:creationId xmlns:a16="http://schemas.microsoft.com/office/drawing/2014/main" id="{638F1E07-A99C-67FC-3C98-ADA7E2F3CC54}"/>
                </a:ext>
              </a:extLst>
            </p:cNvPr>
            <p:cNvSpPr/>
            <p:nvPr/>
          </p:nvSpPr>
          <p:spPr>
            <a:xfrm>
              <a:off x="722669" y="3238500"/>
              <a:ext cx="10180224" cy="648000"/>
            </a:xfrm>
            <a:prstGeom prst="roundRect">
              <a:avLst>
                <a:gd name="adj" fmla="val 6599"/>
              </a:avLst>
            </a:prstGeom>
            <a:solidFill>
              <a:schemeClr val="bg1"/>
            </a:solidFill>
            <a:ln>
              <a:noFill/>
            </a:ln>
            <a:effectLst>
              <a:outerShdw blurRad="381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rgbClr val="FFFFFF"/>
                </a:solidFill>
                <a:latin typeface="linea-basic-10" charset="0"/>
                <a:ea typeface="linea-basic-10" charset="0"/>
                <a:cs typeface="linea-basic-10" charset="0"/>
              </a:endParaRPr>
            </a:p>
          </p:txBody>
        </p:sp>
        <p:pic>
          <p:nvPicPr>
            <p:cNvPr id="13" name="Picture 12" descr="A black background with a black square&#10;&#10;Description automatically generated with medium confidence">
              <a:extLst>
                <a:ext uri="{FF2B5EF4-FFF2-40B4-BE49-F238E27FC236}">
                  <a16:creationId xmlns:a16="http://schemas.microsoft.com/office/drawing/2014/main" id="{152D6F5F-BB6B-3FA1-F385-F675C7004789}"/>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931995" y="3374927"/>
              <a:ext cx="1194787" cy="375147"/>
            </a:xfrm>
            <a:prstGeom prst="rect">
              <a:avLst/>
            </a:prstGeom>
          </p:spPr>
        </p:pic>
        <p:cxnSp>
          <p:nvCxnSpPr>
            <p:cNvPr id="29" name="Straight Connector 28">
              <a:extLst>
                <a:ext uri="{FF2B5EF4-FFF2-40B4-BE49-F238E27FC236}">
                  <a16:creationId xmlns:a16="http://schemas.microsoft.com/office/drawing/2014/main" id="{AD70A104-AF39-D0E2-6641-1932A2CB30D7}"/>
                </a:ext>
              </a:extLst>
            </p:cNvPr>
            <p:cNvCxnSpPr>
              <a:cxnSpLocks/>
            </p:cNvCxnSpPr>
            <p:nvPr/>
          </p:nvCxnSpPr>
          <p:spPr>
            <a:xfrm flipV="1">
              <a:off x="2759722" y="3331691"/>
              <a:ext cx="0" cy="461618"/>
            </a:xfrm>
            <a:prstGeom prst="line">
              <a:avLst/>
            </a:prstGeom>
            <a:ln w="15875" cap="rnd">
              <a:solidFill>
                <a:schemeClr val="tx1">
                  <a:lumMod val="65000"/>
                  <a:lumOff val="3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295DA8AD-C481-994C-1B94-4194EE287209}"/>
                </a:ext>
              </a:extLst>
            </p:cNvPr>
            <p:cNvCxnSpPr>
              <a:cxnSpLocks/>
            </p:cNvCxnSpPr>
            <p:nvPr/>
          </p:nvCxnSpPr>
          <p:spPr>
            <a:xfrm flipV="1">
              <a:off x="6957617" y="3331691"/>
              <a:ext cx="0" cy="461618"/>
            </a:xfrm>
            <a:prstGeom prst="line">
              <a:avLst/>
            </a:prstGeom>
            <a:ln w="15875" cap="rnd">
              <a:solidFill>
                <a:schemeClr val="tx1">
                  <a:lumMod val="65000"/>
                  <a:lumOff val="35000"/>
                </a:schemeClr>
              </a:solidFill>
              <a:prstDash val="sysDot"/>
            </a:ln>
          </p:spPr>
          <p:style>
            <a:lnRef idx="2">
              <a:schemeClr val="accent1"/>
            </a:lnRef>
            <a:fillRef idx="0">
              <a:schemeClr val="accent1"/>
            </a:fillRef>
            <a:effectRef idx="1">
              <a:schemeClr val="accent1"/>
            </a:effectRef>
            <a:fontRef idx="minor">
              <a:schemeClr val="tx1"/>
            </a:fontRef>
          </p:style>
        </p:cxnSp>
        <p:sp>
          <p:nvSpPr>
            <p:cNvPr id="40" name="TextBox 39">
              <a:extLst>
                <a:ext uri="{FF2B5EF4-FFF2-40B4-BE49-F238E27FC236}">
                  <a16:creationId xmlns:a16="http://schemas.microsoft.com/office/drawing/2014/main" id="{82815FEE-CF69-5C7C-0C5C-5F3043E39CC3}"/>
                </a:ext>
              </a:extLst>
            </p:cNvPr>
            <p:cNvSpPr txBox="1"/>
            <p:nvPr/>
          </p:nvSpPr>
          <p:spPr>
            <a:xfrm>
              <a:off x="2937063" y="3362445"/>
              <a:ext cx="3705914" cy="400110"/>
            </a:xfrm>
            <a:prstGeom prst="rect">
              <a:avLst/>
            </a:prstGeom>
            <a:noFill/>
          </p:spPr>
          <p:txBody>
            <a:bodyPr wrap="square">
              <a:spAutoFit/>
            </a:bodyPr>
            <a:lstStyle/>
            <a:p>
              <a:pPr marL="0" marR="0"/>
              <a:r>
                <a:rPr lang="en-US" sz="1000" b="1">
                  <a:latin typeface="Roboto "/>
                  <a:ea typeface="Roboto Light" panose="02000000000000000000" pitchFamily="2" charset="0"/>
                  <a:cs typeface="Roboto Light" panose="02000000000000000000" pitchFamily="2" charset="0"/>
                </a:rPr>
                <a:t>Gina Alesse</a:t>
              </a:r>
            </a:p>
            <a:p>
              <a:pPr marL="0" marR="0"/>
              <a:r>
                <a:rPr lang="en-US" sz="1000">
                  <a:effectLst/>
                  <a:latin typeface="Roboto Light" panose="02000000000000000000" pitchFamily="2" charset="0"/>
                  <a:ea typeface="Roboto Light" panose="02000000000000000000" pitchFamily="2" charset="0"/>
                  <a:cs typeface="Roboto Light" panose="02000000000000000000" pitchFamily="2" charset="0"/>
                </a:rPr>
                <a:t>Director, Learning Strategy and Innovation</a:t>
              </a:r>
            </a:p>
          </p:txBody>
        </p:sp>
        <p:sp>
          <p:nvSpPr>
            <p:cNvPr id="46" name="TextBox 45">
              <a:extLst>
                <a:ext uri="{FF2B5EF4-FFF2-40B4-BE49-F238E27FC236}">
                  <a16:creationId xmlns:a16="http://schemas.microsoft.com/office/drawing/2014/main" id="{7E3C5DB5-C803-BBCC-A8F1-B4325A029C93}"/>
                </a:ext>
              </a:extLst>
            </p:cNvPr>
            <p:cNvSpPr txBox="1"/>
            <p:nvPr/>
          </p:nvSpPr>
          <p:spPr>
            <a:xfrm>
              <a:off x="7178115" y="3362445"/>
              <a:ext cx="3183131" cy="400110"/>
            </a:xfrm>
            <a:prstGeom prst="rect">
              <a:avLst/>
            </a:prstGeom>
            <a:noFill/>
          </p:spPr>
          <p:txBody>
            <a:bodyPr wrap="square">
              <a:spAutoFit/>
            </a:bodyPr>
            <a:lstStyle/>
            <a:p>
              <a:pPr marL="0" marR="0"/>
              <a:r>
                <a:rPr lang="en-US" sz="1000" u="sng">
                  <a:effectLst/>
                  <a:latin typeface="Roboto Light" panose="02000000000000000000" pitchFamily="2" charset="0"/>
                  <a:ea typeface="Roboto Light" panose="02000000000000000000" pitchFamily="2" charset="0"/>
                  <a:cs typeface="Roboto Light" panose="02000000000000000000" pitchFamily="2" charset="0"/>
                  <a:hlinkClick r:id="rId7"/>
                </a:rPr>
                <a:t>gina.alesse@pmi.org</a:t>
              </a:r>
              <a:r>
                <a:rPr lang="en-US" sz="1000">
                  <a:effectLst/>
                  <a:latin typeface="Roboto Light" panose="02000000000000000000" pitchFamily="2" charset="0"/>
                  <a:ea typeface="Roboto Light" panose="02000000000000000000" pitchFamily="2" charset="0"/>
                  <a:cs typeface="Roboto Light" panose="02000000000000000000" pitchFamily="2" charset="0"/>
                </a:rPr>
                <a:t> </a:t>
              </a:r>
            </a:p>
            <a:p>
              <a:pPr marL="0" marR="0"/>
              <a:r>
                <a:rPr lang="en-US" sz="1000">
                  <a:effectLst/>
                  <a:latin typeface="Roboto Light" panose="02000000000000000000" pitchFamily="2" charset="0"/>
                  <a:ea typeface="Roboto Light" panose="02000000000000000000" pitchFamily="2" charset="0"/>
                  <a:cs typeface="Roboto Light" panose="02000000000000000000" pitchFamily="2" charset="0"/>
                </a:rPr>
                <a:t>+1-408-310-1129</a:t>
              </a:r>
            </a:p>
          </p:txBody>
        </p:sp>
      </p:grpSp>
      <p:grpSp>
        <p:nvGrpSpPr>
          <p:cNvPr id="67" name="Group 66">
            <a:extLst>
              <a:ext uri="{FF2B5EF4-FFF2-40B4-BE49-F238E27FC236}">
                <a16:creationId xmlns:a16="http://schemas.microsoft.com/office/drawing/2014/main" id="{20196291-B130-091F-6826-DB024434DDBD}"/>
              </a:ext>
            </a:extLst>
          </p:cNvPr>
          <p:cNvGrpSpPr/>
          <p:nvPr/>
        </p:nvGrpSpPr>
        <p:grpSpPr>
          <a:xfrm>
            <a:off x="970933" y="3965687"/>
            <a:ext cx="10160560" cy="648000"/>
            <a:chOff x="742333" y="3965687"/>
            <a:chExt cx="10160560" cy="648000"/>
          </a:xfrm>
        </p:grpSpPr>
        <p:sp>
          <p:nvSpPr>
            <p:cNvPr id="14" name="Rounded Rectangle 4">
              <a:extLst>
                <a:ext uri="{FF2B5EF4-FFF2-40B4-BE49-F238E27FC236}">
                  <a16:creationId xmlns:a16="http://schemas.microsoft.com/office/drawing/2014/main" id="{31D7522D-DD58-F39F-7A20-065156495A02}"/>
                </a:ext>
              </a:extLst>
            </p:cNvPr>
            <p:cNvSpPr/>
            <p:nvPr/>
          </p:nvSpPr>
          <p:spPr>
            <a:xfrm>
              <a:off x="742333" y="3965687"/>
              <a:ext cx="10160560" cy="648000"/>
            </a:xfrm>
            <a:prstGeom prst="roundRect">
              <a:avLst>
                <a:gd name="adj" fmla="val 6599"/>
              </a:avLst>
            </a:prstGeom>
            <a:solidFill>
              <a:schemeClr val="bg1"/>
            </a:solidFill>
            <a:ln>
              <a:noFill/>
            </a:ln>
            <a:effectLst>
              <a:outerShdw blurRad="381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rgbClr val="FFFFFF"/>
                </a:solidFill>
                <a:latin typeface="linea-basic-10" charset="0"/>
                <a:ea typeface="linea-basic-10" charset="0"/>
                <a:cs typeface="linea-basic-10" charset="0"/>
              </a:endParaRPr>
            </a:p>
          </p:txBody>
        </p:sp>
        <p:pic>
          <p:nvPicPr>
            <p:cNvPr id="15" name="Picture 14" descr="A blue shield with a snake and text&#10;&#10;Description automatically generated">
              <a:extLst>
                <a:ext uri="{FF2B5EF4-FFF2-40B4-BE49-F238E27FC236}">
                  <a16:creationId xmlns:a16="http://schemas.microsoft.com/office/drawing/2014/main" id="{5DD14F03-A869-8326-7A5E-265D62A333F0}"/>
                </a:ext>
              </a:extLst>
            </p:cNvPr>
            <p:cNvPicPr>
              <a:picLocks noChangeAspect="1"/>
            </p:cNvPicPr>
            <p:nvPr/>
          </p:nvPicPr>
          <p:blipFill>
            <a:blip r:embed="rId8" cstate="print">
              <a:extLst>
                <a:ext uri="{28A0092B-C50C-407E-A947-70E740481C1C}">
                  <a14:useLocalDpi xmlns:a14="http://schemas.microsoft.com/office/drawing/2010/main"/>
                </a:ext>
              </a:extLst>
            </a:blip>
            <a:srcRect t="27960" b="27351"/>
            <a:stretch/>
          </p:blipFill>
          <p:spPr>
            <a:xfrm>
              <a:off x="914946" y="4119292"/>
              <a:ext cx="1517161" cy="399134"/>
            </a:xfrm>
            <a:prstGeom prst="rect">
              <a:avLst/>
            </a:prstGeom>
          </p:spPr>
        </p:pic>
        <p:cxnSp>
          <p:nvCxnSpPr>
            <p:cNvPr id="28" name="Straight Connector 27">
              <a:extLst>
                <a:ext uri="{FF2B5EF4-FFF2-40B4-BE49-F238E27FC236}">
                  <a16:creationId xmlns:a16="http://schemas.microsoft.com/office/drawing/2014/main" id="{85BC4697-A1BD-3D3F-6BD6-6BED5AE2EF15}"/>
                </a:ext>
              </a:extLst>
            </p:cNvPr>
            <p:cNvCxnSpPr>
              <a:cxnSpLocks/>
            </p:cNvCxnSpPr>
            <p:nvPr/>
          </p:nvCxnSpPr>
          <p:spPr>
            <a:xfrm flipV="1">
              <a:off x="2759722" y="4078325"/>
              <a:ext cx="0" cy="461618"/>
            </a:xfrm>
            <a:prstGeom prst="line">
              <a:avLst/>
            </a:prstGeom>
            <a:ln w="15875" cap="rnd">
              <a:solidFill>
                <a:schemeClr val="tx1">
                  <a:lumMod val="65000"/>
                  <a:lumOff val="3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7606E902-29C6-F408-EA37-740F956DE700}"/>
                </a:ext>
              </a:extLst>
            </p:cNvPr>
            <p:cNvCxnSpPr>
              <a:cxnSpLocks/>
            </p:cNvCxnSpPr>
            <p:nvPr/>
          </p:nvCxnSpPr>
          <p:spPr>
            <a:xfrm flipV="1">
              <a:off x="6957617" y="4078325"/>
              <a:ext cx="0" cy="461618"/>
            </a:xfrm>
            <a:prstGeom prst="line">
              <a:avLst/>
            </a:prstGeom>
            <a:ln w="15875" cap="rnd">
              <a:solidFill>
                <a:schemeClr val="tx1">
                  <a:lumMod val="65000"/>
                  <a:lumOff val="35000"/>
                </a:schemeClr>
              </a:solidFill>
              <a:prstDash val="sysDot"/>
            </a:ln>
          </p:spPr>
          <p:style>
            <a:lnRef idx="2">
              <a:schemeClr val="accent1"/>
            </a:lnRef>
            <a:fillRef idx="0">
              <a:schemeClr val="accent1"/>
            </a:fillRef>
            <a:effectRef idx="1">
              <a:schemeClr val="accent1"/>
            </a:effectRef>
            <a:fontRef idx="minor">
              <a:schemeClr val="tx1"/>
            </a:fontRef>
          </p:style>
        </p:cxnSp>
        <p:sp>
          <p:nvSpPr>
            <p:cNvPr id="41" name="TextBox 40">
              <a:extLst>
                <a:ext uri="{FF2B5EF4-FFF2-40B4-BE49-F238E27FC236}">
                  <a16:creationId xmlns:a16="http://schemas.microsoft.com/office/drawing/2014/main" id="{7B372D1E-8A9D-16EE-B30D-3E32724DED1D}"/>
                </a:ext>
              </a:extLst>
            </p:cNvPr>
            <p:cNvSpPr txBox="1"/>
            <p:nvPr/>
          </p:nvSpPr>
          <p:spPr>
            <a:xfrm>
              <a:off x="2937063" y="4094934"/>
              <a:ext cx="3698756" cy="400110"/>
            </a:xfrm>
            <a:prstGeom prst="rect">
              <a:avLst/>
            </a:prstGeom>
            <a:noFill/>
          </p:spPr>
          <p:txBody>
            <a:bodyPr wrap="square">
              <a:spAutoFit/>
            </a:bodyPr>
            <a:lstStyle/>
            <a:p>
              <a:pPr marL="0" marR="0"/>
              <a:r>
                <a:rPr lang="en-US" sz="1000" b="1">
                  <a:latin typeface="Roboto "/>
                  <a:ea typeface="Roboto Light" panose="02000000000000000000" pitchFamily="2" charset="0"/>
                  <a:cs typeface="Roboto Light" panose="02000000000000000000" pitchFamily="2" charset="0"/>
                </a:rPr>
                <a:t>Ravi Daithankar</a:t>
              </a:r>
            </a:p>
            <a:p>
              <a:pPr marL="0" marR="0"/>
              <a:r>
                <a:rPr lang="en-US" sz="1000">
                  <a:effectLst/>
                  <a:latin typeface="Roboto Light" panose="02000000000000000000" pitchFamily="2" charset="0"/>
                  <a:ea typeface="Roboto Light" panose="02000000000000000000" pitchFamily="2" charset="0"/>
                  <a:cs typeface="Roboto Light" panose="02000000000000000000" pitchFamily="2" charset="0"/>
                </a:rPr>
                <a:t>Director, Digital Learning and Performance Support</a:t>
              </a:r>
            </a:p>
          </p:txBody>
        </p:sp>
        <p:sp>
          <p:nvSpPr>
            <p:cNvPr id="47" name="TextBox 46">
              <a:extLst>
                <a:ext uri="{FF2B5EF4-FFF2-40B4-BE49-F238E27FC236}">
                  <a16:creationId xmlns:a16="http://schemas.microsoft.com/office/drawing/2014/main" id="{2994C25F-646C-52FB-049C-9C7B813E0983}"/>
                </a:ext>
              </a:extLst>
            </p:cNvPr>
            <p:cNvSpPr txBox="1"/>
            <p:nvPr/>
          </p:nvSpPr>
          <p:spPr>
            <a:xfrm>
              <a:off x="7178115" y="4131180"/>
              <a:ext cx="3307512" cy="400110"/>
            </a:xfrm>
            <a:prstGeom prst="rect">
              <a:avLst/>
            </a:prstGeom>
            <a:noFill/>
          </p:spPr>
          <p:txBody>
            <a:bodyPr wrap="square">
              <a:spAutoFit/>
            </a:bodyPr>
            <a:lstStyle/>
            <a:p>
              <a:pPr marL="0" marR="0"/>
              <a:r>
                <a:rPr lang="en-US" sz="1000" u="sng">
                  <a:effectLst/>
                  <a:latin typeface="Roboto Light" panose="02000000000000000000" pitchFamily="2" charset="0"/>
                  <a:ea typeface="Roboto Light" panose="02000000000000000000" pitchFamily="2" charset="0"/>
                  <a:cs typeface="Roboto Light" panose="02000000000000000000" pitchFamily="2" charset="0"/>
                  <a:hlinkClick r:id="rId9"/>
                </a:rPr>
                <a:t>Ravi.Daithankar@bcbsnc.com</a:t>
              </a:r>
              <a:r>
                <a:rPr lang="en-US" sz="1000">
                  <a:effectLst/>
                  <a:latin typeface="Roboto Light" panose="02000000000000000000" pitchFamily="2" charset="0"/>
                  <a:ea typeface="Roboto Light" panose="02000000000000000000" pitchFamily="2" charset="0"/>
                  <a:cs typeface="Roboto Light" panose="02000000000000000000" pitchFamily="2" charset="0"/>
                </a:rPr>
                <a:t> </a:t>
              </a:r>
            </a:p>
            <a:p>
              <a:pPr marL="0" marR="0"/>
              <a:r>
                <a:rPr lang="en-US" sz="1000">
                  <a:effectLst/>
                  <a:latin typeface="Roboto Light" panose="02000000000000000000" pitchFamily="2" charset="0"/>
                  <a:ea typeface="Roboto Light" panose="02000000000000000000" pitchFamily="2" charset="0"/>
                  <a:cs typeface="Roboto Light" panose="02000000000000000000" pitchFamily="2" charset="0"/>
                </a:rPr>
                <a:t>+1-919-433-7619</a:t>
              </a:r>
            </a:p>
          </p:txBody>
        </p:sp>
      </p:grpSp>
      <p:grpSp>
        <p:nvGrpSpPr>
          <p:cNvPr id="69" name="Group 68">
            <a:extLst>
              <a:ext uri="{FF2B5EF4-FFF2-40B4-BE49-F238E27FC236}">
                <a16:creationId xmlns:a16="http://schemas.microsoft.com/office/drawing/2014/main" id="{664B1B66-E5DD-369C-E685-6B8F94BF287A}"/>
              </a:ext>
            </a:extLst>
          </p:cNvPr>
          <p:cNvGrpSpPr/>
          <p:nvPr/>
        </p:nvGrpSpPr>
        <p:grpSpPr>
          <a:xfrm>
            <a:off x="951269" y="5420495"/>
            <a:ext cx="10180224" cy="648000"/>
            <a:chOff x="722669" y="5420495"/>
            <a:chExt cx="10180224" cy="648000"/>
          </a:xfrm>
        </p:grpSpPr>
        <p:sp>
          <p:nvSpPr>
            <p:cNvPr id="16" name="Rounded Rectangle 4">
              <a:extLst>
                <a:ext uri="{FF2B5EF4-FFF2-40B4-BE49-F238E27FC236}">
                  <a16:creationId xmlns:a16="http://schemas.microsoft.com/office/drawing/2014/main" id="{41CB8537-E6F4-C5DC-BCBC-15C452140A8F}"/>
                </a:ext>
              </a:extLst>
            </p:cNvPr>
            <p:cNvSpPr/>
            <p:nvPr/>
          </p:nvSpPr>
          <p:spPr>
            <a:xfrm>
              <a:off x="722669" y="5420495"/>
              <a:ext cx="10180224" cy="648000"/>
            </a:xfrm>
            <a:prstGeom prst="roundRect">
              <a:avLst>
                <a:gd name="adj" fmla="val 6599"/>
              </a:avLst>
            </a:prstGeom>
            <a:solidFill>
              <a:schemeClr val="bg1"/>
            </a:solidFill>
            <a:ln>
              <a:noFill/>
            </a:ln>
            <a:effectLst>
              <a:outerShdw blurRad="381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rgbClr val="FFFFFF"/>
                </a:solidFill>
                <a:latin typeface="linea-basic-10" charset="0"/>
                <a:ea typeface="linea-basic-10" charset="0"/>
                <a:cs typeface="linea-basic-10" charset="0"/>
              </a:endParaRPr>
            </a:p>
          </p:txBody>
        </p:sp>
        <p:pic>
          <p:nvPicPr>
            <p:cNvPr id="24" name="Picture 23" descr="A red and white sign&#10;&#10;AI-generated content may be incorrect.">
              <a:extLst>
                <a:ext uri="{FF2B5EF4-FFF2-40B4-BE49-F238E27FC236}">
                  <a16:creationId xmlns:a16="http://schemas.microsoft.com/office/drawing/2014/main" id="{1D37FD9B-6686-BE39-0831-782679F07C0B}"/>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895616" y="5515526"/>
              <a:ext cx="1303530" cy="457938"/>
            </a:xfrm>
            <a:prstGeom prst="rect">
              <a:avLst/>
            </a:prstGeom>
          </p:spPr>
        </p:pic>
        <p:cxnSp>
          <p:nvCxnSpPr>
            <p:cNvPr id="27" name="Straight Connector 26">
              <a:extLst>
                <a:ext uri="{FF2B5EF4-FFF2-40B4-BE49-F238E27FC236}">
                  <a16:creationId xmlns:a16="http://schemas.microsoft.com/office/drawing/2014/main" id="{B78BE4DD-2705-E5A3-0D22-EBD5ADA0807B}"/>
                </a:ext>
              </a:extLst>
            </p:cNvPr>
            <p:cNvCxnSpPr>
              <a:cxnSpLocks/>
            </p:cNvCxnSpPr>
            <p:nvPr/>
          </p:nvCxnSpPr>
          <p:spPr>
            <a:xfrm flipV="1">
              <a:off x="2759722" y="5513686"/>
              <a:ext cx="0" cy="461618"/>
            </a:xfrm>
            <a:prstGeom prst="line">
              <a:avLst/>
            </a:prstGeom>
            <a:ln w="15875" cap="rnd">
              <a:solidFill>
                <a:schemeClr val="tx1">
                  <a:lumMod val="65000"/>
                  <a:lumOff val="3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5A8025D9-C3B9-945F-F1FC-C4731C86CECC}"/>
                </a:ext>
              </a:extLst>
            </p:cNvPr>
            <p:cNvCxnSpPr>
              <a:cxnSpLocks/>
            </p:cNvCxnSpPr>
            <p:nvPr/>
          </p:nvCxnSpPr>
          <p:spPr>
            <a:xfrm flipV="1">
              <a:off x="6957617" y="5513686"/>
              <a:ext cx="0" cy="461618"/>
            </a:xfrm>
            <a:prstGeom prst="line">
              <a:avLst/>
            </a:prstGeom>
            <a:ln w="15875" cap="rnd">
              <a:solidFill>
                <a:schemeClr val="tx1">
                  <a:lumMod val="65000"/>
                  <a:lumOff val="35000"/>
                </a:schemeClr>
              </a:solidFill>
              <a:prstDash val="sysDot"/>
            </a:ln>
          </p:spPr>
          <p:style>
            <a:lnRef idx="2">
              <a:schemeClr val="accent1"/>
            </a:lnRef>
            <a:fillRef idx="0">
              <a:schemeClr val="accent1"/>
            </a:fillRef>
            <a:effectRef idx="1">
              <a:schemeClr val="accent1"/>
            </a:effectRef>
            <a:fontRef idx="minor">
              <a:schemeClr val="tx1"/>
            </a:fontRef>
          </p:style>
        </p:cxnSp>
        <p:sp>
          <p:nvSpPr>
            <p:cNvPr id="42" name="TextBox 41">
              <a:extLst>
                <a:ext uri="{FF2B5EF4-FFF2-40B4-BE49-F238E27FC236}">
                  <a16:creationId xmlns:a16="http://schemas.microsoft.com/office/drawing/2014/main" id="{DE075BAD-2FCA-9880-6904-FC5B20CF6C8A}"/>
                </a:ext>
              </a:extLst>
            </p:cNvPr>
            <p:cNvSpPr txBox="1"/>
            <p:nvPr/>
          </p:nvSpPr>
          <p:spPr>
            <a:xfrm>
              <a:off x="2937063" y="5467496"/>
              <a:ext cx="3705914" cy="553998"/>
            </a:xfrm>
            <a:prstGeom prst="rect">
              <a:avLst/>
            </a:prstGeom>
            <a:noFill/>
          </p:spPr>
          <p:txBody>
            <a:bodyPr wrap="square">
              <a:spAutoFit/>
            </a:bodyPr>
            <a:lstStyle/>
            <a:p>
              <a:r>
                <a:rPr lang="en-US" sz="1000" b="1">
                  <a:latin typeface="Roboto "/>
                  <a:ea typeface="Roboto Light" panose="02000000000000000000" pitchFamily="2" charset="0"/>
                  <a:cs typeface="Roboto Light" panose="02000000000000000000" pitchFamily="2" charset="0"/>
                </a:rPr>
                <a:t>Boris Libman </a:t>
              </a:r>
            </a:p>
            <a:p>
              <a:pPr marL="0" marR="0"/>
              <a:r>
                <a:rPr lang="en-US" sz="1000">
                  <a:effectLst/>
                  <a:latin typeface="Roboto Light" panose="02000000000000000000" pitchFamily="2" charset="0"/>
                  <a:ea typeface="Roboto Light" panose="02000000000000000000" pitchFamily="2" charset="0"/>
                  <a:cs typeface="Roboto Light" panose="02000000000000000000" pitchFamily="2" charset="0"/>
                </a:rPr>
                <a:t>Associate Director, Learning Technology &amp; Innovation</a:t>
              </a:r>
            </a:p>
            <a:p>
              <a:pPr marL="0" marR="0"/>
              <a:r>
                <a:rPr lang="en-US" sz="1000">
                  <a:effectLst/>
                  <a:latin typeface="Roboto Light" panose="02000000000000000000" pitchFamily="2" charset="0"/>
                  <a:ea typeface="Roboto Light" panose="02000000000000000000" pitchFamily="2" charset="0"/>
                  <a:cs typeface="Roboto Light" panose="02000000000000000000" pitchFamily="2" charset="0"/>
                </a:rPr>
                <a:t>Commercial Learning &amp; Development, USBU</a:t>
              </a:r>
            </a:p>
          </p:txBody>
        </p:sp>
        <p:sp>
          <p:nvSpPr>
            <p:cNvPr id="48" name="TextBox 47">
              <a:extLst>
                <a:ext uri="{FF2B5EF4-FFF2-40B4-BE49-F238E27FC236}">
                  <a16:creationId xmlns:a16="http://schemas.microsoft.com/office/drawing/2014/main" id="{FBFC32B6-2C26-9E36-C600-E5B94E836265}"/>
                </a:ext>
              </a:extLst>
            </p:cNvPr>
            <p:cNvSpPr txBox="1"/>
            <p:nvPr/>
          </p:nvSpPr>
          <p:spPr>
            <a:xfrm>
              <a:off x="7178115" y="5544440"/>
              <a:ext cx="3313914" cy="400110"/>
            </a:xfrm>
            <a:prstGeom prst="rect">
              <a:avLst/>
            </a:prstGeom>
            <a:noFill/>
          </p:spPr>
          <p:txBody>
            <a:bodyPr wrap="square">
              <a:spAutoFit/>
            </a:bodyPr>
            <a:lstStyle/>
            <a:p>
              <a:pPr marL="0" marR="0"/>
              <a:r>
                <a:rPr lang="en-US" sz="1000" u="sng">
                  <a:effectLst/>
                  <a:latin typeface="Roboto Light" panose="02000000000000000000" pitchFamily="2" charset="0"/>
                  <a:ea typeface="Roboto Light" panose="02000000000000000000" pitchFamily="2" charset="0"/>
                  <a:cs typeface="Roboto Light" panose="02000000000000000000" pitchFamily="2" charset="0"/>
                  <a:hlinkClick r:id="rId11"/>
                </a:rPr>
                <a:t>boris.libman@takeda.com</a:t>
              </a:r>
              <a:r>
                <a:rPr lang="en-US" sz="1000">
                  <a:effectLst/>
                  <a:latin typeface="Roboto Light" panose="02000000000000000000" pitchFamily="2" charset="0"/>
                  <a:ea typeface="Roboto Light" panose="02000000000000000000" pitchFamily="2" charset="0"/>
                  <a:cs typeface="Roboto Light" panose="02000000000000000000" pitchFamily="2" charset="0"/>
                </a:rPr>
                <a:t> </a:t>
              </a:r>
            </a:p>
            <a:p>
              <a:pPr marL="0" marR="0"/>
              <a:r>
                <a:rPr lang="en-US" sz="1000">
                  <a:effectLst/>
                  <a:latin typeface="Roboto Light" panose="02000000000000000000" pitchFamily="2" charset="0"/>
                  <a:ea typeface="Roboto Light" panose="02000000000000000000" pitchFamily="2" charset="0"/>
                  <a:cs typeface="Roboto Light" panose="02000000000000000000" pitchFamily="2" charset="0"/>
                </a:rPr>
                <a:t>+1-617-293-3352</a:t>
              </a:r>
            </a:p>
          </p:txBody>
        </p:sp>
      </p:grpSp>
      <p:grpSp>
        <p:nvGrpSpPr>
          <p:cNvPr id="63" name="Group 62">
            <a:extLst>
              <a:ext uri="{FF2B5EF4-FFF2-40B4-BE49-F238E27FC236}">
                <a16:creationId xmlns:a16="http://schemas.microsoft.com/office/drawing/2014/main" id="{97720A0C-7608-20D7-8377-40A1DD58A7FC}"/>
              </a:ext>
            </a:extLst>
          </p:cNvPr>
          <p:cNvGrpSpPr/>
          <p:nvPr/>
        </p:nvGrpSpPr>
        <p:grpSpPr>
          <a:xfrm>
            <a:off x="951268" y="2523868"/>
            <a:ext cx="10176596" cy="648000"/>
            <a:chOff x="722668" y="2523868"/>
            <a:chExt cx="10176596" cy="648000"/>
          </a:xfrm>
        </p:grpSpPr>
        <p:sp>
          <p:nvSpPr>
            <p:cNvPr id="17" name="Rounded Rectangle 4">
              <a:extLst>
                <a:ext uri="{FF2B5EF4-FFF2-40B4-BE49-F238E27FC236}">
                  <a16:creationId xmlns:a16="http://schemas.microsoft.com/office/drawing/2014/main" id="{6FD46385-6A15-3A1B-0F30-F2EF826F7A4B}"/>
                </a:ext>
              </a:extLst>
            </p:cNvPr>
            <p:cNvSpPr/>
            <p:nvPr/>
          </p:nvSpPr>
          <p:spPr>
            <a:xfrm>
              <a:off x="722668" y="2523868"/>
              <a:ext cx="10176596" cy="648000"/>
            </a:xfrm>
            <a:prstGeom prst="roundRect">
              <a:avLst>
                <a:gd name="adj" fmla="val 6599"/>
              </a:avLst>
            </a:prstGeom>
            <a:solidFill>
              <a:schemeClr val="bg1"/>
            </a:solidFill>
            <a:ln>
              <a:noFill/>
            </a:ln>
            <a:effectLst>
              <a:outerShdw blurRad="381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rgbClr val="FFFFFF"/>
                </a:solidFill>
                <a:latin typeface="linea-basic-10" charset="0"/>
                <a:ea typeface="linea-basic-10" charset="0"/>
                <a:cs typeface="linea-basic-10" charset="0"/>
              </a:endParaRPr>
            </a:p>
          </p:txBody>
        </p:sp>
        <p:pic>
          <p:nvPicPr>
            <p:cNvPr id="23" name="Picture 22" descr="A logo with a black background&#10;&#10;Description automatically generated">
              <a:extLst>
                <a:ext uri="{FF2B5EF4-FFF2-40B4-BE49-F238E27FC236}">
                  <a16:creationId xmlns:a16="http://schemas.microsoft.com/office/drawing/2014/main" id="{2DC9103B-8F4E-EEB5-3D8A-3DC736D559AB}"/>
                </a:ext>
              </a:extLst>
            </p:cNvPr>
            <p:cNvPicPr>
              <a:picLocks noChangeAspect="1"/>
            </p:cNvPicPr>
            <p:nvPr/>
          </p:nvPicPr>
          <p:blipFill>
            <a:blip r:embed="rId12" cstate="print">
              <a:extLst>
                <a:ext uri="{28A0092B-C50C-407E-A947-70E740481C1C}">
                  <a14:useLocalDpi xmlns:a14="http://schemas.microsoft.com/office/drawing/2010/main"/>
                </a:ext>
              </a:extLst>
            </a:blip>
            <a:srcRect t="25540" b="29918"/>
            <a:stretch/>
          </p:blipFill>
          <p:spPr>
            <a:xfrm>
              <a:off x="742125" y="2566207"/>
              <a:ext cx="1877062" cy="563322"/>
            </a:xfrm>
            <a:prstGeom prst="rect">
              <a:avLst/>
            </a:prstGeom>
          </p:spPr>
        </p:pic>
        <p:cxnSp>
          <p:nvCxnSpPr>
            <p:cNvPr id="26" name="Straight Connector 25">
              <a:extLst>
                <a:ext uri="{FF2B5EF4-FFF2-40B4-BE49-F238E27FC236}">
                  <a16:creationId xmlns:a16="http://schemas.microsoft.com/office/drawing/2014/main" id="{7FB4E4BF-8351-2D39-58A5-DCF2129B5C81}"/>
                </a:ext>
              </a:extLst>
            </p:cNvPr>
            <p:cNvCxnSpPr>
              <a:cxnSpLocks/>
            </p:cNvCxnSpPr>
            <p:nvPr/>
          </p:nvCxnSpPr>
          <p:spPr>
            <a:xfrm flipV="1">
              <a:off x="2759722" y="2617059"/>
              <a:ext cx="0" cy="461618"/>
            </a:xfrm>
            <a:prstGeom prst="line">
              <a:avLst/>
            </a:prstGeom>
            <a:ln w="15875" cap="rnd">
              <a:solidFill>
                <a:schemeClr val="tx1">
                  <a:lumMod val="65000"/>
                  <a:lumOff val="3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4005F0E4-5B7F-0B90-A6E3-B747C74E8ECE}"/>
                </a:ext>
              </a:extLst>
            </p:cNvPr>
            <p:cNvCxnSpPr>
              <a:cxnSpLocks/>
            </p:cNvCxnSpPr>
            <p:nvPr/>
          </p:nvCxnSpPr>
          <p:spPr>
            <a:xfrm flipV="1">
              <a:off x="6957617" y="2617059"/>
              <a:ext cx="0" cy="461618"/>
            </a:xfrm>
            <a:prstGeom prst="line">
              <a:avLst/>
            </a:prstGeom>
            <a:ln w="15875" cap="rnd">
              <a:solidFill>
                <a:schemeClr val="tx1">
                  <a:lumMod val="65000"/>
                  <a:lumOff val="35000"/>
                </a:schemeClr>
              </a:solidFill>
              <a:prstDash val="sysDot"/>
            </a:ln>
          </p:spPr>
          <p:style>
            <a:lnRef idx="2">
              <a:schemeClr val="accent1"/>
            </a:lnRef>
            <a:fillRef idx="0">
              <a:schemeClr val="accent1"/>
            </a:fillRef>
            <a:effectRef idx="1">
              <a:schemeClr val="accent1"/>
            </a:effectRef>
            <a:fontRef idx="minor">
              <a:schemeClr val="tx1"/>
            </a:fontRef>
          </p:style>
        </p:cxnSp>
        <p:sp>
          <p:nvSpPr>
            <p:cNvPr id="43" name="TextBox 42">
              <a:extLst>
                <a:ext uri="{FF2B5EF4-FFF2-40B4-BE49-F238E27FC236}">
                  <a16:creationId xmlns:a16="http://schemas.microsoft.com/office/drawing/2014/main" id="{A2B170CE-859B-5B8A-D44F-3B5CE0A9BBD2}"/>
                </a:ext>
              </a:extLst>
            </p:cNvPr>
            <p:cNvSpPr txBox="1"/>
            <p:nvPr/>
          </p:nvSpPr>
          <p:spPr>
            <a:xfrm>
              <a:off x="2937063" y="2570869"/>
              <a:ext cx="3830247" cy="553998"/>
            </a:xfrm>
            <a:prstGeom prst="rect">
              <a:avLst/>
            </a:prstGeom>
            <a:noFill/>
          </p:spPr>
          <p:txBody>
            <a:bodyPr wrap="square">
              <a:spAutoFit/>
            </a:bodyPr>
            <a:lstStyle/>
            <a:p>
              <a:pPr marR="0"/>
              <a:r>
                <a:rPr lang="en-US" sz="1000" b="1">
                  <a:latin typeface="Roboto "/>
                  <a:ea typeface="Roboto Light" panose="02000000000000000000" pitchFamily="2" charset="0"/>
                  <a:cs typeface="Roboto Light" panose="02000000000000000000" pitchFamily="2" charset="0"/>
                </a:rPr>
                <a:t>Eric Rowlee</a:t>
              </a:r>
            </a:p>
            <a:p>
              <a:pPr marL="0" marR="0"/>
              <a:r>
                <a:rPr lang="en-US" sz="1000">
                  <a:effectLst/>
                  <a:latin typeface="Roboto Light" panose="02000000000000000000" pitchFamily="2" charset="0"/>
                  <a:ea typeface="Roboto Light" panose="02000000000000000000" pitchFamily="2" charset="0"/>
                  <a:cs typeface="Roboto Light" panose="02000000000000000000" pitchFamily="2" charset="0"/>
                </a:rPr>
                <a:t>Sr. Director, Learning &amp; Development</a:t>
              </a:r>
            </a:p>
            <a:p>
              <a:pPr marL="0" marR="0"/>
              <a:r>
                <a:rPr lang="en-US" sz="1000">
                  <a:effectLst/>
                  <a:latin typeface="Roboto Light" panose="02000000000000000000" pitchFamily="2" charset="0"/>
                  <a:ea typeface="Roboto Light" panose="02000000000000000000" pitchFamily="2" charset="0"/>
                  <a:cs typeface="Roboto Light" panose="02000000000000000000" pitchFamily="2" charset="0"/>
                </a:rPr>
                <a:t>Global Talent &amp; Learning (GTL)</a:t>
              </a:r>
            </a:p>
          </p:txBody>
        </p:sp>
        <p:sp>
          <p:nvSpPr>
            <p:cNvPr id="49" name="TextBox 48">
              <a:extLst>
                <a:ext uri="{FF2B5EF4-FFF2-40B4-BE49-F238E27FC236}">
                  <a16:creationId xmlns:a16="http://schemas.microsoft.com/office/drawing/2014/main" id="{333A776C-F92A-2E11-B953-5121454844C1}"/>
                </a:ext>
              </a:extLst>
            </p:cNvPr>
            <p:cNvSpPr txBox="1"/>
            <p:nvPr/>
          </p:nvSpPr>
          <p:spPr>
            <a:xfrm>
              <a:off x="7178115" y="2647813"/>
              <a:ext cx="3441883" cy="400110"/>
            </a:xfrm>
            <a:prstGeom prst="rect">
              <a:avLst/>
            </a:prstGeom>
            <a:noFill/>
          </p:spPr>
          <p:txBody>
            <a:bodyPr wrap="square">
              <a:spAutoFit/>
            </a:bodyPr>
            <a:lstStyle/>
            <a:p>
              <a:pPr marL="0" marR="0"/>
              <a:r>
                <a:rPr lang="en-US" sz="1000" u="sng">
                  <a:effectLst/>
                  <a:latin typeface="Roboto Light" panose="02000000000000000000" pitchFamily="2" charset="0"/>
                  <a:ea typeface="Roboto Light" panose="02000000000000000000" pitchFamily="2" charset="0"/>
                  <a:cs typeface="Roboto Light" panose="02000000000000000000" pitchFamily="2" charset="0"/>
                  <a:hlinkClick r:id="rId13"/>
                </a:rPr>
                <a:t>Eric.Rowlee@walmart.com</a:t>
              </a:r>
              <a:r>
                <a:rPr lang="en-US" sz="1000">
                  <a:effectLst/>
                  <a:latin typeface="Roboto Light" panose="02000000000000000000" pitchFamily="2" charset="0"/>
                  <a:ea typeface="Roboto Light" panose="02000000000000000000" pitchFamily="2" charset="0"/>
                  <a:cs typeface="Roboto Light" panose="02000000000000000000" pitchFamily="2" charset="0"/>
                </a:rPr>
                <a:t> </a:t>
              </a:r>
            </a:p>
            <a:p>
              <a:pPr marL="0" marR="0"/>
              <a:r>
                <a:rPr lang="en-US" sz="1000">
                  <a:effectLst/>
                  <a:latin typeface="Roboto Light" panose="02000000000000000000" pitchFamily="2" charset="0"/>
                  <a:ea typeface="Roboto Light" panose="02000000000000000000" pitchFamily="2" charset="0"/>
                  <a:cs typeface="Roboto Light" panose="02000000000000000000" pitchFamily="2" charset="0"/>
                </a:rPr>
                <a:t>+1-479-799-7636</a:t>
              </a:r>
            </a:p>
          </p:txBody>
        </p:sp>
      </p:grpSp>
      <p:pic>
        <p:nvPicPr>
          <p:cNvPr id="56" name="Graphic 55" descr="Employee badge outline">
            <a:extLst>
              <a:ext uri="{FF2B5EF4-FFF2-40B4-BE49-F238E27FC236}">
                <a16:creationId xmlns:a16="http://schemas.microsoft.com/office/drawing/2014/main" id="{3ED6C9F3-D36C-678A-302A-B17354A8F7A7}"/>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4107575" y="1054926"/>
            <a:ext cx="352541" cy="352541"/>
          </a:xfrm>
          <a:prstGeom prst="rect">
            <a:avLst/>
          </a:prstGeom>
        </p:spPr>
      </p:pic>
      <p:pic>
        <p:nvPicPr>
          <p:cNvPr id="58" name="Graphic 57" descr="Envelope outline">
            <a:extLst>
              <a:ext uri="{FF2B5EF4-FFF2-40B4-BE49-F238E27FC236}">
                <a16:creationId xmlns:a16="http://schemas.microsoft.com/office/drawing/2014/main" id="{AD398500-42DC-91E8-ACBB-C324A734BEDA}"/>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8411488" y="1093231"/>
            <a:ext cx="320492" cy="320492"/>
          </a:xfrm>
          <a:prstGeom prst="rect">
            <a:avLst/>
          </a:prstGeom>
        </p:spPr>
      </p:pic>
      <p:grpSp>
        <p:nvGrpSpPr>
          <p:cNvPr id="68" name="Group 67">
            <a:extLst>
              <a:ext uri="{FF2B5EF4-FFF2-40B4-BE49-F238E27FC236}">
                <a16:creationId xmlns:a16="http://schemas.microsoft.com/office/drawing/2014/main" id="{74B04D24-3710-A18D-C872-C8C008E803B5}"/>
              </a:ext>
            </a:extLst>
          </p:cNvPr>
          <p:cNvGrpSpPr/>
          <p:nvPr/>
        </p:nvGrpSpPr>
        <p:grpSpPr>
          <a:xfrm>
            <a:off x="951269" y="4686814"/>
            <a:ext cx="10180224" cy="648000"/>
            <a:chOff x="722669" y="4686814"/>
            <a:chExt cx="10180224" cy="648000"/>
          </a:xfrm>
        </p:grpSpPr>
        <p:sp>
          <p:nvSpPr>
            <p:cNvPr id="18" name="Rounded Rectangle 4">
              <a:extLst>
                <a:ext uri="{FF2B5EF4-FFF2-40B4-BE49-F238E27FC236}">
                  <a16:creationId xmlns:a16="http://schemas.microsoft.com/office/drawing/2014/main" id="{7BF3EFDD-BA9D-E88D-74D0-B03CBA8ED997}"/>
                </a:ext>
              </a:extLst>
            </p:cNvPr>
            <p:cNvSpPr/>
            <p:nvPr/>
          </p:nvSpPr>
          <p:spPr>
            <a:xfrm>
              <a:off x="722669" y="4686814"/>
              <a:ext cx="10180224" cy="648000"/>
            </a:xfrm>
            <a:prstGeom prst="roundRect">
              <a:avLst>
                <a:gd name="adj" fmla="val 6599"/>
              </a:avLst>
            </a:prstGeom>
            <a:solidFill>
              <a:schemeClr val="bg1"/>
            </a:solidFill>
            <a:ln>
              <a:noFill/>
            </a:ln>
            <a:effectLst>
              <a:outerShdw blurRad="381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rgbClr val="FFFFFF"/>
                </a:solidFill>
                <a:latin typeface="linea-basic-10" charset="0"/>
                <a:ea typeface="linea-basic-10" charset="0"/>
                <a:cs typeface="linea-basic-10" charset="0"/>
              </a:endParaRPr>
            </a:p>
          </p:txBody>
        </p:sp>
        <p:grpSp>
          <p:nvGrpSpPr>
            <p:cNvPr id="19" name="Group 18">
              <a:extLst>
                <a:ext uri="{FF2B5EF4-FFF2-40B4-BE49-F238E27FC236}">
                  <a16:creationId xmlns:a16="http://schemas.microsoft.com/office/drawing/2014/main" id="{9A2C4A96-63DD-9E1F-FFB3-22A2F73FB4AA}"/>
                </a:ext>
              </a:extLst>
            </p:cNvPr>
            <p:cNvGrpSpPr/>
            <p:nvPr/>
          </p:nvGrpSpPr>
          <p:grpSpPr>
            <a:xfrm>
              <a:off x="957672" y="4756924"/>
              <a:ext cx="470508" cy="507781"/>
              <a:chOff x="4074215" y="-535742"/>
              <a:chExt cx="487680" cy="503872"/>
            </a:xfrm>
          </p:grpSpPr>
          <p:sp>
            <p:nvSpPr>
              <p:cNvPr id="20" name="Freeform: Shape 19">
                <a:extLst>
                  <a:ext uri="{FF2B5EF4-FFF2-40B4-BE49-F238E27FC236}">
                    <a16:creationId xmlns:a16="http://schemas.microsoft.com/office/drawing/2014/main" id="{DC0940C7-0633-AE0F-FF60-F56B59B49182}"/>
                  </a:ext>
                </a:extLst>
              </p:cNvPr>
              <p:cNvSpPr/>
              <p:nvPr/>
            </p:nvSpPr>
            <p:spPr>
              <a:xfrm>
                <a:off x="4074215" y="-535742"/>
                <a:ext cx="487680" cy="183832"/>
              </a:xfrm>
              <a:custGeom>
                <a:avLst/>
                <a:gdLst>
                  <a:gd name="connsiteX0" fmla="*/ 487680 w 487680"/>
                  <a:gd name="connsiteY0" fmla="*/ 0 h 183832"/>
                  <a:gd name="connsiteX1" fmla="*/ 0 w 487680"/>
                  <a:gd name="connsiteY1" fmla="*/ 183833 h 183832"/>
                  <a:gd name="connsiteX2" fmla="*/ 0 w 487680"/>
                  <a:gd name="connsiteY2" fmla="*/ 183833 h 183832"/>
                  <a:gd name="connsiteX3" fmla="*/ 487680 w 487680"/>
                  <a:gd name="connsiteY3" fmla="*/ 95250 h 183832"/>
                </a:gdLst>
                <a:ahLst/>
                <a:cxnLst>
                  <a:cxn ang="0">
                    <a:pos x="connsiteX0" y="connsiteY0"/>
                  </a:cxn>
                  <a:cxn ang="0">
                    <a:pos x="connsiteX1" y="connsiteY1"/>
                  </a:cxn>
                  <a:cxn ang="0">
                    <a:pos x="connsiteX2" y="connsiteY2"/>
                  </a:cxn>
                  <a:cxn ang="0">
                    <a:pos x="connsiteX3" y="connsiteY3"/>
                  </a:cxn>
                </a:cxnLst>
                <a:rect l="l" t="t" r="r" b="b"/>
                <a:pathLst>
                  <a:path w="487680" h="183832">
                    <a:moveTo>
                      <a:pt x="487680" y="0"/>
                    </a:moveTo>
                    <a:lnTo>
                      <a:pt x="0" y="183833"/>
                    </a:lnTo>
                    <a:lnTo>
                      <a:pt x="0" y="183833"/>
                    </a:lnTo>
                    <a:lnTo>
                      <a:pt x="487680" y="95250"/>
                    </a:lnTo>
                    <a:close/>
                  </a:path>
                </a:pathLst>
              </a:custGeom>
              <a:solidFill>
                <a:srgbClr val="FFE600"/>
              </a:solidFill>
              <a:ln w="9525" cap="flat">
                <a:noFill/>
                <a:prstDash val="solid"/>
                <a:miter/>
              </a:ln>
            </p:spPr>
            <p:txBody>
              <a:bodyPr rtlCol="0" anchor="ctr"/>
              <a:lstStyle/>
              <a:p>
                <a:endParaRPr lang="en-US">
                  <a:latin typeface="Roboto "/>
                </a:endParaRPr>
              </a:p>
            </p:txBody>
          </p:sp>
          <p:sp>
            <p:nvSpPr>
              <p:cNvPr id="21" name="Freeform: Shape 20">
                <a:extLst>
                  <a:ext uri="{FF2B5EF4-FFF2-40B4-BE49-F238E27FC236}">
                    <a16:creationId xmlns:a16="http://schemas.microsoft.com/office/drawing/2014/main" id="{6787F33F-F8B4-30C3-60B3-AB8BF88FA73B}"/>
                  </a:ext>
                </a:extLst>
              </p:cNvPr>
              <p:cNvSpPr/>
              <p:nvPr/>
            </p:nvSpPr>
            <p:spPr>
              <a:xfrm>
                <a:off x="4236140" y="-278567"/>
                <a:ext cx="245744" cy="246697"/>
              </a:xfrm>
              <a:custGeom>
                <a:avLst/>
                <a:gdLst>
                  <a:gd name="connsiteX0" fmla="*/ 164783 w 245744"/>
                  <a:gd name="connsiteY0" fmla="*/ 0 h 246697"/>
                  <a:gd name="connsiteX1" fmla="*/ 123825 w 245744"/>
                  <a:gd name="connsiteY1" fmla="*/ 80963 h 246697"/>
                  <a:gd name="connsiteX2" fmla="*/ 81915 w 245744"/>
                  <a:gd name="connsiteY2" fmla="*/ 0 h 246697"/>
                  <a:gd name="connsiteX3" fmla="*/ 0 w 245744"/>
                  <a:gd name="connsiteY3" fmla="*/ 0 h 246697"/>
                  <a:gd name="connsiteX4" fmla="*/ 86678 w 245744"/>
                  <a:gd name="connsiteY4" fmla="*/ 149543 h 246697"/>
                  <a:gd name="connsiteX5" fmla="*/ 86678 w 245744"/>
                  <a:gd name="connsiteY5" fmla="*/ 246698 h 246697"/>
                  <a:gd name="connsiteX6" fmla="*/ 160020 w 245744"/>
                  <a:gd name="connsiteY6" fmla="*/ 246698 h 246697"/>
                  <a:gd name="connsiteX7" fmla="*/ 160020 w 245744"/>
                  <a:gd name="connsiteY7" fmla="*/ 149543 h 246697"/>
                  <a:gd name="connsiteX8" fmla="*/ 245745 w 245744"/>
                  <a:gd name="connsiteY8" fmla="*/ 0 h 246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744" h="246697">
                    <a:moveTo>
                      <a:pt x="164783" y="0"/>
                    </a:moveTo>
                    <a:lnTo>
                      <a:pt x="123825" y="80963"/>
                    </a:lnTo>
                    <a:lnTo>
                      <a:pt x="81915" y="0"/>
                    </a:lnTo>
                    <a:lnTo>
                      <a:pt x="0" y="0"/>
                    </a:lnTo>
                    <a:lnTo>
                      <a:pt x="86678" y="149543"/>
                    </a:lnTo>
                    <a:lnTo>
                      <a:pt x="86678" y="246698"/>
                    </a:lnTo>
                    <a:lnTo>
                      <a:pt x="160020" y="246698"/>
                    </a:lnTo>
                    <a:lnTo>
                      <a:pt x="160020" y="149543"/>
                    </a:lnTo>
                    <a:lnTo>
                      <a:pt x="245745" y="0"/>
                    </a:lnTo>
                    <a:close/>
                  </a:path>
                </a:pathLst>
              </a:custGeom>
              <a:solidFill>
                <a:schemeClr val="tx1"/>
              </a:solidFill>
              <a:ln w="9525" cap="flat">
                <a:noFill/>
                <a:prstDash val="solid"/>
                <a:miter/>
              </a:ln>
            </p:spPr>
            <p:txBody>
              <a:bodyPr rtlCol="0" anchor="ctr"/>
              <a:lstStyle/>
              <a:p>
                <a:endParaRPr lang="en-US">
                  <a:latin typeface="Roboto "/>
                </a:endParaRPr>
              </a:p>
            </p:txBody>
          </p:sp>
          <p:sp>
            <p:nvSpPr>
              <p:cNvPr id="22" name="Freeform: Shape 21">
                <a:extLst>
                  <a:ext uri="{FF2B5EF4-FFF2-40B4-BE49-F238E27FC236}">
                    <a16:creationId xmlns:a16="http://schemas.microsoft.com/office/drawing/2014/main" id="{2F85BCC5-09D9-BD9D-F009-91C4F8A8ECFF}"/>
                  </a:ext>
                </a:extLst>
              </p:cNvPr>
              <p:cNvSpPr/>
              <p:nvPr/>
            </p:nvSpPr>
            <p:spPr>
              <a:xfrm>
                <a:off x="4074215" y="-278567"/>
                <a:ext cx="196215" cy="246697"/>
              </a:xfrm>
              <a:custGeom>
                <a:avLst/>
                <a:gdLst>
                  <a:gd name="connsiteX0" fmla="*/ 73343 w 196215"/>
                  <a:gd name="connsiteY0" fmla="*/ 149543 h 246697"/>
                  <a:gd name="connsiteX1" fmla="*/ 161925 w 196215"/>
                  <a:gd name="connsiteY1" fmla="*/ 149543 h 246697"/>
                  <a:gd name="connsiteX2" fmla="*/ 161925 w 196215"/>
                  <a:gd name="connsiteY2" fmla="*/ 98107 h 246697"/>
                  <a:gd name="connsiteX3" fmla="*/ 73343 w 196215"/>
                  <a:gd name="connsiteY3" fmla="*/ 98107 h 246697"/>
                  <a:gd name="connsiteX4" fmla="*/ 73343 w 196215"/>
                  <a:gd name="connsiteY4" fmla="*/ 57150 h 246697"/>
                  <a:gd name="connsiteX5" fmla="*/ 171450 w 196215"/>
                  <a:gd name="connsiteY5" fmla="*/ 57150 h 246697"/>
                  <a:gd name="connsiteX6" fmla="*/ 139065 w 196215"/>
                  <a:gd name="connsiteY6" fmla="*/ 0 h 246697"/>
                  <a:gd name="connsiteX7" fmla="*/ 0 w 196215"/>
                  <a:gd name="connsiteY7" fmla="*/ 0 h 246697"/>
                  <a:gd name="connsiteX8" fmla="*/ 0 w 196215"/>
                  <a:gd name="connsiteY8" fmla="*/ 246698 h 246697"/>
                  <a:gd name="connsiteX9" fmla="*/ 196215 w 196215"/>
                  <a:gd name="connsiteY9" fmla="*/ 246698 h 246697"/>
                  <a:gd name="connsiteX10" fmla="*/ 196215 w 196215"/>
                  <a:gd name="connsiteY10" fmla="*/ 190500 h 246697"/>
                  <a:gd name="connsiteX11" fmla="*/ 73343 w 196215"/>
                  <a:gd name="connsiteY11" fmla="*/ 190500 h 246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6215" h="246697">
                    <a:moveTo>
                      <a:pt x="73343" y="149543"/>
                    </a:moveTo>
                    <a:lnTo>
                      <a:pt x="161925" y="149543"/>
                    </a:lnTo>
                    <a:lnTo>
                      <a:pt x="161925" y="98107"/>
                    </a:lnTo>
                    <a:lnTo>
                      <a:pt x="73343" y="98107"/>
                    </a:lnTo>
                    <a:lnTo>
                      <a:pt x="73343" y="57150"/>
                    </a:lnTo>
                    <a:lnTo>
                      <a:pt x="171450" y="57150"/>
                    </a:lnTo>
                    <a:lnTo>
                      <a:pt x="139065" y="0"/>
                    </a:lnTo>
                    <a:lnTo>
                      <a:pt x="0" y="0"/>
                    </a:lnTo>
                    <a:lnTo>
                      <a:pt x="0" y="246698"/>
                    </a:lnTo>
                    <a:lnTo>
                      <a:pt x="196215" y="246698"/>
                    </a:lnTo>
                    <a:lnTo>
                      <a:pt x="196215" y="190500"/>
                    </a:lnTo>
                    <a:lnTo>
                      <a:pt x="73343" y="190500"/>
                    </a:lnTo>
                    <a:close/>
                  </a:path>
                </a:pathLst>
              </a:custGeom>
              <a:solidFill>
                <a:schemeClr val="tx1"/>
              </a:solidFill>
              <a:ln w="9525" cap="flat">
                <a:noFill/>
                <a:prstDash val="solid"/>
                <a:miter/>
              </a:ln>
            </p:spPr>
            <p:txBody>
              <a:bodyPr rtlCol="0" anchor="ctr"/>
              <a:lstStyle/>
              <a:p>
                <a:endParaRPr lang="en-US">
                  <a:latin typeface="Roboto "/>
                </a:endParaRPr>
              </a:p>
            </p:txBody>
          </p:sp>
        </p:grpSp>
        <p:cxnSp>
          <p:nvCxnSpPr>
            <p:cNvPr id="25" name="Straight Connector 24">
              <a:extLst>
                <a:ext uri="{FF2B5EF4-FFF2-40B4-BE49-F238E27FC236}">
                  <a16:creationId xmlns:a16="http://schemas.microsoft.com/office/drawing/2014/main" id="{8AAA5D9E-5696-DB6A-1E5E-CF2A12963ED5}"/>
                </a:ext>
              </a:extLst>
            </p:cNvPr>
            <p:cNvCxnSpPr>
              <a:cxnSpLocks/>
            </p:cNvCxnSpPr>
            <p:nvPr/>
          </p:nvCxnSpPr>
          <p:spPr>
            <a:xfrm flipV="1">
              <a:off x="2759722" y="4780005"/>
              <a:ext cx="0" cy="461618"/>
            </a:xfrm>
            <a:prstGeom prst="line">
              <a:avLst/>
            </a:prstGeom>
            <a:ln w="15875" cap="rnd">
              <a:solidFill>
                <a:schemeClr val="tx1">
                  <a:lumMod val="65000"/>
                  <a:lumOff val="3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BD834A5A-AC20-ED86-BEDC-61EBC0C82327}"/>
                </a:ext>
              </a:extLst>
            </p:cNvPr>
            <p:cNvCxnSpPr>
              <a:cxnSpLocks/>
            </p:cNvCxnSpPr>
            <p:nvPr/>
          </p:nvCxnSpPr>
          <p:spPr>
            <a:xfrm flipV="1">
              <a:off x="6957617" y="4780005"/>
              <a:ext cx="0" cy="461618"/>
            </a:xfrm>
            <a:prstGeom prst="line">
              <a:avLst/>
            </a:prstGeom>
            <a:ln w="15875" cap="rnd">
              <a:solidFill>
                <a:schemeClr val="tx1">
                  <a:lumMod val="65000"/>
                  <a:lumOff val="35000"/>
                </a:schemeClr>
              </a:solidFill>
              <a:prstDash val="sysDot"/>
            </a:ln>
          </p:spPr>
          <p:style>
            <a:lnRef idx="2">
              <a:schemeClr val="accent1"/>
            </a:lnRef>
            <a:fillRef idx="0">
              <a:schemeClr val="accent1"/>
            </a:fillRef>
            <a:effectRef idx="1">
              <a:schemeClr val="accent1"/>
            </a:effectRef>
            <a:fontRef idx="minor">
              <a:schemeClr val="tx1"/>
            </a:fontRef>
          </p:style>
        </p:cxnSp>
        <p:sp>
          <p:nvSpPr>
            <p:cNvPr id="44" name="TextBox 43">
              <a:extLst>
                <a:ext uri="{FF2B5EF4-FFF2-40B4-BE49-F238E27FC236}">
                  <a16:creationId xmlns:a16="http://schemas.microsoft.com/office/drawing/2014/main" id="{F5F29827-640D-F303-6FCC-5A3685DA8857}"/>
                </a:ext>
              </a:extLst>
            </p:cNvPr>
            <p:cNvSpPr txBox="1"/>
            <p:nvPr/>
          </p:nvSpPr>
          <p:spPr>
            <a:xfrm>
              <a:off x="2937063" y="4810759"/>
              <a:ext cx="3927713" cy="400110"/>
            </a:xfrm>
            <a:prstGeom prst="rect">
              <a:avLst/>
            </a:prstGeom>
            <a:noFill/>
          </p:spPr>
          <p:txBody>
            <a:bodyPr wrap="square">
              <a:spAutoFit/>
            </a:bodyPr>
            <a:lstStyle/>
            <a:p>
              <a:r>
                <a:rPr lang="en-US" sz="1000" b="1">
                  <a:latin typeface="Roboto "/>
                  <a:ea typeface="Roboto Light" panose="02000000000000000000" pitchFamily="2" charset="0"/>
                  <a:cs typeface="Roboto Light" panose="02000000000000000000" pitchFamily="2" charset="0"/>
                </a:rPr>
                <a:t>Emmanuel </a:t>
              </a:r>
              <a:r>
                <a:rPr lang="en-US" sz="1000" b="1" err="1">
                  <a:latin typeface="Roboto "/>
                  <a:ea typeface="Roboto Light" panose="02000000000000000000" pitchFamily="2" charset="0"/>
                  <a:cs typeface="Roboto Light" panose="02000000000000000000" pitchFamily="2" charset="0"/>
                </a:rPr>
                <a:t>Coumbias</a:t>
              </a:r>
              <a:endParaRPr lang="en-US" sz="1000" b="1">
                <a:latin typeface="Roboto "/>
                <a:ea typeface="Roboto Light" panose="02000000000000000000" pitchFamily="2" charset="0"/>
                <a:cs typeface="Roboto Light" panose="02000000000000000000" pitchFamily="2" charset="0"/>
              </a:endParaRPr>
            </a:p>
            <a:p>
              <a:pPr marL="0" marR="0"/>
              <a:r>
                <a:rPr lang="en-US" sz="1000">
                  <a:effectLst/>
                  <a:latin typeface="Roboto Light" panose="02000000000000000000" pitchFamily="2" charset="0"/>
                  <a:ea typeface="Roboto Light" panose="02000000000000000000" pitchFamily="2" charset="0"/>
                  <a:cs typeface="Roboto Light" panose="02000000000000000000" pitchFamily="2" charset="0"/>
                </a:rPr>
                <a:t>Global Learning Design and Development Lead, Consulting</a:t>
              </a:r>
            </a:p>
          </p:txBody>
        </p:sp>
        <p:sp>
          <p:nvSpPr>
            <p:cNvPr id="50" name="TextBox 49">
              <a:extLst>
                <a:ext uri="{FF2B5EF4-FFF2-40B4-BE49-F238E27FC236}">
                  <a16:creationId xmlns:a16="http://schemas.microsoft.com/office/drawing/2014/main" id="{C060B897-D34C-77A3-451D-130C6C231B62}"/>
                </a:ext>
              </a:extLst>
            </p:cNvPr>
            <p:cNvSpPr txBox="1"/>
            <p:nvPr/>
          </p:nvSpPr>
          <p:spPr>
            <a:xfrm>
              <a:off x="7178115" y="4887704"/>
              <a:ext cx="2728725" cy="246221"/>
            </a:xfrm>
            <a:prstGeom prst="rect">
              <a:avLst/>
            </a:prstGeom>
            <a:noFill/>
          </p:spPr>
          <p:txBody>
            <a:bodyPr wrap="square">
              <a:spAutoFit/>
            </a:bodyPr>
            <a:lstStyle/>
            <a:p>
              <a:pPr marL="0" marR="0"/>
              <a:r>
                <a:rPr lang="en-US" sz="1000" u="sng">
                  <a:effectLst/>
                  <a:latin typeface="Roboto Light" panose="02000000000000000000" pitchFamily="2" charset="0"/>
                  <a:ea typeface="Roboto Light" panose="02000000000000000000" pitchFamily="2" charset="0"/>
                  <a:cs typeface="Roboto Light" panose="02000000000000000000" pitchFamily="2" charset="0"/>
                  <a:hlinkClick r:id="rId18"/>
                </a:rPr>
                <a:t>emmanuel.coumbias@au.ey.com</a:t>
              </a:r>
              <a:endParaRPr lang="en-US" sz="1000">
                <a:effectLst/>
                <a:latin typeface="Roboto Light" panose="02000000000000000000" pitchFamily="2" charset="0"/>
                <a:ea typeface="Roboto Light" panose="02000000000000000000" pitchFamily="2" charset="0"/>
                <a:cs typeface="Roboto Light" panose="02000000000000000000" pitchFamily="2" charset="0"/>
              </a:endParaRPr>
            </a:p>
          </p:txBody>
        </p:sp>
      </p:grpSp>
      <p:sp>
        <p:nvSpPr>
          <p:cNvPr id="4" name="Content Placeholder 2">
            <a:extLst>
              <a:ext uri="{FF2B5EF4-FFF2-40B4-BE49-F238E27FC236}">
                <a16:creationId xmlns:a16="http://schemas.microsoft.com/office/drawing/2014/main" id="{A3DACE22-90BF-C750-E8C6-CBD4EF2FF3C8}"/>
              </a:ext>
            </a:extLst>
          </p:cNvPr>
          <p:cNvSpPr txBox="1">
            <a:spLocks/>
          </p:cNvSpPr>
          <p:nvPr/>
        </p:nvSpPr>
        <p:spPr>
          <a:xfrm>
            <a:off x="951269" y="1008414"/>
            <a:ext cx="2179598" cy="540887"/>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200" b="1">
                <a:latin typeface="Roboto "/>
              </a:rPr>
              <a:t>ORGANISATION</a:t>
            </a:r>
            <a:endParaRPr lang="en-IN" sz="1200" b="1">
              <a:latin typeface="Roboto "/>
            </a:endParaRPr>
          </a:p>
        </p:txBody>
      </p:sp>
      <p:sp>
        <p:nvSpPr>
          <p:cNvPr id="60" name="Isosceles Triangle 59">
            <a:extLst>
              <a:ext uri="{FF2B5EF4-FFF2-40B4-BE49-F238E27FC236}">
                <a16:creationId xmlns:a16="http://schemas.microsoft.com/office/drawing/2014/main" id="{8660D30A-0274-CD08-8395-1743978A0815}"/>
              </a:ext>
            </a:extLst>
          </p:cNvPr>
          <p:cNvSpPr/>
          <p:nvPr/>
        </p:nvSpPr>
        <p:spPr>
          <a:xfrm rot="10800000">
            <a:off x="5215623" y="1463335"/>
            <a:ext cx="422787" cy="205735"/>
          </a:xfrm>
          <a:prstGeom prst="triangle">
            <a:avLst/>
          </a:prstGeom>
          <a:solidFill>
            <a:srgbClr val="3B55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1" name="Isosceles Triangle 60">
            <a:extLst>
              <a:ext uri="{FF2B5EF4-FFF2-40B4-BE49-F238E27FC236}">
                <a16:creationId xmlns:a16="http://schemas.microsoft.com/office/drawing/2014/main" id="{D8632755-399B-9AEA-6D3E-992289F7E4EE}"/>
              </a:ext>
            </a:extLst>
          </p:cNvPr>
          <p:cNvSpPr/>
          <p:nvPr/>
        </p:nvSpPr>
        <p:spPr>
          <a:xfrm rot="10800000">
            <a:off x="9340708" y="1473519"/>
            <a:ext cx="422787" cy="205735"/>
          </a:xfrm>
          <a:prstGeom prst="triangle">
            <a:avLst/>
          </a:prstGeom>
          <a:solidFill>
            <a:srgbClr val="088F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922869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C0EE485-9426-62C9-1911-2A8D98E4D061}"/>
              </a:ext>
            </a:extLst>
          </p:cNvPr>
          <p:cNvGrpSpPr/>
          <p:nvPr/>
        </p:nvGrpSpPr>
        <p:grpSpPr>
          <a:xfrm>
            <a:off x="-4" y="0"/>
            <a:ext cx="12415204" cy="6875767"/>
            <a:chOff x="-4" y="0"/>
            <a:chExt cx="12415204" cy="6875767"/>
          </a:xfrm>
        </p:grpSpPr>
        <p:pic>
          <p:nvPicPr>
            <p:cNvPr id="2" name="Picture 1">
              <a:extLst>
                <a:ext uri="{FF2B5EF4-FFF2-40B4-BE49-F238E27FC236}">
                  <a16:creationId xmlns:a16="http://schemas.microsoft.com/office/drawing/2014/main" id="{BA17A3B8-FA23-48ED-1B3D-58213D2AF7F5}"/>
                </a:ext>
              </a:extLst>
            </p:cNvPr>
            <p:cNvPicPr>
              <a:picLocks noChangeAspect="1"/>
            </p:cNvPicPr>
            <p:nvPr/>
          </p:nvPicPr>
          <p:blipFill>
            <a:blip r:embed="rId2"/>
            <a:stretch>
              <a:fillRect/>
            </a:stretch>
          </p:blipFill>
          <p:spPr>
            <a:xfrm>
              <a:off x="-4" y="0"/>
              <a:ext cx="12192000" cy="6857999"/>
            </a:xfrm>
            <a:prstGeom prst="rect">
              <a:avLst/>
            </a:prstGeom>
          </p:spPr>
        </p:pic>
        <p:sp>
          <p:nvSpPr>
            <p:cNvPr id="6" name="Rectangle: Top Corners Rounded 5">
              <a:extLst>
                <a:ext uri="{FF2B5EF4-FFF2-40B4-BE49-F238E27FC236}">
                  <a16:creationId xmlns:a16="http://schemas.microsoft.com/office/drawing/2014/main" id="{7997CF4A-5F2E-EF75-0CB9-758FC739196B}"/>
                </a:ext>
              </a:extLst>
            </p:cNvPr>
            <p:cNvSpPr/>
            <p:nvPr/>
          </p:nvSpPr>
          <p:spPr>
            <a:xfrm rot="5400000">
              <a:off x="1105906" y="-957334"/>
              <a:ext cx="662101" cy="2873921"/>
            </a:xfrm>
            <a:prstGeom prst="round2SameRect">
              <a:avLst>
                <a:gd name="adj1" fmla="val 28151"/>
                <a:gd name="adj2" fmla="val 0"/>
              </a:avLst>
            </a:prstGeom>
            <a:solidFill>
              <a:schemeClr val="bg1"/>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FFFFFF"/>
                </a:solidFill>
                <a:effectLst/>
                <a:uLnTx/>
                <a:uFillTx/>
                <a:latin typeface="Montserrat"/>
              </a:endParaRPr>
            </a:p>
          </p:txBody>
        </p:sp>
        <p:sp>
          <p:nvSpPr>
            <p:cNvPr id="7" name="Rectangle: Rounded Corners 6">
              <a:extLst>
                <a:ext uri="{FF2B5EF4-FFF2-40B4-BE49-F238E27FC236}">
                  <a16:creationId xmlns:a16="http://schemas.microsoft.com/office/drawing/2014/main" id="{9E8CAF27-D5CC-5010-3642-B2470D5592FB}"/>
                </a:ext>
              </a:extLst>
            </p:cNvPr>
            <p:cNvSpPr/>
            <p:nvPr/>
          </p:nvSpPr>
          <p:spPr>
            <a:xfrm>
              <a:off x="8762099" y="991619"/>
              <a:ext cx="3429901" cy="5647761"/>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Roboto "/>
              </a:endParaRPr>
            </a:p>
          </p:txBody>
        </p:sp>
        <p:sp>
          <p:nvSpPr>
            <p:cNvPr id="8" name="Rectangle: Rounded Corners 7">
              <a:extLst>
                <a:ext uri="{FF2B5EF4-FFF2-40B4-BE49-F238E27FC236}">
                  <a16:creationId xmlns:a16="http://schemas.microsoft.com/office/drawing/2014/main" id="{116C7A7E-9C4E-C5BA-E3B2-00FF3FDA1496}"/>
                </a:ext>
              </a:extLst>
            </p:cNvPr>
            <p:cNvSpPr/>
            <p:nvPr/>
          </p:nvSpPr>
          <p:spPr>
            <a:xfrm>
              <a:off x="3004696" y="173396"/>
              <a:ext cx="6335471" cy="3900088"/>
            </a:xfrm>
            <a:prstGeom prst="roundRect">
              <a:avLst>
                <a:gd name="adj" fmla="val 1442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Roboto "/>
              </a:endParaRPr>
            </a:p>
          </p:txBody>
        </p:sp>
        <p:sp>
          <p:nvSpPr>
            <p:cNvPr id="9" name="Rectangle: Rounded Corners 8">
              <a:extLst>
                <a:ext uri="{FF2B5EF4-FFF2-40B4-BE49-F238E27FC236}">
                  <a16:creationId xmlns:a16="http://schemas.microsoft.com/office/drawing/2014/main" id="{C865C54C-7254-4C91-1664-AAF3F3B0AEA1}"/>
                </a:ext>
              </a:extLst>
            </p:cNvPr>
            <p:cNvSpPr/>
            <p:nvPr/>
          </p:nvSpPr>
          <p:spPr>
            <a:xfrm>
              <a:off x="2326625" y="3085477"/>
              <a:ext cx="7105499" cy="3553905"/>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Roboto "/>
              </a:endParaRPr>
            </a:p>
          </p:txBody>
        </p:sp>
        <p:sp>
          <p:nvSpPr>
            <p:cNvPr id="10" name="Rectangle: Rounded Corners 9">
              <a:extLst>
                <a:ext uri="{FF2B5EF4-FFF2-40B4-BE49-F238E27FC236}">
                  <a16:creationId xmlns:a16="http://schemas.microsoft.com/office/drawing/2014/main" id="{E3F3A16E-4AC1-D862-512E-7024EA06A367}"/>
                </a:ext>
              </a:extLst>
            </p:cNvPr>
            <p:cNvSpPr/>
            <p:nvPr/>
          </p:nvSpPr>
          <p:spPr>
            <a:xfrm>
              <a:off x="0" y="3088432"/>
              <a:ext cx="2673155" cy="3787335"/>
            </a:xfrm>
            <a:prstGeom prst="roundRect">
              <a:avLst>
                <a:gd name="adj" fmla="val 0"/>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prstClr val="white"/>
                </a:solidFill>
                <a:effectLst/>
                <a:uLnTx/>
                <a:uFillTx/>
                <a:latin typeface="Roboto "/>
              </a:endParaRPr>
            </a:p>
          </p:txBody>
        </p:sp>
        <p:sp>
          <p:nvSpPr>
            <p:cNvPr id="12" name="Rectangle: Rounded Corners 11">
              <a:extLst>
                <a:ext uri="{FF2B5EF4-FFF2-40B4-BE49-F238E27FC236}">
                  <a16:creationId xmlns:a16="http://schemas.microsoft.com/office/drawing/2014/main" id="{A6844D42-ED5B-F075-8A44-941EBD2708C1}"/>
                </a:ext>
              </a:extLst>
            </p:cNvPr>
            <p:cNvSpPr/>
            <p:nvPr/>
          </p:nvSpPr>
          <p:spPr>
            <a:xfrm>
              <a:off x="2349204" y="5566654"/>
              <a:ext cx="2373441" cy="1036842"/>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Roboto "/>
              </a:endParaRPr>
            </a:p>
          </p:txBody>
        </p:sp>
        <p:cxnSp>
          <p:nvCxnSpPr>
            <p:cNvPr id="13" name="Straight Connector 12">
              <a:extLst>
                <a:ext uri="{FF2B5EF4-FFF2-40B4-BE49-F238E27FC236}">
                  <a16:creationId xmlns:a16="http://schemas.microsoft.com/office/drawing/2014/main" id="{5CFF812E-2980-43E1-49C2-168A46FC8EED}"/>
                </a:ext>
              </a:extLst>
            </p:cNvPr>
            <p:cNvCxnSpPr>
              <a:cxnSpLocks/>
            </p:cNvCxnSpPr>
            <p:nvPr/>
          </p:nvCxnSpPr>
          <p:spPr>
            <a:xfrm>
              <a:off x="284532" y="4049299"/>
              <a:ext cx="2571094" cy="0"/>
            </a:xfrm>
            <a:prstGeom prst="line">
              <a:avLst/>
            </a:prstGeom>
            <a:ln w="952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9CABEA66-3F24-7028-0E33-4F45CB0297F1}"/>
                </a:ext>
              </a:extLst>
            </p:cNvPr>
            <p:cNvSpPr txBox="1"/>
            <p:nvPr/>
          </p:nvSpPr>
          <p:spPr>
            <a:xfrm>
              <a:off x="874480" y="3353983"/>
              <a:ext cx="1629463" cy="523220"/>
            </a:xfrm>
            <a:prstGeom prst="rect">
              <a:avLst/>
            </a:prstGeom>
            <a:noFill/>
          </p:spPr>
          <p:txBody>
            <a:bodyPr wrap="square" lIns="91440" tIns="45720" rIns="91440" bIns="45720" rtlCol="0" anchor="t">
              <a:spAutoFit/>
            </a:bodyPr>
            <a:lstStyle/>
            <a:p>
              <a:pPr>
                <a:defRPr/>
              </a:pPr>
              <a:r>
                <a:rPr lang="en-US" sz="1400" b="1">
                  <a:solidFill>
                    <a:srgbClr val="000000"/>
                  </a:solidFill>
                  <a:latin typeface="Roboto" panose="02000000000000000000" pitchFamily="2" charset="0"/>
                  <a:ea typeface="Roboto" panose="02000000000000000000" pitchFamily="2" charset="0"/>
                  <a:cs typeface="Roboto" panose="02000000000000000000" pitchFamily="2" charset="0"/>
                </a:rPr>
                <a:t>Transformation Objective</a:t>
              </a:r>
              <a:endParaRPr lang="en-US" sz="1400" b="1" i="0" u="none" strike="noStrike" kern="120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5" name="Rectangle 14">
              <a:extLst>
                <a:ext uri="{FF2B5EF4-FFF2-40B4-BE49-F238E27FC236}">
                  <a16:creationId xmlns:a16="http://schemas.microsoft.com/office/drawing/2014/main" id="{59D7919B-8A66-1C6F-3347-F43AB830178D}"/>
                </a:ext>
              </a:extLst>
            </p:cNvPr>
            <p:cNvSpPr/>
            <p:nvPr/>
          </p:nvSpPr>
          <p:spPr>
            <a:xfrm flipV="1">
              <a:off x="2953713" y="3414657"/>
              <a:ext cx="82949" cy="3217903"/>
            </a:xfrm>
            <a:prstGeom prst="rect">
              <a:avLst/>
            </a:prstGeom>
            <a:gradFill flip="none" rotWithShape="1">
              <a:gsLst>
                <a:gs pos="0">
                  <a:srgbClr val="E6E6E6"/>
                </a:gs>
                <a:gs pos="100000">
                  <a:srgbClr val="FFFFFF"/>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Roboto "/>
              </a:endParaRPr>
            </a:p>
          </p:txBody>
        </p:sp>
        <p:sp>
          <p:nvSpPr>
            <p:cNvPr id="16" name="Rectangle 15">
              <a:extLst>
                <a:ext uri="{FF2B5EF4-FFF2-40B4-BE49-F238E27FC236}">
                  <a16:creationId xmlns:a16="http://schemas.microsoft.com/office/drawing/2014/main" id="{4BB9A8ED-CD99-79D0-76CE-17E6D8C6F808}"/>
                </a:ext>
              </a:extLst>
            </p:cNvPr>
            <p:cNvSpPr/>
            <p:nvPr/>
          </p:nvSpPr>
          <p:spPr>
            <a:xfrm flipV="1">
              <a:off x="6118945" y="3414657"/>
              <a:ext cx="82949" cy="3217903"/>
            </a:xfrm>
            <a:prstGeom prst="rect">
              <a:avLst/>
            </a:prstGeom>
            <a:gradFill flip="none" rotWithShape="1">
              <a:gsLst>
                <a:gs pos="0">
                  <a:srgbClr val="E6E6E6"/>
                </a:gs>
                <a:gs pos="100000">
                  <a:srgbClr val="FFFFFF"/>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Roboto "/>
              </a:endParaRPr>
            </a:p>
          </p:txBody>
        </p:sp>
        <p:sp>
          <p:nvSpPr>
            <p:cNvPr id="17" name="Moon 16">
              <a:extLst>
                <a:ext uri="{FF2B5EF4-FFF2-40B4-BE49-F238E27FC236}">
                  <a16:creationId xmlns:a16="http://schemas.microsoft.com/office/drawing/2014/main" id="{8649E944-0D14-9D6A-4492-59EC61030B11}"/>
                </a:ext>
              </a:extLst>
            </p:cNvPr>
            <p:cNvSpPr/>
            <p:nvPr/>
          </p:nvSpPr>
          <p:spPr>
            <a:xfrm rot="3193141">
              <a:off x="2624026" y="6476146"/>
              <a:ext cx="234728" cy="345710"/>
            </a:xfrm>
            <a:prstGeom prst="moon">
              <a:avLst>
                <a:gd name="adj" fmla="val 7432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Roboto "/>
              </a:endParaRPr>
            </a:p>
          </p:txBody>
        </p:sp>
        <p:pic>
          <p:nvPicPr>
            <p:cNvPr id="19" name="Picture 18" descr="A picture containing text&#10;&#10;Description automatically generated">
              <a:extLst>
                <a:ext uri="{FF2B5EF4-FFF2-40B4-BE49-F238E27FC236}">
                  <a16:creationId xmlns:a16="http://schemas.microsoft.com/office/drawing/2014/main" id="{79FE383E-3F45-08EB-A1F0-79D2C8B55C1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65357" y="287830"/>
              <a:ext cx="1239304" cy="371790"/>
            </a:xfrm>
            <a:prstGeom prst="rect">
              <a:avLst/>
            </a:prstGeom>
          </p:spPr>
        </p:pic>
        <p:pic>
          <p:nvPicPr>
            <p:cNvPr id="20" name="Picture 19" descr="A blue and black striped sphere&#10;&#10;Description automatically generated">
              <a:extLst>
                <a:ext uri="{FF2B5EF4-FFF2-40B4-BE49-F238E27FC236}">
                  <a16:creationId xmlns:a16="http://schemas.microsoft.com/office/drawing/2014/main" id="{0342CE5E-16CF-032F-36AA-12E2BF89C44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11239" y="272783"/>
              <a:ext cx="943355" cy="387844"/>
            </a:xfrm>
            <a:prstGeom prst="rect">
              <a:avLst/>
            </a:prstGeom>
          </p:spPr>
        </p:pic>
        <p:sp>
          <p:nvSpPr>
            <p:cNvPr id="21" name="TextBox 20">
              <a:extLst>
                <a:ext uri="{FF2B5EF4-FFF2-40B4-BE49-F238E27FC236}">
                  <a16:creationId xmlns:a16="http://schemas.microsoft.com/office/drawing/2014/main" id="{A7AF68E6-901F-BD82-6DE6-48473D550C05}"/>
                </a:ext>
              </a:extLst>
            </p:cNvPr>
            <p:cNvSpPr txBox="1"/>
            <p:nvPr/>
          </p:nvSpPr>
          <p:spPr>
            <a:xfrm>
              <a:off x="182471" y="901147"/>
              <a:ext cx="267315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30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Long-Term Partnership for </a:t>
              </a:r>
              <a:r>
                <a:rPr kumimoji="0" lang="en-US" sz="1400" b="1"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Workforce Transformation</a:t>
              </a:r>
            </a:p>
          </p:txBody>
        </p:sp>
        <p:pic>
          <p:nvPicPr>
            <p:cNvPr id="22" name="Graphic 15">
              <a:extLst>
                <a:ext uri="{FF2B5EF4-FFF2-40B4-BE49-F238E27FC236}">
                  <a16:creationId xmlns:a16="http://schemas.microsoft.com/office/drawing/2014/main" id="{7370ABC0-B67F-C2F0-F13C-507EB7EB3DE2}"/>
                </a:ext>
              </a:extLst>
            </p:cNvPr>
            <p:cNvPicPr>
              <a:picLocks noChangeAspect="1"/>
            </p:cNvPicPr>
            <p:nvPr/>
          </p:nvPicPr>
          <p:blipFill rotWithShape="1">
            <a:blip r:embed="rId5" cstate="print">
              <a:alphaModFix/>
              <a:extLst>
                <a:ext uri="{28A0092B-C50C-407E-A947-70E740481C1C}">
                  <a14:useLocalDpi xmlns:a14="http://schemas.microsoft.com/office/drawing/2010/main"/>
                </a:ext>
              </a:extLst>
            </a:blip>
            <a:srcRect l="7009" r="3018" b="4009"/>
            <a:stretch/>
          </p:blipFill>
          <p:spPr>
            <a:xfrm>
              <a:off x="1645326" y="5970970"/>
              <a:ext cx="1001315" cy="891025"/>
            </a:xfrm>
            <a:prstGeom prst="rect">
              <a:avLst/>
            </a:prstGeom>
          </p:spPr>
        </p:pic>
        <p:sp>
          <p:nvSpPr>
            <p:cNvPr id="23" name="TextBox 22">
              <a:extLst>
                <a:ext uri="{FF2B5EF4-FFF2-40B4-BE49-F238E27FC236}">
                  <a16:creationId xmlns:a16="http://schemas.microsoft.com/office/drawing/2014/main" id="{E99762A6-F4D2-DC84-9BF6-817A5F5B4D55}"/>
                </a:ext>
              </a:extLst>
            </p:cNvPr>
            <p:cNvSpPr txBox="1"/>
            <p:nvPr/>
          </p:nvSpPr>
          <p:spPr>
            <a:xfrm>
              <a:off x="3309227" y="4219513"/>
              <a:ext cx="2798767" cy="187743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900"/>
                </a:spcBef>
                <a:spcAft>
                  <a:spcPts val="300"/>
                </a:spcAft>
                <a:buClrTx/>
                <a:buSzTx/>
                <a:buFontTx/>
                <a:buNone/>
                <a:tabLst/>
                <a:defRPr/>
              </a:pPr>
              <a:r>
                <a:rPr kumimoji="0" lang="en-US" sz="1100" b="0" i="0" u="none" strike="noStrike" kern="120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A long-term partnership to:</a:t>
              </a:r>
            </a:p>
            <a:p>
              <a:pPr marL="91440" marR="0" lvl="0" indent="-91440" algn="l" defTabSz="914400" rtl="0" eaLnBrk="1" fontAlgn="auto" latinLnBrk="0" hangingPunct="1">
                <a:lnSpc>
                  <a:spcPct val="100000"/>
                </a:lnSpc>
                <a:spcBef>
                  <a:spcPts val="900"/>
                </a:spcBef>
                <a:spcAft>
                  <a:spcPts val="300"/>
                </a:spcAft>
                <a:buClrTx/>
                <a:buSzTx/>
                <a:buFont typeface="Arial" panose="020B0604020202020204" pitchFamily="34" charset="0"/>
                <a:buChar char="•"/>
                <a:tabLst/>
                <a:defRPr/>
              </a:pPr>
              <a:r>
                <a:rPr kumimoji="0" lang="en-US" sz="1100" b="0" i="0" u="none" strike="noStrike" kern="120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Build capacity</a:t>
              </a:r>
            </a:p>
            <a:p>
              <a:pPr marL="91440" marR="0" lvl="0" indent="-91440" algn="l" defTabSz="914400" rtl="0" eaLnBrk="1" fontAlgn="auto" latinLnBrk="0" hangingPunct="1">
                <a:lnSpc>
                  <a:spcPct val="100000"/>
                </a:lnSpc>
                <a:spcBef>
                  <a:spcPts val="900"/>
                </a:spcBef>
                <a:spcAft>
                  <a:spcPts val="300"/>
                </a:spcAft>
                <a:buClrTx/>
                <a:buSzTx/>
                <a:buFont typeface="Arial" panose="020B0604020202020204" pitchFamily="34" charset="0"/>
                <a:buChar char="•"/>
                <a:tabLst/>
                <a:defRPr/>
              </a:pPr>
              <a:r>
                <a:rPr kumimoji="0" lang="en-US" sz="1100" b="0" i="0" u="none" strike="noStrike" kern="120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Encourage design efficiency</a:t>
              </a:r>
            </a:p>
            <a:p>
              <a:pPr marL="91440" marR="0" lvl="0" indent="-91440" algn="l" defTabSz="914400" rtl="0" eaLnBrk="1" fontAlgn="auto" latinLnBrk="0" hangingPunct="1">
                <a:lnSpc>
                  <a:spcPct val="100000"/>
                </a:lnSpc>
                <a:spcBef>
                  <a:spcPts val="900"/>
                </a:spcBef>
                <a:spcAft>
                  <a:spcPts val="300"/>
                </a:spcAft>
                <a:buClrTx/>
                <a:buSzTx/>
                <a:buFont typeface="Arial" panose="020B0604020202020204" pitchFamily="34" charset="0"/>
                <a:buChar char="•"/>
                <a:tabLst/>
                <a:defRPr/>
              </a:pPr>
              <a:r>
                <a:rPr kumimoji="0" lang="en-US" sz="1100" b="0" i="0" u="none" strike="noStrike" kern="120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Improve productivity and TAT</a:t>
              </a:r>
            </a:p>
            <a:p>
              <a:pPr marL="91440" marR="0" lvl="0" indent="-91440" algn="l" defTabSz="914400" rtl="0" eaLnBrk="1" fontAlgn="auto" latinLnBrk="0" hangingPunct="1">
                <a:lnSpc>
                  <a:spcPct val="100000"/>
                </a:lnSpc>
                <a:spcBef>
                  <a:spcPts val="900"/>
                </a:spcBef>
                <a:spcAft>
                  <a:spcPts val="300"/>
                </a:spcAft>
                <a:buClrTx/>
                <a:buSzTx/>
                <a:buFont typeface="Arial" panose="020B0604020202020204" pitchFamily="34" charset="0"/>
                <a:buChar char="•"/>
                <a:tabLst/>
                <a:defRPr/>
              </a:pPr>
              <a:r>
                <a:rPr kumimoji="0" lang="en-US" sz="1100" b="0" i="0" u="none" strike="noStrike" kern="1200" cap="none" spc="0" normalizeH="0" baseline="0" noProof="0" err="1">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Standardise</a:t>
              </a:r>
              <a:r>
                <a:rPr kumimoji="0" lang="en-US" sz="1100" b="0" i="0" u="none" strike="noStrike" kern="120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 design tools and processes</a:t>
              </a:r>
            </a:p>
            <a:p>
              <a:pPr marL="91440" marR="0" lvl="0" indent="-91440" algn="l" defTabSz="914400" rtl="0" eaLnBrk="1" fontAlgn="auto" latinLnBrk="0" hangingPunct="1">
                <a:lnSpc>
                  <a:spcPct val="100000"/>
                </a:lnSpc>
                <a:spcBef>
                  <a:spcPts val="900"/>
                </a:spcBef>
                <a:spcAft>
                  <a:spcPts val="300"/>
                </a:spcAft>
                <a:buClrTx/>
                <a:buSzTx/>
                <a:buFont typeface="Arial" panose="020B0604020202020204" pitchFamily="34" charset="0"/>
                <a:buChar char="•"/>
                <a:tabLst/>
                <a:defRPr/>
              </a:pPr>
              <a:r>
                <a:rPr kumimoji="0" lang="en-US" sz="1100" b="0" i="0" u="none" strike="noStrike" kern="120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Bring cost efficiencies</a:t>
              </a:r>
            </a:p>
          </p:txBody>
        </p:sp>
        <p:cxnSp>
          <p:nvCxnSpPr>
            <p:cNvPr id="24" name="Straight Connector 23">
              <a:extLst>
                <a:ext uri="{FF2B5EF4-FFF2-40B4-BE49-F238E27FC236}">
                  <a16:creationId xmlns:a16="http://schemas.microsoft.com/office/drawing/2014/main" id="{D13A1733-A0F6-672B-9127-BC1B621D4E8C}"/>
                </a:ext>
              </a:extLst>
            </p:cNvPr>
            <p:cNvCxnSpPr>
              <a:cxnSpLocks/>
            </p:cNvCxnSpPr>
            <p:nvPr/>
          </p:nvCxnSpPr>
          <p:spPr>
            <a:xfrm>
              <a:off x="3334444" y="4072748"/>
              <a:ext cx="2649796" cy="0"/>
            </a:xfrm>
            <a:prstGeom prst="line">
              <a:avLst/>
            </a:prstGeom>
            <a:ln w="952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272F931F-AD1A-518A-D436-5D113C0944CC}"/>
                </a:ext>
              </a:extLst>
            </p:cNvPr>
            <p:cNvSpPr txBox="1"/>
            <p:nvPr/>
          </p:nvSpPr>
          <p:spPr>
            <a:xfrm>
              <a:off x="3918838" y="3349545"/>
              <a:ext cx="246586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Partner for Workforce Transformation</a:t>
              </a:r>
            </a:p>
          </p:txBody>
        </p:sp>
        <p:cxnSp>
          <p:nvCxnSpPr>
            <p:cNvPr id="27" name="Straight Connector 26">
              <a:extLst>
                <a:ext uri="{FF2B5EF4-FFF2-40B4-BE49-F238E27FC236}">
                  <a16:creationId xmlns:a16="http://schemas.microsoft.com/office/drawing/2014/main" id="{61958277-3D7D-7136-18C1-EC6ABA98DE5F}"/>
                </a:ext>
              </a:extLst>
            </p:cNvPr>
            <p:cNvCxnSpPr>
              <a:cxnSpLocks/>
            </p:cNvCxnSpPr>
            <p:nvPr/>
          </p:nvCxnSpPr>
          <p:spPr>
            <a:xfrm>
              <a:off x="6485319" y="4072748"/>
              <a:ext cx="2530860" cy="0"/>
            </a:xfrm>
            <a:prstGeom prst="line">
              <a:avLst/>
            </a:prstGeom>
            <a:ln w="952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B0F5CDB0-28F8-BB14-F83F-F6CDF6912A13}"/>
                </a:ext>
              </a:extLst>
            </p:cNvPr>
            <p:cNvSpPr txBox="1"/>
            <p:nvPr/>
          </p:nvSpPr>
          <p:spPr>
            <a:xfrm>
              <a:off x="7084105" y="3349545"/>
              <a:ext cx="175370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Transformation Support</a:t>
              </a:r>
            </a:p>
          </p:txBody>
        </p:sp>
        <p:cxnSp>
          <p:nvCxnSpPr>
            <p:cNvPr id="30" name="Straight Connector 29">
              <a:extLst>
                <a:ext uri="{FF2B5EF4-FFF2-40B4-BE49-F238E27FC236}">
                  <a16:creationId xmlns:a16="http://schemas.microsoft.com/office/drawing/2014/main" id="{ED06F26A-EBFE-B5A0-8FC3-4B243E4BE752}"/>
                </a:ext>
              </a:extLst>
            </p:cNvPr>
            <p:cNvCxnSpPr>
              <a:cxnSpLocks/>
            </p:cNvCxnSpPr>
            <p:nvPr/>
          </p:nvCxnSpPr>
          <p:spPr>
            <a:xfrm>
              <a:off x="9587843" y="1929045"/>
              <a:ext cx="2306524" cy="0"/>
            </a:xfrm>
            <a:prstGeom prst="line">
              <a:avLst/>
            </a:prstGeom>
            <a:ln w="952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9F4DA361-6D51-A0C7-BEA9-E9EBD04AFF66}"/>
                </a:ext>
              </a:extLst>
            </p:cNvPr>
            <p:cNvSpPr txBox="1"/>
            <p:nvPr/>
          </p:nvSpPr>
          <p:spPr>
            <a:xfrm>
              <a:off x="10133555" y="1210767"/>
              <a:ext cx="145509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Value Propositions</a:t>
              </a:r>
            </a:p>
          </p:txBody>
        </p:sp>
        <p:sp>
          <p:nvSpPr>
            <p:cNvPr id="32" name="Rectangle: Rounded Corners 31">
              <a:extLst>
                <a:ext uri="{FF2B5EF4-FFF2-40B4-BE49-F238E27FC236}">
                  <a16:creationId xmlns:a16="http://schemas.microsoft.com/office/drawing/2014/main" id="{301D659C-C7C1-4432-D849-6A62AEE22D96}"/>
                </a:ext>
              </a:extLst>
            </p:cNvPr>
            <p:cNvSpPr/>
            <p:nvPr/>
          </p:nvSpPr>
          <p:spPr>
            <a:xfrm>
              <a:off x="3112784" y="280904"/>
              <a:ext cx="6092226" cy="2528861"/>
            </a:xfrm>
            <a:prstGeom prst="roundRect">
              <a:avLst>
                <a:gd name="adj" fmla="val 18393"/>
              </a:avLst>
            </a:prstGeom>
            <a:solidFill>
              <a:srgbClr val="DFF2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Roboto "/>
              </a:endParaRPr>
            </a:p>
          </p:txBody>
        </p:sp>
        <p:sp>
          <p:nvSpPr>
            <p:cNvPr id="33" name="TextBox 32">
              <a:extLst>
                <a:ext uri="{FF2B5EF4-FFF2-40B4-BE49-F238E27FC236}">
                  <a16:creationId xmlns:a16="http://schemas.microsoft.com/office/drawing/2014/main" id="{3FB5A15F-DDCD-A3F7-64A3-1341AFE5E0FE}"/>
                </a:ext>
              </a:extLst>
            </p:cNvPr>
            <p:cNvSpPr txBox="1"/>
            <p:nvPr/>
          </p:nvSpPr>
          <p:spPr>
            <a:xfrm>
              <a:off x="4702891" y="372491"/>
              <a:ext cx="2999744" cy="353943"/>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700" b="1" i="0" u="none" strike="noStrike" cap="none" spc="0" normalizeH="0" baseline="0">
                  <a:ln>
                    <a:noFill/>
                  </a:ln>
                  <a:solidFill>
                    <a:srgbClr val="00A8E0"/>
                  </a:solidFill>
                  <a:effectLst/>
                  <a:uLnTx/>
                  <a:uFillTx/>
                  <a:latin typeface="ATT Aleck Slab" panose="02060503020206020204" pitchFamily="18" charset="0"/>
                  <a:cs typeface="ATT Aleck Slab" panose="02060503020206020204" pitchFamily="18"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i="0" u="none" strike="noStrike" kern="1200" cap="none" spc="0" normalizeH="0" baseline="0" noProof="0">
                  <a:ln>
                    <a:noFill/>
                  </a:ln>
                  <a:solidFill>
                    <a:srgbClr val="00A8E0"/>
                  </a:solidFill>
                  <a:effectLst/>
                  <a:uLnTx/>
                  <a:uFillTx/>
                  <a:latin typeface="Roboto" panose="02000000000000000000" pitchFamily="2" charset="0"/>
                  <a:ea typeface="Roboto" panose="02000000000000000000" pitchFamily="2" charset="0"/>
                  <a:cs typeface="Roboto" panose="02000000000000000000" pitchFamily="2" charset="0"/>
                </a:rPr>
                <a:t>Engagement Highlights</a:t>
              </a:r>
            </a:p>
          </p:txBody>
        </p:sp>
        <p:sp>
          <p:nvSpPr>
            <p:cNvPr id="34" name="TextBox 33">
              <a:extLst>
                <a:ext uri="{FF2B5EF4-FFF2-40B4-BE49-F238E27FC236}">
                  <a16:creationId xmlns:a16="http://schemas.microsoft.com/office/drawing/2014/main" id="{13546466-9F8B-559B-61B4-AB08A5292E72}"/>
                </a:ext>
              </a:extLst>
            </p:cNvPr>
            <p:cNvSpPr txBox="1"/>
            <p:nvPr/>
          </p:nvSpPr>
          <p:spPr>
            <a:xfrm>
              <a:off x="3327486" y="820518"/>
              <a:ext cx="5785541" cy="1113190"/>
            </a:xfrm>
            <a:prstGeom prst="rect">
              <a:avLst/>
            </a:prstGeom>
            <a:noFill/>
          </p:spPr>
          <p:txBody>
            <a:bodyPr wrap="square" lIns="91440" tIns="45720" rIns="91440" bIns="45720" numCol="2" spcCol="360000" rtlCol="0" anchor="t">
              <a:noAutofit/>
            </a:bodyPr>
            <a:lstStyle/>
            <a:p>
              <a:pPr marL="91440" marR="0" lvl="0" indent="-9144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100" b="0" i="0" u="none" strike="noStrike" kern="1200" cap="none" spc="0" normalizeH="0" baseline="0" noProof="0">
                  <a:ln>
                    <a:noFill/>
                  </a:ln>
                  <a:solidFill>
                    <a:srgbClr val="000000"/>
                  </a:solidFill>
                  <a:effectLst/>
                  <a:uLnTx/>
                  <a:uFillTx/>
                  <a:latin typeface="Roboto"/>
                  <a:ea typeface="Roboto"/>
                  <a:cs typeface="Roboto"/>
                </a:rPr>
                <a:t>Partner with key lines of businesses and their clients </a:t>
              </a:r>
              <a:endParaRPr lang="en-US" sz="1100" b="0" i="0" u="none" strike="noStrike" kern="1200" cap="none" spc="0" normalizeH="0" baseline="0" noProof="0">
                <a:ln>
                  <a:noFill/>
                </a:ln>
                <a:solidFill>
                  <a:srgbClr val="000000"/>
                </a:solidFill>
                <a:effectLst/>
                <a:uLnTx/>
                <a:uFillTx/>
                <a:latin typeface="Roboto"/>
                <a:ea typeface="Roboto"/>
                <a:cs typeface="Roboto"/>
              </a:endParaRPr>
            </a:p>
            <a:p>
              <a:pPr marL="91440" marR="0" lvl="0" indent="-9144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100" b="0" i="0" u="none" strike="noStrike" kern="1200" cap="none" spc="0" normalizeH="0" baseline="0" noProof="0">
                  <a:ln>
                    <a:noFill/>
                  </a:ln>
                  <a:solidFill>
                    <a:srgbClr val="000000"/>
                  </a:solidFill>
                  <a:effectLst/>
                  <a:uLnTx/>
                  <a:uFillTx/>
                  <a:latin typeface="Roboto"/>
                  <a:ea typeface="Roboto"/>
                  <a:cs typeface="Roboto"/>
                </a:rPr>
                <a:t>Extend AT&amp;T team with </a:t>
              </a:r>
              <a:r>
                <a:rPr kumimoji="0" lang="en-US" sz="1100" b="1" i="0" u="none" strike="noStrike" kern="1200" cap="none" spc="0" normalizeH="0" baseline="0" noProof="0">
                  <a:ln>
                    <a:noFill/>
                  </a:ln>
                  <a:solidFill>
                    <a:srgbClr val="000000"/>
                  </a:solidFill>
                  <a:effectLst/>
                  <a:uLnTx/>
                  <a:uFillTx/>
                  <a:latin typeface="Roboto"/>
                  <a:ea typeface="Roboto"/>
                  <a:cs typeface="Roboto"/>
                </a:rPr>
                <a:t>140+</a:t>
              </a:r>
              <a:r>
                <a:rPr kumimoji="0" lang="en-US" sz="1100" b="0" i="0" u="none" strike="noStrike" kern="1200" cap="none" spc="0" normalizeH="0" baseline="0" noProof="0">
                  <a:ln>
                    <a:noFill/>
                  </a:ln>
                  <a:solidFill>
                    <a:srgbClr val="000000"/>
                  </a:solidFill>
                  <a:effectLst/>
                  <a:uLnTx/>
                  <a:uFillTx/>
                  <a:latin typeface="Roboto"/>
                  <a:ea typeface="Roboto"/>
                  <a:cs typeface="Roboto"/>
                </a:rPr>
                <a:t> design, media and support resources for </a:t>
              </a:r>
              <a:r>
                <a:rPr kumimoji="0" lang="en-US" sz="1100" b="1" i="0" u="none" strike="noStrike" kern="1200" cap="none" spc="0" normalizeH="0" baseline="0" noProof="0">
                  <a:ln>
                    <a:noFill/>
                  </a:ln>
                  <a:solidFill>
                    <a:srgbClr val="000000"/>
                  </a:solidFill>
                  <a:effectLst/>
                  <a:uLnTx/>
                  <a:uFillTx/>
                  <a:latin typeface="Roboto"/>
                  <a:ea typeface="Roboto"/>
                  <a:cs typeface="Roboto"/>
                </a:rPr>
                <a:t>3</a:t>
              </a:r>
              <a:r>
                <a:rPr kumimoji="0" lang="en-US" sz="1100" b="0" i="0" u="none" strike="noStrike" kern="1200" cap="none" spc="0" normalizeH="0" baseline="0" noProof="0">
                  <a:ln>
                    <a:noFill/>
                  </a:ln>
                  <a:solidFill>
                    <a:srgbClr val="000000"/>
                  </a:solidFill>
                  <a:effectLst/>
                  <a:uLnTx/>
                  <a:uFillTx/>
                  <a:latin typeface="Roboto"/>
                  <a:ea typeface="Roboto"/>
                  <a:cs typeface="Roboto"/>
                </a:rPr>
                <a:t> years</a:t>
              </a:r>
              <a:endParaRPr lang="en-US" sz="1100" b="0" i="0" u="none" strike="noStrike" kern="1200" cap="none" spc="0" normalizeH="0" baseline="0" noProof="0">
                <a:ln>
                  <a:noFill/>
                </a:ln>
                <a:solidFill>
                  <a:srgbClr val="000000"/>
                </a:solidFill>
                <a:effectLst/>
                <a:uLnTx/>
                <a:uFillTx/>
                <a:latin typeface="Roboto"/>
                <a:ea typeface="Roboto"/>
                <a:cs typeface="Roboto"/>
              </a:endParaRPr>
            </a:p>
            <a:p>
              <a:pPr marL="91440" marR="0" lvl="0" indent="-9144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100" b="0" i="0" u="none" strike="noStrike" kern="1200" cap="none" spc="0" normalizeH="0" baseline="0" noProof="0" err="1">
                  <a:ln>
                    <a:noFill/>
                  </a:ln>
                  <a:solidFill>
                    <a:srgbClr val="000000"/>
                  </a:solidFill>
                  <a:effectLst/>
                  <a:uLnTx/>
                  <a:uFillTx/>
                  <a:latin typeface="Roboto"/>
                  <a:ea typeface="Roboto"/>
                  <a:cs typeface="Roboto"/>
                </a:rPr>
                <a:t>Utilise</a:t>
              </a:r>
              <a:r>
                <a:rPr kumimoji="0" lang="en-US" sz="1100" b="0" i="0" u="none" strike="noStrike" kern="1200" cap="none" spc="0" normalizeH="0" baseline="0" noProof="0">
                  <a:ln>
                    <a:noFill/>
                  </a:ln>
                  <a:solidFill>
                    <a:srgbClr val="000000"/>
                  </a:solidFill>
                  <a:effectLst/>
                  <a:uLnTx/>
                  <a:uFillTx/>
                  <a:latin typeface="Roboto"/>
                  <a:ea typeface="Roboto"/>
                  <a:cs typeface="Roboto"/>
                </a:rPr>
                <a:t> </a:t>
              </a:r>
              <a:r>
                <a:rPr kumimoji="0" lang="en-US" sz="1100" b="1" i="0" u="none" strike="noStrike" kern="1200" cap="none" spc="0" normalizeH="0" baseline="0" noProof="0">
                  <a:ln>
                    <a:noFill/>
                  </a:ln>
                  <a:solidFill>
                    <a:srgbClr val="000000"/>
                  </a:solidFill>
                  <a:effectLst/>
                  <a:uLnTx/>
                  <a:uFillTx/>
                  <a:latin typeface="Roboto"/>
                  <a:ea typeface="Roboto"/>
                  <a:cs typeface="Roboto"/>
                </a:rPr>
                <a:t>50+</a:t>
              </a:r>
              <a:r>
                <a:rPr kumimoji="0" lang="en-US" sz="1100" b="0" i="0" u="none" strike="noStrike" kern="1200" cap="none" spc="0" normalizeH="0" baseline="0" noProof="0">
                  <a:ln>
                    <a:noFill/>
                  </a:ln>
                  <a:solidFill>
                    <a:srgbClr val="000000"/>
                  </a:solidFill>
                  <a:effectLst/>
                  <a:uLnTx/>
                  <a:uFillTx/>
                  <a:latin typeface="Roboto"/>
                  <a:ea typeface="Roboto"/>
                  <a:cs typeface="Roboto"/>
                </a:rPr>
                <a:t> design tools and platforms</a:t>
              </a:r>
            </a:p>
            <a:p>
              <a:pPr marR="0" lvl="0" algn="l" defTabSz="914400" rtl="0" eaLnBrk="1" fontAlgn="auto" latinLnBrk="0" hangingPunct="1">
                <a:lnSpc>
                  <a:spcPct val="100000"/>
                </a:lnSpc>
                <a:spcBef>
                  <a:spcPts val="0"/>
                </a:spcBef>
                <a:spcAft>
                  <a:spcPts val="300"/>
                </a:spcAft>
                <a:buClrTx/>
                <a:buSzTx/>
                <a:tabLst/>
                <a:defRPr/>
              </a:pPr>
              <a:endParaRPr lang="en-US" sz="1100">
                <a:solidFill>
                  <a:srgbClr val="000000"/>
                </a:solidFill>
                <a:latin typeface="Roboto"/>
                <a:ea typeface="Roboto"/>
                <a:cs typeface="Roboto"/>
              </a:endParaRPr>
            </a:p>
            <a:p>
              <a:pPr marL="91440" marR="0" lvl="0" indent="-9144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endParaRPr lang="en-US" sz="1100" b="0" i="0" u="none" strike="noStrike" kern="1200" cap="none" spc="0" normalizeH="0" baseline="0" noProof="0">
                <a:ln>
                  <a:noFill/>
                </a:ln>
                <a:solidFill>
                  <a:srgbClr val="000000"/>
                </a:solidFill>
                <a:effectLst/>
                <a:uLnTx/>
                <a:uFillTx/>
                <a:latin typeface="Roboto"/>
                <a:ea typeface="Roboto"/>
                <a:cs typeface="Roboto"/>
              </a:endParaRPr>
            </a:p>
            <a:p>
              <a:pPr marL="91440" marR="0" lvl="0" indent="-9144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endParaRPr lang="en-US" sz="1100" b="0" i="0" u="none" strike="noStrike" kern="1200" cap="none" spc="0" normalizeH="0" baseline="0" noProof="0">
                <a:ln>
                  <a:noFill/>
                </a:ln>
                <a:solidFill>
                  <a:srgbClr val="000000"/>
                </a:solidFill>
                <a:effectLst/>
                <a:uLnTx/>
                <a:uFillTx/>
                <a:latin typeface="Roboto"/>
                <a:ea typeface="Roboto"/>
                <a:cs typeface="Roboto"/>
              </a:endParaRPr>
            </a:p>
            <a:p>
              <a:pPr marL="91440" marR="0" lvl="0" indent="-9144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100" b="0" i="0" u="none" strike="noStrike" kern="1200" cap="none" spc="0" normalizeH="0" baseline="0" noProof="0">
                  <a:ln>
                    <a:noFill/>
                  </a:ln>
                  <a:solidFill>
                    <a:srgbClr val="000000"/>
                  </a:solidFill>
                  <a:effectLst/>
                  <a:uLnTx/>
                  <a:uFillTx/>
                  <a:latin typeface="Roboto"/>
                  <a:ea typeface="Roboto"/>
                  <a:cs typeface="Roboto"/>
                </a:rPr>
                <a:t>Aim to design </a:t>
              </a:r>
              <a:r>
                <a:rPr kumimoji="0" lang="en-US" sz="1100" b="1" i="0" u="none" strike="noStrike" kern="1200" cap="none" spc="0" normalizeH="0" baseline="0" noProof="0">
                  <a:ln>
                    <a:noFill/>
                  </a:ln>
                  <a:solidFill>
                    <a:srgbClr val="000000"/>
                  </a:solidFill>
                  <a:effectLst/>
                  <a:uLnTx/>
                  <a:uFillTx/>
                  <a:latin typeface="Roboto"/>
                  <a:ea typeface="Roboto"/>
                  <a:cs typeface="Roboto"/>
                </a:rPr>
                <a:t>2000+</a:t>
              </a:r>
              <a:r>
                <a:rPr kumimoji="0" lang="en-US" sz="1100" b="0" i="0" u="none" strike="noStrike" kern="1200" cap="none" spc="0" normalizeH="0" baseline="0" noProof="0">
                  <a:ln>
                    <a:noFill/>
                  </a:ln>
                  <a:solidFill>
                    <a:srgbClr val="000000"/>
                  </a:solidFill>
                  <a:effectLst/>
                  <a:uLnTx/>
                  <a:uFillTx/>
                  <a:latin typeface="Roboto"/>
                  <a:ea typeface="Roboto"/>
                  <a:cs typeface="Roboto"/>
                </a:rPr>
                <a:t> hours of learning content per year</a:t>
              </a:r>
              <a:endParaRPr lang="en-US" sz="1100" b="0" i="0" u="none" strike="noStrike" kern="1200" cap="none" spc="0" normalizeH="0" baseline="0" noProof="0">
                <a:ln>
                  <a:noFill/>
                </a:ln>
                <a:solidFill>
                  <a:srgbClr val="000000"/>
                </a:solidFill>
                <a:effectLst/>
                <a:uLnTx/>
                <a:uFillTx/>
                <a:latin typeface="Roboto"/>
                <a:ea typeface="Roboto"/>
                <a:cs typeface="Roboto"/>
              </a:endParaRPr>
            </a:p>
            <a:p>
              <a:pPr marL="91440" indent="-91440">
                <a:spcBef>
                  <a:spcPts val="900"/>
                </a:spcBef>
                <a:spcAft>
                  <a:spcPts val="300"/>
                </a:spcAft>
                <a:buFont typeface="Arial,Sans-Serif" panose="020B0604020202020204" pitchFamily="34" charset="0"/>
                <a:buChar char="•"/>
                <a:defRPr/>
              </a:pPr>
              <a:r>
                <a:rPr lang="en-US" sz="1100">
                  <a:solidFill>
                    <a:srgbClr val="000000"/>
                  </a:solidFill>
                  <a:latin typeface="Roboto"/>
                  <a:ea typeface="Roboto"/>
                  <a:cs typeface="Roboto"/>
                </a:rPr>
                <a:t>Transformed </a:t>
              </a:r>
              <a:r>
                <a:rPr lang="en-US" sz="1100" b="1">
                  <a:solidFill>
                    <a:srgbClr val="000000"/>
                  </a:solidFill>
                  <a:latin typeface="Roboto"/>
                  <a:ea typeface="Roboto"/>
                  <a:cs typeface="Roboto"/>
                </a:rPr>
                <a:t>230+</a:t>
              </a:r>
              <a:r>
                <a:rPr lang="en-US" sz="1100">
                  <a:solidFill>
                    <a:srgbClr val="000000"/>
                  </a:solidFill>
                  <a:latin typeface="Roboto"/>
                  <a:ea typeface="Roboto"/>
                  <a:cs typeface="Roboto"/>
                </a:rPr>
                <a:t> learning modules with over </a:t>
              </a:r>
              <a:r>
                <a:rPr lang="en-US" sz="1100" b="1">
                  <a:solidFill>
                    <a:srgbClr val="000000"/>
                  </a:solidFill>
                  <a:latin typeface="Roboto"/>
                  <a:ea typeface="Roboto"/>
                  <a:cs typeface="Roboto"/>
                </a:rPr>
                <a:t>80</a:t>
              </a:r>
              <a:r>
                <a:rPr lang="en-US" sz="1100">
                  <a:solidFill>
                    <a:srgbClr val="000000"/>
                  </a:solidFill>
                  <a:latin typeface="Roboto"/>
                  <a:ea typeface="Roboto"/>
                  <a:cs typeface="Roboto"/>
                </a:rPr>
                <a:t> hours of content including translation into Spanish</a:t>
              </a:r>
            </a:p>
            <a:p>
              <a:pPr marL="91440" marR="0" lvl="0" indent="-91440" algn="l" defTabSz="914400">
                <a:lnSpc>
                  <a:spcPct val="100000"/>
                </a:lnSpc>
                <a:spcBef>
                  <a:spcPts val="0"/>
                </a:spcBef>
                <a:spcAft>
                  <a:spcPts val="300"/>
                </a:spcAft>
                <a:buClrTx/>
                <a:buSzTx/>
                <a:buFont typeface="Arial" panose="020B0604020202020204" pitchFamily="34" charset="0"/>
                <a:buChar char="•"/>
                <a:tabLst/>
                <a:defRPr/>
              </a:pPr>
              <a:endParaRPr lang="en-US" sz="1100" b="0" i="0" u="none" strike="noStrike" kern="1200" cap="none" spc="0" normalizeH="0" baseline="0" noProof="0">
                <a:ln>
                  <a:noFill/>
                </a:ln>
                <a:solidFill>
                  <a:srgbClr val="000000"/>
                </a:solidFill>
                <a:effectLst/>
                <a:uLnTx/>
                <a:uFillTx/>
                <a:latin typeface="Roboto"/>
                <a:ea typeface="Roboto"/>
                <a:cs typeface="Roboto"/>
              </a:endParaRPr>
            </a:p>
            <a:p>
              <a:pPr marL="91440" indent="-91440">
                <a:spcAft>
                  <a:spcPts val="300"/>
                </a:spcAft>
                <a:buFont typeface="Arial" panose="020B0604020202020204" pitchFamily="34" charset="0"/>
                <a:buChar char="•"/>
                <a:defRPr/>
              </a:pPr>
              <a:endParaRPr lang="en-US" sz="1100">
                <a:solidFill>
                  <a:srgbClr val="000000"/>
                </a:solidFill>
                <a:latin typeface="Roboto" panose="02000000000000000000" pitchFamily="2" charset="0"/>
                <a:ea typeface="Roboto" panose="02000000000000000000" pitchFamily="2" charset="0"/>
                <a:cs typeface="Roboto" panose="02000000000000000000" pitchFamily="2" charset="0"/>
              </a:endParaRPr>
            </a:p>
            <a:p>
              <a:pPr marL="91440" indent="-91440">
                <a:spcAft>
                  <a:spcPts val="300"/>
                </a:spcAft>
                <a:buFont typeface="Arial" panose="020B0604020202020204" pitchFamily="34" charset="0"/>
                <a:buChar char="•"/>
                <a:defRPr/>
              </a:pPr>
              <a:endParaRPr lang="en-US" sz="1100">
                <a:solidFill>
                  <a:srgbClr val="000000"/>
                </a:solidFill>
                <a:latin typeface="Roboto" panose="02000000000000000000" pitchFamily="2" charset="0"/>
                <a:ea typeface="Roboto" panose="02000000000000000000" pitchFamily="2" charset="0"/>
                <a:cs typeface="Roboto" panose="02000000000000000000" pitchFamily="2" charset="0"/>
              </a:endParaRPr>
            </a:p>
          </p:txBody>
        </p:sp>
        <p:sp>
          <p:nvSpPr>
            <p:cNvPr id="35" name="TextBox 34">
              <a:extLst>
                <a:ext uri="{FF2B5EF4-FFF2-40B4-BE49-F238E27FC236}">
                  <a16:creationId xmlns:a16="http://schemas.microsoft.com/office/drawing/2014/main" id="{F97C6EE5-3F36-F25F-75FE-F1C140768D1A}"/>
                </a:ext>
              </a:extLst>
            </p:cNvPr>
            <p:cNvSpPr txBox="1"/>
            <p:nvPr/>
          </p:nvSpPr>
          <p:spPr>
            <a:xfrm>
              <a:off x="1308585" y="160585"/>
              <a:ext cx="22739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3200" b="0" i="0" u="none" strike="noStrike" kern="1200" cap="none" spc="0" normalizeH="0" baseline="0" noProof="0">
                  <a:ln>
                    <a:noFill/>
                  </a:ln>
                  <a:solidFill>
                    <a:srgbClr val="00A8E0"/>
                  </a:solidFill>
                  <a:effectLst/>
                  <a:uLnTx/>
                  <a:uFillTx/>
                  <a:latin typeface="Arial Rounded MT Bold" panose="020F0704030504030204" pitchFamily="34" charset="0"/>
                </a:rPr>
                <a:t>+</a:t>
              </a:r>
            </a:p>
          </p:txBody>
        </p:sp>
        <p:sp>
          <p:nvSpPr>
            <p:cNvPr id="36" name="Oval 35">
              <a:extLst>
                <a:ext uri="{FF2B5EF4-FFF2-40B4-BE49-F238E27FC236}">
                  <a16:creationId xmlns:a16="http://schemas.microsoft.com/office/drawing/2014/main" id="{2CE4E886-BCD8-F6D1-4C8A-836AAA1BD2B0}"/>
                </a:ext>
              </a:extLst>
            </p:cNvPr>
            <p:cNvSpPr/>
            <p:nvPr/>
          </p:nvSpPr>
          <p:spPr>
            <a:xfrm>
              <a:off x="277471" y="3352524"/>
              <a:ext cx="530958" cy="530958"/>
            </a:xfrm>
            <a:prstGeom prst="ellipse">
              <a:avLst/>
            </a:prstGeom>
            <a:solidFill>
              <a:schemeClr val="bg1"/>
            </a:solidFill>
            <a:ln>
              <a:solidFill>
                <a:srgbClr val="00A8E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FFFFFF"/>
                </a:solidFill>
                <a:effectLst/>
                <a:uLnTx/>
                <a:uFillTx/>
                <a:latin typeface="Montserrat"/>
              </a:endParaRPr>
            </a:p>
          </p:txBody>
        </p:sp>
        <p:sp>
          <p:nvSpPr>
            <p:cNvPr id="37" name="Oval 36">
              <a:extLst>
                <a:ext uri="{FF2B5EF4-FFF2-40B4-BE49-F238E27FC236}">
                  <a16:creationId xmlns:a16="http://schemas.microsoft.com/office/drawing/2014/main" id="{5505F7A7-D073-B37C-0BF9-B335CA7EAFCE}"/>
                </a:ext>
              </a:extLst>
            </p:cNvPr>
            <p:cNvSpPr/>
            <p:nvPr/>
          </p:nvSpPr>
          <p:spPr>
            <a:xfrm>
              <a:off x="3315142" y="3366365"/>
              <a:ext cx="530958" cy="530958"/>
            </a:xfrm>
            <a:prstGeom prst="ellipse">
              <a:avLst/>
            </a:prstGeom>
            <a:solidFill>
              <a:schemeClr val="bg1"/>
            </a:solidFill>
            <a:ln>
              <a:solidFill>
                <a:srgbClr val="00A8E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FFFFFF"/>
                </a:solidFill>
                <a:effectLst/>
                <a:uLnTx/>
                <a:uFillTx/>
                <a:latin typeface="Montserrat"/>
              </a:endParaRPr>
            </a:p>
          </p:txBody>
        </p:sp>
        <p:sp>
          <p:nvSpPr>
            <p:cNvPr id="38" name="Oval 37">
              <a:extLst>
                <a:ext uri="{FF2B5EF4-FFF2-40B4-BE49-F238E27FC236}">
                  <a16:creationId xmlns:a16="http://schemas.microsoft.com/office/drawing/2014/main" id="{22470709-309A-3898-229F-2858D0CECB83}"/>
                </a:ext>
              </a:extLst>
            </p:cNvPr>
            <p:cNvSpPr/>
            <p:nvPr/>
          </p:nvSpPr>
          <p:spPr>
            <a:xfrm>
              <a:off x="6484827" y="3352525"/>
              <a:ext cx="530958" cy="530958"/>
            </a:xfrm>
            <a:prstGeom prst="ellipse">
              <a:avLst/>
            </a:prstGeom>
            <a:solidFill>
              <a:schemeClr val="bg1"/>
            </a:solidFill>
            <a:ln>
              <a:solidFill>
                <a:srgbClr val="00A8E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FFFFFF"/>
                </a:solidFill>
                <a:effectLst/>
                <a:uLnTx/>
                <a:uFillTx/>
                <a:latin typeface="Montserrat"/>
              </a:endParaRPr>
            </a:p>
          </p:txBody>
        </p:sp>
        <p:sp>
          <p:nvSpPr>
            <p:cNvPr id="39" name="Oval 38">
              <a:extLst>
                <a:ext uri="{FF2B5EF4-FFF2-40B4-BE49-F238E27FC236}">
                  <a16:creationId xmlns:a16="http://schemas.microsoft.com/office/drawing/2014/main" id="{222CFE66-EC7B-3AEA-DDAA-80F2E900F9C0}"/>
                </a:ext>
              </a:extLst>
            </p:cNvPr>
            <p:cNvSpPr/>
            <p:nvPr/>
          </p:nvSpPr>
          <p:spPr>
            <a:xfrm>
              <a:off x="9540439" y="1215366"/>
              <a:ext cx="530958" cy="530958"/>
            </a:xfrm>
            <a:prstGeom prst="ellipse">
              <a:avLst/>
            </a:prstGeom>
            <a:solidFill>
              <a:schemeClr val="bg1"/>
            </a:solidFill>
            <a:ln>
              <a:solidFill>
                <a:srgbClr val="00A8E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FFFFFF"/>
                </a:solidFill>
                <a:effectLst/>
                <a:uLnTx/>
                <a:uFillTx/>
                <a:latin typeface="Montserrat"/>
              </a:endParaRPr>
            </a:p>
          </p:txBody>
        </p:sp>
        <p:sp>
          <p:nvSpPr>
            <p:cNvPr id="40" name="Rectangle: Rounded Corners 39">
              <a:extLst>
                <a:ext uri="{FF2B5EF4-FFF2-40B4-BE49-F238E27FC236}">
                  <a16:creationId xmlns:a16="http://schemas.microsoft.com/office/drawing/2014/main" id="{F89357F4-EDD1-D661-0EB3-FA066916BE22}"/>
                </a:ext>
              </a:extLst>
            </p:cNvPr>
            <p:cNvSpPr/>
            <p:nvPr/>
          </p:nvSpPr>
          <p:spPr>
            <a:xfrm>
              <a:off x="3112781" y="2054710"/>
              <a:ext cx="6092230" cy="1060158"/>
            </a:xfrm>
            <a:prstGeom prst="roundRect">
              <a:avLst>
                <a:gd name="adj" fmla="val 15106"/>
              </a:avLst>
            </a:prstGeom>
            <a:solidFill>
              <a:srgbClr val="C8E8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Roboto "/>
              </a:endParaRPr>
            </a:p>
          </p:txBody>
        </p:sp>
        <p:sp>
          <p:nvSpPr>
            <p:cNvPr id="41" name="TextBox 40">
              <a:extLst>
                <a:ext uri="{FF2B5EF4-FFF2-40B4-BE49-F238E27FC236}">
                  <a16:creationId xmlns:a16="http://schemas.microsoft.com/office/drawing/2014/main" id="{DDE0ACDE-90CB-78C4-6FE0-26A0742E7B4C}"/>
                </a:ext>
              </a:extLst>
            </p:cNvPr>
            <p:cNvSpPr txBox="1"/>
            <p:nvPr/>
          </p:nvSpPr>
          <p:spPr>
            <a:xfrm>
              <a:off x="3334444" y="2202729"/>
              <a:ext cx="2530860" cy="80791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100" b="1" i="0" u="none" strike="noStrike" kern="120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Design modalities: </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100" b="0" i="0" u="none" strike="noStrike" kern="120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WBT | ILT | VLL | Blended | Simulation | Animation video | Job aid | Gamification | AR/VR/XR</a:t>
              </a:r>
            </a:p>
          </p:txBody>
        </p:sp>
        <p:sp>
          <p:nvSpPr>
            <p:cNvPr id="42" name="TextBox 41">
              <a:extLst>
                <a:ext uri="{FF2B5EF4-FFF2-40B4-BE49-F238E27FC236}">
                  <a16:creationId xmlns:a16="http://schemas.microsoft.com/office/drawing/2014/main" id="{090F6559-31DA-A84A-2A61-91FF4782B308}"/>
                </a:ext>
              </a:extLst>
            </p:cNvPr>
            <p:cNvSpPr txBox="1"/>
            <p:nvPr/>
          </p:nvSpPr>
          <p:spPr>
            <a:xfrm>
              <a:off x="6286480" y="2190598"/>
              <a:ext cx="2649811" cy="63863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100" b="1" i="0" u="none" strike="noStrike" kern="120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Training areas:</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100" b="0" i="0" u="none" strike="noStrike" kern="120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Onboarding | Leadership | Soft skills | Products | Systems and Processes</a:t>
              </a:r>
            </a:p>
          </p:txBody>
        </p:sp>
        <p:sp>
          <p:nvSpPr>
            <p:cNvPr id="43" name="Moon 42">
              <a:extLst>
                <a:ext uri="{FF2B5EF4-FFF2-40B4-BE49-F238E27FC236}">
                  <a16:creationId xmlns:a16="http://schemas.microsoft.com/office/drawing/2014/main" id="{2627B9C6-3B9F-B712-C75B-E32BD41B07C8}"/>
                </a:ext>
              </a:extLst>
            </p:cNvPr>
            <p:cNvSpPr/>
            <p:nvPr/>
          </p:nvSpPr>
          <p:spPr>
            <a:xfrm rot="13434903">
              <a:off x="2898013" y="2946803"/>
              <a:ext cx="216204" cy="245736"/>
            </a:xfrm>
            <a:prstGeom prst="moon">
              <a:avLst>
                <a:gd name="adj" fmla="val 7510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Roboto "/>
              </a:endParaRPr>
            </a:p>
          </p:txBody>
        </p:sp>
        <p:sp>
          <p:nvSpPr>
            <p:cNvPr id="44" name="Moon 43">
              <a:extLst>
                <a:ext uri="{FF2B5EF4-FFF2-40B4-BE49-F238E27FC236}">
                  <a16:creationId xmlns:a16="http://schemas.microsoft.com/office/drawing/2014/main" id="{839DA1F2-D02D-87DD-B836-1EEC50A63220}"/>
                </a:ext>
              </a:extLst>
            </p:cNvPr>
            <p:cNvSpPr/>
            <p:nvPr/>
          </p:nvSpPr>
          <p:spPr>
            <a:xfrm rot="18540354">
              <a:off x="9263814" y="875277"/>
              <a:ext cx="216204" cy="245736"/>
            </a:xfrm>
            <a:prstGeom prst="moon">
              <a:avLst>
                <a:gd name="adj" fmla="val 7510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Roboto "/>
              </a:endParaRPr>
            </a:p>
          </p:txBody>
        </p:sp>
        <p:grpSp>
          <p:nvGrpSpPr>
            <p:cNvPr id="45" name="Group 44">
              <a:extLst>
                <a:ext uri="{FF2B5EF4-FFF2-40B4-BE49-F238E27FC236}">
                  <a16:creationId xmlns:a16="http://schemas.microsoft.com/office/drawing/2014/main" id="{42EE1FC4-8B76-AE6A-6625-8A4988FB4B35}"/>
                </a:ext>
              </a:extLst>
            </p:cNvPr>
            <p:cNvGrpSpPr/>
            <p:nvPr/>
          </p:nvGrpSpPr>
          <p:grpSpPr>
            <a:xfrm>
              <a:off x="8728933" y="3853878"/>
              <a:ext cx="3686267" cy="2970074"/>
              <a:chOff x="8728933" y="3853878"/>
              <a:chExt cx="3686267" cy="2970074"/>
            </a:xfrm>
          </p:grpSpPr>
          <p:pic>
            <p:nvPicPr>
              <p:cNvPr id="140" name="Picture 139" descr="A city with blue buildings and symbols&#10;&#10;Description automatically generated with medium confidence">
                <a:extLst>
                  <a:ext uri="{FF2B5EF4-FFF2-40B4-BE49-F238E27FC236}">
                    <a16:creationId xmlns:a16="http://schemas.microsoft.com/office/drawing/2014/main" id="{93125488-145C-EF6F-CC91-86D0D6BB9EEB}"/>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8728933" y="3853878"/>
                <a:ext cx="3686267" cy="2970074"/>
              </a:xfrm>
              <a:prstGeom prst="rect">
                <a:avLst/>
              </a:prstGeom>
            </p:spPr>
          </p:pic>
          <p:grpSp>
            <p:nvGrpSpPr>
              <p:cNvPr id="141" name="Group 140">
                <a:extLst>
                  <a:ext uri="{FF2B5EF4-FFF2-40B4-BE49-F238E27FC236}">
                    <a16:creationId xmlns:a16="http://schemas.microsoft.com/office/drawing/2014/main" id="{E89C1DFB-9700-E6FB-1A28-9C3FD24142D4}"/>
                  </a:ext>
                </a:extLst>
              </p:cNvPr>
              <p:cNvGrpSpPr/>
              <p:nvPr/>
            </p:nvGrpSpPr>
            <p:grpSpPr>
              <a:xfrm>
                <a:off x="10740720" y="4383766"/>
                <a:ext cx="240043" cy="240042"/>
                <a:chOff x="-929936" y="637138"/>
                <a:chExt cx="319496" cy="319496"/>
              </a:xfrm>
            </p:grpSpPr>
            <p:sp>
              <p:nvSpPr>
                <p:cNvPr id="160" name="Oval 159">
                  <a:extLst>
                    <a:ext uri="{FF2B5EF4-FFF2-40B4-BE49-F238E27FC236}">
                      <a16:creationId xmlns:a16="http://schemas.microsoft.com/office/drawing/2014/main" id="{45DC540E-27A1-297E-C8AD-6F36EABCF012}"/>
                    </a:ext>
                  </a:extLst>
                </p:cNvPr>
                <p:cNvSpPr/>
                <p:nvPr/>
              </p:nvSpPr>
              <p:spPr>
                <a:xfrm>
                  <a:off x="-909208" y="651661"/>
                  <a:ext cx="290451" cy="29045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FFFFFF"/>
                    </a:solidFill>
                    <a:effectLst/>
                    <a:uLnTx/>
                    <a:uFillTx/>
                    <a:latin typeface="Montserrat"/>
                  </a:endParaRPr>
                </a:p>
              </p:txBody>
            </p:sp>
            <p:pic>
              <p:nvPicPr>
                <p:cNvPr id="161" name="Graphic 160" descr="Wi-Fi outline">
                  <a:extLst>
                    <a:ext uri="{FF2B5EF4-FFF2-40B4-BE49-F238E27FC236}">
                      <a16:creationId xmlns:a16="http://schemas.microsoft.com/office/drawing/2014/main" id="{823DB114-BBF0-38EF-016C-2FC9D4140245}"/>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29936" y="637138"/>
                  <a:ext cx="319496" cy="319496"/>
                </a:xfrm>
                <a:prstGeom prst="rect">
                  <a:avLst/>
                </a:prstGeom>
              </p:spPr>
            </p:pic>
          </p:grpSp>
          <p:grpSp>
            <p:nvGrpSpPr>
              <p:cNvPr id="142" name="Group 141">
                <a:extLst>
                  <a:ext uri="{FF2B5EF4-FFF2-40B4-BE49-F238E27FC236}">
                    <a16:creationId xmlns:a16="http://schemas.microsoft.com/office/drawing/2014/main" id="{0969EEB8-E8A9-FDDB-A672-668711C8B73D}"/>
                  </a:ext>
                </a:extLst>
              </p:cNvPr>
              <p:cNvGrpSpPr/>
              <p:nvPr/>
            </p:nvGrpSpPr>
            <p:grpSpPr>
              <a:xfrm>
                <a:off x="10289607" y="5016772"/>
                <a:ext cx="198383" cy="198382"/>
                <a:chOff x="-929936" y="637138"/>
                <a:chExt cx="319496" cy="319496"/>
              </a:xfrm>
            </p:grpSpPr>
            <p:sp>
              <p:nvSpPr>
                <p:cNvPr id="158" name="Oval 157">
                  <a:extLst>
                    <a:ext uri="{FF2B5EF4-FFF2-40B4-BE49-F238E27FC236}">
                      <a16:creationId xmlns:a16="http://schemas.microsoft.com/office/drawing/2014/main" id="{B473F8DF-9D9E-FE6F-FDCB-84ACA3C68C72}"/>
                    </a:ext>
                  </a:extLst>
                </p:cNvPr>
                <p:cNvSpPr/>
                <p:nvPr/>
              </p:nvSpPr>
              <p:spPr>
                <a:xfrm>
                  <a:off x="-909208" y="651661"/>
                  <a:ext cx="290451" cy="29045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FFFFFF"/>
                    </a:solidFill>
                    <a:effectLst/>
                    <a:uLnTx/>
                    <a:uFillTx/>
                    <a:latin typeface="Montserrat"/>
                  </a:endParaRPr>
                </a:p>
              </p:txBody>
            </p:sp>
            <p:pic>
              <p:nvPicPr>
                <p:cNvPr id="159" name="Graphic 158" descr="Wi-Fi outline">
                  <a:extLst>
                    <a:ext uri="{FF2B5EF4-FFF2-40B4-BE49-F238E27FC236}">
                      <a16:creationId xmlns:a16="http://schemas.microsoft.com/office/drawing/2014/main" id="{72864822-D168-605C-830C-FD60D4FC80D4}"/>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29936" y="637138"/>
                  <a:ext cx="319496" cy="319496"/>
                </a:xfrm>
                <a:prstGeom prst="rect">
                  <a:avLst/>
                </a:prstGeom>
              </p:spPr>
            </p:pic>
          </p:grpSp>
          <p:grpSp>
            <p:nvGrpSpPr>
              <p:cNvPr id="143" name="Group 142">
                <a:extLst>
                  <a:ext uri="{FF2B5EF4-FFF2-40B4-BE49-F238E27FC236}">
                    <a16:creationId xmlns:a16="http://schemas.microsoft.com/office/drawing/2014/main" id="{663AB957-EA9F-D81B-9DD6-2D0ED825E3C4}"/>
                  </a:ext>
                </a:extLst>
              </p:cNvPr>
              <p:cNvGrpSpPr/>
              <p:nvPr/>
            </p:nvGrpSpPr>
            <p:grpSpPr>
              <a:xfrm>
                <a:off x="11410930" y="5077017"/>
                <a:ext cx="163953" cy="163952"/>
                <a:chOff x="-929936" y="637138"/>
                <a:chExt cx="319496" cy="319496"/>
              </a:xfrm>
            </p:grpSpPr>
            <p:sp>
              <p:nvSpPr>
                <p:cNvPr id="156" name="Oval 155">
                  <a:extLst>
                    <a:ext uri="{FF2B5EF4-FFF2-40B4-BE49-F238E27FC236}">
                      <a16:creationId xmlns:a16="http://schemas.microsoft.com/office/drawing/2014/main" id="{7FBE7C68-6D4F-8E6D-45E0-52B00FAC397E}"/>
                    </a:ext>
                  </a:extLst>
                </p:cNvPr>
                <p:cNvSpPr/>
                <p:nvPr/>
              </p:nvSpPr>
              <p:spPr>
                <a:xfrm>
                  <a:off x="-909208" y="651661"/>
                  <a:ext cx="290451" cy="29045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FFFFFF"/>
                    </a:solidFill>
                    <a:effectLst/>
                    <a:uLnTx/>
                    <a:uFillTx/>
                    <a:latin typeface="Montserrat"/>
                  </a:endParaRPr>
                </a:p>
              </p:txBody>
            </p:sp>
            <p:pic>
              <p:nvPicPr>
                <p:cNvPr id="157" name="Graphic 156" descr="Wi-Fi outline">
                  <a:extLst>
                    <a:ext uri="{FF2B5EF4-FFF2-40B4-BE49-F238E27FC236}">
                      <a16:creationId xmlns:a16="http://schemas.microsoft.com/office/drawing/2014/main" id="{73E4102C-76B6-98E1-7881-62A7E0DC677A}"/>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29936" y="637138"/>
                  <a:ext cx="319496" cy="319496"/>
                </a:xfrm>
                <a:prstGeom prst="rect">
                  <a:avLst/>
                </a:prstGeom>
              </p:spPr>
            </p:pic>
          </p:grpSp>
          <p:grpSp>
            <p:nvGrpSpPr>
              <p:cNvPr id="144" name="Group 143">
                <a:extLst>
                  <a:ext uri="{FF2B5EF4-FFF2-40B4-BE49-F238E27FC236}">
                    <a16:creationId xmlns:a16="http://schemas.microsoft.com/office/drawing/2014/main" id="{7BC90B9C-77A8-E41C-9C46-ECB3D4F90C02}"/>
                  </a:ext>
                </a:extLst>
              </p:cNvPr>
              <p:cNvGrpSpPr/>
              <p:nvPr/>
            </p:nvGrpSpPr>
            <p:grpSpPr>
              <a:xfrm>
                <a:off x="11748401" y="5427391"/>
                <a:ext cx="149048" cy="149047"/>
                <a:chOff x="-929936" y="637138"/>
                <a:chExt cx="319496" cy="319496"/>
              </a:xfrm>
            </p:grpSpPr>
            <p:sp>
              <p:nvSpPr>
                <p:cNvPr id="154" name="Oval 153">
                  <a:extLst>
                    <a:ext uri="{FF2B5EF4-FFF2-40B4-BE49-F238E27FC236}">
                      <a16:creationId xmlns:a16="http://schemas.microsoft.com/office/drawing/2014/main" id="{45360A20-C0F3-0283-EA0F-AB3853AA666D}"/>
                    </a:ext>
                  </a:extLst>
                </p:cNvPr>
                <p:cNvSpPr/>
                <p:nvPr/>
              </p:nvSpPr>
              <p:spPr>
                <a:xfrm>
                  <a:off x="-909208" y="651661"/>
                  <a:ext cx="290451" cy="29045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FFFFFF"/>
                    </a:solidFill>
                    <a:effectLst/>
                    <a:uLnTx/>
                    <a:uFillTx/>
                    <a:latin typeface="Montserrat"/>
                  </a:endParaRPr>
                </a:p>
              </p:txBody>
            </p:sp>
            <p:pic>
              <p:nvPicPr>
                <p:cNvPr id="155" name="Graphic 154" descr="Wi-Fi outline">
                  <a:extLst>
                    <a:ext uri="{FF2B5EF4-FFF2-40B4-BE49-F238E27FC236}">
                      <a16:creationId xmlns:a16="http://schemas.microsoft.com/office/drawing/2014/main" id="{551EA60D-C0F4-A701-72AB-575114F54B8E}"/>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29936" y="637138"/>
                  <a:ext cx="319496" cy="319496"/>
                </a:xfrm>
                <a:prstGeom prst="rect">
                  <a:avLst/>
                </a:prstGeom>
              </p:spPr>
            </p:pic>
          </p:grpSp>
          <p:grpSp>
            <p:nvGrpSpPr>
              <p:cNvPr id="145" name="Group 144">
                <a:extLst>
                  <a:ext uri="{FF2B5EF4-FFF2-40B4-BE49-F238E27FC236}">
                    <a16:creationId xmlns:a16="http://schemas.microsoft.com/office/drawing/2014/main" id="{BF4BEB10-439D-D128-4C0F-E965592ECE74}"/>
                  </a:ext>
                </a:extLst>
              </p:cNvPr>
              <p:cNvGrpSpPr/>
              <p:nvPr/>
            </p:nvGrpSpPr>
            <p:grpSpPr>
              <a:xfrm>
                <a:off x="9717157" y="5199960"/>
                <a:ext cx="163953" cy="163952"/>
                <a:chOff x="-929936" y="637138"/>
                <a:chExt cx="319496" cy="319496"/>
              </a:xfrm>
            </p:grpSpPr>
            <p:sp>
              <p:nvSpPr>
                <p:cNvPr id="152" name="Oval 151">
                  <a:extLst>
                    <a:ext uri="{FF2B5EF4-FFF2-40B4-BE49-F238E27FC236}">
                      <a16:creationId xmlns:a16="http://schemas.microsoft.com/office/drawing/2014/main" id="{C07B4E6B-9B26-2327-5A3C-AE8F92FD06B1}"/>
                    </a:ext>
                  </a:extLst>
                </p:cNvPr>
                <p:cNvSpPr/>
                <p:nvPr/>
              </p:nvSpPr>
              <p:spPr>
                <a:xfrm>
                  <a:off x="-909208" y="651661"/>
                  <a:ext cx="290451" cy="29045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FFFFFF"/>
                    </a:solidFill>
                    <a:effectLst/>
                    <a:uLnTx/>
                    <a:uFillTx/>
                    <a:latin typeface="Montserrat"/>
                  </a:endParaRPr>
                </a:p>
              </p:txBody>
            </p:sp>
            <p:pic>
              <p:nvPicPr>
                <p:cNvPr id="153" name="Graphic 152" descr="Wi-Fi outline">
                  <a:extLst>
                    <a:ext uri="{FF2B5EF4-FFF2-40B4-BE49-F238E27FC236}">
                      <a16:creationId xmlns:a16="http://schemas.microsoft.com/office/drawing/2014/main" id="{5788A7BA-93A8-3EF0-578A-E5D38A0A7F3B}"/>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29936" y="637138"/>
                  <a:ext cx="319496" cy="319496"/>
                </a:xfrm>
                <a:prstGeom prst="rect">
                  <a:avLst/>
                </a:prstGeom>
              </p:spPr>
            </p:pic>
          </p:grpSp>
          <p:grpSp>
            <p:nvGrpSpPr>
              <p:cNvPr id="146" name="Group 145">
                <a:extLst>
                  <a:ext uri="{FF2B5EF4-FFF2-40B4-BE49-F238E27FC236}">
                    <a16:creationId xmlns:a16="http://schemas.microsoft.com/office/drawing/2014/main" id="{A4EF6DB3-C3D9-7EA1-5376-1011008968C6}"/>
                  </a:ext>
                </a:extLst>
              </p:cNvPr>
              <p:cNvGrpSpPr/>
              <p:nvPr/>
            </p:nvGrpSpPr>
            <p:grpSpPr>
              <a:xfrm>
                <a:off x="9186067" y="4909407"/>
                <a:ext cx="163953" cy="163952"/>
                <a:chOff x="-929936" y="637138"/>
                <a:chExt cx="319496" cy="319496"/>
              </a:xfrm>
            </p:grpSpPr>
            <p:sp>
              <p:nvSpPr>
                <p:cNvPr id="150" name="Oval 149">
                  <a:extLst>
                    <a:ext uri="{FF2B5EF4-FFF2-40B4-BE49-F238E27FC236}">
                      <a16:creationId xmlns:a16="http://schemas.microsoft.com/office/drawing/2014/main" id="{C2370C60-F243-A6E7-450F-03595CEB12B7}"/>
                    </a:ext>
                  </a:extLst>
                </p:cNvPr>
                <p:cNvSpPr/>
                <p:nvPr/>
              </p:nvSpPr>
              <p:spPr>
                <a:xfrm>
                  <a:off x="-909208" y="651661"/>
                  <a:ext cx="290451" cy="29045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FFFFFF"/>
                    </a:solidFill>
                    <a:effectLst/>
                    <a:uLnTx/>
                    <a:uFillTx/>
                    <a:latin typeface="Montserrat"/>
                  </a:endParaRPr>
                </a:p>
              </p:txBody>
            </p:sp>
            <p:pic>
              <p:nvPicPr>
                <p:cNvPr id="151" name="Graphic 150" descr="Wi-Fi outline">
                  <a:extLst>
                    <a:ext uri="{FF2B5EF4-FFF2-40B4-BE49-F238E27FC236}">
                      <a16:creationId xmlns:a16="http://schemas.microsoft.com/office/drawing/2014/main" id="{CB7D4D21-C44B-372B-6E26-AC5335FC019E}"/>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29936" y="637138"/>
                  <a:ext cx="319496" cy="319496"/>
                </a:xfrm>
                <a:prstGeom prst="rect">
                  <a:avLst/>
                </a:prstGeom>
              </p:spPr>
            </p:pic>
          </p:grpSp>
          <p:grpSp>
            <p:nvGrpSpPr>
              <p:cNvPr id="147" name="Group 146">
                <a:extLst>
                  <a:ext uri="{FF2B5EF4-FFF2-40B4-BE49-F238E27FC236}">
                    <a16:creationId xmlns:a16="http://schemas.microsoft.com/office/drawing/2014/main" id="{7669C7B9-DF8E-088E-C3EE-54834811C822}"/>
                  </a:ext>
                </a:extLst>
              </p:cNvPr>
              <p:cNvGrpSpPr/>
              <p:nvPr/>
            </p:nvGrpSpPr>
            <p:grpSpPr>
              <a:xfrm>
                <a:off x="8829981" y="5259197"/>
                <a:ext cx="180348" cy="180347"/>
                <a:chOff x="-929936" y="637138"/>
                <a:chExt cx="319496" cy="319496"/>
              </a:xfrm>
            </p:grpSpPr>
            <p:sp>
              <p:nvSpPr>
                <p:cNvPr id="148" name="Oval 147">
                  <a:extLst>
                    <a:ext uri="{FF2B5EF4-FFF2-40B4-BE49-F238E27FC236}">
                      <a16:creationId xmlns:a16="http://schemas.microsoft.com/office/drawing/2014/main" id="{1FA8F1F9-1041-F4EA-4D96-E83C7CFA4B2F}"/>
                    </a:ext>
                  </a:extLst>
                </p:cNvPr>
                <p:cNvSpPr/>
                <p:nvPr/>
              </p:nvSpPr>
              <p:spPr>
                <a:xfrm>
                  <a:off x="-909208" y="651661"/>
                  <a:ext cx="290451" cy="29045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FFFFFF"/>
                    </a:solidFill>
                    <a:effectLst/>
                    <a:uLnTx/>
                    <a:uFillTx/>
                    <a:latin typeface="Montserrat"/>
                  </a:endParaRPr>
                </a:p>
              </p:txBody>
            </p:sp>
            <p:pic>
              <p:nvPicPr>
                <p:cNvPr id="149" name="Graphic 148" descr="Wi-Fi outline">
                  <a:extLst>
                    <a:ext uri="{FF2B5EF4-FFF2-40B4-BE49-F238E27FC236}">
                      <a16:creationId xmlns:a16="http://schemas.microsoft.com/office/drawing/2014/main" id="{9623C6ED-5C8D-4952-B0B2-E9800B73AD40}"/>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29936" y="637138"/>
                  <a:ext cx="319496" cy="319496"/>
                </a:xfrm>
                <a:prstGeom prst="rect">
                  <a:avLst/>
                </a:prstGeom>
              </p:spPr>
            </p:pic>
          </p:grpSp>
        </p:grpSp>
        <p:sp>
          <p:nvSpPr>
            <p:cNvPr id="46" name="Rectangle 45">
              <a:extLst>
                <a:ext uri="{FF2B5EF4-FFF2-40B4-BE49-F238E27FC236}">
                  <a16:creationId xmlns:a16="http://schemas.microsoft.com/office/drawing/2014/main" id="{A4584712-B1DB-9E1B-3BCE-8BA82348157F}"/>
                </a:ext>
              </a:extLst>
            </p:cNvPr>
            <p:cNvSpPr/>
            <p:nvPr/>
          </p:nvSpPr>
          <p:spPr>
            <a:xfrm>
              <a:off x="8684359" y="4758870"/>
              <a:ext cx="954200" cy="1880509"/>
            </a:xfrm>
            <a:prstGeom prst="rect">
              <a:avLst/>
            </a:prstGeom>
            <a:gradFill flip="none" rotWithShape="1">
              <a:gsLst>
                <a:gs pos="0">
                  <a:schemeClr val="bg1"/>
                </a:gs>
                <a:gs pos="100000">
                  <a:schemeClr val="bg1">
                    <a:alpha val="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FFFFFF"/>
                </a:solidFill>
                <a:effectLst/>
                <a:uLnTx/>
                <a:uFillTx/>
                <a:latin typeface="Montserrat"/>
              </a:endParaRPr>
            </a:p>
          </p:txBody>
        </p:sp>
        <p:pic>
          <p:nvPicPr>
            <p:cNvPr id="47" name="Picture 46">
              <a:extLst>
                <a:ext uri="{FF2B5EF4-FFF2-40B4-BE49-F238E27FC236}">
                  <a16:creationId xmlns:a16="http://schemas.microsoft.com/office/drawing/2014/main" id="{7FB49744-1CE8-98C6-05DA-A9E095CBA0E3}"/>
                </a:ext>
              </a:extLst>
            </p:cNvPr>
            <p:cNvPicPr>
              <a:picLocks noChangeAspect="1"/>
            </p:cNvPicPr>
            <p:nvPr/>
          </p:nvPicPr>
          <p:blipFill>
            <a:blip r:embed="rId9"/>
            <a:stretch>
              <a:fillRect/>
            </a:stretch>
          </p:blipFill>
          <p:spPr>
            <a:xfrm>
              <a:off x="5182513" y="4218778"/>
              <a:ext cx="925481" cy="830072"/>
            </a:xfrm>
            <a:prstGeom prst="rect">
              <a:avLst/>
            </a:prstGeom>
          </p:spPr>
        </p:pic>
        <p:sp>
          <p:nvSpPr>
            <p:cNvPr id="48" name="Freeform: Shape 47">
              <a:extLst>
                <a:ext uri="{FF2B5EF4-FFF2-40B4-BE49-F238E27FC236}">
                  <a16:creationId xmlns:a16="http://schemas.microsoft.com/office/drawing/2014/main" id="{25FAF6F7-BE2B-839A-BD7E-08D4E2D40CAA}"/>
                </a:ext>
              </a:extLst>
            </p:cNvPr>
            <p:cNvSpPr/>
            <p:nvPr/>
          </p:nvSpPr>
          <p:spPr>
            <a:xfrm flipH="1">
              <a:off x="9523030" y="393583"/>
              <a:ext cx="191670" cy="109081"/>
            </a:xfrm>
            <a:custGeom>
              <a:avLst/>
              <a:gdLst>
                <a:gd name="connsiteX0" fmla="*/ 253650 w 294130"/>
                <a:gd name="connsiteY0" fmla="*/ 167392 h 167392"/>
                <a:gd name="connsiteX1" fmla="*/ 294131 w 294130"/>
                <a:gd name="connsiteY1" fmla="*/ 126873 h 167392"/>
                <a:gd name="connsiteX2" fmla="*/ 253650 w 294130"/>
                <a:gd name="connsiteY2" fmla="*/ 86363 h 167392"/>
                <a:gd name="connsiteX3" fmla="*/ 241743 w 294130"/>
                <a:gd name="connsiteY3" fmla="*/ 88144 h 167392"/>
                <a:gd name="connsiteX4" fmla="*/ 243458 w 294130"/>
                <a:gd name="connsiteY4" fmla="*/ 72390 h 167392"/>
                <a:gd name="connsiteX5" fmla="*/ 171069 w 294130"/>
                <a:gd name="connsiteY5" fmla="*/ 0 h 167392"/>
                <a:gd name="connsiteX6" fmla="*/ 99250 w 294130"/>
                <a:gd name="connsiteY6" fmla="*/ 63379 h 167392"/>
                <a:gd name="connsiteX7" fmla="*/ 59531 w 294130"/>
                <a:gd name="connsiteY7" fmla="*/ 48196 h 167392"/>
                <a:gd name="connsiteX8" fmla="*/ 0 w 294130"/>
                <a:gd name="connsiteY8" fmla="*/ 107766 h 167392"/>
                <a:gd name="connsiteX9" fmla="*/ 59531 w 294130"/>
                <a:gd name="connsiteY9" fmla="*/ 167326 h 167392"/>
                <a:gd name="connsiteX10" fmla="*/ 253650 w 294130"/>
                <a:gd name="connsiteY10" fmla="*/ 167326 h 167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4130" h="167392">
                  <a:moveTo>
                    <a:pt x="253650" y="167392"/>
                  </a:moveTo>
                  <a:cubicBezTo>
                    <a:pt x="275939" y="167392"/>
                    <a:pt x="294131" y="149228"/>
                    <a:pt x="294131" y="126873"/>
                  </a:cubicBezTo>
                  <a:cubicBezTo>
                    <a:pt x="294131" y="104527"/>
                    <a:pt x="275939" y="86363"/>
                    <a:pt x="253650" y="86363"/>
                  </a:cubicBezTo>
                  <a:cubicBezTo>
                    <a:pt x="249459" y="86363"/>
                    <a:pt x="245458" y="87001"/>
                    <a:pt x="241743" y="88144"/>
                  </a:cubicBezTo>
                  <a:cubicBezTo>
                    <a:pt x="242888" y="83058"/>
                    <a:pt x="243458" y="77791"/>
                    <a:pt x="243458" y="72390"/>
                  </a:cubicBezTo>
                  <a:cubicBezTo>
                    <a:pt x="243458" y="32452"/>
                    <a:pt x="211073" y="0"/>
                    <a:pt x="171069" y="0"/>
                  </a:cubicBezTo>
                  <a:cubicBezTo>
                    <a:pt x="134207" y="0"/>
                    <a:pt x="103726" y="27689"/>
                    <a:pt x="99250" y="63379"/>
                  </a:cubicBezTo>
                  <a:cubicBezTo>
                    <a:pt x="88677" y="53978"/>
                    <a:pt x="74771" y="48196"/>
                    <a:pt x="59531" y="48196"/>
                  </a:cubicBezTo>
                  <a:cubicBezTo>
                    <a:pt x="26669" y="48196"/>
                    <a:pt x="0" y="74867"/>
                    <a:pt x="0" y="107766"/>
                  </a:cubicBezTo>
                  <a:cubicBezTo>
                    <a:pt x="0" y="140656"/>
                    <a:pt x="26669" y="167326"/>
                    <a:pt x="59531" y="167326"/>
                  </a:cubicBezTo>
                  <a:lnTo>
                    <a:pt x="253650" y="167326"/>
                  </a:lnTo>
                  <a:close/>
                </a:path>
              </a:pathLst>
            </a:custGeom>
            <a:solidFill>
              <a:srgbClr val="2AA8D9"/>
            </a:solidFill>
            <a:ln w="9525"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Montserrat"/>
              </a:endParaRPr>
            </a:p>
          </p:txBody>
        </p:sp>
        <p:grpSp>
          <p:nvGrpSpPr>
            <p:cNvPr id="49" name="Group 48">
              <a:extLst>
                <a:ext uri="{FF2B5EF4-FFF2-40B4-BE49-F238E27FC236}">
                  <a16:creationId xmlns:a16="http://schemas.microsoft.com/office/drawing/2014/main" id="{10BC6543-3106-7D2E-50BD-7AE16F75665F}"/>
                </a:ext>
              </a:extLst>
            </p:cNvPr>
            <p:cNvGrpSpPr/>
            <p:nvPr/>
          </p:nvGrpSpPr>
          <p:grpSpPr>
            <a:xfrm rot="21095112" flipH="1">
              <a:off x="9915688" y="401615"/>
              <a:ext cx="412958" cy="351999"/>
              <a:chOff x="-1286092" y="1960252"/>
              <a:chExt cx="1014498" cy="864744"/>
            </a:xfrm>
            <a:solidFill>
              <a:srgbClr val="009EDB"/>
            </a:solidFill>
          </p:grpSpPr>
          <p:sp>
            <p:nvSpPr>
              <p:cNvPr id="130" name="Freeform: Shape 129">
                <a:extLst>
                  <a:ext uri="{FF2B5EF4-FFF2-40B4-BE49-F238E27FC236}">
                    <a16:creationId xmlns:a16="http://schemas.microsoft.com/office/drawing/2014/main" id="{9FE20F88-16BA-BB07-C193-8D132ECCA9B3}"/>
                  </a:ext>
                </a:extLst>
              </p:cNvPr>
              <p:cNvSpPr/>
              <p:nvPr/>
            </p:nvSpPr>
            <p:spPr>
              <a:xfrm>
                <a:off x="-1286092" y="2600017"/>
                <a:ext cx="1014498" cy="224979"/>
              </a:xfrm>
              <a:custGeom>
                <a:avLst/>
                <a:gdLst>
                  <a:gd name="connsiteX0" fmla="*/ 445270 w 445270"/>
                  <a:gd name="connsiteY0" fmla="*/ 0 h 98745"/>
                  <a:gd name="connsiteX1" fmla="*/ 423105 w 445270"/>
                  <a:gd name="connsiteY1" fmla="*/ 0 h 98745"/>
                  <a:gd name="connsiteX2" fmla="*/ 370146 w 445270"/>
                  <a:gd name="connsiteY2" fmla="*/ 52959 h 98745"/>
                  <a:gd name="connsiteX3" fmla="*/ 370594 w 445270"/>
                  <a:gd name="connsiteY3" fmla="*/ 53216 h 98745"/>
                  <a:gd name="connsiteX4" fmla="*/ 166245 w 445270"/>
                  <a:gd name="connsiteY4" fmla="*/ 53216 h 98745"/>
                  <a:gd name="connsiteX5" fmla="*/ 150880 w 445270"/>
                  <a:gd name="connsiteY5" fmla="*/ 51626 h 98745"/>
                  <a:gd name="connsiteX6" fmla="*/ 150690 w 445270"/>
                  <a:gd name="connsiteY6" fmla="*/ 51568 h 98745"/>
                  <a:gd name="connsiteX7" fmla="*/ 142118 w 445270"/>
                  <a:gd name="connsiteY7" fmla="*/ 49663 h 98745"/>
                  <a:gd name="connsiteX8" fmla="*/ 114686 w 445270"/>
                  <a:gd name="connsiteY8" fmla="*/ 45596 h 98745"/>
                  <a:gd name="connsiteX9" fmla="*/ 71061 w 445270"/>
                  <a:gd name="connsiteY9" fmla="*/ 45596 h 98745"/>
                  <a:gd name="connsiteX10" fmla="*/ 21217 w 445270"/>
                  <a:gd name="connsiteY10" fmla="*/ 58998 h 98745"/>
                  <a:gd name="connsiteX11" fmla="*/ 4386 w 445270"/>
                  <a:gd name="connsiteY11" fmla="*/ 71885 h 98745"/>
                  <a:gd name="connsiteX12" fmla="*/ 2929 w 445270"/>
                  <a:gd name="connsiteY12" fmla="*/ 73343 h 98745"/>
                  <a:gd name="connsiteX13" fmla="*/ 5405 w 445270"/>
                  <a:gd name="connsiteY13" fmla="*/ 89345 h 98745"/>
                  <a:gd name="connsiteX14" fmla="*/ 43629 w 445270"/>
                  <a:gd name="connsiteY14" fmla="*/ 98746 h 98745"/>
                  <a:gd name="connsiteX15" fmla="*/ 267533 w 445270"/>
                  <a:gd name="connsiteY15" fmla="*/ 98746 h 98745"/>
                  <a:gd name="connsiteX16" fmla="*/ 284869 w 445270"/>
                  <a:gd name="connsiteY16" fmla="*/ 97860 h 98745"/>
                  <a:gd name="connsiteX17" fmla="*/ 406912 w 445270"/>
                  <a:gd name="connsiteY17" fmla="*/ 73343 h 98745"/>
                  <a:gd name="connsiteX18" fmla="*/ 409513 w 445270"/>
                  <a:gd name="connsiteY18" fmla="*/ 72142 h 98745"/>
                  <a:gd name="connsiteX19" fmla="*/ 409513 w 445270"/>
                  <a:gd name="connsiteY19" fmla="*/ 72142 h 98745"/>
                  <a:gd name="connsiteX20" fmla="*/ 409513 w 445270"/>
                  <a:gd name="connsiteY20" fmla="*/ 72142 h 98745"/>
                  <a:gd name="connsiteX21" fmla="*/ 414085 w 445270"/>
                  <a:gd name="connsiteY21" fmla="*/ 63760 h 98745"/>
                  <a:gd name="connsiteX22" fmla="*/ 414028 w 445270"/>
                  <a:gd name="connsiteY22" fmla="*/ 62998 h 98745"/>
                  <a:gd name="connsiteX23" fmla="*/ 445270 w 445270"/>
                  <a:gd name="connsiteY23" fmla="*/ 0 h 98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45270" h="98745">
                    <a:moveTo>
                      <a:pt x="445270" y="0"/>
                    </a:moveTo>
                    <a:lnTo>
                      <a:pt x="423105" y="0"/>
                    </a:lnTo>
                    <a:lnTo>
                      <a:pt x="370146" y="52959"/>
                    </a:lnTo>
                    <a:lnTo>
                      <a:pt x="370594" y="53216"/>
                    </a:lnTo>
                    <a:lnTo>
                      <a:pt x="166245" y="53216"/>
                    </a:lnTo>
                    <a:cubicBezTo>
                      <a:pt x="161101" y="53216"/>
                      <a:pt x="155957" y="52711"/>
                      <a:pt x="150880" y="51626"/>
                    </a:cubicBezTo>
                    <a:lnTo>
                      <a:pt x="150690" y="51568"/>
                    </a:lnTo>
                    <a:cubicBezTo>
                      <a:pt x="147956" y="50997"/>
                      <a:pt x="145166" y="50616"/>
                      <a:pt x="142118" y="49663"/>
                    </a:cubicBezTo>
                    <a:cubicBezTo>
                      <a:pt x="133231" y="46863"/>
                      <a:pt x="123954" y="45596"/>
                      <a:pt x="114686" y="45596"/>
                    </a:cubicBezTo>
                    <a:lnTo>
                      <a:pt x="71061" y="45596"/>
                    </a:lnTo>
                    <a:cubicBezTo>
                      <a:pt x="53535" y="45596"/>
                      <a:pt x="36267" y="50102"/>
                      <a:pt x="21217" y="58998"/>
                    </a:cubicBezTo>
                    <a:cubicBezTo>
                      <a:pt x="15121" y="62551"/>
                      <a:pt x="9406" y="66808"/>
                      <a:pt x="4386" y="71885"/>
                    </a:cubicBezTo>
                    <a:lnTo>
                      <a:pt x="2929" y="73343"/>
                    </a:lnTo>
                    <a:cubicBezTo>
                      <a:pt x="-1833" y="78105"/>
                      <a:pt x="-634" y="86173"/>
                      <a:pt x="5405" y="89345"/>
                    </a:cubicBezTo>
                    <a:cubicBezTo>
                      <a:pt x="17217" y="95507"/>
                      <a:pt x="30361" y="98746"/>
                      <a:pt x="43629" y="98746"/>
                    </a:cubicBezTo>
                    <a:lnTo>
                      <a:pt x="267533" y="98746"/>
                    </a:lnTo>
                    <a:cubicBezTo>
                      <a:pt x="273306" y="98746"/>
                      <a:pt x="279154" y="98489"/>
                      <a:pt x="284869" y="97860"/>
                    </a:cubicBezTo>
                    <a:cubicBezTo>
                      <a:pt x="337066" y="92526"/>
                      <a:pt x="388434" y="78677"/>
                      <a:pt x="406912" y="73343"/>
                    </a:cubicBezTo>
                    <a:cubicBezTo>
                      <a:pt x="407865" y="73095"/>
                      <a:pt x="408751" y="72647"/>
                      <a:pt x="409513" y="72142"/>
                    </a:cubicBezTo>
                    <a:lnTo>
                      <a:pt x="409513" y="72142"/>
                    </a:lnTo>
                    <a:lnTo>
                      <a:pt x="409513" y="72142"/>
                    </a:lnTo>
                    <a:cubicBezTo>
                      <a:pt x="412313" y="70295"/>
                      <a:pt x="414085" y="67189"/>
                      <a:pt x="414085" y="63760"/>
                    </a:cubicBezTo>
                    <a:cubicBezTo>
                      <a:pt x="414085" y="63503"/>
                      <a:pt x="414028" y="63246"/>
                      <a:pt x="414028" y="62998"/>
                    </a:cubicBezTo>
                    <a:lnTo>
                      <a:pt x="445270" y="0"/>
                    </a:lnTo>
                    <a:close/>
                  </a:path>
                </a:pathLst>
              </a:custGeom>
              <a:grpFill/>
              <a:ln w="9525"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Montserrat"/>
                </a:endParaRPr>
              </a:p>
            </p:txBody>
          </p:sp>
          <p:sp>
            <p:nvSpPr>
              <p:cNvPr id="131" name="Freeform: Shape 130">
                <a:extLst>
                  <a:ext uri="{FF2B5EF4-FFF2-40B4-BE49-F238E27FC236}">
                    <a16:creationId xmlns:a16="http://schemas.microsoft.com/office/drawing/2014/main" id="{9A2C14FE-31BC-2A64-99B6-D74BD8C4CE95}"/>
                  </a:ext>
                </a:extLst>
              </p:cNvPr>
              <p:cNvSpPr/>
              <p:nvPr/>
            </p:nvSpPr>
            <p:spPr>
              <a:xfrm>
                <a:off x="-948403" y="2512651"/>
                <a:ext cx="275457" cy="202259"/>
              </a:xfrm>
              <a:custGeom>
                <a:avLst/>
                <a:gdLst>
                  <a:gd name="connsiteX0" fmla="*/ 0 w 120900"/>
                  <a:gd name="connsiteY0" fmla="*/ 88773 h 88773"/>
                  <a:gd name="connsiteX1" fmla="*/ 91507 w 120900"/>
                  <a:gd name="connsiteY1" fmla="*/ 0 h 88773"/>
                  <a:gd name="connsiteX2" fmla="*/ 120901 w 120900"/>
                  <a:gd name="connsiteY2" fmla="*/ 0 h 88773"/>
                  <a:gd name="connsiteX3" fmla="*/ 62675 w 120900"/>
                  <a:gd name="connsiteY3" fmla="*/ 88773 h 88773"/>
                </a:gdLst>
                <a:ahLst/>
                <a:cxnLst>
                  <a:cxn ang="0">
                    <a:pos x="connsiteX0" y="connsiteY0"/>
                  </a:cxn>
                  <a:cxn ang="0">
                    <a:pos x="connsiteX1" y="connsiteY1"/>
                  </a:cxn>
                  <a:cxn ang="0">
                    <a:pos x="connsiteX2" y="connsiteY2"/>
                  </a:cxn>
                  <a:cxn ang="0">
                    <a:pos x="connsiteX3" y="connsiteY3"/>
                  </a:cxn>
                </a:cxnLst>
                <a:rect l="l" t="t" r="r" b="b"/>
                <a:pathLst>
                  <a:path w="120900" h="88773">
                    <a:moveTo>
                      <a:pt x="0" y="88773"/>
                    </a:moveTo>
                    <a:lnTo>
                      <a:pt x="91507" y="0"/>
                    </a:lnTo>
                    <a:lnTo>
                      <a:pt x="120901" y="0"/>
                    </a:lnTo>
                    <a:lnTo>
                      <a:pt x="62675" y="88773"/>
                    </a:lnTo>
                    <a:close/>
                  </a:path>
                </a:pathLst>
              </a:custGeom>
              <a:grpFill/>
              <a:ln w="9525"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Montserrat"/>
                </a:endParaRPr>
              </a:p>
            </p:txBody>
          </p:sp>
          <p:sp>
            <p:nvSpPr>
              <p:cNvPr id="132" name="Freeform: Shape 131">
                <a:extLst>
                  <a:ext uri="{FF2B5EF4-FFF2-40B4-BE49-F238E27FC236}">
                    <a16:creationId xmlns:a16="http://schemas.microsoft.com/office/drawing/2014/main" id="{BB581C11-5AB1-07F2-D5AF-3AAC89A630F7}"/>
                  </a:ext>
                </a:extLst>
              </p:cNvPr>
              <p:cNvSpPr/>
              <p:nvPr/>
            </p:nvSpPr>
            <p:spPr>
              <a:xfrm>
                <a:off x="-1103634" y="2430461"/>
                <a:ext cx="30077" cy="30100"/>
              </a:xfrm>
              <a:custGeom>
                <a:avLst/>
                <a:gdLst>
                  <a:gd name="connsiteX0" fmla="*/ 13202 w 13201"/>
                  <a:gd name="connsiteY0" fmla="*/ 6601 h 13211"/>
                  <a:gd name="connsiteX1" fmla="*/ 6601 w 13201"/>
                  <a:gd name="connsiteY1" fmla="*/ 13211 h 13211"/>
                  <a:gd name="connsiteX2" fmla="*/ 0 w 13201"/>
                  <a:gd name="connsiteY2" fmla="*/ 6601 h 13211"/>
                  <a:gd name="connsiteX3" fmla="*/ 6601 w 13201"/>
                  <a:gd name="connsiteY3" fmla="*/ 0 h 13211"/>
                  <a:gd name="connsiteX4" fmla="*/ 13202 w 13201"/>
                  <a:gd name="connsiteY4" fmla="*/ 6601 h 132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1" h="13211">
                    <a:moveTo>
                      <a:pt x="13202" y="6601"/>
                    </a:moveTo>
                    <a:cubicBezTo>
                      <a:pt x="13202" y="10220"/>
                      <a:pt x="10287" y="13211"/>
                      <a:pt x="6601" y="13211"/>
                    </a:cubicBezTo>
                    <a:cubicBezTo>
                      <a:pt x="2915" y="13211"/>
                      <a:pt x="0" y="10287"/>
                      <a:pt x="0" y="6601"/>
                    </a:cubicBezTo>
                    <a:cubicBezTo>
                      <a:pt x="0" y="2981"/>
                      <a:pt x="2915" y="0"/>
                      <a:pt x="6601" y="0"/>
                    </a:cubicBezTo>
                    <a:cubicBezTo>
                      <a:pt x="10287" y="0"/>
                      <a:pt x="13202" y="2981"/>
                      <a:pt x="13202" y="6601"/>
                    </a:cubicBezTo>
                    <a:close/>
                  </a:path>
                </a:pathLst>
              </a:custGeom>
              <a:grpFill/>
              <a:ln w="9525"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Montserrat"/>
                </a:endParaRPr>
              </a:p>
            </p:txBody>
          </p:sp>
          <p:sp>
            <p:nvSpPr>
              <p:cNvPr id="133" name="Freeform: Shape 132">
                <a:extLst>
                  <a:ext uri="{FF2B5EF4-FFF2-40B4-BE49-F238E27FC236}">
                    <a16:creationId xmlns:a16="http://schemas.microsoft.com/office/drawing/2014/main" id="{79DFE6E5-FE95-451A-7B1D-BF8F96C39296}"/>
                  </a:ext>
                </a:extLst>
              </p:cNvPr>
              <p:cNvSpPr/>
              <p:nvPr/>
            </p:nvSpPr>
            <p:spPr>
              <a:xfrm>
                <a:off x="-1103634" y="2550254"/>
                <a:ext cx="30077" cy="30100"/>
              </a:xfrm>
              <a:custGeom>
                <a:avLst/>
                <a:gdLst>
                  <a:gd name="connsiteX0" fmla="*/ 13202 w 13201"/>
                  <a:gd name="connsiteY0" fmla="*/ 6601 h 13211"/>
                  <a:gd name="connsiteX1" fmla="*/ 6601 w 13201"/>
                  <a:gd name="connsiteY1" fmla="*/ 13211 h 13211"/>
                  <a:gd name="connsiteX2" fmla="*/ 0 w 13201"/>
                  <a:gd name="connsiteY2" fmla="*/ 6601 h 13211"/>
                  <a:gd name="connsiteX3" fmla="*/ 6601 w 13201"/>
                  <a:gd name="connsiteY3" fmla="*/ 0 h 13211"/>
                  <a:gd name="connsiteX4" fmla="*/ 13202 w 13201"/>
                  <a:gd name="connsiteY4" fmla="*/ 6601 h 132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1" h="13211">
                    <a:moveTo>
                      <a:pt x="13202" y="6601"/>
                    </a:moveTo>
                    <a:cubicBezTo>
                      <a:pt x="13202" y="10220"/>
                      <a:pt x="10287" y="13211"/>
                      <a:pt x="6601" y="13211"/>
                    </a:cubicBezTo>
                    <a:cubicBezTo>
                      <a:pt x="2915" y="13211"/>
                      <a:pt x="0" y="10287"/>
                      <a:pt x="0" y="6601"/>
                    </a:cubicBezTo>
                    <a:cubicBezTo>
                      <a:pt x="0" y="2981"/>
                      <a:pt x="2915" y="0"/>
                      <a:pt x="6601" y="0"/>
                    </a:cubicBezTo>
                    <a:cubicBezTo>
                      <a:pt x="10287" y="0"/>
                      <a:pt x="13202" y="2981"/>
                      <a:pt x="13202" y="6601"/>
                    </a:cubicBezTo>
                    <a:close/>
                  </a:path>
                </a:pathLst>
              </a:custGeom>
              <a:grpFill/>
              <a:ln w="9525"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Montserrat"/>
                </a:endParaRPr>
              </a:p>
            </p:txBody>
          </p:sp>
          <p:sp>
            <p:nvSpPr>
              <p:cNvPr id="134" name="Freeform: Shape 133">
                <a:extLst>
                  <a:ext uri="{FF2B5EF4-FFF2-40B4-BE49-F238E27FC236}">
                    <a16:creationId xmlns:a16="http://schemas.microsoft.com/office/drawing/2014/main" id="{7CD51E95-3043-CFD4-411B-E30BF88AAACD}"/>
                  </a:ext>
                </a:extLst>
              </p:cNvPr>
              <p:cNvSpPr/>
              <p:nvPr/>
            </p:nvSpPr>
            <p:spPr>
              <a:xfrm>
                <a:off x="-1148341" y="2643137"/>
                <a:ext cx="119793" cy="119793"/>
              </a:xfrm>
              <a:custGeom>
                <a:avLst/>
                <a:gdLst>
                  <a:gd name="connsiteX0" fmla="*/ 52578 w 52578"/>
                  <a:gd name="connsiteY0" fmla="*/ 26289 h 52578"/>
                  <a:gd name="connsiteX1" fmla="*/ 26289 w 52578"/>
                  <a:gd name="connsiteY1" fmla="*/ 52578 h 52578"/>
                  <a:gd name="connsiteX2" fmla="*/ 0 w 52578"/>
                  <a:gd name="connsiteY2" fmla="*/ 26289 h 52578"/>
                  <a:gd name="connsiteX3" fmla="*/ 26289 w 52578"/>
                  <a:gd name="connsiteY3" fmla="*/ 0 h 52578"/>
                  <a:gd name="connsiteX4" fmla="*/ 52578 w 52578"/>
                  <a:gd name="connsiteY4" fmla="*/ 26289 h 52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578" h="52578">
                    <a:moveTo>
                      <a:pt x="52578" y="26289"/>
                    </a:moveTo>
                    <a:cubicBezTo>
                      <a:pt x="52578" y="40805"/>
                      <a:pt x="40805" y="52578"/>
                      <a:pt x="26289" y="52578"/>
                    </a:cubicBezTo>
                    <a:cubicBezTo>
                      <a:pt x="11763" y="52578"/>
                      <a:pt x="0" y="40805"/>
                      <a:pt x="0" y="26289"/>
                    </a:cubicBezTo>
                    <a:cubicBezTo>
                      <a:pt x="0" y="11773"/>
                      <a:pt x="11763" y="0"/>
                      <a:pt x="26289" y="0"/>
                    </a:cubicBezTo>
                    <a:cubicBezTo>
                      <a:pt x="40805" y="0"/>
                      <a:pt x="52578" y="11773"/>
                      <a:pt x="52578" y="26289"/>
                    </a:cubicBezTo>
                    <a:close/>
                  </a:path>
                </a:pathLst>
              </a:custGeom>
              <a:grpFill/>
              <a:ln w="9525"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Montserrat"/>
                </a:endParaRPr>
              </a:p>
            </p:txBody>
          </p:sp>
          <p:sp>
            <p:nvSpPr>
              <p:cNvPr id="135" name="Freeform: Shape 134">
                <a:extLst>
                  <a:ext uri="{FF2B5EF4-FFF2-40B4-BE49-F238E27FC236}">
                    <a16:creationId xmlns:a16="http://schemas.microsoft.com/office/drawing/2014/main" id="{3C2CA4A5-CF75-4F35-1C40-09134ECE7139}"/>
                  </a:ext>
                </a:extLst>
              </p:cNvPr>
              <p:cNvSpPr/>
              <p:nvPr/>
            </p:nvSpPr>
            <p:spPr>
              <a:xfrm>
                <a:off x="-1112467" y="2193197"/>
                <a:ext cx="48024" cy="48024"/>
              </a:xfrm>
              <a:custGeom>
                <a:avLst/>
                <a:gdLst>
                  <a:gd name="connsiteX0" fmla="*/ 21079 w 21078"/>
                  <a:gd name="connsiteY0" fmla="*/ 10535 h 21078"/>
                  <a:gd name="connsiteX1" fmla="*/ 10544 w 21078"/>
                  <a:gd name="connsiteY1" fmla="*/ 21079 h 21078"/>
                  <a:gd name="connsiteX2" fmla="*/ 0 w 21078"/>
                  <a:gd name="connsiteY2" fmla="*/ 10535 h 21078"/>
                  <a:gd name="connsiteX3" fmla="*/ 10544 w 21078"/>
                  <a:gd name="connsiteY3" fmla="*/ 0 h 21078"/>
                  <a:gd name="connsiteX4" fmla="*/ 21079 w 21078"/>
                  <a:gd name="connsiteY4" fmla="*/ 10535 h 21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8" h="21078">
                    <a:moveTo>
                      <a:pt x="21079" y="10535"/>
                    </a:moveTo>
                    <a:cubicBezTo>
                      <a:pt x="21079" y="16364"/>
                      <a:pt x="16364" y="21079"/>
                      <a:pt x="10544" y="21079"/>
                    </a:cubicBezTo>
                    <a:cubicBezTo>
                      <a:pt x="4715" y="21079"/>
                      <a:pt x="0" y="16364"/>
                      <a:pt x="0" y="10535"/>
                    </a:cubicBezTo>
                    <a:cubicBezTo>
                      <a:pt x="0" y="4715"/>
                      <a:pt x="4715" y="0"/>
                      <a:pt x="10544" y="0"/>
                    </a:cubicBezTo>
                    <a:cubicBezTo>
                      <a:pt x="16364" y="0"/>
                      <a:pt x="21079" y="4715"/>
                      <a:pt x="21079" y="10535"/>
                    </a:cubicBez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Montserrat"/>
                </a:endParaRPr>
              </a:p>
            </p:txBody>
          </p:sp>
          <p:sp>
            <p:nvSpPr>
              <p:cNvPr id="136" name="Freeform: Shape 135">
                <a:extLst>
                  <a:ext uri="{FF2B5EF4-FFF2-40B4-BE49-F238E27FC236}">
                    <a16:creationId xmlns:a16="http://schemas.microsoft.com/office/drawing/2014/main" id="{AE74E0E3-8E98-790E-A8E0-541D4B70C496}"/>
                  </a:ext>
                </a:extLst>
              </p:cNvPr>
              <p:cNvSpPr/>
              <p:nvPr/>
            </p:nvSpPr>
            <p:spPr>
              <a:xfrm>
                <a:off x="-1216754" y="2059797"/>
                <a:ext cx="256451" cy="70325"/>
              </a:xfrm>
              <a:custGeom>
                <a:avLst/>
                <a:gdLst>
                  <a:gd name="connsiteX0" fmla="*/ 110285 w 112558"/>
                  <a:gd name="connsiteY0" fmla="*/ 19307 h 30866"/>
                  <a:gd name="connsiteX1" fmla="*/ 56316 w 112558"/>
                  <a:gd name="connsiteY1" fmla="*/ 0 h 30866"/>
                  <a:gd name="connsiteX2" fmla="*/ 2338 w 112558"/>
                  <a:gd name="connsiteY2" fmla="*/ 19307 h 30866"/>
                  <a:gd name="connsiteX3" fmla="*/ 1957 w 112558"/>
                  <a:gd name="connsiteY3" fmla="*/ 28956 h 30866"/>
                  <a:gd name="connsiteX4" fmla="*/ 10786 w 112558"/>
                  <a:gd name="connsiteY4" fmla="*/ 29337 h 30866"/>
                  <a:gd name="connsiteX5" fmla="*/ 56249 w 112558"/>
                  <a:gd name="connsiteY5" fmla="*/ 13144 h 30866"/>
                  <a:gd name="connsiteX6" fmla="*/ 101712 w 112558"/>
                  <a:gd name="connsiteY6" fmla="*/ 29337 h 30866"/>
                  <a:gd name="connsiteX7" fmla="*/ 110542 w 112558"/>
                  <a:gd name="connsiteY7" fmla="*/ 28956 h 30866"/>
                  <a:gd name="connsiteX8" fmla="*/ 110285 w 112558"/>
                  <a:gd name="connsiteY8" fmla="*/ 19307 h 30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558" h="30866">
                    <a:moveTo>
                      <a:pt x="110285" y="19307"/>
                    </a:moveTo>
                    <a:cubicBezTo>
                      <a:pt x="95559" y="7239"/>
                      <a:pt x="76757" y="0"/>
                      <a:pt x="56316" y="0"/>
                    </a:cubicBezTo>
                    <a:cubicBezTo>
                      <a:pt x="35866" y="0"/>
                      <a:pt x="17073" y="7239"/>
                      <a:pt x="2338" y="19307"/>
                    </a:cubicBezTo>
                    <a:cubicBezTo>
                      <a:pt x="-643" y="21717"/>
                      <a:pt x="-777" y="26222"/>
                      <a:pt x="1957" y="28956"/>
                    </a:cubicBezTo>
                    <a:cubicBezTo>
                      <a:pt x="4367" y="31366"/>
                      <a:pt x="8177" y="31499"/>
                      <a:pt x="10786" y="29337"/>
                    </a:cubicBezTo>
                    <a:cubicBezTo>
                      <a:pt x="23226" y="19240"/>
                      <a:pt x="39038" y="13144"/>
                      <a:pt x="56249" y="13144"/>
                    </a:cubicBezTo>
                    <a:cubicBezTo>
                      <a:pt x="73461" y="13144"/>
                      <a:pt x="89330" y="19240"/>
                      <a:pt x="101712" y="29337"/>
                    </a:cubicBezTo>
                    <a:cubicBezTo>
                      <a:pt x="104380" y="31499"/>
                      <a:pt x="108189" y="31366"/>
                      <a:pt x="110542" y="28956"/>
                    </a:cubicBezTo>
                    <a:cubicBezTo>
                      <a:pt x="113332" y="26222"/>
                      <a:pt x="113209" y="21717"/>
                      <a:pt x="110285" y="19307"/>
                    </a:cubicBez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Montserrat"/>
                </a:endParaRPr>
              </a:p>
            </p:txBody>
          </p:sp>
          <p:sp>
            <p:nvSpPr>
              <p:cNvPr id="137" name="Freeform: Shape 136">
                <a:extLst>
                  <a:ext uri="{FF2B5EF4-FFF2-40B4-BE49-F238E27FC236}">
                    <a16:creationId xmlns:a16="http://schemas.microsoft.com/office/drawing/2014/main" id="{FED3805D-0856-5B1B-BFAA-32B30C03827E}"/>
                  </a:ext>
                </a:extLst>
              </p:cNvPr>
              <p:cNvSpPr/>
              <p:nvPr/>
            </p:nvSpPr>
            <p:spPr>
              <a:xfrm>
                <a:off x="-1184665" y="2104784"/>
                <a:ext cx="192423" cy="57443"/>
              </a:xfrm>
              <a:custGeom>
                <a:avLst/>
                <a:gdLst>
                  <a:gd name="connsiteX0" fmla="*/ 81856 w 84456"/>
                  <a:gd name="connsiteY0" fmla="*/ 13335 h 25212"/>
                  <a:gd name="connsiteX1" fmla="*/ 42233 w 84456"/>
                  <a:gd name="connsiteY1" fmla="*/ 0 h 25212"/>
                  <a:gd name="connsiteX2" fmla="*/ 2608 w 84456"/>
                  <a:gd name="connsiteY2" fmla="*/ 13335 h 25212"/>
                  <a:gd name="connsiteX3" fmla="*/ 1904 w 84456"/>
                  <a:gd name="connsiteY3" fmla="*/ 23241 h 25212"/>
                  <a:gd name="connsiteX4" fmla="*/ 10419 w 84456"/>
                  <a:gd name="connsiteY4" fmla="*/ 23946 h 25212"/>
                  <a:gd name="connsiteX5" fmla="*/ 42233 w 84456"/>
                  <a:gd name="connsiteY5" fmla="*/ 13145 h 25212"/>
                  <a:gd name="connsiteX6" fmla="*/ 74046 w 84456"/>
                  <a:gd name="connsiteY6" fmla="*/ 23946 h 25212"/>
                  <a:gd name="connsiteX7" fmla="*/ 82552 w 84456"/>
                  <a:gd name="connsiteY7" fmla="*/ 23241 h 25212"/>
                  <a:gd name="connsiteX8" fmla="*/ 81856 w 84456"/>
                  <a:gd name="connsiteY8" fmla="*/ 13335 h 25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456" h="25212">
                    <a:moveTo>
                      <a:pt x="81856" y="13335"/>
                    </a:moveTo>
                    <a:cubicBezTo>
                      <a:pt x="70808" y="4953"/>
                      <a:pt x="57092" y="0"/>
                      <a:pt x="42233" y="0"/>
                    </a:cubicBezTo>
                    <a:cubicBezTo>
                      <a:pt x="27374" y="0"/>
                      <a:pt x="13658" y="4953"/>
                      <a:pt x="2608" y="13335"/>
                    </a:cubicBezTo>
                    <a:cubicBezTo>
                      <a:pt x="-573" y="15754"/>
                      <a:pt x="-888" y="20450"/>
                      <a:pt x="1904" y="23241"/>
                    </a:cubicBezTo>
                    <a:cubicBezTo>
                      <a:pt x="4190" y="25527"/>
                      <a:pt x="7876" y="25908"/>
                      <a:pt x="10419" y="23946"/>
                    </a:cubicBezTo>
                    <a:cubicBezTo>
                      <a:pt x="19239" y="17212"/>
                      <a:pt x="30288" y="13145"/>
                      <a:pt x="42233" y="13145"/>
                    </a:cubicBezTo>
                    <a:cubicBezTo>
                      <a:pt x="54167" y="13145"/>
                      <a:pt x="65216" y="17212"/>
                      <a:pt x="74046" y="23946"/>
                    </a:cubicBezTo>
                    <a:cubicBezTo>
                      <a:pt x="76580" y="25908"/>
                      <a:pt x="80266" y="25527"/>
                      <a:pt x="82552" y="23241"/>
                    </a:cubicBezTo>
                    <a:cubicBezTo>
                      <a:pt x="85343" y="20450"/>
                      <a:pt x="85028" y="15754"/>
                      <a:pt x="81856" y="13335"/>
                    </a:cubicBez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Montserrat"/>
                </a:endParaRPr>
              </a:p>
            </p:txBody>
          </p:sp>
          <p:sp>
            <p:nvSpPr>
              <p:cNvPr id="138" name="Freeform: Shape 137">
                <a:extLst>
                  <a:ext uri="{FF2B5EF4-FFF2-40B4-BE49-F238E27FC236}">
                    <a16:creationId xmlns:a16="http://schemas.microsoft.com/office/drawing/2014/main" id="{ADE4CDAA-2118-78F8-06CC-BF91CF3153E2}"/>
                  </a:ext>
                </a:extLst>
              </p:cNvPr>
              <p:cNvSpPr/>
              <p:nvPr/>
            </p:nvSpPr>
            <p:spPr>
              <a:xfrm>
                <a:off x="-1152665" y="2149643"/>
                <a:ext cx="128137" cy="44782"/>
              </a:xfrm>
              <a:custGeom>
                <a:avLst/>
                <a:gdLst>
                  <a:gd name="connsiteX0" fmla="*/ 53390 w 56240"/>
                  <a:gd name="connsiteY0" fmla="*/ 7620 h 19655"/>
                  <a:gd name="connsiteX1" fmla="*/ 28120 w 56240"/>
                  <a:gd name="connsiteY1" fmla="*/ 0 h 19655"/>
                  <a:gd name="connsiteX2" fmla="*/ 2850 w 56240"/>
                  <a:gd name="connsiteY2" fmla="*/ 7620 h 19655"/>
                  <a:gd name="connsiteX3" fmla="*/ 1955 w 56240"/>
                  <a:gd name="connsiteY3" fmla="*/ 17717 h 19655"/>
                  <a:gd name="connsiteX4" fmla="*/ 10089 w 56240"/>
                  <a:gd name="connsiteY4" fmla="*/ 18602 h 19655"/>
                  <a:gd name="connsiteX5" fmla="*/ 28120 w 56240"/>
                  <a:gd name="connsiteY5" fmla="*/ 13144 h 19655"/>
                  <a:gd name="connsiteX6" fmla="*/ 46151 w 56240"/>
                  <a:gd name="connsiteY6" fmla="*/ 18602 h 19655"/>
                  <a:gd name="connsiteX7" fmla="*/ 54286 w 56240"/>
                  <a:gd name="connsiteY7" fmla="*/ 17717 h 19655"/>
                  <a:gd name="connsiteX8" fmla="*/ 53390 w 56240"/>
                  <a:gd name="connsiteY8" fmla="*/ 7620 h 19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240" h="19655">
                    <a:moveTo>
                      <a:pt x="53390" y="7620"/>
                    </a:moveTo>
                    <a:cubicBezTo>
                      <a:pt x="46151" y="2791"/>
                      <a:pt x="37455" y="0"/>
                      <a:pt x="28120" y="0"/>
                    </a:cubicBezTo>
                    <a:cubicBezTo>
                      <a:pt x="18786" y="0"/>
                      <a:pt x="10147" y="2791"/>
                      <a:pt x="2850" y="7620"/>
                    </a:cubicBezTo>
                    <a:cubicBezTo>
                      <a:pt x="-578" y="9906"/>
                      <a:pt x="-959" y="14792"/>
                      <a:pt x="1955" y="17717"/>
                    </a:cubicBezTo>
                    <a:cubicBezTo>
                      <a:pt x="4117" y="19879"/>
                      <a:pt x="7547" y="20317"/>
                      <a:pt x="10089" y="18602"/>
                    </a:cubicBezTo>
                    <a:cubicBezTo>
                      <a:pt x="15290" y="15173"/>
                      <a:pt x="21453" y="13144"/>
                      <a:pt x="28120" y="13144"/>
                    </a:cubicBezTo>
                    <a:cubicBezTo>
                      <a:pt x="34788" y="13144"/>
                      <a:pt x="40950" y="15173"/>
                      <a:pt x="46151" y="18602"/>
                    </a:cubicBezTo>
                    <a:cubicBezTo>
                      <a:pt x="48695" y="20317"/>
                      <a:pt x="52124" y="19879"/>
                      <a:pt x="54286" y="17717"/>
                    </a:cubicBezTo>
                    <a:cubicBezTo>
                      <a:pt x="57201" y="14792"/>
                      <a:pt x="56819" y="9906"/>
                      <a:pt x="53390" y="7620"/>
                    </a:cubicBez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Montserrat"/>
                </a:endParaRPr>
              </a:p>
            </p:txBody>
          </p:sp>
          <p:sp>
            <p:nvSpPr>
              <p:cNvPr id="139" name="Freeform: Shape 138">
                <a:extLst>
                  <a:ext uri="{FF2B5EF4-FFF2-40B4-BE49-F238E27FC236}">
                    <a16:creationId xmlns:a16="http://schemas.microsoft.com/office/drawing/2014/main" id="{FF8AE2CB-7DE5-88CC-FD23-D26C58547821}"/>
                  </a:ext>
                </a:extLst>
              </p:cNvPr>
              <p:cNvSpPr/>
              <p:nvPr/>
            </p:nvSpPr>
            <p:spPr>
              <a:xfrm>
                <a:off x="-1278703" y="1960252"/>
                <a:ext cx="380495" cy="380516"/>
              </a:xfrm>
              <a:custGeom>
                <a:avLst/>
                <a:gdLst>
                  <a:gd name="connsiteX0" fmla="*/ 83506 w 167002"/>
                  <a:gd name="connsiteY0" fmla="*/ 0 h 167011"/>
                  <a:gd name="connsiteX1" fmla="*/ 0 w 167002"/>
                  <a:gd name="connsiteY1" fmla="*/ 83506 h 167011"/>
                  <a:gd name="connsiteX2" fmla="*/ 83506 w 167002"/>
                  <a:gd name="connsiteY2" fmla="*/ 167011 h 167011"/>
                  <a:gd name="connsiteX3" fmla="*/ 167002 w 167002"/>
                  <a:gd name="connsiteY3" fmla="*/ 83506 h 167011"/>
                  <a:gd name="connsiteX4" fmla="*/ 83506 w 167002"/>
                  <a:gd name="connsiteY4" fmla="*/ 0 h 167011"/>
                  <a:gd name="connsiteX5" fmla="*/ 83506 w 167002"/>
                  <a:gd name="connsiteY5" fmla="*/ 156467 h 167011"/>
                  <a:gd name="connsiteX6" fmla="*/ 10544 w 167002"/>
                  <a:gd name="connsiteY6" fmla="*/ 83506 h 167011"/>
                  <a:gd name="connsiteX7" fmla="*/ 83506 w 167002"/>
                  <a:gd name="connsiteY7" fmla="*/ 10544 h 167011"/>
                  <a:gd name="connsiteX8" fmla="*/ 156467 w 167002"/>
                  <a:gd name="connsiteY8" fmla="*/ 83506 h 167011"/>
                  <a:gd name="connsiteX9" fmla="*/ 83506 w 167002"/>
                  <a:gd name="connsiteY9" fmla="*/ 156467 h 167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002" h="167011">
                    <a:moveTo>
                      <a:pt x="83506" y="0"/>
                    </a:moveTo>
                    <a:cubicBezTo>
                      <a:pt x="37462" y="0"/>
                      <a:pt x="0" y="37471"/>
                      <a:pt x="0" y="83506"/>
                    </a:cubicBezTo>
                    <a:cubicBezTo>
                      <a:pt x="0" y="129540"/>
                      <a:pt x="37462" y="167011"/>
                      <a:pt x="83506" y="167011"/>
                    </a:cubicBezTo>
                    <a:cubicBezTo>
                      <a:pt x="129540" y="167011"/>
                      <a:pt x="167002" y="129540"/>
                      <a:pt x="167002" y="83506"/>
                    </a:cubicBezTo>
                    <a:cubicBezTo>
                      <a:pt x="166945" y="37471"/>
                      <a:pt x="129540" y="0"/>
                      <a:pt x="83506" y="0"/>
                    </a:cubicBezTo>
                    <a:close/>
                    <a:moveTo>
                      <a:pt x="83506" y="156467"/>
                    </a:moveTo>
                    <a:cubicBezTo>
                      <a:pt x="43244" y="156467"/>
                      <a:pt x="10544" y="123768"/>
                      <a:pt x="10544" y="83506"/>
                    </a:cubicBezTo>
                    <a:cubicBezTo>
                      <a:pt x="10544" y="43244"/>
                      <a:pt x="43244" y="10544"/>
                      <a:pt x="83506" y="10544"/>
                    </a:cubicBezTo>
                    <a:cubicBezTo>
                      <a:pt x="123759" y="10544"/>
                      <a:pt x="156467" y="43244"/>
                      <a:pt x="156467" y="83506"/>
                    </a:cubicBezTo>
                    <a:cubicBezTo>
                      <a:pt x="156467" y="123701"/>
                      <a:pt x="123701" y="156467"/>
                      <a:pt x="83506" y="156467"/>
                    </a:cubicBez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Montserrat"/>
                </a:endParaRPr>
              </a:p>
            </p:txBody>
          </p:sp>
        </p:grpSp>
        <p:grpSp>
          <p:nvGrpSpPr>
            <p:cNvPr id="50" name="Graphic 13134">
              <a:extLst>
                <a:ext uri="{FF2B5EF4-FFF2-40B4-BE49-F238E27FC236}">
                  <a16:creationId xmlns:a16="http://schemas.microsoft.com/office/drawing/2014/main" id="{D949BCC8-F5FA-892F-7CB2-672E7AEF56F4}"/>
                </a:ext>
              </a:extLst>
            </p:cNvPr>
            <p:cNvGrpSpPr/>
            <p:nvPr/>
          </p:nvGrpSpPr>
          <p:grpSpPr>
            <a:xfrm>
              <a:off x="2332724" y="1856954"/>
              <a:ext cx="500513" cy="177510"/>
              <a:chOff x="-3889818" y="1786242"/>
              <a:chExt cx="1121664" cy="397807"/>
            </a:xfrm>
            <a:solidFill>
              <a:schemeClr val="bg1"/>
            </a:solidFill>
          </p:grpSpPr>
          <p:grpSp>
            <p:nvGrpSpPr>
              <p:cNvPr id="118" name="Graphic 13134">
                <a:extLst>
                  <a:ext uri="{FF2B5EF4-FFF2-40B4-BE49-F238E27FC236}">
                    <a16:creationId xmlns:a16="http://schemas.microsoft.com/office/drawing/2014/main" id="{E2687694-57AE-D4BC-05D2-2CFFF1E5A91E}"/>
                  </a:ext>
                </a:extLst>
              </p:cNvPr>
              <p:cNvGrpSpPr/>
              <p:nvPr/>
            </p:nvGrpSpPr>
            <p:grpSpPr>
              <a:xfrm>
                <a:off x="-3096944" y="1786242"/>
                <a:ext cx="328790" cy="397807"/>
                <a:chOff x="-3096944" y="1786242"/>
                <a:chExt cx="328790" cy="397807"/>
              </a:xfrm>
              <a:grpFill/>
            </p:grpSpPr>
            <p:grpSp>
              <p:nvGrpSpPr>
                <p:cNvPr id="125" name="Graphic 13134">
                  <a:extLst>
                    <a:ext uri="{FF2B5EF4-FFF2-40B4-BE49-F238E27FC236}">
                      <a16:creationId xmlns:a16="http://schemas.microsoft.com/office/drawing/2014/main" id="{E0E6A483-6B94-8756-B937-044D88306BF6}"/>
                    </a:ext>
                  </a:extLst>
                </p:cNvPr>
                <p:cNvGrpSpPr/>
                <p:nvPr/>
              </p:nvGrpSpPr>
              <p:grpSpPr>
                <a:xfrm>
                  <a:off x="-3009179" y="1786242"/>
                  <a:ext cx="241025" cy="397807"/>
                  <a:chOff x="-3009179" y="1786242"/>
                  <a:chExt cx="241025" cy="397807"/>
                </a:xfrm>
                <a:grpFill/>
              </p:grpSpPr>
              <p:sp>
                <p:nvSpPr>
                  <p:cNvPr id="127" name="Freeform: Shape 126">
                    <a:extLst>
                      <a:ext uri="{FF2B5EF4-FFF2-40B4-BE49-F238E27FC236}">
                        <a16:creationId xmlns:a16="http://schemas.microsoft.com/office/drawing/2014/main" id="{0872AD9D-EF9C-1EEA-0910-FEF21BB4E273}"/>
                      </a:ext>
                    </a:extLst>
                  </p:cNvPr>
                  <p:cNvSpPr/>
                  <p:nvPr/>
                </p:nvSpPr>
                <p:spPr>
                  <a:xfrm>
                    <a:off x="-2882512" y="1786242"/>
                    <a:ext cx="114358" cy="397807"/>
                  </a:xfrm>
                  <a:custGeom>
                    <a:avLst/>
                    <a:gdLst>
                      <a:gd name="connsiteX0" fmla="*/ 12441 w 114358"/>
                      <a:gd name="connsiteY0" fmla="*/ 397807 h 397807"/>
                      <a:gd name="connsiteX1" fmla="*/ 3012 w 114358"/>
                      <a:gd name="connsiteY1" fmla="*/ 393426 h 397807"/>
                      <a:gd name="connsiteX2" fmla="*/ 4345 w 114358"/>
                      <a:gd name="connsiteY2" fmla="*/ 375804 h 397807"/>
                      <a:gd name="connsiteX3" fmla="*/ 89308 w 114358"/>
                      <a:gd name="connsiteY3" fmla="*/ 198925 h 397807"/>
                      <a:gd name="connsiteX4" fmla="*/ 4440 w 114358"/>
                      <a:gd name="connsiteY4" fmla="*/ 21951 h 397807"/>
                      <a:gd name="connsiteX5" fmla="*/ 3202 w 114358"/>
                      <a:gd name="connsiteY5" fmla="*/ 4329 h 397807"/>
                      <a:gd name="connsiteX6" fmla="*/ 20823 w 114358"/>
                      <a:gd name="connsiteY6" fmla="*/ 3091 h 397807"/>
                      <a:gd name="connsiteX7" fmla="*/ 114359 w 114358"/>
                      <a:gd name="connsiteY7" fmla="*/ 199020 h 397807"/>
                      <a:gd name="connsiteX8" fmla="*/ 20728 w 114358"/>
                      <a:gd name="connsiteY8" fmla="*/ 394759 h 397807"/>
                      <a:gd name="connsiteX9" fmla="*/ 12441 w 114358"/>
                      <a:gd name="connsiteY9" fmla="*/ 397807 h 397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358" h="397807">
                        <a:moveTo>
                          <a:pt x="12441" y="397807"/>
                        </a:moveTo>
                        <a:cubicBezTo>
                          <a:pt x="8917" y="397807"/>
                          <a:pt x="5488" y="396378"/>
                          <a:pt x="3012" y="393426"/>
                        </a:cubicBezTo>
                        <a:cubicBezTo>
                          <a:pt x="-1465" y="388187"/>
                          <a:pt x="-894" y="380281"/>
                          <a:pt x="4345" y="375804"/>
                        </a:cubicBezTo>
                        <a:cubicBezTo>
                          <a:pt x="59114" y="328560"/>
                          <a:pt x="89308" y="265695"/>
                          <a:pt x="89308" y="198925"/>
                        </a:cubicBezTo>
                        <a:cubicBezTo>
                          <a:pt x="89308" y="132155"/>
                          <a:pt x="59209" y="69290"/>
                          <a:pt x="4440" y="21951"/>
                        </a:cubicBezTo>
                        <a:cubicBezTo>
                          <a:pt x="-798" y="17474"/>
                          <a:pt x="-1370" y="9568"/>
                          <a:pt x="3202" y="4329"/>
                        </a:cubicBezTo>
                        <a:cubicBezTo>
                          <a:pt x="7679" y="-909"/>
                          <a:pt x="15585" y="-1481"/>
                          <a:pt x="20823" y="3091"/>
                        </a:cubicBezTo>
                        <a:cubicBezTo>
                          <a:pt x="81116" y="55193"/>
                          <a:pt x="114359" y="124821"/>
                          <a:pt x="114359" y="199020"/>
                        </a:cubicBezTo>
                        <a:cubicBezTo>
                          <a:pt x="114359" y="273220"/>
                          <a:pt x="81116" y="342753"/>
                          <a:pt x="20728" y="394759"/>
                        </a:cubicBezTo>
                        <a:cubicBezTo>
                          <a:pt x="18156" y="396759"/>
                          <a:pt x="15299" y="397807"/>
                          <a:pt x="12441" y="397807"/>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Montserrat"/>
                    </a:endParaRPr>
                  </a:p>
                </p:txBody>
              </p:sp>
              <p:sp>
                <p:nvSpPr>
                  <p:cNvPr id="128" name="Freeform: Shape 127">
                    <a:extLst>
                      <a:ext uri="{FF2B5EF4-FFF2-40B4-BE49-F238E27FC236}">
                        <a16:creationId xmlns:a16="http://schemas.microsoft.com/office/drawing/2014/main" id="{FE15DAA1-25BC-8BDC-A865-E827EB6A174F}"/>
                      </a:ext>
                    </a:extLst>
                  </p:cNvPr>
                  <p:cNvSpPr/>
                  <p:nvPr/>
                </p:nvSpPr>
                <p:spPr>
                  <a:xfrm>
                    <a:off x="-3009179" y="1895589"/>
                    <a:ext cx="61955" cy="179113"/>
                  </a:xfrm>
                  <a:custGeom>
                    <a:avLst/>
                    <a:gdLst>
                      <a:gd name="connsiteX0" fmla="*/ 12521 w 61955"/>
                      <a:gd name="connsiteY0" fmla="*/ 179113 h 179113"/>
                      <a:gd name="connsiteX1" fmla="*/ 3091 w 61955"/>
                      <a:gd name="connsiteY1" fmla="*/ 174827 h 179113"/>
                      <a:gd name="connsiteX2" fmla="*/ 4329 w 61955"/>
                      <a:gd name="connsiteY2" fmla="*/ 157206 h 179113"/>
                      <a:gd name="connsiteX3" fmla="*/ 36905 w 61955"/>
                      <a:gd name="connsiteY3" fmla="*/ 89578 h 179113"/>
                      <a:gd name="connsiteX4" fmla="*/ 4329 w 61955"/>
                      <a:gd name="connsiteY4" fmla="*/ 21951 h 179113"/>
                      <a:gd name="connsiteX5" fmla="*/ 3091 w 61955"/>
                      <a:gd name="connsiteY5" fmla="*/ 4329 h 179113"/>
                      <a:gd name="connsiteX6" fmla="*/ 20712 w 61955"/>
                      <a:gd name="connsiteY6" fmla="*/ 3091 h 179113"/>
                      <a:gd name="connsiteX7" fmla="*/ 61956 w 61955"/>
                      <a:gd name="connsiteY7" fmla="*/ 89673 h 179113"/>
                      <a:gd name="connsiteX8" fmla="*/ 20712 w 61955"/>
                      <a:gd name="connsiteY8" fmla="*/ 176160 h 179113"/>
                      <a:gd name="connsiteX9" fmla="*/ 12521 w 61955"/>
                      <a:gd name="connsiteY9" fmla="*/ 179113 h 179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955" h="179113">
                        <a:moveTo>
                          <a:pt x="12521" y="179113"/>
                        </a:moveTo>
                        <a:cubicBezTo>
                          <a:pt x="8997" y="179113"/>
                          <a:pt x="5568" y="177684"/>
                          <a:pt x="3091" y="174827"/>
                        </a:cubicBezTo>
                        <a:cubicBezTo>
                          <a:pt x="-1386" y="169588"/>
                          <a:pt x="-814" y="161682"/>
                          <a:pt x="4329" y="157206"/>
                        </a:cubicBezTo>
                        <a:cubicBezTo>
                          <a:pt x="25380" y="139013"/>
                          <a:pt x="36905" y="115010"/>
                          <a:pt x="36905" y="89578"/>
                        </a:cubicBezTo>
                        <a:cubicBezTo>
                          <a:pt x="36905" y="64146"/>
                          <a:pt x="25380" y="40143"/>
                          <a:pt x="4329" y="21951"/>
                        </a:cubicBezTo>
                        <a:cubicBezTo>
                          <a:pt x="-909" y="17474"/>
                          <a:pt x="-1481" y="9568"/>
                          <a:pt x="3091" y="4329"/>
                        </a:cubicBezTo>
                        <a:cubicBezTo>
                          <a:pt x="7568" y="-909"/>
                          <a:pt x="15474" y="-1481"/>
                          <a:pt x="20712" y="3091"/>
                        </a:cubicBezTo>
                        <a:cubicBezTo>
                          <a:pt x="47287" y="26046"/>
                          <a:pt x="61956" y="56812"/>
                          <a:pt x="61956" y="89673"/>
                        </a:cubicBezTo>
                        <a:cubicBezTo>
                          <a:pt x="61956" y="122439"/>
                          <a:pt x="47287" y="153205"/>
                          <a:pt x="20712" y="176160"/>
                        </a:cubicBezTo>
                        <a:cubicBezTo>
                          <a:pt x="18331" y="178065"/>
                          <a:pt x="15378" y="179113"/>
                          <a:pt x="12521" y="179113"/>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Montserrat"/>
                    </a:endParaRPr>
                  </a:p>
                </p:txBody>
              </p:sp>
              <p:sp>
                <p:nvSpPr>
                  <p:cNvPr id="129" name="Freeform: Shape 128">
                    <a:extLst>
                      <a:ext uri="{FF2B5EF4-FFF2-40B4-BE49-F238E27FC236}">
                        <a16:creationId xmlns:a16="http://schemas.microsoft.com/office/drawing/2014/main" id="{2DF68B51-37F6-514F-9420-42F6FAB1B3F8}"/>
                      </a:ext>
                    </a:extLst>
                  </p:cNvPr>
                  <p:cNvSpPr/>
                  <p:nvPr/>
                </p:nvSpPr>
                <p:spPr>
                  <a:xfrm>
                    <a:off x="-2945853" y="1840820"/>
                    <a:ext cx="88165" cy="288555"/>
                  </a:xfrm>
                  <a:custGeom>
                    <a:avLst/>
                    <a:gdLst>
                      <a:gd name="connsiteX0" fmla="*/ 12441 w 88165"/>
                      <a:gd name="connsiteY0" fmla="*/ 288555 h 288555"/>
                      <a:gd name="connsiteX1" fmla="*/ 3012 w 88165"/>
                      <a:gd name="connsiteY1" fmla="*/ 284174 h 288555"/>
                      <a:gd name="connsiteX2" fmla="*/ 4345 w 88165"/>
                      <a:gd name="connsiteY2" fmla="*/ 266553 h 288555"/>
                      <a:gd name="connsiteX3" fmla="*/ 63209 w 88165"/>
                      <a:gd name="connsiteY3" fmla="*/ 144252 h 288555"/>
                      <a:gd name="connsiteX4" fmla="*/ 4345 w 88165"/>
                      <a:gd name="connsiteY4" fmla="*/ 21951 h 288555"/>
                      <a:gd name="connsiteX5" fmla="*/ 3107 w 88165"/>
                      <a:gd name="connsiteY5" fmla="*/ 4329 h 288555"/>
                      <a:gd name="connsiteX6" fmla="*/ 20728 w 88165"/>
                      <a:gd name="connsiteY6" fmla="*/ 3091 h 288555"/>
                      <a:gd name="connsiteX7" fmla="*/ 88165 w 88165"/>
                      <a:gd name="connsiteY7" fmla="*/ 144252 h 288555"/>
                      <a:gd name="connsiteX8" fmla="*/ 20633 w 88165"/>
                      <a:gd name="connsiteY8" fmla="*/ 285412 h 288555"/>
                      <a:gd name="connsiteX9" fmla="*/ 12441 w 88165"/>
                      <a:gd name="connsiteY9" fmla="*/ 288555 h 288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165" h="288555">
                        <a:moveTo>
                          <a:pt x="12441" y="288555"/>
                        </a:moveTo>
                        <a:cubicBezTo>
                          <a:pt x="8917" y="288555"/>
                          <a:pt x="5488" y="287127"/>
                          <a:pt x="3012" y="284174"/>
                        </a:cubicBezTo>
                        <a:cubicBezTo>
                          <a:pt x="-1465" y="278935"/>
                          <a:pt x="-894" y="271029"/>
                          <a:pt x="4345" y="266553"/>
                        </a:cubicBezTo>
                        <a:cubicBezTo>
                          <a:pt x="42255" y="233787"/>
                          <a:pt x="63209" y="190353"/>
                          <a:pt x="63209" y="144252"/>
                        </a:cubicBezTo>
                        <a:cubicBezTo>
                          <a:pt x="63209" y="98151"/>
                          <a:pt x="42350" y="54717"/>
                          <a:pt x="4345" y="21951"/>
                        </a:cubicBezTo>
                        <a:cubicBezTo>
                          <a:pt x="-894" y="17474"/>
                          <a:pt x="-1465" y="9568"/>
                          <a:pt x="3107" y="4329"/>
                        </a:cubicBezTo>
                        <a:cubicBezTo>
                          <a:pt x="7583" y="-909"/>
                          <a:pt x="15489" y="-1481"/>
                          <a:pt x="20728" y="3091"/>
                        </a:cubicBezTo>
                        <a:cubicBezTo>
                          <a:pt x="64257" y="40715"/>
                          <a:pt x="88165" y="90816"/>
                          <a:pt x="88165" y="144252"/>
                        </a:cubicBezTo>
                        <a:cubicBezTo>
                          <a:pt x="88165" y="197687"/>
                          <a:pt x="64162" y="247788"/>
                          <a:pt x="20633" y="285412"/>
                        </a:cubicBezTo>
                        <a:cubicBezTo>
                          <a:pt x="18251" y="287508"/>
                          <a:pt x="15394" y="288555"/>
                          <a:pt x="12441" y="28855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Montserrat"/>
                    </a:endParaRPr>
                  </a:p>
                </p:txBody>
              </p:sp>
            </p:grpSp>
            <p:sp>
              <p:nvSpPr>
                <p:cNvPr id="126" name="Freeform: Shape 125">
                  <a:extLst>
                    <a:ext uri="{FF2B5EF4-FFF2-40B4-BE49-F238E27FC236}">
                      <a16:creationId xmlns:a16="http://schemas.microsoft.com/office/drawing/2014/main" id="{43C7782F-EC8A-0127-EA6D-437D3A95B389}"/>
                    </a:ext>
                  </a:extLst>
                </p:cNvPr>
                <p:cNvSpPr/>
                <p:nvPr/>
              </p:nvSpPr>
              <p:spPr>
                <a:xfrm>
                  <a:off x="-3096944" y="1951652"/>
                  <a:ext cx="66566" cy="66554"/>
                </a:xfrm>
                <a:custGeom>
                  <a:avLst/>
                  <a:gdLst>
                    <a:gd name="connsiteX0" fmla="*/ 45802 w 66566"/>
                    <a:gd name="connsiteY0" fmla="*/ 64091 h 66554"/>
                    <a:gd name="connsiteX1" fmla="*/ 2464 w 66566"/>
                    <a:gd name="connsiteY1" fmla="*/ 45802 h 66554"/>
                    <a:gd name="connsiteX2" fmla="*/ 20752 w 66566"/>
                    <a:gd name="connsiteY2" fmla="*/ 2464 h 66554"/>
                    <a:gd name="connsiteX3" fmla="*/ 64091 w 66566"/>
                    <a:gd name="connsiteY3" fmla="*/ 20752 h 66554"/>
                    <a:gd name="connsiteX4" fmla="*/ 45802 w 66566"/>
                    <a:gd name="connsiteY4" fmla="*/ 64091 h 665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566" h="66554">
                      <a:moveTo>
                        <a:pt x="45802" y="64091"/>
                      </a:moveTo>
                      <a:cubicBezTo>
                        <a:pt x="28753" y="71044"/>
                        <a:pt x="9322" y="62757"/>
                        <a:pt x="2464" y="45802"/>
                      </a:cubicBezTo>
                      <a:cubicBezTo>
                        <a:pt x="-4490" y="28753"/>
                        <a:pt x="3797" y="9322"/>
                        <a:pt x="20752" y="2464"/>
                      </a:cubicBezTo>
                      <a:cubicBezTo>
                        <a:pt x="37801" y="-4490"/>
                        <a:pt x="57233" y="3797"/>
                        <a:pt x="64091" y="20752"/>
                      </a:cubicBezTo>
                      <a:cubicBezTo>
                        <a:pt x="71044" y="37801"/>
                        <a:pt x="62852" y="57232"/>
                        <a:pt x="45802" y="6409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Montserrat"/>
                  </a:endParaRPr>
                </a:p>
              </p:txBody>
            </p:sp>
          </p:grpSp>
          <p:grpSp>
            <p:nvGrpSpPr>
              <p:cNvPr id="119" name="Graphic 13134">
                <a:extLst>
                  <a:ext uri="{FF2B5EF4-FFF2-40B4-BE49-F238E27FC236}">
                    <a16:creationId xmlns:a16="http://schemas.microsoft.com/office/drawing/2014/main" id="{20973BF0-6F1A-FD07-08E5-099E1C340716}"/>
                  </a:ext>
                </a:extLst>
              </p:cNvPr>
              <p:cNvGrpSpPr/>
              <p:nvPr/>
            </p:nvGrpSpPr>
            <p:grpSpPr>
              <a:xfrm>
                <a:off x="-3889818" y="1786313"/>
                <a:ext cx="328695" cy="397736"/>
                <a:chOff x="-3889818" y="1786313"/>
                <a:chExt cx="328695" cy="397736"/>
              </a:xfrm>
              <a:grpFill/>
            </p:grpSpPr>
            <p:grpSp>
              <p:nvGrpSpPr>
                <p:cNvPr id="120" name="Graphic 13134">
                  <a:extLst>
                    <a:ext uri="{FF2B5EF4-FFF2-40B4-BE49-F238E27FC236}">
                      <a16:creationId xmlns:a16="http://schemas.microsoft.com/office/drawing/2014/main" id="{8350B95D-432A-7511-678A-CBC3ED6CB0D9}"/>
                    </a:ext>
                  </a:extLst>
                </p:cNvPr>
                <p:cNvGrpSpPr/>
                <p:nvPr/>
              </p:nvGrpSpPr>
              <p:grpSpPr>
                <a:xfrm>
                  <a:off x="-3889818" y="1786313"/>
                  <a:ext cx="240930" cy="397736"/>
                  <a:chOff x="-3889818" y="1786313"/>
                  <a:chExt cx="240930" cy="397736"/>
                </a:xfrm>
                <a:grpFill/>
              </p:grpSpPr>
              <p:sp>
                <p:nvSpPr>
                  <p:cNvPr id="122" name="Freeform: Shape 121">
                    <a:extLst>
                      <a:ext uri="{FF2B5EF4-FFF2-40B4-BE49-F238E27FC236}">
                        <a16:creationId xmlns:a16="http://schemas.microsoft.com/office/drawing/2014/main" id="{EBFA6AFA-8DB7-2E64-AFD1-78344B8D3F37}"/>
                      </a:ext>
                    </a:extLst>
                  </p:cNvPr>
                  <p:cNvSpPr/>
                  <p:nvPr/>
                </p:nvSpPr>
                <p:spPr>
                  <a:xfrm>
                    <a:off x="-3889818" y="1786313"/>
                    <a:ext cx="114358" cy="397736"/>
                  </a:xfrm>
                  <a:custGeom>
                    <a:avLst/>
                    <a:gdLst>
                      <a:gd name="connsiteX0" fmla="*/ 101822 w 114358"/>
                      <a:gd name="connsiteY0" fmla="*/ 397736 h 397736"/>
                      <a:gd name="connsiteX1" fmla="*/ 93631 w 114358"/>
                      <a:gd name="connsiteY1" fmla="*/ 394688 h 397736"/>
                      <a:gd name="connsiteX2" fmla="*/ 0 w 114358"/>
                      <a:gd name="connsiteY2" fmla="*/ 198950 h 397736"/>
                      <a:gd name="connsiteX3" fmla="*/ 93536 w 114358"/>
                      <a:gd name="connsiteY3" fmla="*/ 3020 h 397736"/>
                      <a:gd name="connsiteX4" fmla="*/ 111157 w 114358"/>
                      <a:gd name="connsiteY4" fmla="*/ 4259 h 397736"/>
                      <a:gd name="connsiteX5" fmla="*/ 109919 w 114358"/>
                      <a:gd name="connsiteY5" fmla="*/ 21880 h 397736"/>
                      <a:gd name="connsiteX6" fmla="*/ 25051 w 114358"/>
                      <a:gd name="connsiteY6" fmla="*/ 198854 h 397736"/>
                      <a:gd name="connsiteX7" fmla="*/ 110014 w 114358"/>
                      <a:gd name="connsiteY7" fmla="*/ 375734 h 397736"/>
                      <a:gd name="connsiteX8" fmla="*/ 111347 w 114358"/>
                      <a:gd name="connsiteY8" fmla="*/ 393355 h 397736"/>
                      <a:gd name="connsiteX9" fmla="*/ 101822 w 114358"/>
                      <a:gd name="connsiteY9" fmla="*/ 397736 h 397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358" h="397736">
                        <a:moveTo>
                          <a:pt x="101822" y="397736"/>
                        </a:moveTo>
                        <a:cubicBezTo>
                          <a:pt x="98965" y="397736"/>
                          <a:pt x="96012" y="396689"/>
                          <a:pt x="93631" y="394688"/>
                        </a:cubicBezTo>
                        <a:cubicBezTo>
                          <a:pt x="33242" y="342587"/>
                          <a:pt x="0" y="273054"/>
                          <a:pt x="0" y="198950"/>
                        </a:cubicBezTo>
                        <a:cubicBezTo>
                          <a:pt x="0" y="124750"/>
                          <a:pt x="33242" y="55217"/>
                          <a:pt x="93536" y="3020"/>
                        </a:cubicBezTo>
                        <a:cubicBezTo>
                          <a:pt x="98774" y="-1456"/>
                          <a:pt x="106680" y="-885"/>
                          <a:pt x="111157" y="4259"/>
                        </a:cubicBezTo>
                        <a:cubicBezTo>
                          <a:pt x="115633" y="9497"/>
                          <a:pt x="115062" y="17403"/>
                          <a:pt x="109919" y="21880"/>
                        </a:cubicBezTo>
                        <a:cubicBezTo>
                          <a:pt x="55150" y="69219"/>
                          <a:pt x="24955" y="132084"/>
                          <a:pt x="25051" y="198854"/>
                        </a:cubicBezTo>
                        <a:cubicBezTo>
                          <a:pt x="25051" y="265625"/>
                          <a:pt x="55245" y="328490"/>
                          <a:pt x="110014" y="375734"/>
                        </a:cubicBezTo>
                        <a:cubicBezTo>
                          <a:pt x="115253" y="380210"/>
                          <a:pt x="115824" y="388116"/>
                          <a:pt x="111347" y="393355"/>
                        </a:cubicBezTo>
                        <a:cubicBezTo>
                          <a:pt x="108871" y="396212"/>
                          <a:pt x="105346" y="397736"/>
                          <a:pt x="101822" y="397736"/>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Montserrat"/>
                    </a:endParaRPr>
                  </a:p>
                </p:txBody>
              </p:sp>
              <p:sp>
                <p:nvSpPr>
                  <p:cNvPr id="123" name="Freeform: Shape 122">
                    <a:extLst>
                      <a:ext uri="{FF2B5EF4-FFF2-40B4-BE49-F238E27FC236}">
                        <a16:creationId xmlns:a16="http://schemas.microsoft.com/office/drawing/2014/main" id="{676E186E-787D-95A7-B1E7-FDEAF677FA1D}"/>
                      </a:ext>
                    </a:extLst>
                  </p:cNvPr>
                  <p:cNvSpPr/>
                  <p:nvPr/>
                </p:nvSpPr>
                <p:spPr>
                  <a:xfrm>
                    <a:off x="-3710843" y="1895526"/>
                    <a:ext cx="61955" cy="179176"/>
                  </a:xfrm>
                  <a:custGeom>
                    <a:avLst/>
                    <a:gdLst>
                      <a:gd name="connsiteX0" fmla="*/ 49435 w 61955"/>
                      <a:gd name="connsiteY0" fmla="*/ 179176 h 179176"/>
                      <a:gd name="connsiteX1" fmla="*/ 41243 w 61955"/>
                      <a:gd name="connsiteY1" fmla="*/ 176128 h 179176"/>
                      <a:gd name="connsiteX2" fmla="*/ 0 w 61955"/>
                      <a:gd name="connsiteY2" fmla="*/ 89641 h 179176"/>
                      <a:gd name="connsiteX3" fmla="*/ 41243 w 61955"/>
                      <a:gd name="connsiteY3" fmla="*/ 3059 h 179176"/>
                      <a:gd name="connsiteX4" fmla="*/ 58864 w 61955"/>
                      <a:gd name="connsiteY4" fmla="*/ 4297 h 179176"/>
                      <a:gd name="connsiteX5" fmla="*/ 57626 w 61955"/>
                      <a:gd name="connsiteY5" fmla="*/ 21919 h 179176"/>
                      <a:gd name="connsiteX6" fmla="*/ 25051 w 61955"/>
                      <a:gd name="connsiteY6" fmla="*/ 89546 h 179176"/>
                      <a:gd name="connsiteX7" fmla="*/ 57626 w 61955"/>
                      <a:gd name="connsiteY7" fmla="*/ 157174 h 179176"/>
                      <a:gd name="connsiteX8" fmla="*/ 58864 w 61955"/>
                      <a:gd name="connsiteY8" fmla="*/ 174795 h 179176"/>
                      <a:gd name="connsiteX9" fmla="*/ 49435 w 61955"/>
                      <a:gd name="connsiteY9" fmla="*/ 179176 h 179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955" h="179176">
                        <a:moveTo>
                          <a:pt x="49435" y="179176"/>
                        </a:moveTo>
                        <a:cubicBezTo>
                          <a:pt x="46577" y="179176"/>
                          <a:pt x="43624" y="178129"/>
                          <a:pt x="41243" y="176128"/>
                        </a:cubicBezTo>
                        <a:cubicBezTo>
                          <a:pt x="14668" y="153173"/>
                          <a:pt x="0" y="122407"/>
                          <a:pt x="0" y="89641"/>
                        </a:cubicBezTo>
                        <a:cubicBezTo>
                          <a:pt x="0" y="56780"/>
                          <a:pt x="14668" y="26110"/>
                          <a:pt x="41243" y="3059"/>
                        </a:cubicBezTo>
                        <a:cubicBezTo>
                          <a:pt x="46482" y="-1513"/>
                          <a:pt x="54388" y="-846"/>
                          <a:pt x="58864" y="4297"/>
                        </a:cubicBezTo>
                        <a:cubicBezTo>
                          <a:pt x="63341" y="9536"/>
                          <a:pt x="62770" y="17442"/>
                          <a:pt x="57626" y="21919"/>
                        </a:cubicBezTo>
                        <a:cubicBezTo>
                          <a:pt x="36576" y="40111"/>
                          <a:pt x="25051" y="64114"/>
                          <a:pt x="25051" y="89546"/>
                        </a:cubicBezTo>
                        <a:cubicBezTo>
                          <a:pt x="25051" y="114978"/>
                          <a:pt x="36671" y="138981"/>
                          <a:pt x="57626" y="157174"/>
                        </a:cubicBezTo>
                        <a:cubicBezTo>
                          <a:pt x="62865" y="161650"/>
                          <a:pt x="63436" y="169556"/>
                          <a:pt x="58864" y="174795"/>
                        </a:cubicBezTo>
                        <a:cubicBezTo>
                          <a:pt x="56388" y="177748"/>
                          <a:pt x="52959" y="179176"/>
                          <a:pt x="49435" y="179176"/>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Montserrat"/>
                    </a:endParaRPr>
                  </a:p>
                </p:txBody>
              </p:sp>
              <p:sp>
                <p:nvSpPr>
                  <p:cNvPr id="124" name="Freeform: Shape 123">
                    <a:extLst>
                      <a:ext uri="{FF2B5EF4-FFF2-40B4-BE49-F238E27FC236}">
                        <a16:creationId xmlns:a16="http://schemas.microsoft.com/office/drawing/2014/main" id="{F16FCD49-5CE4-7317-E1A5-48033556DA0C}"/>
                      </a:ext>
                    </a:extLst>
                  </p:cNvPr>
                  <p:cNvSpPr/>
                  <p:nvPr/>
                </p:nvSpPr>
                <p:spPr>
                  <a:xfrm>
                    <a:off x="-3800473" y="1840986"/>
                    <a:ext cx="88165" cy="288389"/>
                  </a:xfrm>
                  <a:custGeom>
                    <a:avLst/>
                    <a:gdLst>
                      <a:gd name="connsiteX0" fmla="*/ 75724 w 88165"/>
                      <a:gd name="connsiteY0" fmla="*/ 288389 h 288389"/>
                      <a:gd name="connsiteX1" fmla="*/ 67532 w 88165"/>
                      <a:gd name="connsiteY1" fmla="*/ 285341 h 288389"/>
                      <a:gd name="connsiteX2" fmla="*/ 0 w 88165"/>
                      <a:gd name="connsiteY2" fmla="*/ 144181 h 288389"/>
                      <a:gd name="connsiteX3" fmla="*/ 67437 w 88165"/>
                      <a:gd name="connsiteY3" fmla="*/ 3020 h 288389"/>
                      <a:gd name="connsiteX4" fmla="*/ 85058 w 88165"/>
                      <a:gd name="connsiteY4" fmla="*/ 4259 h 288389"/>
                      <a:gd name="connsiteX5" fmla="*/ 83820 w 88165"/>
                      <a:gd name="connsiteY5" fmla="*/ 21880 h 288389"/>
                      <a:gd name="connsiteX6" fmla="*/ 24955 w 88165"/>
                      <a:gd name="connsiteY6" fmla="*/ 144181 h 288389"/>
                      <a:gd name="connsiteX7" fmla="*/ 83820 w 88165"/>
                      <a:gd name="connsiteY7" fmla="*/ 266482 h 288389"/>
                      <a:gd name="connsiteX8" fmla="*/ 85154 w 88165"/>
                      <a:gd name="connsiteY8" fmla="*/ 284103 h 288389"/>
                      <a:gd name="connsiteX9" fmla="*/ 75724 w 88165"/>
                      <a:gd name="connsiteY9" fmla="*/ 288389 h 288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165" h="288389">
                        <a:moveTo>
                          <a:pt x="75724" y="288389"/>
                        </a:moveTo>
                        <a:cubicBezTo>
                          <a:pt x="72866" y="288389"/>
                          <a:pt x="69913" y="287342"/>
                          <a:pt x="67532" y="285341"/>
                        </a:cubicBezTo>
                        <a:cubicBezTo>
                          <a:pt x="24003" y="247718"/>
                          <a:pt x="0" y="197616"/>
                          <a:pt x="0" y="144181"/>
                        </a:cubicBezTo>
                        <a:cubicBezTo>
                          <a:pt x="0" y="90746"/>
                          <a:pt x="23908" y="40549"/>
                          <a:pt x="67437" y="3020"/>
                        </a:cubicBezTo>
                        <a:cubicBezTo>
                          <a:pt x="72676" y="-1456"/>
                          <a:pt x="80581" y="-885"/>
                          <a:pt x="85058" y="4259"/>
                        </a:cubicBezTo>
                        <a:cubicBezTo>
                          <a:pt x="89535" y="9497"/>
                          <a:pt x="88963" y="17403"/>
                          <a:pt x="83820" y="21880"/>
                        </a:cubicBezTo>
                        <a:cubicBezTo>
                          <a:pt x="45910" y="54646"/>
                          <a:pt x="24955" y="98080"/>
                          <a:pt x="24955" y="144181"/>
                        </a:cubicBezTo>
                        <a:cubicBezTo>
                          <a:pt x="24955" y="190282"/>
                          <a:pt x="45910" y="233716"/>
                          <a:pt x="83820" y="266482"/>
                        </a:cubicBezTo>
                        <a:cubicBezTo>
                          <a:pt x="89059" y="270959"/>
                          <a:pt x="89630" y="278864"/>
                          <a:pt x="85154" y="284103"/>
                        </a:cubicBezTo>
                        <a:cubicBezTo>
                          <a:pt x="82772" y="286961"/>
                          <a:pt x="79248" y="288389"/>
                          <a:pt x="75724" y="28838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Montserrat"/>
                    </a:endParaRPr>
                  </a:p>
                </p:txBody>
              </p:sp>
            </p:grpSp>
            <p:sp>
              <p:nvSpPr>
                <p:cNvPr id="121" name="Freeform: Shape 120">
                  <a:extLst>
                    <a:ext uri="{FF2B5EF4-FFF2-40B4-BE49-F238E27FC236}">
                      <a16:creationId xmlns:a16="http://schemas.microsoft.com/office/drawing/2014/main" id="{3909D454-9418-4583-EC3E-E0044E8D7588}"/>
                    </a:ext>
                  </a:extLst>
                </p:cNvPr>
                <p:cNvSpPr/>
                <p:nvPr/>
              </p:nvSpPr>
              <p:spPr>
                <a:xfrm>
                  <a:off x="-3627689" y="1951652"/>
                  <a:ext cx="66566" cy="66554"/>
                </a:xfrm>
                <a:custGeom>
                  <a:avLst/>
                  <a:gdLst>
                    <a:gd name="connsiteX0" fmla="*/ 20764 w 66566"/>
                    <a:gd name="connsiteY0" fmla="*/ 64091 h 66554"/>
                    <a:gd name="connsiteX1" fmla="*/ 64103 w 66566"/>
                    <a:gd name="connsiteY1" fmla="*/ 45802 h 66554"/>
                    <a:gd name="connsiteX2" fmla="*/ 45815 w 66566"/>
                    <a:gd name="connsiteY2" fmla="*/ 2464 h 66554"/>
                    <a:gd name="connsiteX3" fmla="*/ 2476 w 66566"/>
                    <a:gd name="connsiteY3" fmla="*/ 20752 h 66554"/>
                    <a:gd name="connsiteX4" fmla="*/ 20764 w 66566"/>
                    <a:gd name="connsiteY4" fmla="*/ 64091 h 665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566" h="66554">
                      <a:moveTo>
                        <a:pt x="20764" y="64091"/>
                      </a:moveTo>
                      <a:cubicBezTo>
                        <a:pt x="37814" y="71044"/>
                        <a:pt x="57245" y="62757"/>
                        <a:pt x="64103" y="45802"/>
                      </a:cubicBezTo>
                      <a:cubicBezTo>
                        <a:pt x="71056" y="28753"/>
                        <a:pt x="62770" y="9322"/>
                        <a:pt x="45815" y="2464"/>
                      </a:cubicBezTo>
                      <a:cubicBezTo>
                        <a:pt x="28765" y="-4490"/>
                        <a:pt x="9334" y="3797"/>
                        <a:pt x="2476" y="20752"/>
                      </a:cubicBezTo>
                      <a:cubicBezTo>
                        <a:pt x="-4477" y="37801"/>
                        <a:pt x="3715" y="57232"/>
                        <a:pt x="20764" y="6409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Montserrat"/>
                  </a:endParaRPr>
                </a:p>
              </p:txBody>
            </p:sp>
          </p:grpSp>
        </p:grpSp>
        <p:grpSp>
          <p:nvGrpSpPr>
            <p:cNvPr id="51" name="Graphic 13134">
              <a:extLst>
                <a:ext uri="{FF2B5EF4-FFF2-40B4-BE49-F238E27FC236}">
                  <a16:creationId xmlns:a16="http://schemas.microsoft.com/office/drawing/2014/main" id="{E33DEDC9-B781-08C9-24FD-B19276829DF5}"/>
                </a:ext>
              </a:extLst>
            </p:cNvPr>
            <p:cNvGrpSpPr/>
            <p:nvPr/>
          </p:nvGrpSpPr>
          <p:grpSpPr>
            <a:xfrm>
              <a:off x="2458316" y="1896670"/>
              <a:ext cx="248744" cy="1188504"/>
              <a:chOff x="-3683601" y="1835148"/>
              <a:chExt cx="693324" cy="3312700"/>
            </a:xfrm>
            <a:solidFill>
              <a:schemeClr val="bg1"/>
            </a:solidFill>
          </p:grpSpPr>
          <p:grpSp>
            <p:nvGrpSpPr>
              <p:cNvPr id="63" name="Graphic 13134">
                <a:extLst>
                  <a:ext uri="{FF2B5EF4-FFF2-40B4-BE49-F238E27FC236}">
                    <a16:creationId xmlns:a16="http://schemas.microsoft.com/office/drawing/2014/main" id="{47C12355-EB09-0BD2-FAD1-A745F734A253}"/>
                  </a:ext>
                </a:extLst>
              </p:cNvPr>
              <p:cNvGrpSpPr/>
              <p:nvPr/>
            </p:nvGrpSpPr>
            <p:grpSpPr>
              <a:xfrm>
                <a:off x="-3567111" y="2194812"/>
                <a:ext cx="248889" cy="223457"/>
                <a:chOff x="-3567111" y="2194812"/>
                <a:chExt cx="248889" cy="223457"/>
              </a:xfrm>
              <a:grpFill/>
            </p:grpSpPr>
            <p:sp>
              <p:nvSpPr>
                <p:cNvPr id="115" name="Freeform: Shape 114">
                  <a:extLst>
                    <a:ext uri="{FF2B5EF4-FFF2-40B4-BE49-F238E27FC236}">
                      <a16:creationId xmlns:a16="http://schemas.microsoft.com/office/drawing/2014/main" id="{10710D9E-183C-74A5-BBCF-E38BB56EEC2D}"/>
                    </a:ext>
                  </a:extLst>
                </p:cNvPr>
                <p:cNvSpPr/>
                <p:nvPr/>
              </p:nvSpPr>
              <p:spPr>
                <a:xfrm>
                  <a:off x="-3567111" y="2194812"/>
                  <a:ext cx="176784" cy="223456"/>
                </a:xfrm>
                <a:custGeom>
                  <a:avLst/>
                  <a:gdLst>
                    <a:gd name="connsiteX0" fmla="*/ 176784 w 176784"/>
                    <a:gd name="connsiteY0" fmla="*/ 111728 h 223456"/>
                    <a:gd name="connsiteX1" fmla="*/ 88392 w 176784"/>
                    <a:gd name="connsiteY1" fmla="*/ 223457 h 223456"/>
                    <a:gd name="connsiteX2" fmla="*/ 0 w 176784"/>
                    <a:gd name="connsiteY2" fmla="*/ 111728 h 223456"/>
                    <a:gd name="connsiteX3" fmla="*/ 88392 w 176784"/>
                    <a:gd name="connsiteY3" fmla="*/ 0 h 223456"/>
                    <a:gd name="connsiteX4" fmla="*/ 176784 w 176784"/>
                    <a:gd name="connsiteY4" fmla="*/ 111728 h 2234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784" h="223456">
                      <a:moveTo>
                        <a:pt x="176784" y="111728"/>
                      </a:moveTo>
                      <a:cubicBezTo>
                        <a:pt x="176784" y="173434"/>
                        <a:pt x="137210" y="223457"/>
                        <a:pt x="88392" y="223457"/>
                      </a:cubicBezTo>
                      <a:cubicBezTo>
                        <a:pt x="39574" y="223457"/>
                        <a:pt x="0" y="173434"/>
                        <a:pt x="0" y="111728"/>
                      </a:cubicBezTo>
                      <a:cubicBezTo>
                        <a:pt x="0" y="50022"/>
                        <a:pt x="39574" y="0"/>
                        <a:pt x="88392" y="0"/>
                      </a:cubicBezTo>
                      <a:cubicBezTo>
                        <a:pt x="137210" y="0"/>
                        <a:pt x="176784" y="50022"/>
                        <a:pt x="176784" y="11172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Montserrat"/>
                  </a:endParaRPr>
                </a:p>
              </p:txBody>
            </p:sp>
            <p:sp>
              <p:nvSpPr>
                <p:cNvPr id="116" name="Freeform: Shape 115">
                  <a:extLst>
                    <a:ext uri="{FF2B5EF4-FFF2-40B4-BE49-F238E27FC236}">
                      <a16:creationId xmlns:a16="http://schemas.microsoft.com/office/drawing/2014/main" id="{CBE03B84-25BE-256E-5C38-EEFA65CACFAB}"/>
                    </a:ext>
                  </a:extLst>
                </p:cNvPr>
                <p:cNvSpPr/>
                <p:nvPr/>
              </p:nvSpPr>
              <p:spPr>
                <a:xfrm>
                  <a:off x="-3478719" y="2194908"/>
                  <a:ext cx="72104" cy="223361"/>
                </a:xfrm>
                <a:custGeom>
                  <a:avLst/>
                  <a:gdLst>
                    <a:gd name="connsiteX0" fmla="*/ 0 w 72104"/>
                    <a:gd name="connsiteY0" fmla="*/ 0 h 223361"/>
                    <a:gd name="connsiteX1" fmla="*/ 72104 w 72104"/>
                    <a:gd name="connsiteY1" fmla="*/ 0 h 223361"/>
                    <a:gd name="connsiteX2" fmla="*/ 72104 w 72104"/>
                    <a:gd name="connsiteY2" fmla="*/ 223361 h 223361"/>
                    <a:gd name="connsiteX3" fmla="*/ 0 w 72104"/>
                    <a:gd name="connsiteY3" fmla="*/ 223361 h 223361"/>
                  </a:gdLst>
                  <a:ahLst/>
                  <a:cxnLst>
                    <a:cxn ang="0">
                      <a:pos x="connsiteX0" y="connsiteY0"/>
                    </a:cxn>
                    <a:cxn ang="0">
                      <a:pos x="connsiteX1" y="connsiteY1"/>
                    </a:cxn>
                    <a:cxn ang="0">
                      <a:pos x="connsiteX2" y="connsiteY2"/>
                    </a:cxn>
                    <a:cxn ang="0">
                      <a:pos x="connsiteX3" y="connsiteY3"/>
                    </a:cxn>
                  </a:cxnLst>
                  <a:rect l="l" t="t" r="r" b="b"/>
                  <a:pathLst>
                    <a:path w="72104" h="223361">
                      <a:moveTo>
                        <a:pt x="0" y="0"/>
                      </a:moveTo>
                      <a:lnTo>
                        <a:pt x="72104" y="0"/>
                      </a:lnTo>
                      <a:lnTo>
                        <a:pt x="72104" y="223361"/>
                      </a:lnTo>
                      <a:lnTo>
                        <a:pt x="0" y="223361"/>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Montserrat"/>
                  </a:endParaRPr>
                </a:p>
              </p:txBody>
            </p:sp>
            <p:sp>
              <p:nvSpPr>
                <p:cNvPr id="117" name="Freeform: Shape 116">
                  <a:extLst>
                    <a:ext uri="{FF2B5EF4-FFF2-40B4-BE49-F238E27FC236}">
                      <a16:creationId xmlns:a16="http://schemas.microsoft.com/office/drawing/2014/main" id="{C74EFFC5-583A-269E-3A8F-8056C12F6133}"/>
                    </a:ext>
                  </a:extLst>
                </p:cNvPr>
                <p:cNvSpPr/>
                <p:nvPr/>
              </p:nvSpPr>
              <p:spPr>
                <a:xfrm>
                  <a:off x="-3495006" y="2194812"/>
                  <a:ext cx="176784" cy="223456"/>
                </a:xfrm>
                <a:custGeom>
                  <a:avLst/>
                  <a:gdLst>
                    <a:gd name="connsiteX0" fmla="*/ 176784 w 176784"/>
                    <a:gd name="connsiteY0" fmla="*/ 111728 h 223456"/>
                    <a:gd name="connsiteX1" fmla="*/ 88392 w 176784"/>
                    <a:gd name="connsiteY1" fmla="*/ 223457 h 223456"/>
                    <a:gd name="connsiteX2" fmla="*/ 0 w 176784"/>
                    <a:gd name="connsiteY2" fmla="*/ 111728 h 223456"/>
                    <a:gd name="connsiteX3" fmla="*/ 88392 w 176784"/>
                    <a:gd name="connsiteY3" fmla="*/ 0 h 223456"/>
                    <a:gd name="connsiteX4" fmla="*/ 176784 w 176784"/>
                    <a:gd name="connsiteY4" fmla="*/ 111728 h 2234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784" h="223456">
                      <a:moveTo>
                        <a:pt x="176784" y="111728"/>
                      </a:moveTo>
                      <a:cubicBezTo>
                        <a:pt x="176784" y="173434"/>
                        <a:pt x="137210" y="223457"/>
                        <a:pt x="88392" y="223457"/>
                      </a:cubicBezTo>
                      <a:cubicBezTo>
                        <a:pt x="39575" y="223457"/>
                        <a:pt x="0" y="173434"/>
                        <a:pt x="0" y="111728"/>
                      </a:cubicBezTo>
                      <a:cubicBezTo>
                        <a:pt x="0" y="50022"/>
                        <a:pt x="39575" y="0"/>
                        <a:pt x="88392" y="0"/>
                      </a:cubicBezTo>
                      <a:cubicBezTo>
                        <a:pt x="137210" y="0"/>
                        <a:pt x="176784" y="50022"/>
                        <a:pt x="176784" y="11172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Montserrat"/>
                  </a:endParaRPr>
                </a:p>
              </p:txBody>
            </p:sp>
          </p:grpSp>
          <p:grpSp>
            <p:nvGrpSpPr>
              <p:cNvPr id="64" name="Graphic 13134">
                <a:extLst>
                  <a:ext uri="{FF2B5EF4-FFF2-40B4-BE49-F238E27FC236}">
                    <a16:creationId xmlns:a16="http://schemas.microsoft.com/office/drawing/2014/main" id="{A97C2D00-E38E-EC11-12B7-4A8F3EAACEBD}"/>
                  </a:ext>
                </a:extLst>
              </p:cNvPr>
              <p:cNvGrpSpPr/>
              <p:nvPr/>
            </p:nvGrpSpPr>
            <p:grpSpPr>
              <a:xfrm>
                <a:off x="-3271359" y="3071303"/>
                <a:ext cx="209739" cy="188404"/>
                <a:chOff x="-3271359" y="3071303"/>
                <a:chExt cx="209739" cy="188404"/>
              </a:xfrm>
              <a:grpFill/>
            </p:grpSpPr>
            <p:sp>
              <p:nvSpPr>
                <p:cNvPr id="112" name="Freeform: Shape 111">
                  <a:extLst>
                    <a:ext uri="{FF2B5EF4-FFF2-40B4-BE49-F238E27FC236}">
                      <a16:creationId xmlns:a16="http://schemas.microsoft.com/office/drawing/2014/main" id="{A04CF624-1793-2952-D414-85C57F8BDAD0}"/>
                    </a:ext>
                  </a:extLst>
                </p:cNvPr>
                <p:cNvSpPr/>
                <p:nvPr/>
              </p:nvSpPr>
              <p:spPr>
                <a:xfrm>
                  <a:off x="-3271359" y="3071303"/>
                  <a:ext cx="148970" cy="188404"/>
                </a:xfrm>
                <a:custGeom>
                  <a:avLst/>
                  <a:gdLst>
                    <a:gd name="connsiteX0" fmla="*/ 148971 w 148970"/>
                    <a:gd name="connsiteY0" fmla="*/ 94202 h 188404"/>
                    <a:gd name="connsiteX1" fmla="*/ 74485 w 148970"/>
                    <a:gd name="connsiteY1" fmla="*/ 188404 h 188404"/>
                    <a:gd name="connsiteX2" fmla="*/ 0 w 148970"/>
                    <a:gd name="connsiteY2" fmla="*/ 94202 h 188404"/>
                    <a:gd name="connsiteX3" fmla="*/ 74485 w 148970"/>
                    <a:gd name="connsiteY3" fmla="*/ 0 h 188404"/>
                    <a:gd name="connsiteX4" fmla="*/ 148971 w 148970"/>
                    <a:gd name="connsiteY4" fmla="*/ 94202 h 188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970" h="188404">
                      <a:moveTo>
                        <a:pt x="148971" y="94202"/>
                      </a:moveTo>
                      <a:cubicBezTo>
                        <a:pt x="148971" y="146229"/>
                        <a:pt x="115623" y="188404"/>
                        <a:pt x="74485" y="188404"/>
                      </a:cubicBezTo>
                      <a:cubicBezTo>
                        <a:pt x="33348" y="188404"/>
                        <a:pt x="0" y="146229"/>
                        <a:pt x="0" y="94202"/>
                      </a:cubicBezTo>
                      <a:cubicBezTo>
                        <a:pt x="0" y="42176"/>
                        <a:pt x="33348" y="0"/>
                        <a:pt x="74485" y="0"/>
                      </a:cubicBezTo>
                      <a:cubicBezTo>
                        <a:pt x="115623" y="0"/>
                        <a:pt x="148971" y="42176"/>
                        <a:pt x="148971" y="94202"/>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Montserrat"/>
                  </a:endParaRPr>
                </a:p>
              </p:txBody>
            </p:sp>
            <p:sp>
              <p:nvSpPr>
                <p:cNvPr id="113" name="Freeform: Shape 112">
                  <a:extLst>
                    <a:ext uri="{FF2B5EF4-FFF2-40B4-BE49-F238E27FC236}">
                      <a16:creationId xmlns:a16="http://schemas.microsoft.com/office/drawing/2014/main" id="{5C9A426B-BB6C-EE05-29A2-87F1F05529BD}"/>
                    </a:ext>
                  </a:extLst>
                </p:cNvPr>
                <p:cNvSpPr/>
                <p:nvPr/>
              </p:nvSpPr>
              <p:spPr>
                <a:xfrm>
                  <a:off x="-3196874" y="3071398"/>
                  <a:ext cx="60769" cy="188309"/>
                </a:xfrm>
                <a:custGeom>
                  <a:avLst/>
                  <a:gdLst>
                    <a:gd name="connsiteX0" fmla="*/ 0 w 60769"/>
                    <a:gd name="connsiteY0" fmla="*/ 0 h 188309"/>
                    <a:gd name="connsiteX1" fmla="*/ 60770 w 60769"/>
                    <a:gd name="connsiteY1" fmla="*/ 0 h 188309"/>
                    <a:gd name="connsiteX2" fmla="*/ 60770 w 60769"/>
                    <a:gd name="connsiteY2" fmla="*/ 188309 h 188309"/>
                    <a:gd name="connsiteX3" fmla="*/ 0 w 60769"/>
                    <a:gd name="connsiteY3" fmla="*/ 188309 h 188309"/>
                  </a:gdLst>
                  <a:ahLst/>
                  <a:cxnLst>
                    <a:cxn ang="0">
                      <a:pos x="connsiteX0" y="connsiteY0"/>
                    </a:cxn>
                    <a:cxn ang="0">
                      <a:pos x="connsiteX1" y="connsiteY1"/>
                    </a:cxn>
                    <a:cxn ang="0">
                      <a:pos x="connsiteX2" y="connsiteY2"/>
                    </a:cxn>
                    <a:cxn ang="0">
                      <a:pos x="connsiteX3" y="connsiteY3"/>
                    </a:cxn>
                  </a:cxnLst>
                  <a:rect l="l" t="t" r="r" b="b"/>
                  <a:pathLst>
                    <a:path w="60769" h="188309">
                      <a:moveTo>
                        <a:pt x="0" y="0"/>
                      </a:moveTo>
                      <a:lnTo>
                        <a:pt x="60770" y="0"/>
                      </a:lnTo>
                      <a:lnTo>
                        <a:pt x="60770" y="188309"/>
                      </a:lnTo>
                      <a:lnTo>
                        <a:pt x="0" y="188309"/>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Montserrat"/>
                  </a:endParaRPr>
                </a:p>
              </p:txBody>
            </p:sp>
            <p:sp>
              <p:nvSpPr>
                <p:cNvPr id="114" name="Freeform: Shape 113">
                  <a:extLst>
                    <a:ext uri="{FF2B5EF4-FFF2-40B4-BE49-F238E27FC236}">
                      <a16:creationId xmlns:a16="http://schemas.microsoft.com/office/drawing/2014/main" id="{6F8F8735-051A-5B69-3AF6-09D7C4AC2F7A}"/>
                    </a:ext>
                  </a:extLst>
                </p:cNvPr>
                <p:cNvSpPr/>
                <p:nvPr/>
              </p:nvSpPr>
              <p:spPr>
                <a:xfrm>
                  <a:off x="-3210590" y="3071303"/>
                  <a:ext cx="148970" cy="188404"/>
                </a:xfrm>
                <a:custGeom>
                  <a:avLst/>
                  <a:gdLst>
                    <a:gd name="connsiteX0" fmla="*/ 148971 w 148970"/>
                    <a:gd name="connsiteY0" fmla="*/ 94202 h 188404"/>
                    <a:gd name="connsiteX1" fmla="*/ 74486 w 148970"/>
                    <a:gd name="connsiteY1" fmla="*/ 188404 h 188404"/>
                    <a:gd name="connsiteX2" fmla="*/ 0 w 148970"/>
                    <a:gd name="connsiteY2" fmla="*/ 94202 h 188404"/>
                    <a:gd name="connsiteX3" fmla="*/ 74486 w 148970"/>
                    <a:gd name="connsiteY3" fmla="*/ 0 h 188404"/>
                    <a:gd name="connsiteX4" fmla="*/ 148971 w 148970"/>
                    <a:gd name="connsiteY4" fmla="*/ 94202 h 188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970" h="188404">
                      <a:moveTo>
                        <a:pt x="148971" y="94202"/>
                      </a:moveTo>
                      <a:cubicBezTo>
                        <a:pt x="148971" y="146229"/>
                        <a:pt x="115623" y="188404"/>
                        <a:pt x="74486" y="188404"/>
                      </a:cubicBezTo>
                      <a:cubicBezTo>
                        <a:pt x="33348" y="188404"/>
                        <a:pt x="0" y="146229"/>
                        <a:pt x="0" y="94202"/>
                      </a:cubicBezTo>
                      <a:cubicBezTo>
                        <a:pt x="0" y="42176"/>
                        <a:pt x="33348" y="0"/>
                        <a:pt x="74486" y="0"/>
                      </a:cubicBezTo>
                      <a:cubicBezTo>
                        <a:pt x="115623" y="0"/>
                        <a:pt x="148971" y="42176"/>
                        <a:pt x="148971" y="94202"/>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Montserrat"/>
                  </a:endParaRPr>
                </a:p>
              </p:txBody>
            </p:sp>
          </p:grpSp>
          <p:grpSp>
            <p:nvGrpSpPr>
              <p:cNvPr id="65" name="Graphic 13134">
                <a:extLst>
                  <a:ext uri="{FF2B5EF4-FFF2-40B4-BE49-F238E27FC236}">
                    <a16:creationId xmlns:a16="http://schemas.microsoft.com/office/drawing/2014/main" id="{6891BF25-2888-8779-4173-E4CCBE74B37B}"/>
                  </a:ext>
                </a:extLst>
              </p:cNvPr>
              <p:cNvGrpSpPr/>
              <p:nvPr/>
            </p:nvGrpSpPr>
            <p:grpSpPr>
              <a:xfrm>
                <a:off x="-3624318" y="2156522"/>
                <a:ext cx="611934" cy="2990468"/>
                <a:chOff x="-3624318" y="2156522"/>
                <a:chExt cx="611934" cy="2990468"/>
              </a:xfrm>
              <a:grpFill/>
            </p:grpSpPr>
            <p:sp>
              <p:nvSpPr>
                <p:cNvPr id="95" name="Freeform: Shape 94">
                  <a:extLst>
                    <a:ext uri="{FF2B5EF4-FFF2-40B4-BE49-F238E27FC236}">
                      <a16:creationId xmlns:a16="http://schemas.microsoft.com/office/drawing/2014/main" id="{EE369A98-8678-0BD7-C372-DA0165E2C5B5}"/>
                    </a:ext>
                  </a:extLst>
                </p:cNvPr>
                <p:cNvSpPr/>
                <p:nvPr/>
              </p:nvSpPr>
              <p:spPr>
                <a:xfrm>
                  <a:off x="-3334605" y="2165285"/>
                  <a:ext cx="27336" cy="2872168"/>
                </a:xfrm>
                <a:custGeom>
                  <a:avLst/>
                  <a:gdLst>
                    <a:gd name="connsiteX0" fmla="*/ 27337 w 27336"/>
                    <a:gd name="connsiteY0" fmla="*/ 2872169 h 2872168"/>
                    <a:gd name="connsiteX1" fmla="*/ 0 w 27336"/>
                    <a:gd name="connsiteY1" fmla="*/ 2872169 h 2872168"/>
                    <a:gd name="connsiteX2" fmla="*/ 7525 w 27336"/>
                    <a:gd name="connsiteY2" fmla="*/ 0 h 2872168"/>
                    <a:gd name="connsiteX3" fmla="*/ 21812 w 27336"/>
                    <a:gd name="connsiteY3" fmla="*/ 0 h 2872168"/>
                  </a:gdLst>
                  <a:ahLst/>
                  <a:cxnLst>
                    <a:cxn ang="0">
                      <a:pos x="connsiteX0" y="connsiteY0"/>
                    </a:cxn>
                    <a:cxn ang="0">
                      <a:pos x="connsiteX1" y="connsiteY1"/>
                    </a:cxn>
                    <a:cxn ang="0">
                      <a:pos x="connsiteX2" y="connsiteY2"/>
                    </a:cxn>
                    <a:cxn ang="0">
                      <a:pos x="connsiteX3" y="connsiteY3"/>
                    </a:cxn>
                  </a:cxnLst>
                  <a:rect l="l" t="t" r="r" b="b"/>
                  <a:pathLst>
                    <a:path w="27336" h="2872168">
                      <a:moveTo>
                        <a:pt x="27337" y="2872169"/>
                      </a:moveTo>
                      <a:lnTo>
                        <a:pt x="0" y="2872169"/>
                      </a:lnTo>
                      <a:lnTo>
                        <a:pt x="7525" y="0"/>
                      </a:lnTo>
                      <a:lnTo>
                        <a:pt x="21812"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Montserrat"/>
                  </a:endParaRPr>
                </a:p>
              </p:txBody>
            </p:sp>
            <p:sp>
              <p:nvSpPr>
                <p:cNvPr id="96" name="Freeform: Shape 95">
                  <a:extLst>
                    <a:ext uri="{FF2B5EF4-FFF2-40B4-BE49-F238E27FC236}">
                      <a16:creationId xmlns:a16="http://schemas.microsoft.com/office/drawing/2014/main" id="{5F347973-FC0A-4683-C379-8CF388D0AF1D}"/>
                    </a:ext>
                  </a:extLst>
                </p:cNvPr>
                <p:cNvSpPr/>
                <p:nvPr/>
              </p:nvSpPr>
              <p:spPr>
                <a:xfrm>
                  <a:off x="-3537362" y="2160506"/>
                  <a:ext cx="415251" cy="2864088"/>
                </a:xfrm>
                <a:custGeom>
                  <a:avLst/>
                  <a:gdLst>
                    <a:gd name="connsiteX0" fmla="*/ 8542 w 415251"/>
                    <a:gd name="connsiteY0" fmla="*/ 2864089 h 2864088"/>
                    <a:gd name="connsiteX1" fmla="*/ 3018 w 415251"/>
                    <a:gd name="connsiteY1" fmla="*/ 2862088 h 2864088"/>
                    <a:gd name="connsiteX2" fmla="*/ 1970 w 415251"/>
                    <a:gd name="connsiteY2" fmla="*/ 2850087 h 2864088"/>
                    <a:gd name="connsiteX3" fmla="*/ 395257 w 415251"/>
                    <a:gd name="connsiteY3" fmla="*/ 2383838 h 2864088"/>
                    <a:gd name="connsiteX4" fmla="*/ 33593 w 415251"/>
                    <a:gd name="connsiteY4" fmla="*/ 2005981 h 2864088"/>
                    <a:gd name="connsiteX5" fmla="*/ 33783 w 415251"/>
                    <a:gd name="connsiteY5" fmla="*/ 1993980 h 2864088"/>
                    <a:gd name="connsiteX6" fmla="*/ 370302 w 415251"/>
                    <a:gd name="connsiteY6" fmla="*/ 1666034 h 2864088"/>
                    <a:gd name="connsiteX7" fmla="*/ 55500 w 415251"/>
                    <a:gd name="connsiteY7" fmla="*/ 1377903 h 2864088"/>
                    <a:gd name="connsiteX8" fmla="*/ 52738 w 415251"/>
                    <a:gd name="connsiteY8" fmla="*/ 1371521 h 2864088"/>
                    <a:gd name="connsiteX9" fmla="*/ 55691 w 415251"/>
                    <a:gd name="connsiteY9" fmla="*/ 1365235 h 2864088"/>
                    <a:gd name="connsiteX10" fmla="*/ 350870 w 415251"/>
                    <a:gd name="connsiteY10" fmla="*/ 1111012 h 2864088"/>
                    <a:gd name="connsiteX11" fmla="*/ 72741 w 415251"/>
                    <a:gd name="connsiteY11" fmla="*/ 884603 h 2864088"/>
                    <a:gd name="connsiteX12" fmla="*/ 69597 w 415251"/>
                    <a:gd name="connsiteY12" fmla="*/ 877935 h 2864088"/>
                    <a:gd name="connsiteX13" fmla="*/ 72931 w 415251"/>
                    <a:gd name="connsiteY13" fmla="*/ 871268 h 2864088"/>
                    <a:gd name="connsiteX14" fmla="*/ 335249 w 415251"/>
                    <a:gd name="connsiteY14" fmla="*/ 668862 h 2864088"/>
                    <a:gd name="connsiteX15" fmla="*/ 86742 w 415251"/>
                    <a:gd name="connsiteY15" fmla="*/ 486553 h 2864088"/>
                    <a:gd name="connsiteX16" fmla="*/ 83218 w 415251"/>
                    <a:gd name="connsiteY16" fmla="*/ 479600 h 2864088"/>
                    <a:gd name="connsiteX17" fmla="*/ 86837 w 415251"/>
                    <a:gd name="connsiteY17" fmla="*/ 472742 h 2864088"/>
                    <a:gd name="connsiteX18" fmla="*/ 322200 w 415251"/>
                    <a:gd name="connsiteY18" fmla="*/ 308340 h 2864088"/>
                    <a:gd name="connsiteX19" fmla="*/ 98172 w 415251"/>
                    <a:gd name="connsiteY19" fmla="*/ 158798 h 2864088"/>
                    <a:gd name="connsiteX20" fmla="*/ 94362 w 415251"/>
                    <a:gd name="connsiteY20" fmla="*/ 151654 h 2864088"/>
                    <a:gd name="connsiteX21" fmla="*/ 98268 w 415251"/>
                    <a:gd name="connsiteY21" fmla="*/ 144606 h 2864088"/>
                    <a:gd name="connsiteX22" fmla="*/ 322677 w 415251"/>
                    <a:gd name="connsiteY22" fmla="*/ 1350 h 2864088"/>
                    <a:gd name="connsiteX23" fmla="*/ 334392 w 415251"/>
                    <a:gd name="connsiteY23" fmla="*/ 3921 h 2864088"/>
                    <a:gd name="connsiteX24" fmla="*/ 331820 w 415251"/>
                    <a:gd name="connsiteY24" fmla="*/ 15637 h 2864088"/>
                    <a:gd name="connsiteX25" fmla="*/ 118365 w 415251"/>
                    <a:gd name="connsiteY25" fmla="*/ 151845 h 2864088"/>
                    <a:gd name="connsiteX26" fmla="*/ 341917 w 415251"/>
                    <a:gd name="connsiteY26" fmla="*/ 301101 h 2864088"/>
                    <a:gd name="connsiteX27" fmla="*/ 345727 w 415251"/>
                    <a:gd name="connsiteY27" fmla="*/ 308055 h 2864088"/>
                    <a:gd name="connsiteX28" fmla="*/ 342108 w 415251"/>
                    <a:gd name="connsiteY28" fmla="*/ 315103 h 2864088"/>
                    <a:gd name="connsiteX29" fmla="*/ 106364 w 415251"/>
                    <a:gd name="connsiteY29" fmla="*/ 479790 h 2864088"/>
                    <a:gd name="connsiteX30" fmla="*/ 354395 w 415251"/>
                    <a:gd name="connsiteY30" fmla="*/ 661813 h 2864088"/>
                    <a:gd name="connsiteX31" fmla="*/ 357919 w 415251"/>
                    <a:gd name="connsiteY31" fmla="*/ 668576 h 2864088"/>
                    <a:gd name="connsiteX32" fmla="*/ 354585 w 415251"/>
                    <a:gd name="connsiteY32" fmla="*/ 675434 h 2864088"/>
                    <a:gd name="connsiteX33" fmla="*/ 91791 w 415251"/>
                    <a:gd name="connsiteY33" fmla="*/ 878126 h 2864088"/>
                    <a:gd name="connsiteX34" fmla="*/ 369539 w 415251"/>
                    <a:gd name="connsiteY34" fmla="*/ 1104249 h 2864088"/>
                    <a:gd name="connsiteX35" fmla="*/ 372683 w 415251"/>
                    <a:gd name="connsiteY35" fmla="*/ 1110726 h 2864088"/>
                    <a:gd name="connsiteX36" fmla="*/ 369730 w 415251"/>
                    <a:gd name="connsiteY36" fmla="*/ 1117299 h 2864088"/>
                    <a:gd name="connsiteX37" fmla="*/ 74074 w 415251"/>
                    <a:gd name="connsiteY37" fmla="*/ 1371902 h 2864088"/>
                    <a:gd name="connsiteX38" fmla="*/ 388494 w 415251"/>
                    <a:gd name="connsiteY38" fmla="*/ 1659652 h 2864088"/>
                    <a:gd name="connsiteX39" fmla="*/ 391257 w 415251"/>
                    <a:gd name="connsiteY39" fmla="*/ 1665843 h 2864088"/>
                    <a:gd name="connsiteX40" fmla="*/ 388685 w 415251"/>
                    <a:gd name="connsiteY40" fmla="*/ 1672035 h 2864088"/>
                    <a:gd name="connsiteX41" fmla="*/ 51786 w 415251"/>
                    <a:gd name="connsiteY41" fmla="*/ 2000266 h 2864088"/>
                    <a:gd name="connsiteX42" fmla="*/ 412878 w 415251"/>
                    <a:gd name="connsiteY42" fmla="*/ 2377551 h 2864088"/>
                    <a:gd name="connsiteX43" fmla="*/ 413259 w 415251"/>
                    <a:gd name="connsiteY43" fmla="*/ 2388886 h 2864088"/>
                    <a:gd name="connsiteX44" fmla="*/ 15019 w 415251"/>
                    <a:gd name="connsiteY44" fmla="*/ 2861040 h 2864088"/>
                    <a:gd name="connsiteX45" fmla="*/ 8542 w 415251"/>
                    <a:gd name="connsiteY45" fmla="*/ 2864089 h 2864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15251" h="2864088">
                      <a:moveTo>
                        <a:pt x="8542" y="2864089"/>
                      </a:moveTo>
                      <a:cubicBezTo>
                        <a:pt x="6637" y="2864089"/>
                        <a:pt x="4637" y="2863422"/>
                        <a:pt x="3018" y="2862088"/>
                      </a:cubicBezTo>
                      <a:cubicBezTo>
                        <a:pt x="-602" y="2859040"/>
                        <a:pt x="-983" y="2853706"/>
                        <a:pt x="1970" y="2850087"/>
                      </a:cubicBezTo>
                      <a:lnTo>
                        <a:pt x="395257" y="2383838"/>
                      </a:lnTo>
                      <a:lnTo>
                        <a:pt x="33593" y="2005981"/>
                      </a:lnTo>
                      <a:cubicBezTo>
                        <a:pt x="30354" y="2002647"/>
                        <a:pt x="30449" y="1997218"/>
                        <a:pt x="33783" y="1993980"/>
                      </a:cubicBezTo>
                      <a:lnTo>
                        <a:pt x="370302" y="1666034"/>
                      </a:lnTo>
                      <a:lnTo>
                        <a:pt x="55500" y="1377903"/>
                      </a:lnTo>
                      <a:cubicBezTo>
                        <a:pt x="53691" y="1376283"/>
                        <a:pt x="52738" y="1373902"/>
                        <a:pt x="52738" y="1371521"/>
                      </a:cubicBezTo>
                      <a:cubicBezTo>
                        <a:pt x="52738" y="1369140"/>
                        <a:pt x="53881" y="1366758"/>
                        <a:pt x="55691" y="1365235"/>
                      </a:cubicBezTo>
                      <a:lnTo>
                        <a:pt x="350870" y="1111012"/>
                      </a:lnTo>
                      <a:lnTo>
                        <a:pt x="72741" y="884603"/>
                      </a:lnTo>
                      <a:cubicBezTo>
                        <a:pt x="70740" y="882984"/>
                        <a:pt x="69597" y="880507"/>
                        <a:pt x="69597" y="877935"/>
                      </a:cubicBezTo>
                      <a:cubicBezTo>
                        <a:pt x="69597" y="875364"/>
                        <a:pt x="70836" y="872887"/>
                        <a:pt x="72931" y="871268"/>
                      </a:cubicBezTo>
                      <a:lnTo>
                        <a:pt x="335249" y="668862"/>
                      </a:lnTo>
                      <a:lnTo>
                        <a:pt x="86742" y="486553"/>
                      </a:lnTo>
                      <a:cubicBezTo>
                        <a:pt x="84552" y="484934"/>
                        <a:pt x="83218" y="482362"/>
                        <a:pt x="83218" y="479600"/>
                      </a:cubicBezTo>
                      <a:cubicBezTo>
                        <a:pt x="83218" y="476838"/>
                        <a:pt x="84647" y="474266"/>
                        <a:pt x="86837" y="472742"/>
                      </a:cubicBezTo>
                      <a:lnTo>
                        <a:pt x="322200" y="308340"/>
                      </a:lnTo>
                      <a:lnTo>
                        <a:pt x="98172" y="158798"/>
                      </a:lnTo>
                      <a:cubicBezTo>
                        <a:pt x="95791" y="157179"/>
                        <a:pt x="94362" y="154512"/>
                        <a:pt x="94362" y="151654"/>
                      </a:cubicBezTo>
                      <a:cubicBezTo>
                        <a:pt x="94362" y="148797"/>
                        <a:pt x="95886" y="146130"/>
                        <a:pt x="98268" y="144606"/>
                      </a:cubicBezTo>
                      <a:lnTo>
                        <a:pt x="322677" y="1350"/>
                      </a:lnTo>
                      <a:cubicBezTo>
                        <a:pt x="326677" y="-1222"/>
                        <a:pt x="331916" y="16"/>
                        <a:pt x="334392" y="3921"/>
                      </a:cubicBezTo>
                      <a:cubicBezTo>
                        <a:pt x="336964" y="7922"/>
                        <a:pt x="335726" y="13161"/>
                        <a:pt x="331820" y="15637"/>
                      </a:cubicBezTo>
                      <a:lnTo>
                        <a:pt x="118365" y="151845"/>
                      </a:lnTo>
                      <a:lnTo>
                        <a:pt x="341917" y="301101"/>
                      </a:lnTo>
                      <a:cubicBezTo>
                        <a:pt x="344298" y="302625"/>
                        <a:pt x="345632" y="305292"/>
                        <a:pt x="345727" y="308055"/>
                      </a:cubicBezTo>
                      <a:cubicBezTo>
                        <a:pt x="345727" y="310912"/>
                        <a:pt x="344394" y="313484"/>
                        <a:pt x="342108" y="315103"/>
                      </a:cubicBezTo>
                      <a:lnTo>
                        <a:pt x="106364" y="479790"/>
                      </a:lnTo>
                      <a:lnTo>
                        <a:pt x="354395" y="661813"/>
                      </a:lnTo>
                      <a:cubicBezTo>
                        <a:pt x="356586" y="663432"/>
                        <a:pt x="357824" y="665909"/>
                        <a:pt x="357919" y="668576"/>
                      </a:cubicBezTo>
                      <a:cubicBezTo>
                        <a:pt x="357919" y="671243"/>
                        <a:pt x="356681" y="673815"/>
                        <a:pt x="354585" y="675434"/>
                      </a:cubicBezTo>
                      <a:lnTo>
                        <a:pt x="91791" y="878126"/>
                      </a:lnTo>
                      <a:lnTo>
                        <a:pt x="369539" y="1104249"/>
                      </a:lnTo>
                      <a:cubicBezTo>
                        <a:pt x="371445" y="1105869"/>
                        <a:pt x="372683" y="1108250"/>
                        <a:pt x="372683" y="1110726"/>
                      </a:cubicBezTo>
                      <a:cubicBezTo>
                        <a:pt x="372683" y="1113203"/>
                        <a:pt x="371635" y="1115679"/>
                        <a:pt x="369730" y="1117299"/>
                      </a:cubicBezTo>
                      <a:lnTo>
                        <a:pt x="74074" y="1371902"/>
                      </a:lnTo>
                      <a:lnTo>
                        <a:pt x="388494" y="1659652"/>
                      </a:lnTo>
                      <a:cubicBezTo>
                        <a:pt x="390209" y="1661271"/>
                        <a:pt x="391257" y="1663462"/>
                        <a:pt x="391257" y="1665843"/>
                      </a:cubicBezTo>
                      <a:cubicBezTo>
                        <a:pt x="391257" y="1668225"/>
                        <a:pt x="390399" y="1670415"/>
                        <a:pt x="388685" y="1672035"/>
                      </a:cubicBezTo>
                      <a:lnTo>
                        <a:pt x="51786" y="2000266"/>
                      </a:lnTo>
                      <a:lnTo>
                        <a:pt x="412878" y="2377551"/>
                      </a:lnTo>
                      <a:cubicBezTo>
                        <a:pt x="415926" y="2380695"/>
                        <a:pt x="416021" y="2385552"/>
                        <a:pt x="413259" y="2388886"/>
                      </a:cubicBezTo>
                      <a:lnTo>
                        <a:pt x="15019" y="2861040"/>
                      </a:lnTo>
                      <a:cubicBezTo>
                        <a:pt x="13305" y="2863041"/>
                        <a:pt x="10923" y="2864089"/>
                        <a:pt x="8542" y="286408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Montserrat"/>
                  </a:endParaRPr>
                </a:p>
              </p:txBody>
            </p:sp>
            <p:grpSp>
              <p:nvGrpSpPr>
                <p:cNvPr id="97" name="Graphic 13134">
                  <a:extLst>
                    <a:ext uri="{FF2B5EF4-FFF2-40B4-BE49-F238E27FC236}">
                      <a16:creationId xmlns:a16="http://schemas.microsoft.com/office/drawing/2014/main" id="{741B3077-7DB3-6E26-2F36-AE51E242536C}"/>
                    </a:ext>
                  </a:extLst>
                </p:cNvPr>
                <p:cNvGrpSpPr/>
                <p:nvPr/>
              </p:nvGrpSpPr>
              <p:grpSpPr>
                <a:xfrm>
                  <a:off x="-3555681" y="2165285"/>
                  <a:ext cx="469487" cy="2872168"/>
                  <a:chOff x="-3555681" y="2165285"/>
                  <a:chExt cx="469487" cy="2872168"/>
                </a:xfrm>
                <a:grpFill/>
              </p:grpSpPr>
              <p:sp>
                <p:nvSpPr>
                  <p:cNvPr id="110" name="Freeform: Shape 109">
                    <a:extLst>
                      <a:ext uri="{FF2B5EF4-FFF2-40B4-BE49-F238E27FC236}">
                        <a16:creationId xmlns:a16="http://schemas.microsoft.com/office/drawing/2014/main" id="{C8AE3E0D-3E93-5470-4F73-9E3319F8477B}"/>
                      </a:ext>
                    </a:extLst>
                  </p:cNvPr>
                  <p:cNvSpPr/>
                  <p:nvPr/>
                </p:nvSpPr>
                <p:spPr>
                  <a:xfrm>
                    <a:off x="-3555681" y="2165285"/>
                    <a:ext cx="130397" cy="2872168"/>
                  </a:xfrm>
                  <a:custGeom>
                    <a:avLst/>
                    <a:gdLst>
                      <a:gd name="connsiteX0" fmla="*/ 33242 w 130397"/>
                      <a:gd name="connsiteY0" fmla="*/ 2872169 h 2872168"/>
                      <a:gd name="connsiteX1" fmla="*/ 0 w 130397"/>
                      <a:gd name="connsiteY1" fmla="*/ 2872169 h 2872168"/>
                      <a:gd name="connsiteX2" fmla="*/ 112967 w 130397"/>
                      <a:gd name="connsiteY2" fmla="*/ 0 h 2872168"/>
                      <a:gd name="connsiteX3" fmla="*/ 130397 w 130397"/>
                      <a:gd name="connsiteY3" fmla="*/ 0 h 2872168"/>
                    </a:gdLst>
                    <a:ahLst/>
                    <a:cxnLst>
                      <a:cxn ang="0">
                        <a:pos x="connsiteX0" y="connsiteY0"/>
                      </a:cxn>
                      <a:cxn ang="0">
                        <a:pos x="connsiteX1" y="connsiteY1"/>
                      </a:cxn>
                      <a:cxn ang="0">
                        <a:pos x="connsiteX2" y="connsiteY2"/>
                      </a:cxn>
                      <a:cxn ang="0">
                        <a:pos x="connsiteX3" y="connsiteY3"/>
                      </a:cxn>
                    </a:cxnLst>
                    <a:rect l="l" t="t" r="r" b="b"/>
                    <a:pathLst>
                      <a:path w="130397" h="2872168">
                        <a:moveTo>
                          <a:pt x="33242" y="2872169"/>
                        </a:moveTo>
                        <a:lnTo>
                          <a:pt x="0" y="2872169"/>
                        </a:lnTo>
                        <a:lnTo>
                          <a:pt x="112967" y="0"/>
                        </a:lnTo>
                        <a:lnTo>
                          <a:pt x="130397"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Montserrat"/>
                    </a:endParaRPr>
                  </a:p>
                </p:txBody>
              </p:sp>
              <p:sp>
                <p:nvSpPr>
                  <p:cNvPr id="111" name="Freeform: Shape 110">
                    <a:extLst>
                      <a:ext uri="{FF2B5EF4-FFF2-40B4-BE49-F238E27FC236}">
                        <a16:creationId xmlns:a16="http://schemas.microsoft.com/office/drawing/2014/main" id="{100E6E69-EA0B-F301-86F5-5C9137FC22B1}"/>
                      </a:ext>
                    </a:extLst>
                  </p:cNvPr>
                  <p:cNvSpPr/>
                  <p:nvPr/>
                </p:nvSpPr>
                <p:spPr>
                  <a:xfrm>
                    <a:off x="-3214209" y="2165285"/>
                    <a:ext cx="128015" cy="2872168"/>
                  </a:xfrm>
                  <a:custGeom>
                    <a:avLst/>
                    <a:gdLst>
                      <a:gd name="connsiteX0" fmla="*/ 128016 w 128015"/>
                      <a:gd name="connsiteY0" fmla="*/ 2872169 h 2872168"/>
                      <a:gd name="connsiteX1" fmla="*/ 94869 w 128015"/>
                      <a:gd name="connsiteY1" fmla="*/ 2872169 h 2872168"/>
                      <a:gd name="connsiteX2" fmla="*/ 0 w 128015"/>
                      <a:gd name="connsiteY2" fmla="*/ 0 h 2872168"/>
                      <a:gd name="connsiteX3" fmla="*/ 17431 w 128015"/>
                      <a:gd name="connsiteY3" fmla="*/ 0 h 2872168"/>
                    </a:gdLst>
                    <a:ahLst/>
                    <a:cxnLst>
                      <a:cxn ang="0">
                        <a:pos x="connsiteX0" y="connsiteY0"/>
                      </a:cxn>
                      <a:cxn ang="0">
                        <a:pos x="connsiteX1" y="connsiteY1"/>
                      </a:cxn>
                      <a:cxn ang="0">
                        <a:pos x="connsiteX2" y="connsiteY2"/>
                      </a:cxn>
                      <a:cxn ang="0">
                        <a:pos x="connsiteX3" y="connsiteY3"/>
                      </a:cxn>
                    </a:cxnLst>
                    <a:rect l="l" t="t" r="r" b="b"/>
                    <a:pathLst>
                      <a:path w="128015" h="2872168">
                        <a:moveTo>
                          <a:pt x="128016" y="2872169"/>
                        </a:moveTo>
                        <a:lnTo>
                          <a:pt x="94869" y="2872169"/>
                        </a:lnTo>
                        <a:lnTo>
                          <a:pt x="0" y="0"/>
                        </a:lnTo>
                        <a:lnTo>
                          <a:pt x="17431"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Montserrat"/>
                    </a:endParaRPr>
                  </a:p>
                </p:txBody>
              </p:sp>
            </p:grpSp>
            <p:sp>
              <p:nvSpPr>
                <p:cNvPr id="98" name="Freeform: Shape 97">
                  <a:extLst>
                    <a:ext uri="{FF2B5EF4-FFF2-40B4-BE49-F238E27FC236}">
                      <a16:creationId xmlns:a16="http://schemas.microsoft.com/office/drawing/2014/main" id="{2521BA43-581A-09C3-0DC2-108CB819E437}"/>
                    </a:ext>
                  </a:extLst>
                </p:cNvPr>
                <p:cNvSpPr/>
                <p:nvPr/>
              </p:nvSpPr>
              <p:spPr>
                <a:xfrm>
                  <a:off x="-3519771" y="4531485"/>
                  <a:ext cx="398144" cy="16954"/>
                </a:xfrm>
                <a:custGeom>
                  <a:avLst/>
                  <a:gdLst>
                    <a:gd name="connsiteX0" fmla="*/ 389668 w 398144"/>
                    <a:gd name="connsiteY0" fmla="*/ 16954 h 16954"/>
                    <a:gd name="connsiteX1" fmla="*/ 8477 w 398144"/>
                    <a:gd name="connsiteY1" fmla="*/ 16954 h 16954"/>
                    <a:gd name="connsiteX2" fmla="*/ 0 w 398144"/>
                    <a:gd name="connsiteY2" fmla="*/ 8477 h 16954"/>
                    <a:gd name="connsiteX3" fmla="*/ 8477 w 398144"/>
                    <a:gd name="connsiteY3" fmla="*/ 0 h 16954"/>
                    <a:gd name="connsiteX4" fmla="*/ 389668 w 398144"/>
                    <a:gd name="connsiteY4" fmla="*/ 0 h 16954"/>
                    <a:gd name="connsiteX5" fmla="*/ 398145 w 398144"/>
                    <a:gd name="connsiteY5" fmla="*/ 8477 h 16954"/>
                    <a:gd name="connsiteX6" fmla="*/ 389668 w 398144"/>
                    <a:gd name="connsiteY6" fmla="*/ 16954 h 16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8144" h="16954">
                      <a:moveTo>
                        <a:pt x="389668" y="16954"/>
                      </a:moveTo>
                      <a:lnTo>
                        <a:pt x="8477" y="16954"/>
                      </a:lnTo>
                      <a:cubicBezTo>
                        <a:pt x="3810" y="16954"/>
                        <a:pt x="0" y="13145"/>
                        <a:pt x="0" y="8477"/>
                      </a:cubicBezTo>
                      <a:cubicBezTo>
                        <a:pt x="0" y="3810"/>
                        <a:pt x="3810" y="0"/>
                        <a:pt x="8477" y="0"/>
                      </a:cubicBezTo>
                      <a:lnTo>
                        <a:pt x="389668" y="0"/>
                      </a:lnTo>
                      <a:cubicBezTo>
                        <a:pt x="394335" y="0"/>
                        <a:pt x="398145" y="3810"/>
                        <a:pt x="398145" y="8477"/>
                      </a:cubicBezTo>
                      <a:cubicBezTo>
                        <a:pt x="398145" y="13145"/>
                        <a:pt x="394335" y="16954"/>
                        <a:pt x="389668" y="1695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Montserrat"/>
                  </a:endParaRPr>
                </a:p>
              </p:txBody>
            </p:sp>
            <p:sp>
              <p:nvSpPr>
                <p:cNvPr id="99" name="Freeform: Shape 98">
                  <a:extLst>
                    <a:ext uri="{FF2B5EF4-FFF2-40B4-BE49-F238E27FC236}">
                      <a16:creationId xmlns:a16="http://schemas.microsoft.com/office/drawing/2014/main" id="{B97B2782-5A82-4563-02D4-55120E767E9D}"/>
                    </a:ext>
                  </a:extLst>
                </p:cNvPr>
                <p:cNvSpPr/>
                <p:nvPr/>
              </p:nvSpPr>
              <p:spPr>
                <a:xfrm>
                  <a:off x="-3506722" y="4149628"/>
                  <a:ext cx="372238" cy="16954"/>
                </a:xfrm>
                <a:custGeom>
                  <a:avLst/>
                  <a:gdLst>
                    <a:gd name="connsiteX0" fmla="*/ 363760 w 372238"/>
                    <a:gd name="connsiteY0" fmla="*/ 16954 h 16954"/>
                    <a:gd name="connsiteX1" fmla="*/ 8477 w 372238"/>
                    <a:gd name="connsiteY1" fmla="*/ 16954 h 16954"/>
                    <a:gd name="connsiteX2" fmla="*/ 0 w 372238"/>
                    <a:gd name="connsiteY2" fmla="*/ 8477 h 16954"/>
                    <a:gd name="connsiteX3" fmla="*/ 8477 w 372238"/>
                    <a:gd name="connsiteY3" fmla="*/ 0 h 16954"/>
                    <a:gd name="connsiteX4" fmla="*/ 363760 w 372238"/>
                    <a:gd name="connsiteY4" fmla="*/ 0 h 16954"/>
                    <a:gd name="connsiteX5" fmla="*/ 372237 w 372238"/>
                    <a:gd name="connsiteY5" fmla="*/ 8477 h 16954"/>
                    <a:gd name="connsiteX6" fmla="*/ 363760 w 372238"/>
                    <a:gd name="connsiteY6" fmla="*/ 16954 h 16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2238" h="16954">
                      <a:moveTo>
                        <a:pt x="363760" y="16954"/>
                      </a:moveTo>
                      <a:lnTo>
                        <a:pt x="8477" y="16954"/>
                      </a:lnTo>
                      <a:cubicBezTo>
                        <a:pt x="3810" y="16954"/>
                        <a:pt x="0" y="13145"/>
                        <a:pt x="0" y="8477"/>
                      </a:cubicBezTo>
                      <a:cubicBezTo>
                        <a:pt x="0" y="3810"/>
                        <a:pt x="3810" y="0"/>
                        <a:pt x="8477" y="0"/>
                      </a:cubicBezTo>
                      <a:lnTo>
                        <a:pt x="363760" y="0"/>
                      </a:lnTo>
                      <a:cubicBezTo>
                        <a:pt x="368427" y="0"/>
                        <a:pt x="372237" y="3810"/>
                        <a:pt x="372237" y="8477"/>
                      </a:cubicBezTo>
                      <a:cubicBezTo>
                        <a:pt x="372332" y="13145"/>
                        <a:pt x="368522" y="16954"/>
                        <a:pt x="363760" y="1695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Montserrat"/>
                  </a:endParaRPr>
                </a:p>
              </p:txBody>
            </p:sp>
            <p:sp>
              <p:nvSpPr>
                <p:cNvPr id="100" name="Freeform: Shape 99">
                  <a:extLst>
                    <a:ext uri="{FF2B5EF4-FFF2-40B4-BE49-F238E27FC236}">
                      <a16:creationId xmlns:a16="http://schemas.microsoft.com/office/drawing/2014/main" id="{84639019-D6A9-FE1F-7F06-10C29FDBA7ED}"/>
                    </a:ext>
                  </a:extLst>
                </p:cNvPr>
                <p:cNvSpPr/>
                <p:nvPr/>
              </p:nvSpPr>
              <p:spPr>
                <a:xfrm>
                  <a:off x="-3495197" y="3816443"/>
                  <a:ext cx="349569" cy="16954"/>
                </a:xfrm>
                <a:custGeom>
                  <a:avLst/>
                  <a:gdLst>
                    <a:gd name="connsiteX0" fmla="*/ 341090 w 349569"/>
                    <a:gd name="connsiteY0" fmla="*/ 16954 h 16954"/>
                    <a:gd name="connsiteX1" fmla="*/ 8477 w 349569"/>
                    <a:gd name="connsiteY1" fmla="*/ 16954 h 16954"/>
                    <a:gd name="connsiteX2" fmla="*/ 0 w 349569"/>
                    <a:gd name="connsiteY2" fmla="*/ 8477 h 16954"/>
                    <a:gd name="connsiteX3" fmla="*/ 8477 w 349569"/>
                    <a:gd name="connsiteY3" fmla="*/ 0 h 16954"/>
                    <a:gd name="connsiteX4" fmla="*/ 341090 w 349569"/>
                    <a:gd name="connsiteY4" fmla="*/ 0 h 16954"/>
                    <a:gd name="connsiteX5" fmla="*/ 349567 w 349569"/>
                    <a:gd name="connsiteY5" fmla="*/ 8477 h 16954"/>
                    <a:gd name="connsiteX6" fmla="*/ 341090 w 349569"/>
                    <a:gd name="connsiteY6" fmla="*/ 16954 h 16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9569" h="16954">
                      <a:moveTo>
                        <a:pt x="341090" y="16954"/>
                      </a:moveTo>
                      <a:lnTo>
                        <a:pt x="8477" y="16954"/>
                      </a:lnTo>
                      <a:cubicBezTo>
                        <a:pt x="3810" y="16954"/>
                        <a:pt x="0" y="13145"/>
                        <a:pt x="0" y="8477"/>
                      </a:cubicBezTo>
                      <a:cubicBezTo>
                        <a:pt x="0" y="3810"/>
                        <a:pt x="3810" y="0"/>
                        <a:pt x="8477" y="0"/>
                      </a:cubicBezTo>
                      <a:lnTo>
                        <a:pt x="341090" y="0"/>
                      </a:lnTo>
                      <a:cubicBezTo>
                        <a:pt x="345758" y="0"/>
                        <a:pt x="349567" y="3810"/>
                        <a:pt x="349567" y="8477"/>
                      </a:cubicBezTo>
                      <a:cubicBezTo>
                        <a:pt x="349663" y="13145"/>
                        <a:pt x="345758" y="16954"/>
                        <a:pt x="341090" y="1695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Montserrat"/>
                  </a:endParaRPr>
                </a:p>
              </p:txBody>
            </p:sp>
            <p:sp>
              <p:nvSpPr>
                <p:cNvPr id="101" name="Freeform: Shape 100">
                  <a:extLst>
                    <a:ext uri="{FF2B5EF4-FFF2-40B4-BE49-F238E27FC236}">
                      <a16:creationId xmlns:a16="http://schemas.microsoft.com/office/drawing/2014/main" id="{C95DD5FC-720D-F831-D5DB-B26311594EB6}"/>
                    </a:ext>
                  </a:extLst>
                </p:cNvPr>
                <p:cNvSpPr/>
                <p:nvPr/>
              </p:nvSpPr>
              <p:spPr>
                <a:xfrm>
                  <a:off x="-3485100" y="3523073"/>
                  <a:ext cx="329660" cy="16954"/>
                </a:xfrm>
                <a:custGeom>
                  <a:avLst/>
                  <a:gdLst>
                    <a:gd name="connsiteX0" fmla="*/ 321183 w 329660"/>
                    <a:gd name="connsiteY0" fmla="*/ 16955 h 16954"/>
                    <a:gd name="connsiteX1" fmla="*/ 8477 w 329660"/>
                    <a:gd name="connsiteY1" fmla="*/ 16955 h 16954"/>
                    <a:gd name="connsiteX2" fmla="*/ 0 w 329660"/>
                    <a:gd name="connsiteY2" fmla="*/ 8477 h 16954"/>
                    <a:gd name="connsiteX3" fmla="*/ 8477 w 329660"/>
                    <a:gd name="connsiteY3" fmla="*/ 0 h 16954"/>
                    <a:gd name="connsiteX4" fmla="*/ 321183 w 329660"/>
                    <a:gd name="connsiteY4" fmla="*/ 0 h 16954"/>
                    <a:gd name="connsiteX5" fmla="*/ 329660 w 329660"/>
                    <a:gd name="connsiteY5" fmla="*/ 8477 h 16954"/>
                    <a:gd name="connsiteX6" fmla="*/ 321183 w 329660"/>
                    <a:gd name="connsiteY6" fmla="*/ 16955 h 16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660" h="16954">
                      <a:moveTo>
                        <a:pt x="321183" y="16955"/>
                      </a:moveTo>
                      <a:lnTo>
                        <a:pt x="8477" y="16955"/>
                      </a:lnTo>
                      <a:cubicBezTo>
                        <a:pt x="3810" y="16955"/>
                        <a:pt x="0" y="13145"/>
                        <a:pt x="0" y="8477"/>
                      </a:cubicBezTo>
                      <a:cubicBezTo>
                        <a:pt x="0" y="3810"/>
                        <a:pt x="3810" y="0"/>
                        <a:pt x="8477" y="0"/>
                      </a:cubicBezTo>
                      <a:lnTo>
                        <a:pt x="321183" y="0"/>
                      </a:lnTo>
                      <a:cubicBezTo>
                        <a:pt x="325850" y="0"/>
                        <a:pt x="329660" y="3810"/>
                        <a:pt x="329660" y="8477"/>
                      </a:cubicBezTo>
                      <a:cubicBezTo>
                        <a:pt x="329660" y="13145"/>
                        <a:pt x="325850" y="16955"/>
                        <a:pt x="321183" y="1695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Montserrat"/>
                  </a:endParaRPr>
                </a:p>
              </p:txBody>
            </p:sp>
            <p:sp>
              <p:nvSpPr>
                <p:cNvPr id="102" name="Freeform: Shape 101">
                  <a:extLst>
                    <a:ext uri="{FF2B5EF4-FFF2-40B4-BE49-F238E27FC236}">
                      <a16:creationId xmlns:a16="http://schemas.microsoft.com/office/drawing/2014/main" id="{D746CCEB-68FD-3E2E-7CF1-6FA9B9C37022}"/>
                    </a:ext>
                  </a:extLst>
                </p:cNvPr>
                <p:cNvSpPr/>
                <p:nvPr/>
              </p:nvSpPr>
              <p:spPr>
                <a:xfrm>
                  <a:off x="-3476242" y="3262851"/>
                  <a:ext cx="312040" cy="16954"/>
                </a:xfrm>
                <a:custGeom>
                  <a:avLst/>
                  <a:gdLst>
                    <a:gd name="connsiteX0" fmla="*/ 303562 w 312040"/>
                    <a:gd name="connsiteY0" fmla="*/ 16954 h 16954"/>
                    <a:gd name="connsiteX1" fmla="*/ 8477 w 312040"/>
                    <a:gd name="connsiteY1" fmla="*/ 16954 h 16954"/>
                    <a:gd name="connsiteX2" fmla="*/ 0 w 312040"/>
                    <a:gd name="connsiteY2" fmla="*/ 8477 h 16954"/>
                    <a:gd name="connsiteX3" fmla="*/ 8477 w 312040"/>
                    <a:gd name="connsiteY3" fmla="*/ 0 h 16954"/>
                    <a:gd name="connsiteX4" fmla="*/ 303562 w 312040"/>
                    <a:gd name="connsiteY4" fmla="*/ 0 h 16954"/>
                    <a:gd name="connsiteX5" fmla="*/ 312039 w 312040"/>
                    <a:gd name="connsiteY5" fmla="*/ 8477 h 16954"/>
                    <a:gd name="connsiteX6" fmla="*/ 303562 w 312040"/>
                    <a:gd name="connsiteY6" fmla="*/ 16954 h 16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2040" h="16954">
                      <a:moveTo>
                        <a:pt x="303562" y="16954"/>
                      </a:moveTo>
                      <a:lnTo>
                        <a:pt x="8477" y="16954"/>
                      </a:lnTo>
                      <a:cubicBezTo>
                        <a:pt x="3810" y="16954"/>
                        <a:pt x="0" y="13145"/>
                        <a:pt x="0" y="8477"/>
                      </a:cubicBezTo>
                      <a:cubicBezTo>
                        <a:pt x="0" y="3810"/>
                        <a:pt x="3810" y="0"/>
                        <a:pt x="8477" y="0"/>
                      </a:cubicBezTo>
                      <a:lnTo>
                        <a:pt x="303562" y="0"/>
                      </a:lnTo>
                      <a:cubicBezTo>
                        <a:pt x="308229" y="0"/>
                        <a:pt x="312039" y="3810"/>
                        <a:pt x="312039" y="8477"/>
                      </a:cubicBezTo>
                      <a:cubicBezTo>
                        <a:pt x="312134" y="13145"/>
                        <a:pt x="308324" y="16954"/>
                        <a:pt x="303562" y="1695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Montserrat"/>
                  </a:endParaRPr>
                </a:p>
              </p:txBody>
            </p:sp>
            <p:sp>
              <p:nvSpPr>
                <p:cNvPr id="103" name="Freeform: Shape 102">
                  <a:extLst>
                    <a:ext uri="{FF2B5EF4-FFF2-40B4-BE49-F238E27FC236}">
                      <a16:creationId xmlns:a16="http://schemas.microsoft.com/office/drawing/2014/main" id="{A0E1DDD6-FF79-8A9F-0FD8-8B94E8525C22}"/>
                    </a:ext>
                  </a:extLst>
                </p:cNvPr>
                <p:cNvSpPr/>
                <p:nvPr/>
              </p:nvSpPr>
              <p:spPr>
                <a:xfrm>
                  <a:off x="-3468241" y="3030441"/>
                  <a:ext cx="296322" cy="16954"/>
                </a:xfrm>
                <a:custGeom>
                  <a:avLst/>
                  <a:gdLst>
                    <a:gd name="connsiteX0" fmla="*/ 287846 w 296322"/>
                    <a:gd name="connsiteY0" fmla="*/ 16954 h 16954"/>
                    <a:gd name="connsiteX1" fmla="*/ 8477 w 296322"/>
                    <a:gd name="connsiteY1" fmla="*/ 16954 h 16954"/>
                    <a:gd name="connsiteX2" fmla="*/ 0 w 296322"/>
                    <a:gd name="connsiteY2" fmla="*/ 8477 h 16954"/>
                    <a:gd name="connsiteX3" fmla="*/ 8477 w 296322"/>
                    <a:gd name="connsiteY3" fmla="*/ 0 h 16954"/>
                    <a:gd name="connsiteX4" fmla="*/ 287846 w 296322"/>
                    <a:gd name="connsiteY4" fmla="*/ 0 h 16954"/>
                    <a:gd name="connsiteX5" fmla="*/ 296323 w 296322"/>
                    <a:gd name="connsiteY5" fmla="*/ 8477 h 16954"/>
                    <a:gd name="connsiteX6" fmla="*/ 287846 w 296322"/>
                    <a:gd name="connsiteY6" fmla="*/ 16954 h 16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6322" h="16954">
                      <a:moveTo>
                        <a:pt x="287846" y="16954"/>
                      </a:moveTo>
                      <a:lnTo>
                        <a:pt x="8477" y="16954"/>
                      </a:lnTo>
                      <a:cubicBezTo>
                        <a:pt x="3810" y="16954"/>
                        <a:pt x="0" y="13144"/>
                        <a:pt x="0" y="8477"/>
                      </a:cubicBezTo>
                      <a:cubicBezTo>
                        <a:pt x="0" y="3810"/>
                        <a:pt x="3810" y="0"/>
                        <a:pt x="8477" y="0"/>
                      </a:cubicBezTo>
                      <a:lnTo>
                        <a:pt x="287846" y="0"/>
                      </a:lnTo>
                      <a:cubicBezTo>
                        <a:pt x="292513" y="0"/>
                        <a:pt x="296323" y="3810"/>
                        <a:pt x="296323" y="8477"/>
                      </a:cubicBezTo>
                      <a:cubicBezTo>
                        <a:pt x="296323" y="13144"/>
                        <a:pt x="292513" y="16954"/>
                        <a:pt x="287846" y="1695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Montserrat"/>
                  </a:endParaRPr>
                </a:p>
              </p:txBody>
            </p:sp>
            <p:sp>
              <p:nvSpPr>
                <p:cNvPr id="104" name="Freeform: Shape 103">
                  <a:extLst>
                    <a:ext uri="{FF2B5EF4-FFF2-40B4-BE49-F238E27FC236}">
                      <a16:creationId xmlns:a16="http://schemas.microsoft.com/office/drawing/2014/main" id="{CD87E4C8-3750-DD69-C3C5-E52439349C9D}"/>
                    </a:ext>
                  </a:extLst>
                </p:cNvPr>
                <p:cNvSpPr/>
                <p:nvPr/>
              </p:nvSpPr>
              <p:spPr>
                <a:xfrm>
                  <a:off x="-3461097" y="2821557"/>
                  <a:ext cx="282132" cy="16954"/>
                </a:xfrm>
                <a:custGeom>
                  <a:avLst/>
                  <a:gdLst>
                    <a:gd name="connsiteX0" fmla="*/ 273653 w 282132"/>
                    <a:gd name="connsiteY0" fmla="*/ 16954 h 16954"/>
                    <a:gd name="connsiteX1" fmla="*/ 8477 w 282132"/>
                    <a:gd name="connsiteY1" fmla="*/ 16954 h 16954"/>
                    <a:gd name="connsiteX2" fmla="*/ 0 w 282132"/>
                    <a:gd name="connsiteY2" fmla="*/ 8477 h 16954"/>
                    <a:gd name="connsiteX3" fmla="*/ 8477 w 282132"/>
                    <a:gd name="connsiteY3" fmla="*/ 0 h 16954"/>
                    <a:gd name="connsiteX4" fmla="*/ 273653 w 282132"/>
                    <a:gd name="connsiteY4" fmla="*/ 0 h 16954"/>
                    <a:gd name="connsiteX5" fmla="*/ 282130 w 282132"/>
                    <a:gd name="connsiteY5" fmla="*/ 8477 h 16954"/>
                    <a:gd name="connsiteX6" fmla="*/ 273653 w 282132"/>
                    <a:gd name="connsiteY6" fmla="*/ 16954 h 16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132" h="16954">
                      <a:moveTo>
                        <a:pt x="273653" y="16954"/>
                      </a:moveTo>
                      <a:lnTo>
                        <a:pt x="8477" y="16954"/>
                      </a:lnTo>
                      <a:cubicBezTo>
                        <a:pt x="3810" y="16954"/>
                        <a:pt x="0" y="13145"/>
                        <a:pt x="0" y="8477"/>
                      </a:cubicBezTo>
                      <a:cubicBezTo>
                        <a:pt x="0" y="3810"/>
                        <a:pt x="3810" y="0"/>
                        <a:pt x="8477" y="0"/>
                      </a:cubicBezTo>
                      <a:lnTo>
                        <a:pt x="273653" y="0"/>
                      </a:lnTo>
                      <a:cubicBezTo>
                        <a:pt x="278321" y="0"/>
                        <a:pt x="282130" y="3810"/>
                        <a:pt x="282130" y="8477"/>
                      </a:cubicBezTo>
                      <a:cubicBezTo>
                        <a:pt x="282226" y="13145"/>
                        <a:pt x="278321" y="16954"/>
                        <a:pt x="273653" y="1695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Montserrat"/>
                  </a:endParaRPr>
                </a:p>
              </p:txBody>
            </p:sp>
            <p:sp>
              <p:nvSpPr>
                <p:cNvPr id="105" name="Freeform: Shape 104">
                  <a:extLst>
                    <a:ext uri="{FF2B5EF4-FFF2-40B4-BE49-F238E27FC236}">
                      <a16:creationId xmlns:a16="http://schemas.microsoft.com/office/drawing/2014/main" id="{22220FB1-756E-764C-398D-AFA05AF1B09D}"/>
                    </a:ext>
                  </a:extLst>
                </p:cNvPr>
                <p:cNvSpPr/>
                <p:nvPr/>
              </p:nvSpPr>
              <p:spPr>
                <a:xfrm>
                  <a:off x="-3454525" y="2632867"/>
                  <a:ext cx="269271" cy="16954"/>
                </a:xfrm>
                <a:custGeom>
                  <a:avLst/>
                  <a:gdLst>
                    <a:gd name="connsiteX0" fmla="*/ 260795 w 269271"/>
                    <a:gd name="connsiteY0" fmla="*/ 16954 h 16954"/>
                    <a:gd name="connsiteX1" fmla="*/ 8477 w 269271"/>
                    <a:gd name="connsiteY1" fmla="*/ 16954 h 16954"/>
                    <a:gd name="connsiteX2" fmla="*/ 0 w 269271"/>
                    <a:gd name="connsiteY2" fmla="*/ 8477 h 16954"/>
                    <a:gd name="connsiteX3" fmla="*/ 8477 w 269271"/>
                    <a:gd name="connsiteY3" fmla="*/ 0 h 16954"/>
                    <a:gd name="connsiteX4" fmla="*/ 260795 w 269271"/>
                    <a:gd name="connsiteY4" fmla="*/ 0 h 16954"/>
                    <a:gd name="connsiteX5" fmla="*/ 269272 w 269271"/>
                    <a:gd name="connsiteY5" fmla="*/ 8477 h 16954"/>
                    <a:gd name="connsiteX6" fmla="*/ 260795 w 269271"/>
                    <a:gd name="connsiteY6" fmla="*/ 16954 h 16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9271" h="16954">
                      <a:moveTo>
                        <a:pt x="260795" y="16954"/>
                      </a:moveTo>
                      <a:lnTo>
                        <a:pt x="8477" y="16954"/>
                      </a:lnTo>
                      <a:cubicBezTo>
                        <a:pt x="3810" y="16954"/>
                        <a:pt x="0" y="13144"/>
                        <a:pt x="0" y="8477"/>
                      </a:cubicBezTo>
                      <a:cubicBezTo>
                        <a:pt x="0" y="3810"/>
                        <a:pt x="3810" y="0"/>
                        <a:pt x="8477" y="0"/>
                      </a:cubicBezTo>
                      <a:lnTo>
                        <a:pt x="260795" y="0"/>
                      </a:lnTo>
                      <a:cubicBezTo>
                        <a:pt x="265462" y="0"/>
                        <a:pt x="269272" y="3810"/>
                        <a:pt x="269272" y="8477"/>
                      </a:cubicBezTo>
                      <a:cubicBezTo>
                        <a:pt x="269272" y="13144"/>
                        <a:pt x="265462" y="16954"/>
                        <a:pt x="260795" y="1695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Montserrat"/>
                  </a:endParaRPr>
                </a:p>
              </p:txBody>
            </p:sp>
            <p:sp>
              <p:nvSpPr>
                <p:cNvPr id="106" name="Freeform: Shape 105">
                  <a:extLst>
                    <a:ext uri="{FF2B5EF4-FFF2-40B4-BE49-F238E27FC236}">
                      <a16:creationId xmlns:a16="http://schemas.microsoft.com/office/drawing/2014/main" id="{784753D2-4E89-DB5D-496F-59C0C8788205}"/>
                    </a:ext>
                  </a:extLst>
                </p:cNvPr>
                <p:cNvSpPr/>
                <p:nvPr/>
              </p:nvSpPr>
              <p:spPr>
                <a:xfrm>
                  <a:off x="-3448715" y="2461607"/>
                  <a:ext cx="257653" cy="16954"/>
                </a:xfrm>
                <a:custGeom>
                  <a:avLst/>
                  <a:gdLst>
                    <a:gd name="connsiteX0" fmla="*/ 249174 w 257653"/>
                    <a:gd name="connsiteY0" fmla="*/ 16954 h 16954"/>
                    <a:gd name="connsiteX1" fmla="*/ 8477 w 257653"/>
                    <a:gd name="connsiteY1" fmla="*/ 16954 h 16954"/>
                    <a:gd name="connsiteX2" fmla="*/ 0 w 257653"/>
                    <a:gd name="connsiteY2" fmla="*/ 8477 h 16954"/>
                    <a:gd name="connsiteX3" fmla="*/ 8477 w 257653"/>
                    <a:gd name="connsiteY3" fmla="*/ 0 h 16954"/>
                    <a:gd name="connsiteX4" fmla="*/ 249174 w 257653"/>
                    <a:gd name="connsiteY4" fmla="*/ 0 h 16954"/>
                    <a:gd name="connsiteX5" fmla="*/ 257651 w 257653"/>
                    <a:gd name="connsiteY5" fmla="*/ 8477 h 16954"/>
                    <a:gd name="connsiteX6" fmla="*/ 249174 w 257653"/>
                    <a:gd name="connsiteY6" fmla="*/ 16954 h 16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7653" h="16954">
                      <a:moveTo>
                        <a:pt x="249174" y="16954"/>
                      </a:moveTo>
                      <a:lnTo>
                        <a:pt x="8477" y="16954"/>
                      </a:lnTo>
                      <a:cubicBezTo>
                        <a:pt x="3810" y="16954"/>
                        <a:pt x="0" y="13145"/>
                        <a:pt x="0" y="8477"/>
                      </a:cubicBezTo>
                      <a:cubicBezTo>
                        <a:pt x="0" y="3810"/>
                        <a:pt x="3810" y="0"/>
                        <a:pt x="8477" y="0"/>
                      </a:cubicBezTo>
                      <a:lnTo>
                        <a:pt x="249174" y="0"/>
                      </a:lnTo>
                      <a:cubicBezTo>
                        <a:pt x="253841" y="0"/>
                        <a:pt x="257651" y="3810"/>
                        <a:pt x="257651" y="8477"/>
                      </a:cubicBezTo>
                      <a:cubicBezTo>
                        <a:pt x="257746" y="13145"/>
                        <a:pt x="253937" y="16954"/>
                        <a:pt x="249174" y="1695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Montserrat"/>
                  </a:endParaRPr>
                </a:p>
              </p:txBody>
            </p:sp>
            <p:sp>
              <p:nvSpPr>
                <p:cNvPr id="107" name="Freeform: Shape 106">
                  <a:extLst>
                    <a:ext uri="{FF2B5EF4-FFF2-40B4-BE49-F238E27FC236}">
                      <a16:creationId xmlns:a16="http://schemas.microsoft.com/office/drawing/2014/main" id="{96BEFF66-109E-D0CA-DED8-F790447133BA}"/>
                    </a:ext>
                  </a:extLst>
                </p:cNvPr>
                <p:cNvSpPr/>
                <p:nvPr/>
              </p:nvSpPr>
              <p:spPr>
                <a:xfrm>
                  <a:off x="-3443381" y="2305397"/>
                  <a:ext cx="247080" cy="16954"/>
                </a:xfrm>
                <a:custGeom>
                  <a:avLst/>
                  <a:gdLst>
                    <a:gd name="connsiteX0" fmla="*/ 238601 w 247080"/>
                    <a:gd name="connsiteY0" fmla="*/ 16955 h 16954"/>
                    <a:gd name="connsiteX1" fmla="*/ 8477 w 247080"/>
                    <a:gd name="connsiteY1" fmla="*/ 16955 h 16954"/>
                    <a:gd name="connsiteX2" fmla="*/ 0 w 247080"/>
                    <a:gd name="connsiteY2" fmla="*/ 8477 h 16954"/>
                    <a:gd name="connsiteX3" fmla="*/ 8477 w 247080"/>
                    <a:gd name="connsiteY3" fmla="*/ 0 h 16954"/>
                    <a:gd name="connsiteX4" fmla="*/ 238601 w 247080"/>
                    <a:gd name="connsiteY4" fmla="*/ 0 h 16954"/>
                    <a:gd name="connsiteX5" fmla="*/ 247079 w 247080"/>
                    <a:gd name="connsiteY5" fmla="*/ 8477 h 16954"/>
                    <a:gd name="connsiteX6" fmla="*/ 238601 w 247080"/>
                    <a:gd name="connsiteY6" fmla="*/ 16955 h 16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080" h="16954">
                      <a:moveTo>
                        <a:pt x="238601" y="16955"/>
                      </a:moveTo>
                      <a:lnTo>
                        <a:pt x="8477" y="16955"/>
                      </a:lnTo>
                      <a:cubicBezTo>
                        <a:pt x="3810" y="16955"/>
                        <a:pt x="0" y="13145"/>
                        <a:pt x="0" y="8477"/>
                      </a:cubicBezTo>
                      <a:cubicBezTo>
                        <a:pt x="0" y="3810"/>
                        <a:pt x="3810" y="0"/>
                        <a:pt x="8477" y="0"/>
                      </a:cubicBezTo>
                      <a:lnTo>
                        <a:pt x="238601" y="0"/>
                      </a:lnTo>
                      <a:cubicBezTo>
                        <a:pt x="243269" y="0"/>
                        <a:pt x="247079" y="3810"/>
                        <a:pt x="247079" y="8477"/>
                      </a:cubicBezTo>
                      <a:cubicBezTo>
                        <a:pt x="247174" y="13145"/>
                        <a:pt x="243364" y="16955"/>
                        <a:pt x="238601" y="1695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Montserrat"/>
                  </a:endParaRPr>
                </a:p>
              </p:txBody>
            </p:sp>
            <p:sp>
              <p:nvSpPr>
                <p:cNvPr id="108" name="Freeform: Shape 107">
                  <a:extLst>
                    <a:ext uri="{FF2B5EF4-FFF2-40B4-BE49-F238E27FC236}">
                      <a16:creationId xmlns:a16="http://schemas.microsoft.com/office/drawing/2014/main" id="{7673E20E-BA43-56E3-2C07-D40D9AFEA63A}"/>
                    </a:ext>
                  </a:extLst>
                </p:cNvPr>
                <p:cNvSpPr/>
                <p:nvPr/>
              </p:nvSpPr>
              <p:spPr>
                <a:xfrm>
                  <a:off x="-3442428" y="2156522"/>
                  <a:ext cx="247937" cy="16954"/>
                </a:xfrm>
                <a:custGeom>
                  <a:avLst/>
                  <a:gdLst>
                    <a:gd name="connsiteX0" fmla="*/ 239459 w 247937"/>
                    <a:gd name="connsiteY0" fmla="*/ 16954 h 16954"/>
                    <a:gd name="connsiteX1" fmla="*/ 8477 w 247937"/>
                    <a:gd name="connsiteY1" fmla="*/ 16954 h 16954"/>
                    <a:gd name="connsiteX2" fmla="*/ 0 w 247937"/>
                    <a:gd name="connsiteY2" fmla="*/ 8477 h 16954"/>
                    <a:gd name="connsiteX3" fmla="*/ 8477 w 247937"/>
                    <a:gd name="connsiteY3" fmla="*/ 0 h 16954"/>
                    <a:gd name="connsiteX4" fmla="*/ 239459 w 247937"/>
                    <a:gd name="connsiteY4" fmla="*/ 0 h 16954"/>
                    <a:gd name="connsiteX5" fmla="*/ 247936 w 247937"/>
                    <a:gd name="connsiteY5" fmla="*/ 8477 h 16954"/>
                    <a:gd name="connsiteX6" fmla="*/ 239459 w 247937"/>
                    <a:gd name="connsiteY6" fmla="*/ 16954 h 16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937" h="16954">
                      <a:moveTo>
                        <a:pt x="239459" y="16954"/>
                      </a:moveTo>
                      <a:lnTo>
                        <a:pt x="8477" y="16954"/>
                      </a:lnTo>
                      <a:cubicBezTo>
                        <a:pt x="3810" y="16954"/>
                        <a:pt x="0" y="13144"/>
                        <a:pt x="0" y="8477"/>
                      </a:cubicBezTo>
                      <a:cubicBezTo>
                        <a:pt x="0" y="3810"/>
                        <a:pt x="3810" y="0"/>
                        <a:pt x="8477" y="0"/>
                      </a:cubicBezTo>
                      <a:lnTo>
                        <a:pt x="239459" y="0"/>
                      </a:lnTo>
                      <a:cubicBezTo>
                        <a:pt x="244126" y="0"/>
                        <a:pt x="247936" y="3810"/>
                        <a:pt x="247936" y="8477"/>
                      </a:cubicBezTo>
                      <a:cubicBezTo>
                        <a:pt x="248031" y="13144"/>
                        <a:pt x="244221" y="16954"/>
                        <a:pt x="239459" y="1695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Montserrat"/>
                  </a:endParaRPr>
                </a:p>
              </p:txBody>
            </p:sp>
            <p:sp>
              <p:nvSpPr>
                <p:cNvPr id="109" name="Freeform: Shape 108">
                  <a:extLst>
                    <a:ext uri="{FF2B5EF4-FFF2-40B4-BE49-F238E27FC236}">
                      <a16:creationId xmlns:a16="http://schemas.microsoft.com/office/drawing/2014/main" id="{2AC0DD30-4595-339D-9D7C-E7684FA67765}"/>
                    </a:ext>
                  </a:extLst>
                </p:cNvPr>
                <p:cNvSpPr/>
                <p:nvPr/>
              </p:nvSpPr>
              <p:spPr>
                <a:xfrm>
                  <a:off x="-3624318" y="5019070"/>
                  <a:ext cx="611934" cy="127920"/>
                </a:xfrm>
                <a:custGeom>
                  <a:avLst/>
                  <a:gdLst>
                    <a:gd name="connsiteX0" fmla="*/ 594798 w 611934"/>
                    <a:gd name="connsiteY0" fmla="*/ 127921 h 127920"/>
                    <a:gd name="connsiteX1" fmla="*/ 578225 w 611934"/>
                    <a:gd name="connsiteY1" fmla="*/ 114776 h 127920"/>
                    <a:gd name="connsiteX2" fmla="*/ 559175 w 611934"/>
                    <a:gd name="connsiteY2" fmla="*/ 34100 h 127920"/>
                    <a:gd name="connsiteX3" fmla="*/ 52635 w 611934"/>
                    <a:gd name="connsiteY3" fmla="*/ 34100 h 127920"/>
                    <a:gd name="connsiteX4" fmla="*/ 33585 w 611934"/>
                    <a:gd name="connsiteY4" fmla="*/ 114776 h 127920"/>
                    <a:gd name="connsiteX5" fmla="*/ 13106 w 611934"/>
                    <a:gd name="connsiteY5" fmla="*/ 127445 h 127920"/>
                    <a:gd name="connsiteX6" fmla="*/ 438 w 611934"/>
                    <a:gd name="connsiteY6" fmla="*/ 106966 h 127920"/>
                    <a:gd name="connsiteX7" fmla="*/ 22631 w 611934"/>
                    <a:gd name="connsiteY7" fmla="*/ 13145 h 127920"/>
                    <a:gd name="connsiteX8" fmla="*/ 39205 w 611934"/>
                    <a:gd name="connsiteY8" fmla="*/ 0 h 127920"/>
                    <a:gd name="connsiteX9" fmla="*/ 572700 w 611934"/>
                    <a:gd name="connsiteY9" fmla="*/ 0 h 127920"/>
                    <a:gd name="connsiteX10" fmla="*/ 589273 w 611934"/>
                    <a:gd name="connsiteY10" fmla="*/ 13145 h 127920"/>
                    <a:gd name="connsiteX11" fmla="*/ 611467 w 611934"/>
                    <a:gd name="connsiteY11" fmla="*/ 106966 h 127920"/>
                    <a:gd name="connsiteX12" fmla="*/ 598798 w 611934"/>
                    <a:gd name="connsiteY12" fmla="*/ 127445 h 127920"/>
                    <a:gd name="connsiteX13" fmla="*/ 594798 w 611934"/>
                    <a:gd name="connsiteY13" fmla="*/ 127921 h 127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1934" h="127920">
                      <a:moveTo>
                        <a:pt x="594798" y="127921"/>
                      </a:moveTo>
                      <a:cubicBezTo>
                        <a:pt x="587083" y="127921"/>
                        <a:pt x="580130" y="122682"/>
                        <a:pt x="578225" y="114776"/>
                      </a:cubicBezTo>
                      <a:lnTo>
                        <a:pt x="559175" y="34100"/>
                      </a:lnTo>
                      <a:lnTo>
                        <a:pt x="52635" y="34100"/>
                      </a:lnTo>
                      <a:lnTo>
                        <a:pt x="33585" y="114776"/>
                      </a:lnTo>
                      <a:cubicBezTo>
                        <a:pt x="31394" y="123920"/>
                        <a:pt x="22250" y="129635"/>
                        <a:pt x="13106" y="127445"/>
                      </a:cubicBezTo>
                      <a:cubicBezTo>
                        <a:pt x="3962" y="125254"/>
                        <a:pt x="-1658" y="116110"/>
                        <a:pt x="438" y="106966"/>
                      </a:cubicBezTo>
                      <a:lnTo>
                        <a:pt x="22631" y="13145"/>
                      </a:lnTo>
                      <a:cubicBezTo>
                        <a:pt x="24441" y="5429"/>
                        <a:pt x="31299" y="0"/>
                        <a:pt x="39205" y="0"/>
                      </a:cubicBezTo>
                      <a:lnTo>
                        <a:pt x="572700" y="0"/>
                      </a:lnTo>
                      <a:cubicBezTo>
                        <a:pt x="580606" y="0"/>
                        <a:pt x="587464" y="5429"/>
                        <a:pt x="589273" y="13145"/>
                      </a:cubicBezTo>
                      <a:lnTo>
                        <a:pt x="611467" y="106966"/>
                      </a:lnTo>
                      <a:cubicBezTo>
                        <a:pt x="613657" y="116110"/>
                        <a:pt x="607943" y="125254"/>
                        <a:pt x="598798" y="127445"/>
                      </a:cubicBezTo>
                      <a:cubicBezTo>
                        <a:pt x="597370" y="127826"/>
                        <a:pt x="596036" y="127921"/>
                        <a:pt x="594798" y="12792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Montserrat"/>
                  </a:endParaRPr>
                </a:p>
              </p:txBody>
            </p:sp>
          </p:grpSp>
          <p:sp>
            <p:nvSpPr>
              <p:cNvPr id="66" name="Freeform: Shape 65">
                <a:extLst>
                  <a:ext uri="{FF2B5EF4-FFF2-40B4-BE49-F238E27FC236}">
                    <a16:creationId xmlns:a16="http://schemas.microsoft.com/office/drawing/2014/main" id="{B9578094-2096-3442-F826-92C7059EA9C5}"/>
                  </a:ext>
                </a:extLst>
              </p:cNvPr>
              <p:cNvSpPr/>
              <p:nvPr/>
            </p:nvSpPr>
            <p:spPr>
              <a:xfrm>
                <a:off x="-3337939" y="5031262"/>
                <a:ext cx="34099" cy="116586"/>
              </a:xfrm>
              <a:custGeom>
                <a:avLst/>
                <a:gdLst>
                  <a:gd name="connsiteX0" fmla="*/ 17050 w 34099"/>
                  <a:gd name="connsiteY0" fmla="*/ 116586 h 116586"/>
                  <a:gd name="connsiteX1" fmla="*/ 0 w 34099"/>
                  <a:gd name="connsiteY1" fmla="*/ 99536 h 116586"/>
                  <a:gd name="connsiteX2" fmla="*/ 0 w 34099"/>
                  <a:gd name="connsiteY2" fmla="*/ 17050 h 116586"/>
                  <a:gd name="connsiteX3" fmla="*/ 17050 w 34099"/>
                  <a:gd name="connsiteY3" fmla="*/ 0 h 116586"/>
                  <a:gd name="connsiteX4" fmla="*/ 34100 w 34099"/>
                  <a:gd name="connsiteY4" fmla="*/ 17050 h 116586"/>
                  <a:gd name="connsiteX5" fmla="*/ 34100 w 34099"/>
                  <a:gd name="connsiteY5" fmla="*/ 99536 h 116586"/>
                  <a:gd name="connsiteX6" fmla="*/ 17050 w 34099"/>
                  <a:gd name="connsiteY6" fmla="*/ 116586 h 116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099" h="116586">
                    <a:moveTo>
                      <a:pt x="17050" y="116586"/>
                    </a:moveTo>
                    <a:cubicBezTo>
                      <a:pt x="7620" y="116586"/>
                      <a:pt x="0" y="108966"/>
                      <a:pt x="0" y="99536"/>
                    </a:cubicBezTo>
                    <a:lnTo>
                      <a:pt x="0" y="17050"/>
                    </a:lnTo>
                    <a:cubicBezTo>
                      <a:pt x="0" y="7620"/>
                      <a:pt x="7620" y="0"/>
                      <a:pt x="17050" y="0"/>
                    </a:cubicBezTo>
                    <a:cubicBezTo>
                      <a:pt x="26479" y="0"/>
                      <a:pt x="34100" y="7620"/>
                      <a:pt x="34100" y="17050"/>
                    </a:cubicBezTo>
                    <a:lnTo>
                      <a:pt x="34100" y="99536"/>
                    </a:lnTo>
                    <a:cubicBezTo>
                      <a:pt x="34004" y="108966"/>
                      <a:pt x="26384" y="116586"/>
                      <a:pt x="17050" y="116586"/>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Montserrat"/>
                </a:endParaRPr>
              </a:p>
            </p:txBody>
          </p:sp>
          <p:grpSp>
            <p:nvGrpSpPr>
              <p:cNvPr id="67" name="Graphic 13134">
                <a:extLst>
                  <a:ext uri="{FF2B5EF4-FFF2-40B4-BE49-F238E27FC236}">
                    <a16:creationId xmlns:a16="http://schemas.microsoft.com/office/drawing/2014/main" id="{29F72251-0775-3A6A-0AEB-F9ABFA5C3EDD}"/>
                  </a:ext>
                </a:extLst>
              </p:cNvPr>
              <p:cNvGrpSpPr/>
              <p:nvPr/>
            </p:nvGrpSpPr>
            <p:grpSpPr>
              <a:xfrm>
                <a:off x="-3543088" y="2793963"/>
                <a:ext cx="120633" cy="517779"/>
                <a:chOff x="-3543088" y="2793963"/>
                <a:chExt cx="120633" cy="517779"/>
              </a:xfrm>
              <a:grpFill/>
            </p:grpSpPr>
            <p:sp>
              <p:nvSpPr>
                <p:cNvPr id="93" name="Freeform: Shape 92">
                  <a:extLst>
                    <a:ext uri="{FF2B5EF4-FFF2-40B4-BE49-F238E27FC236}">
                      <a16:creationId xmlns:a16="http://schemas.microsoft.com/office/drawing/2014/main" id="{236F489D-0A43-CFFF-D9B6-3AFFE6F0CA3E}"/>
                    </a:ext>
                  </a:extLst>
                </p:cNvPr>
                <p:cNvSpPr/>
                <p:nvPr/>
              </p:nvSpPr>
              <p:spPr>
                <a:xfrm rot="-10800000">
                  <a:off x="-3509703" y="2793963"/>
                  <a:ext cx="87248" cy="517779"/>
                </a:xfrm>
                <a:custGeom>
                  <a:avLst/>
                  <a:gdLst>
                    <a:gd name="connsiteX0" fmla="*/ 0 w 87248"/>
                    <a:gd name="connsiteY0" fmla="*/ 0 h 517779"/>
                    <a:gd name="connsiteX1" fmla="*/ 87249 w 87248"/>
                    <a:gd name="connsiteY1" fmla="*/ 0 h 517779"/>
                    <a:gd name="connsiteX2" fmla="*/ 87249 w 87248"/>
                    <a:gd name="connsiteY2" fmla="*/ 517779 h 517779"/>
                    <a:gd name="connsiteX3" fmla="*/ 0 w 87248"/>
                    <a:gd name="connsiteY3" fmla="*/ 517779 h 517779"/>
                  </a:gdLst>
                  <a:ahLst/>
                  <a:cxnLst>
                    <a:cxn ang="0">
                      <a:pos x="connsiteX0" y="connsiteY0"/>
                    </a:cxn>
                    <a:cxn ang="0">
                      <a:pos x="connsiteX1" y="connsiteY1"/>
                    </a:cxn>
                    <a:cxn ang="0">
                      <a:pos x="connsiteX2" y="connsiteY2"/>
                    </a:cxn>
                    <a:cxn ang="0">
                      <a:pos x="connsiteX3" y="connsiteY3"/>
                    </a:cxn>
                  </a:cxnLst>
                  <a:rect l="l" t="t" r="r" b="b"/>
                  <a:pathLst>
                    <a:path w="87248" h="517779">
                      <a:moveTo>
                        <a:pt x="0" y="0"/>
                      </a:moveTo>
                      <a:lnTo>
                        <a:pt x="87249" y="0"/>
                      </a:lnTo>
                      <a:lnTo>
                        <a:pt x="87249" y="517779"/>
                      </a:lnTo>
                      <a:lnTo>
                        <a:pt x="0" y="517779"/>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Montserrat"/>
                  </a:endParaRPr>
                </a:p>
              </p:txBody>
            </p:sp>
            <p:sp>
              <p:nvSpPr>
                <p:cNvPr id="94" name="Freeform: Shape 93">
                  <a:extLst>
                    <a:ext uri="{FF2B5EF4-FFF2-40B4-BE49-F238E27FC236}">
                      <a16:creationId xmlns:a16="http://schemas.microsoft.com/office/drawing/2014/main" id="{D186C191-5035-53F0-FB47-53A8A86C2BF2}"/>
                    </a:ext>
                  </a:extLst>
                </p:cNvPr>
                <p:cNvSpPr/>
                <p:nvPr/>
              </p:nvSpPr>
              <p:spPr>
                <a:xfrm rot="-10800000">
                  <a:off x="-3543088" y="2793963"/>
                  <a:ext cx="87248" cy="517779"/>
                </a:xfrm>
                <a:custGeom>
                  <a:avLst/>
                  <a:gdLst>
                    <a:gd name="connsiteX0" fmla="*/ 0 w 87248"/>
                    <a:gd name="connsiteY0" fmla="*/ 0 h 517779"/>
                    <a:gd name="connsiteX1" fmla="*/ 87249 w 87248"/>
                    <a:gd name="connsiteY1" fmla="*/ 0 h 517779"/>
                    <a:gd name="connsiteX2" fmla="*/ 87249 w 87248"/>
                    <a:gd name="connsiteY2" fmla="*/ 517779 h 517779"/>
                    <a:gd name="connsiteX3" fmla="*/ 0 w 87248"/>
                    <a:gd name="connsiteY3" fmla="*/ 517779 h 517779"/>
                  </a:gdLst>
                  <a:ahLst/>
                  <a:cxnLst>
                    <a:cxn ang="0">
                      <a:pos x="connsiteX0" y="connsiteY0"/>
                    </a:cxn>
                    <a:cxn ang="0">
                      <a:pos x="connsiteX1" y="connsiteY1"/>
                    </a:cxn>
                    <a:cxn ang="0">
                      <a:pos x="connsiteX2" y="connsiteY2"/>
                    </a:cxn>
                    <a:cxn ang="0">
                      <a:pos x="connsiteX3" y="connsiteY3"/>
                    </a:cxn>
                  </a:cxnLst>
                  <a:rect l="l" t="t" r="r" b="b"/>
                  <a:pathLst>
                    <a:path w="87248" h="517779">
                      <a:moveTo>
                        <a:pt x="0" y="0"/>
                      </a:moveTo>
                      <a:lnTo>
                        <a:pt x="87249" y="0"/>
                      </a:lnTo>
                      <a:lnTo>
                        <a:pt x="87249" y="517779"/>
                      </a:lnTo>
                      <a:lnTo>
                        <a:pt x="0" y="517779"/>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Montserrat"/>
                  </a:endParaRPr>
                </a:p>
              </p:txBody>
            </p:sp>
          </p:grpSp>
          <p:grpSp>
            <p:nvGrpSpPr>
              <p:cNvPr id="68" name="Graphic 13134">
                <a:extLst>
                  <a:ext uri="{FF2B5EF4-FFF2-40B4-BE49-F238E27FC236}">
                    <a16:creationId xmlns:a16="http://schemas.microsoft.com/office/drawing/2014/main" id="{6D60FBEF-1EB6-C3AF-5FC8-27D2029EBC61}"/>
                  </a:ext>
                </a:extLst>
              </p:cNvPr>
              <p:cNvGrpSpPr/>
              <p:nvPr/>
            </p:nvGrpSpPr>
            <p:grpSpPr>
              <a:xfrm>
                <a:off x="-3683601" y="2359785"/>
                <a:ext cx="294512" cy="264510"/>
                <a:chOff x="-3683601" y="2359785"/>
                <a:chExt cx="294512" cy="264510"/>
              </a:xfrm>
              <a:grpFill/>
            </p:grpSpPr>
            <p:sp>
              <p:nvSpPr>
                <p:cNvPr id="90" name="Freeform: Shape 89">
                  <a:extLst>
                    <a:ext uri="{FF2B5EF4-FFF2-40B4-BE49-F238E27FC236}">
                      <a16:creationId xmlns:a16="http://schemas.microsoft.com/office/drawing/2014/main" id="{7FED2ABD-E345-1B12-8925-613CF02EB595}"/>
                    </a:ext>
                  </a:extLst>
                </p:cNvPr>
                <p:cNvSpPr/>
                <p:nvPr/>
              </p:nvSpPr>
              <p:spPr>
                <a:xfrm>
                  <a:off x="-3598257" y="2359785"/>
                  <a:ext cx="209168" cy="264413"/>
                </a:xfrm>
                <a:custGeom>
                  <a:avLst/>
                  <a:gdLst>
                    <a:gd name="connsiteX0" fmla="*/ 209169 w 209168"/>
                    <a:gd name="connsiteY0" fmla="*/ 132207 h 264413"/>
                    <a:gd name="connsiteX1" fmla="*/ 104585 w 209168"/>
                    <a:gd name="connsiteY1" fmla="*/ 264414 h 264413"/>
                    <a:gd name="connsiteX2" fmla="*/ 0 w 209168"/>
                    <a:gd name="connsiteY2" fmla="*/ 132207 h 264413"/>
                    <a:gd name="connsiteX3" fmla="*/ 104585 w 209168"/>
                    <a:gd name="connsiteY3" fmla="*/ 0 h 264413"/>
                    <a:gd name="connsiteX4" fmla="*/ 209169 w 209168"/>
                    <a:gd name="connsiteY4" fmla="*/ 132207 h 264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168" h="264413">
                      <a:moveTo>
                        <a:pt x="209169" y="132207"/>
                      </a:moveTo>
                      <a:cubicBezTo>
                        <a:pt x="209169" y="205223"/>
                        <a:pt x="162345" y="264414"/>
                        <a:pt x="104585" y="264414"/>
                      </a:cubicBezTo>
                      <a:cubicBezTo>
                        <a:pt x="46824" y="264414"/>
                        <a:pt x="0" y="205223"/>
                        <a:pt x="0" y="132207"/>
                      </a:cubicBezTo>
                      <a:cubicBezTo>
                        <a:pt x="0" y="59191"/>
                        <a:pt x="46824" y="0"/>
                        <a:pt x="104585" y="0"/>
                      </a:cubicBezTo>
                      <a:cubicBezTo>
                        <a:pt x="162345" y="0"/>
                        <a:pt x="209169" y="59191"/>
                        <a:pt x="209169" y="132207"/>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Montserrat"/>
                  </a:endParaRPr>
                </a:p>
              </p:txBody>
            </p:sp>
            <p:sp>
              <p:nvSpPr>
                <p:cNvPr id="91" name="Freeform: Shape 90">
                  <a:extLst>
                    <a:ext uri="{FF2B5EF4-FFF2-40B4-BE49-F238E27FC236}">
                      <a16:creationId xmlns:a16="http://schemas.microsoft.com/office/drawing/2014/main" id="{9D400910-C89A-D519-43F0-E35FA554960C}"/>
                    </a:ext>
                  </a:extLst>
                </p:cNvPr>
                <p:cNvSpPr/>
                <p:nvPr/>
              </p:nvSpPr>
              <p:spPr>
                <a:xfrm>
                  <a:off x="-3579017" y="2359881"/>
                  <a:ext cx="85344" cy="264414"/>
                </a:xfrm>
                <a:custGeom>
                  <a:avLst/>
                  <a:gdLst>
                    <a:gd name="connsiteX0" fmla="*/ 0 w 85344"/>
                    <a:gd name="connsiteY0" fmla="*/ 0 h 264414"/>
                    <a:gd name="connsiteX1" fmla="*/ 85344 w 85344"/>
                    <a:gd name="connsiteY1" fmla="*/ 0 h 264414"/>
                    <a:gd name="connsiteX2" fmla="*/ 85344 w 85344"/>
                    <a:gd name="connsiteY2" fmla="*/ 264414 h 264414"/>
                    <a:gd name="connsiteX3" fmla="*/ 0 w 85344"/>
                    <a:gd name="connsiteY3" fmla="*/ 264414 h 264414"/>
                  </a:gdLst>
                  <a:ahLst/>
                  <a:cxnLst>
                    <a:cxn ang="0">
                      <a:pos x="connsiteX0" y="connsiteY0"/>
                    </a:cxn>
                    <a:cxn ang="0">
                      <a:pos x="connsiteX1" y="connsiteY1"/>
                    </a:cxn>
                    <a:cxn ang="0">
                      <a:pos x="connsiteX2" y="connsiteY2"/>
                    </a:cxn>
                    <a:cxn ang="0">
                      <a:pos x="connsiteX3" y="connsiteY3"/>
                    </a:cxn>
                  </a:cxnLst>
                  <a:rect l="l" t="t" r="r" b="b"/>
                  <a:pathLst>
                    <a:path w="85344" h="264414">
                      <a:moveTo>
                        <a:pt x="0" y="0"/>
                      </a:moveTo>
                      <a:lnTo>
                        <a:pt x="85344" y="0"/>
                      </a:lnTo>
                      <a:lnTo>
                        <a:pt x="85344" y="264414"/>
                      </a:lnTo>
                      <a:lnTo>
                        <a:pt x="0" y="264414"/>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Montserrat"/>
                  </a:endParaRPr>
                </a:p>
              </p:txBody>
            </p:sp>
            <p:sp>
              <p:nvSpPr>
                <p:cNvPr id="92" name="Freeform: Shape 91">
                  <a:extLst>
                    <a:ext uri="{FF2B5EF4-FFF2-40B4-BE49-F238E27FC236}">
                      <a16:creationId xmlns:a16="http://schemas.microsoft.com/office/drawing/2014/main" id="{3B93D1A5-76A7-0BDB-FF78-A7FA533B3242}"/>
                    </a:ext>
                  </a:extLst>
                </p:cNvPr>
                <p:cNvSpPr/>
                <p:nvPr/>
              </p:nvSpPr>
              <p:spPr>
                <a:xfrm>
                  <a:off x="-3683601" y="2359785"/>
                  <a:ext cx="209168" cy="264413"/>
                </a:xfrm>
                <a:custGeom>
                  <a:avLst/>
                  <a:gdLst>
                    <a:gd name="connsiteX0" fmla="*/ 209169 w 209168"/>
                    <a:gd name="connsiteY0" fmla="*/ 132207 h 264413"/>
                    <a:gd name="connsiteX1" fmla="*/ 104585 w 209168"/>
                    <a:gd name="connsiteY1" fmla="*/ 264414 h 264413"/>
                    <a:gd name="connsiteX2" fmla="*/ 0 w 209168"/>
                    <a:gd name="connsiteY2" fmla="*/ 132207 h 264413"/>
                    <a:gd name="connsiteX3" fmla="*/ 104585 w 209168"/>
                    <a:gd name="connsiteY3" fmla="*/ 0 h 264413"/>
                    <a:gd name="connsiteX4" fmla="*/ 209169 w 209168"/>
                    <a:gd name="connsiteY4" fmla="*/ 132207 h 264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168" h="264413">
                      <a:moveTo>
                        <a:pt x="209169" y="132207"/>
                      </a:moveTo>
                      <a:cubicBezTo>
                        <a:pt x="209169" y="205223"/>
                        <a:pt x="162345" y="264414"/>
                        <a:pt x="104585" y="264414"/>
                      </a:cubicBezTo>
                      <a:cubicBezTo>
                        <a:pt x="46824" y="264414"/>
                        <a:pt x="0" y="205223"/>
                        <a:pt x="0" y="132207"/>
                      </a:cubicBezTo>
                      <a:cubicBezTo>
                        <a:pt x="0" y="59191"/>
                        <a:pt x="46824" y="0"/>
                        <a:pt x="104585" y="0"/>
                      </a:cubicBezTo>
                      <a:cubicBezTo>
                        <a:pt x="162345" y="0"/>
                        <a:pt x="209169" y="59191"/>
                        <a:pt x="209169" y="132207"/>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Montserrat"/>
                  </a:endParaRPr>
                </a:p>
              </p:txBody>
            </p:sp>
          </p:grpSp>
          <p:grpSp>
            <p:nvGrpSpPr>
              <p:cNvPr id="69" name="Graphic 13134">
                <a:extLst>
                  <a:ext uri="{FF2B5EF4-FFF2-40B4-BE49-F238E27FC236}">
                    <a16:creationId xmlns:a16="http://schemas.microsoft.com/office/drawing/2014/main" id="{1FDD1756-A404-6279-CFF0-061673DC1B55}"/>
                  </a:ext>
                </a:extLst>
              </p:cNvPr>
              <p:cNvGrpSpPr/>
              <p:nvPr/>
            </p:nvGrpSpPr>
            <p:grpSpPr>
              <a:xfrm>
                <a:off x="-3284790" y="2664014"/>
                <a:ext cx="294513" cy="264413"/>
                <a:chOff x="-3284790" y="2664014"/>
                <a:chExt cx="294513" cy="264413"/>
              </a:xfrm>
              <a:grpFill/>
            </p:grpSpPr>
            <p:sp>
              <p:nvSpPr>
                <p:cNvPr id="87" name="Freeform: Shape 86">
                  <a:extLst>
                    <a:ext uri="{FF2B5EF4-FFF2-40B4-BE49-F238E27FC236}">
                      <a16:creationId xmlns:a16="http://schemas.microsoft.com/office/drawing/2014/main" id="{0C8C386A-326B-391B-C606-83E11D1EF453}"/>
                    </a:ext>
                  </a:extLst>
                </p:cNvPr>
                <p:cNvSpPr/>
                <p:nvPr/>
              </p:nvSpPr>
              <p:spPr>
                <a:xfrm>
                  <a:off x="-3284790" y="2664014"/>
                  <a:ext cx="209169" cy="264413"/>
                </a:xfrm>
                <a:custGeom>
                  <a:avLst/>
                  <a:gdLst>
                    <a:gd name="connsiteX0" fmla="*/ 209169 w 209169"/>
                    <a:gd name="connsiteY0" fmla="*/ 132207 h 264413"/>
                    <a:gd name="connsiteX1" fmla="*/ 104584 w 209169"/>
                    <a:gd name="connsiteY1" fmla="*/ 264414 h 264413"/>
                    <a:gd name="connsiteX2" fmla="*/ 0 w 209169"/>
                    <a:gd name="connsiteY2" fmla="*/ 132207 h 264413"/>
                    <a:gd name="connsiteX3" fmla="*/ 104584 w 209169"/>
                    <a:gd name="connsiteY3" fmla="*/ 0 h 264413"/>
                    <a:gd name="connsiteX4" fmla="*/ 209169 w 209169"/>
                    <a:gd name="connsiteY4" fmla="*/ 132207 h 264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169" h="264413">
                      <a:moveTo>
                        <a:pt x="209169" y="132207"/>
                      </a:moveTo>
                      <a:cubicBezTo>
                        <a:pt x="209169" y="205223"/>
                        <a:pt x="162345" y="264414"/>
                        <a:pt x="104584" y="264414"/>
                      </a:cubicBezTo>
                      <a:cubicBezTo>
                        <a:pt x="46824" y="264414"/>
                        <a:pt x="0" y="205223"/>
                        <a:pt x="0" y="132207"/>
                      </a:cubicBezTo>
                      <a:cubicBezTo>
                        <a:pt x="0" y="59191"/>
                        <a:pt x="46824" y="0"/>
                        <a:pt x="104584" y="0"/>
                      </a:cubicBezTo>
                      <a:cubicBezTo>
                        <a:pt x="162345" y="0"/>
                        <a:pt x="209169" y="59191"/>
                        <a:pt x="209169" y="132207"/>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Montserrat"/>
                  </a:endParaRPr>
                </a:p>
              </p:txBody>
            </p:sp>
            <p:sp>
              <p:nvSpPr>
                <p:cNvPr id="88" name="Freeform: Shape 87">
                  <a:extLst>
                    <a:ext uri="{FF2B5EF4-FFF2-40B4-BE49-F238E27FC236}">
                      <a16:creationId xmlns:a16="http://schemas.microsoft.com/office/drawing/2014/main" id="{780FB37F-0BCA-5E5F-5863-470FFE9283BE}"/>
                    </a:ext>
                  </a:extLst>
                </p:cNvPr>
                <p:cNvSpPr/>
                <p:nvPr/>
              </p:nvSpPr>
              <p:spPr>
                <a:xfrm>
                  <a:off x="-3180205" y="2664014"/>
                  <a:ext cx="85343" cy="264413"/>
                </a:xfrm>
                <a:custGeom>
                  <a:avLst/>
                  <a:gdLst>
                    <a:gd name="connsiteX0" fmla="*/ 0 w 85343"/>
                    <a:gd name="connsiteY0" fmla="*/ 0 h 264413"/>
                    <a:gd name="connsiteX1" fmla="*/ 85344 w 85343"/>
                    <a:gd name="connsiteY1" fmla="*/ 0 h 264413"/>
                    <a:gd name="connsiteX2" fmla="*/ 85344 w 85343"/>
                    <a:gd name="connsiteY2" fmla="*/ 264414 h 264413"/>
                    <a:gd name="connsiteX3" fmla="*/ 0 w 85343"/>
                    <a:gd name="connsiteY3" fmla="*/ 264414 h 264413"/>
                  </a:gdLst>
                  <a:ahLst/>
                  <a:cxnLst>
                    <a:cxn ang="0">
                      <a:pos x="connsiteX0" y="connsiteY0"/>
                    </a:cxn>
                    <a:cxn ang="0">
                      <a:pos x="connsiteX1" y="connsiteY1"/>
                    </a:cxn>
                    <a:cxn ang="0">
                      <a:pos x="connsiteX2" y="connsiteY2"/>
                    </a:cxn>
                    <a:cxn ang="0">
                      <a:pos x="connsiteX3" y="connsiteY3"/>
                    </a:cxn>
                  </a:cxnLst>
                  <a:rect l="l" t="t" r="r" b="b"/>
                  <a:pathLst>
                    <a:path w="85343" h="264413">
                      <a:moveTo>
                        <a:pt x="0" y="0"/>
                      </a:moveTo>
                      <a:lnTo>
                        <a:pt x="85344" y="0"/>
                      </a:lnTo>
                      <a:lnTo>
                        <a:pt x="85344" y="264414"/>
                      </a:lnTo>
                      <a:lnTo>
                        <a:pt x="0" y="264414"/>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Montserrat"/>
                  </a:endParaRPr>
                </a:p>
              </p:txBody>
            </p:sp>
            <p:sp>
              <p:nvSpPr>
                <p:cNvPr id="89" name="Freeform: Shape 88">
                  <a:extLst>
                    <a:ext uri="{FF2B5EF4-FFF2-40B4-BE49-F238E27FC236}">
                      <a16:creationId xmlns:a16="http://schemas.microsoft.com/office/drawing/2014/main" id="{7DDC952A-D1C8-F9EB-68B0-5170F7642806}"/>
                    </a:ext>
                  </a:extLst>
                </p:cNvPr>
                <p:cNvSpPr/>
                <p:nvPr/>
              </p:nvSpPr>
              <p:spPr>
                <a:xfrm>
                  <a:off x="-3199446" y="2664014"/>
                  <a:ext cx="209169" cy="264413"/>
                </a:xfrm>
                <a:custGeom>
                  <a:avLst/>
                  <a:gdLst>
                    <a:gd name="connsiteX0" fmla="*/ 209169 w 209169"/>
                    <a:gd name="connsiteY0" fmla="*/ 132207 h 264413"/>
                    <a:gd name="connsiteX1" fmla="*/ 104584 w 209169"/>
                    <a:gd name="connsiteY1" fmla="*/ 264414 h 264413"/>
                    <a:gd name="connsiteX2" fmla="*/ 0 w 209169"/>
                    <a:gd name="connsiteY2" fmla="*/ 132207 h 264413"/>
                    <a:gd name="connsiteX3" fmla="*/ 104584 w 209169"/>
                    <a:gd name="connsiteY3" fmla="*/ 0 h 264413"/>
                    <a:gd name="connsiteX4" fmla="*/ 209169 w 209169"/>
                    <a:gd name="connsiteY4" fmla="*/ 132207 h 264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169" h="264413">
                      <a:moveTo>
                        <a:pt x="209169" y="132207"/>
                      </a:moveTo>
                      <a:cubicBezTo>
                        <a:pt x="209169" y="205223"/>
                        <a:pt x="162345" y="264414"/>
                        <a:pt x="104584" y="264414"/>
                      </a:cubicBezTo>
                      <a:cubicBezTo>
                        <a:pt x="46824" y="264414"/>
                        <a:pt x="0" y="205223"/>
                        <a:pt x="0" y="132207"/>
                      </a:cubicBezTo>
                      <a:cubicBezTo>
                        <a:pt x="0" y="59191"/>
                        <a:pt x="46824" y="0"/>
                        <a:pt x="104584" y="0"/>
                      </a:cubicBezTo>
                      <a:cubicBezTo>
                        <a:pt x="162345" y="0"/>
                        <a:pt x="209169" y="59191"/>
                        <a:pt x="209169" y="132207"/>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Montserrat"/>
                  </a:endParaRPr>
                </a:p>
              </p:txBody>
            </p:sp>
          </p:grpSp>
          <p:grpSp>
            <p:nvGrpSpPr>
              <p:cNvPr id="70" name="Graphic 13134">
                <a:extLst>
                  <a:ext uri="{FF2B5EF4-FFF2-40B4-BE49-F238E27FC236}">
                    <a16:creationId xmlns:a16="http://schemas.microsoft.com/office/drawing/2014/main" id="{16EE91EB-BA0E-1B29-32D3-D5286BE70DA4}"/>
                  </a:ext>
                </a:extLst>
              </p:cNvPr>
              <p:cNvGrpSpPr/>
              <p:nvPr/>
            </p:nvGrpSpPr>
            <p:grpSpPr>
              <a:xfrm>
                <a:off x="-3250690" y="2225197"/>
                <a:ext cx="248887" cy="223456"/>
                <a:chOff x="-3250690" y="2225197"/>
                <a:chExt cx="248887" cy="223456"/>
              </a:xfrm>
              <a:grpFill/>
            </p:grpSpPr>
            <p:sp>
              <p:nvSpPr>
                <p:cNvPr id="84" name="Freeform: Shape 83">
                  <a:extLst>
                    <a:ext uri="{FF2B5EF4-FFF2-40B4-BE49-F238E27FC236}">
                      <a16:creationId xmlns:a16="http://schemas.microsoft.com/office/drawing/2014/main" id="{D7797953-C694-316C-F375-FA780B69C972}"/>
                    </a:ext>
                  </a:extLst>
                </p:cNvPr>
                <p:cNvSpPr/>
                <p:nvPr/>
              </p:nvSpPr>
              <p:spPr>
                <a:xfrm>
                  <a:off x="-3250690" y="2225197"/>
                  <a:ext cx="176783" cy="223456"/>
                </a:xfrm>
                <a:custGeom>
                  <a:avLst/>
                  <a:gdLst>
                    <a:gd name="connsiteX0" fmla="*/ 176784 w 176783"/>
                    <a:gd name="connsiteY0" fmla="*/ 111728 h 223456"/>
                    <a:gd name="connsiteX1" fmla="*/ 88392 w 176783"/>
                    <a:gd name="connsiteY1" fmla="*/ 223457 h 223456"/>
                    <a:gd name="connsiteX2" fmla="*/ 0 w 176783"/>
                    <a:gd name="connsiteY2" fmla="*/ 111728 h 223456"/>
                    <a:gd name="connsiteX3" fmla="*/ 88392 w 176783"/>
                    <a:gd name="connsiteY3" fmla="*/ 0 h 223456"/>
                    <a:gd name="connsiteX4" fmla="*/ 176784 w 176783"/>
                    <a:gd name="connsiteY4" fmla="*/ 111728 h 2234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783" h="223456">
                      <a:moveTo>
                        <a:pt x="176784" y="111728"/>
                      </a:moveTo>
                      <a:cubicBezTo>
                        <a:pt x="176784" y="173434"/>
                        <a:pt x="137210" y="223457"/>
                        <a:pt x="88392" y="223457"/>
                      </a:cubicBezTo>
                      <a:cubicBezTo>
                        <a:pt x="39575" y="223457"/>
                        <a:pt x="0" y="173434"/>
                        <a:pt x="0" y="111728"/>
                      </a:cubicBezTo>
                      <a:cubicBezTo>
                        <a:pt x="0" y="50022"/>
                        <a:pt x="39575" y="0"/>
                        <a:pt x="88392" y="0"/>
                      </a:cubicBezTo>
                      <a:cubicBezTo>
                        <a:pt x="137210" y="0"/>
                        <a:pt x="176784" y="50022"/>
                        <a:pt x="176784" y="11172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Montserrat"/>
                  </a:endParaRPr>
                </a:p>
              </p:txBody>
            </p:sp>
            <p:sp>
              <p:nvSpPr>
                <p:cNvPr id="85" name="Freeform: Shape 84">
                  <a:extLst>
                    <a:ext uri="{FF2B5EF4-FFF2-40B4-BE49-F238E27FC236}">
                      <a16:creationId xmlns:a16="http://schemas.microsoft.com/office/drawing/2014/main" id="{A9422C13-0F59-4ABD-6726-A9BAF3928E09}"/>
                    </a:ext>
                  </a:extLst>
                </p:cNvPr>
                <p:cNvSpPr/>
                <p:nvPr/>
              </p:nvSpPr>
              <p:spPr>
                <a:xfrm>
                  <a:off x="-3162298" y="2225197"/>
                  <a:ext cx="72104" cy="223361"/>
                </a:xfrm>
                <a:custGeom>
                  <a:avLst/>
                  <a:gdLst>
                    <a:gd name="connsiteX0" fmla="*/ 0 w 72104"/>
                    <a:gd name="connsiteY0" fmla="*/ 0 h 223361"/>
                    <a:gd name="connsiteX1" fmla="*/ 72104 w 72104"/>
                    <a:gd name="connsiteY1" fmla="*/ 0 h 223361"/>
                    <a:gd name="connsiteX2" fmla="*/ 72104 w 72104"/>
                    <a:gd name="connsiteY2" fmla="*/ 223361 h 223361"/>
                    <a:gd name="connsiteX3" fmla="*/ 0 w 72104"/>
                    <a:gd name="connsiteY3" fmla="*/ 223361 h 223361"/>
                  </a:gdLst>
                  <a:ahLst/>
                  <a:cxnLst>
                    <a:cxn ang="0">
                      <a:pos x="connsiteX0" y="connsiteY0"/>
                    </a:cxn>
                    <a:cxn ang="0">
                      <a:pos x="connsiteX1" y="connsiteY1"/>
                    </a:cxn>
                    <a:cxn ang="0">
                      <a:pos x="connsiteX2" y="connsiteY2"/>
                    </a:cxn>
                    <a:cxn ang="0">
                      <a:pos x="connsiteX3" y="connsiteY3"/>
                    </a:cxn>
                  </a:cxnLst>
                  <a:rect l="l" t="t" r="r" b="b"/>
                  <a:pathLst>
                    <a:path w="72104" h="223361">
                      <a:moveTo>
                        <a:pt x="0" y="0"/>
                      </a:moveTo>
                      <a:lnTo>
                        <a:pt x="72104" y="0"/>
                      </a:lnTo>
                      <a:lnTo>
                        <a:pt x="72104" y="223361"/>
                      </a:lnTo>
                      <a:lnTo>
                        <a:pt x="0" y="223361"/>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Montserrat"/>
                  </a:endParaRPr>
                </a:p>
              </p:txBody>
            </p:sp>
            <p:sp>
              <p:nvSpPr>
                <p:cNvPr id="86" name="Freeform: Shape 85">
                  <a:extLst>
                    <a:ext uri="{FF2B5EF4-FFF2-40B4-BE49-F238E27FC236}">
                      <a16:creationId xmlns:a16="http://schemas.microsoft.com/office/drawing/2014/main" id="{FD722054-01C0-7E16-76EC-2276DBE4B874}"/>
                    </a:ext>
                  </a:extLst>
                </p:cNvPr>
                <p:cNvSpPr/>
                <p:nvPr/>
              </p:nvSpPr>
              <p:spPr>
                <a:xfrm>
                  <a:off x="-3178586" y="2225197"/>
                  <a:ext cx="176783" cy="223456"/>
                </a:xfrm>
                <a:custGeom>
                  <a:avLst/>
                  <a:gdLst>
                    <a:gd name="connsiteX0" fmla="*/ 176784 w 176783"/>
                    <a:gd name="connsiteY0" fmla="*/ 111728 h 223456"/>
                    <a:gd name="connsiteX1" fmla="*/ 88392 w 176783"/>
                    <a:gd name="connsiteY1" fmla="*/ 223457 h 223456"/>
                    <a:gd name="connsiteX2" fmla="*/ 0 w 176783"/>
                    <a:gd name="connsiteY2" fmla="*/ 111728 h 223456"/>
                    <a:gd name="connsiteX3" fmla="*/ 88392 w 176783"/>
                    <a:gd name="connsiteY3" fmla="*/ 0 h 223456"/>
                    <a:gd name="connsiteX4" fmla="*/ 176784 w 176783"/>
                    <a:gd name="connsiteY4" fmla="*/ 111728 h 2234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783" h="223456">
                      <a:moveTo>
                        <a:pt x="176784" y="111728"/>
                      </a:moveTo>
                      <a:cubicBezTo>
                        <a:pt x="176784" y="173434"/>
                        <a:pt x="137210" y="223457"/>
                        <a:pt x="88392" y="223457"/>
                      </a:cubicBezTo>
                      <a:cubicBezTo>
                        <a:pt x="39574" y="223457"/>
                        <a:pt x="0" y="173434"/>
                        <a:pt x="0" y="111728"/>
                      </a:cubicBezTo>
                      <a:cubicBezTo>
                        <a:pt x="0" y="50022"/>
                        <a:pt x="39574" y="0"/>
                        <a:pt x="88392" y="0"/>
                      </a:cubicBezTo>
                      <a:cubicBezTo>
                        <a:pt x="137210" y="0"/>
                        <a:pt x="176784" y="50022"/>
                        <a:pt x="176784" y="11172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Montserrat"/>
                  </a:endParaRPr>
                </a:p>
              </p:txBody>
            </p:sp>
          </p:grpSp>
          <p:sp>
            <p:nvSpPr>
              <p:cNvPr id="71" name="Freeform: Shape 70">
                <a:extLst>
                  <a:ext uri="{FF2B5EF4-FFF2-40B4-BE49-F238E27FC236}">
                    <a16:creationId xmlns:a16="http://schemas.microsoft.com/office/drawing/2014/main" id="{B8D32149-EB47-00C3-610B-1E8068297C18}"/>
                  </a:ext>
                </a:extLst>
              </p:cNvPr>
              <p:cNvSpPr/>
              <p:nvPr/>
            </p:nvSpPr>
            <p:spPr>
              <a:xfrm>
                <a:off x="-3225258" y="1888584"/>
                <a:ext cx="16954" cy="275558"/>
              </a:xfrm>
              <a:custGeom>
                <a:avLst/>
                <a:gdLst>
                  <a:gd name="connsiteX0" fmla="*/ 8477 w 16954"/>
                  <a:gd name="connsiteY0" fmla="*/ 275558 h 275558"/>
                  <a:gd name="connsiteX1" fmla="*/ 0 w 16954"/>
                  <a:gd name="connsiteY1" fmla="*/ 267081 h 275558"/>
                  <a:gd name="connsiteX2" fmla="*/ 0 w 16954"/>
                  <a:gd name="connsiteY2" fmla="*/ 8477 h 275558"/>
                  <a:gd name="connsiteX3" fmla="*/ 8477 w 16954"/>
                  <a:gd name="connsiteY3" fmla="*/ 0 h 275558"/>
                  <a:gd name="connsiteX4" fmla="*/ 16954 w 16954"/>
                  <a:gd name="connsiteY4" fmla="*/ 8477 h 275558"/>
                  <a:gd name="connsiteX5" fmla="*/ 16954 w 16954"/>
                  <a:gd name="connsiteY5" fmla="*/ 267081 h 275558"/>
                  <a:gd name="connsiteX6" fmla="*/ 8477 w 16954"/>
                  <a:gd name="connsiteY6" fmla="*/ 275558 h 275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54" h="275558">
                    <a:moveTo>
                      <a:pt x="8477" y="275558"/>
                    </a:moveTo>
                    <a:cubicBezTo>
                      <a:pt x="3810" y="275558"/>
                      <a:pt x="0" y="271748"/>
                      <a:pt x="0" y="267081"/>
                    </a:cubicBezTo>
                    <a:lnTo>
                      <a:pt x="0" y="8477"/>
                    </a:lnTo>
                    <a:cubicBezTo>
                      <a:pt x="0" y="3810"/>
                      <a:pt x="3810" y="0"/>
                      <a:pt x="8477" y="0"/>
                    </a:cubicBezTo>
                    <a:cubicBezTo>
                      <a:pt x="13145" y="0"/>
                      <a:pt x="16954" y="3810"/>
                      <a:pt x="16954" y="8477"/>
                    </a:cubicBezTo>
                    <a:lnTo>
                      <a:pt x="16954" y="267081"/>
                    </a:lnTo>
                    <a:cubicBezTo>
                      <a:pt x="16954" y="271748"/>
                      <a:pt x="13145" y="275558"/>
                      <a:pt x="8477" y="27555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Montserrat"/>
                </a:endParaRPr>
              </a:p>
            </p:txBody>
          </p:sp>
          <p:sp>
            <p:nvSpPr>
              <p:cNvPr id="72" name="Freeform: Shape 71">
                <a:extLst>
                  <a:ext uri="{FF2B5EF4-FFF2-40B4-BE49-F238E27FC236}">
                    <a16:creationId xmlns:a16="http://schemas.microsoft.com/office/drawing/2014/main" id="{A046B238-5011-3148-C945-4AFD41338A72}"/>
                  </a:ext>
                </a:extLst>
              </p:cNvPr>
              <p:cNvSpPr/>
              <p:nvPr/>
            </p:nvSpPr>
            <p:spPr>
              <a:xfrm>
                <a:off x="-3434237" y="1888584"/>
                <a:ext cx="16954" cy="275558"/>
              </a:xfrm>
              <a:custGeom>
                <a:avLst/>
                <a:gdLst>
                  <a:gd name="connsiteX0" fmla="*/ 8477 w 16954"/>
                  <a:gd name="connsiteY0" fmla="*/ 275558 h 275558"/>
                  <a:gd name="connsiteX1" fmla="*/ 0 w 16954"/>
                  <a:gd name="connsiteY1" fmla="*/ 267081 h 275558"/>
                  <a:gd name="connsiteX2" fmla="*/ 0 w 16954"/>
                  <a:gd name="connsiteY2" fmla="*/ 8477 h 275558"/>
                  <a:gd name="connsiteX3" fmla="*/ 8477 w 16954"/>
                  <a:gd name="connsiteY3" fmla="*/ 0 h 275558"/>
                  <a:gd name="connsiteX4" fmla="*/ 16954 w 16954"/>
                  <a:gd name="connsiteY4" fmla="*/ 8477 h 275558"/>
                  <a:gd name="connsiteX5" fmla="*/ 16954 w 16954"/>
                  <a:gd name="connsiteY5" fmla="*/ 267081 h 275558"/>
                  <a:gd name="connsiteX6" fmla="*/ 8477 w 16954"/>
                  <a:gd name="connsiteY6" fmla="*/ 275558 h 275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54" h="275558">
                    <a:moveTo>
                      <a:pt x="8477" y="275558"/>
                    </a:moveTo>
                    <a:cubicBezTo>
                      <a:pt x="3810" y="275558"/>
                      <a:pt x="0" y="271748"/>
                      <a:pt x="0" y="267081"/>
                    </a:cubicBezTo>
                    <a:lnTo>
                      <a:pt x="0" y="8477"/>
                    </a:lnTo>
                    <a:cubicBezTo>
                      <a:pt x="0" y="3810"/>
                      <a:pt x="3810" y="0"/>
                      <a:pt x="8477" y="0"/>
                    </a:cubicBezTo>
                    <a:cubicBezTo>
                      <a:pt x="13145" y="0"/>
                      <a:pt x="16954" y="3810"/>
                      <a:pt x="16954" y="8477"/>
                    </a:cubicBezTo>
                    <a:lnTo>
                      <a:pt x="16954" y="267081"/>
                    </a:lnTo>
                    <a:cubicBezTo>
                      <a:pt x="16954" y="271748"/>
                      <a:pt x="13145" y="275558"/>
                      <a:pt x="8477" y="27555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Montserrat"/>
                </a:endParaRPr>
              </a:p>
            </p:txBody>
          </p:sp>
          <p:grpSp>
            <p:nvGrpSpPr>
              <p:cNvPr id="73" name="Graphic 13134">
                <a:extLst>
                  <a:ext uri="{FF2B5EF4-FFF2-40B4-BE49-F238E27FC236}">
                    <a16:creationId xmlns:a16="http://schemas.microsoft.com/office/drawing/2014/main" id="{BDAF1DED-93D5-3B88-2C51-2605E298B5F8}"/>
                  </a:ext>
                </a:extLst>
              </p:cNvPr>
              <p:cNvGrpSpPr/>
              <p:nvPr/>
            </p:nvGrpSpPr>
            <p:grpSpPr>
              <a:xfrm>
                <a:off x="-3492730" y="1838063"/>
                <a:ext cx="340909" cy="297789"/>
                <a:chOff x="-3492730" y="1838063"/>
                <a:chExt cx="340909" cy="297789"/>
              </a:xfrm>
              <a:grpFill/>
            </p:grpSpPr>
            <p:grpSp>
              <p:nvGrpSpPr>
                <p:cNvPr id="78" name="Graphic 13134">
                  <a:extLst>
                    <a:ext uri="{FF2B5EF4-FFF2-40B4-BE49-F238E27FC236}">
                      <a16:creationId xmlns:a16="http://schemas.microsoft.com/office/drawing/2014/main" id="{E9495BA4-4FFF-C89B-57EE-6F52E6B0C3E6}"/>
                    </a:ext>
                  </a:extLst>
                </p:cNvPr>
                <p:cNvGrpSpPr/>
                <p:nvPr/>
              </p:nvGrpSpPr>
              <p:grpSpPr>
                <a:xfrm>
                  <a:off x="-3492730" y="1838063"/>
                  <a:ext cx="62703" cy="297751"/>
                  <a:chOff x="-3492730" y="1838063"/>
                  <a:chExt cx="62703" cy="297751"/>
                </a:xfrm>
                <a:grpFill/>
              </p:grpSpPr>
              <p:sp>
                <p:nvSpPr>
                  <p:cNvPr id="82" name="Freeform: Shape 81">
                    <a:extLst>
                      <a:ext uri="{FF2B5EF4-FFF2-40B4-BE49-F238E27FC236}">
                        <a16:creationId xmlns:a16="http://schemas.microsoft.com/office/drawing/2014/main" id="{44A4A970-06B9-6E2E-4FAD-A0E3CF099E2D}"/>
                      </a:ext>
                    </a:extLst>
                  </p:cNvPr>
                  <p:cNvSpPr/>
                  <p:nvPr/>
                </p:nvSpPr>
                <p:spPr>
                  <a:xfrm rot="-10800000">
                    <a:off x="-3475461" y="1838063"/>
                    <a:ext cx="45434" cy="297751"/>
                  </a:xfrm>
                  <a:custGeom>
                    <a:avLst/>
                    <a:gdLst>
                      <a:gd name="connsiteX0" fmla="*/ 0 w 45434"/>
                      <a:gd name="connsiteY0" fmla="*/ 0 h 297751"/>
                      <a:gd name="connsiteX1" fmla="*/ 45434 w 45434"/>
                      <a:gd name="connsiteY1" fmla="*/ 0 h 297751"/>
                      <a:gd name="connsiteX2" fmla="*/ 45434 w 45434"/>
                      <a:gd name="connsiteY2" fmla="*/ 297752 h 297751"/>
                      <a:gd name="connsiteX3" fmla="*/ 0 w 45434"/>
                      <a:gd name="connsiteY3" fmla="*/ 297752 h 297751"/>
                    </a:gdLst>
                    <a:ahLst/>
                    <a:cxnLst>
                      <a:cxn ang="0">
                        <a:pos x="connsiteX0" y="connsiteY0"/>
                      </a:cxn>
                      <a:cxn ang="0">
                        <a:pos x="connsiteX1" y="connsiteY1"/>
                      </a:cxn>
                      <a:cxn ang="0">
                        <a:pos x="connsiteX2" y="connsiteY2"/>
                      </a:cxn>
                      <a:cxn ang="0">
                        <a:pos x="connsiteX3" y="connsiteY3"/>
                      </a:cxn>
                    </a:cxnLst>
                    <a:rect l="l" t="t" r="r" b="b"/>
                    <a:pathLst>
                      <a:path w="45434" h="297751">
                        <a:moveTo>
                          <a:pt x="0" y="0"/>
                        </a:moveTo>
                        <a:lnTo>
                          <a:pt x="45434" y="0"/>
                        </a:lnTo>
                        <a:lnTo>
                          <a:pt x="45434" y="297752"/>
                        </a:lnTo>
                        <a:lnTo>
                          <a:pt x="0" y="297752"/>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Montserrat"/>
                    </a:endParaRPr>
                  </a:p>
                </p:txBody>
              </p:sp>
              <p:sp>
                <p:nvSpPr>
                  <p:cNvPr id="83" name="Freeform: Shape 82">
                    <a:extLst>
                      <a:ext uri="{FF2B5EF4-FFF2-40B4-BE49-F238E27FC236}">
                        <a16:creationId xmlns:a16="http://schemas.microsoft.com/office/drawing/2014/main" id="{352CE7C7-05E9-32E2-856D-718AC6D4AF08}"/>
                      </a:ext>
                    </a:extLst>
                  </p:cNvPr>
                  <p:cNvSpPr/>
                  <p:nvPr/>
                </p:nvSpPr>
                <p:spPr>
                  <a:xfrm rot="-10800000">
                    <a:off x="-3492730" y="1838063"/>
                    <a:ext cx="45434" cy="297751"/>
                  </a:xfrm>
                  <a:custGeom>
                    <a:avLst/>
                    <a:gdLst>
                      <a:gd name="connsiteX0" fmla="*/ 0 w 45434"/>
                      <a:gd name="connsiteY0" fmla="*/ 0 h 297751"/>
                      <a:gd name="connsiteX1" fmla="*/ 45434 w 45434"/>
                      <a:gd name="connsiteY1" fmla="*/ 0 h 297751"/>
                      <a:gd name="connsiteX2" fmla="*/ 45434 w 45434"/>
                      <a:gd name="connsiteY2" fmla="*/ 297752 h 297751"/>
                      <a:gd name="connsiteX3" fmla="*/ 0 w 45434"/>
                      <a:gd name="connsiteY3" fmla="*/ 297752 h 297751"/>
                    </a:gdLst>
                    <a:ahLst/>
                    <a:cxnLst>
                      <a:cxn ang="0">
                        <a:pos x="connsiteX0" y="connsiteY0"/>
                      </a:cxn>
                      <a:cxn ang="0">
                        <a:pos x="connsiteX1" y="connsiteY1"/>
                      </a:cxn>
                      <a:cxn ang="0">
                        <a:pos x="connsiteX2" y="connsiteY2"/>
                      </a:cxn>
                      <a:cxn ang="0">
                        <a:pos x="connsiteX3" y="connsiteY3"/>
                      </a:cxn>
                    </a:cxnLst>
                    <a:rect l="l" t="t" r="r" b="b"/>
                    <a:pathLst>
                      <a:path w="45434" h="297751">
                        <a:moveTo>
                          <a:pt x="0" y="0"/>
                        </a:moveTo>
                        <a:lnTo>
                          <a:pt x="45434" y="0"/>
                        </a:lnTo>
                        <a:lnTo>
                          <a:pt x="45434" y="297752"/>
                        </a:lnTo>
                        <a:lnTo>
                          <a:pt x="0" y="297752"/>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Montserrat"/>
                    </a:endParaRPr>
                  </a:p>
                </p:txBody>
              </p:sp>
            </p:grpSp>
            <p:grpSp>
              <p:nvGrpSpPr>
                <p:cNvPr id="79" name="Graphic 13134">
                  <a:extLst>
                    <a:ext uri="{FF2B5EF4-FFF2-40B4-BE49-F238E27FC236}">
                      <a16:creationId xmlns:a16="http://schemas.microsoft.com/office/drawing/2014/main" id="{9A137F91-0B5A-DC47-DF61-2F788D3FC406}"/>
                    </a:ext>
                  </a:extLst>
                </p:cNvPr>
                <p:cNvGrpSpPr/>
                <p:nvPr/>
              </p:nvGrpSpPr>
              <p:grpSpPr>
                <a:xfrm>
                  <a:off x="-3214590" y="1838101"/>
                  <a:ext cx="62769" cy="297751"/>
                  <a:chOff x="-3214590" y="1838101"/>
                  <a:chExt cx="62769" cy="297751"/>
                </a:xfrm>
                <a:grpFill/>
              </p:grpSpPr>
              <p:sp>
                <p:nvSpPr>
                  <p:cNvPr id="80" name="Freeform: Shape 79">
                    <a:extLst>
                      <a:ext uri="{FF2B5EF4-FFF2-40B4-BE49-F238E27FC236}">
                        <a16:creationId xmlns:a16="http://schemas.microsoft.com/office/drawing/2014/main" id="{4952886C-D638-E6FB-4715-DCC0F9D391DD}"/>
                      </a:ext>
                    </a:extLst>
                  </p:cNvPr>
                  <p:cNvSpPr/>
                  <p:nvPr/>
                </p:nvSpPr>
                <p:spPr>
                  <a:xfrm>
                    <a:off x="-3214590" y="1838101"/>
                    <a:ext cx="45434" cy="297751"/>
                  </a:xfrm>
                  <a:custGeom>
                    <a:avLst/>
                    <a:gdLst>
                      <a:gd name="connsiteX0" fmla="*/ 0 w 45434"/>
                      <a:gd name="connsiteY0" fmla="*/ 0 h 297751"/>
                      <a:gd name="connsiteX1" fmla="*/ 45434 w 45434"/>
                      <a:gd name="connsiteY1" fmla="*/ 0 h 297751"/>
                      <a:gd name="connsiteX2" fmla="*/ 45434 w 45434"/>
                      <a:gd name="connsiteY2" fmla="*/ 297752 h 297751"/>
                      <a:gd name="connsiteX3" fmla="*/ 0 w 45434"/>
                      <a:gd name="connsiteY3" fmla="*/ 297752 h 297751"/>
                    </a:gdLst>
                    <a:ahLst/>
                    <a:cxnLst>
                      <a:cxn ang="0">
                        <a:pos x="connsiteX0" y="connsiteY0"/>
                      </a:cxn>
                      <a:cxn ang="0">
                        <a:pos x="connsiteX1" y="connsiteY1"/>
                      </a:cxn>
                      <a:cxn ang="0">
                        <a:pos x="connsiteX2" y="connsiteY2"/>
                      </a:cxn>
                      <a:cxn ang="0">
                        <a:pos x="connsiteX3" y="connsiteY3"/>
                      </a:cxn>
                    </a:cxnLst>
                    <a:rect l="l" t="t" r="r" b="b"/>
                    <a:pathLst>
                      <a:path w="45434" h="297751">
                        <a:moveTo>
                          <a:pt x="0" y="0"/>
                        </a:moveTo>
                        <a:lnTo>
                          <a:pt x="45434" y="0"/>
                        </a:lnTo>
                        <a:lnTo>
                          <a:pt x="45434" y="297752"/>
                        </a:lnTo>
                        <a:lnTo>
                          <a:pt x="0" y="297752"/>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Montserrat"/>
                    </a:endParaRPr>
                  </a:p>
                </p:txBody>
              </p:sp>
              <p:sp>
                <p:nvSpPr>
                  <p:cNvPr id="81" name="Freeform: Shape 80">
                    <a:extLst>
                      <a:ext uri="{FF2B5EF4-FFF2-40B4-BE49-F238E27FC236}">
                        <a16:creationId xmlns:a16="http://schemas.microsoft.com/office/drawing/2014/main" id="{51A44B25-40F4-7ADB-D932-F46ED3634E5E}"/>
                      </a:ext>
                    </a:extLst>
                  </p:cNvPr>
                  <p:cNvSpPr/>
                  <p:nvPr/>
                </p:nvSpPr>
                <p:spPr>
                  <a:xfrm>
                    <a:off x="-3197255" y="1838101"/>
                    <a:ext cx="45434" cy="297751"/>
                  </a:xfrm>
                  <a:custGeom>
                    <a:avLst/>
                    <a:gdLst>
                      <a:gd name="connsiteX0" fmla="*/ 0 w 45434"/>
                      <a:gd name="connsiteY0" fmla="*/ 0 h 297751"/>
                      <a:gd name="connsiteX1" fmla="*/ 45434 w 45434"/>
                      <a:gd name="connsiteY1" fmla="*/ 0 h 297751"/>
                      <a:gd name="connsiteX2" fmla="*/ 45434 w 45434"/>
                      <a:gd name="connsiteY2" fmla="*/ 297752 h 297751"/>
                      <a:gd name="connsiteX3" fmla="*/ 0 w 45434"/>
                      <a:gd name="connsiteY3" fmla="*/ 297752 h 297751"/>
                    </a:gdLst>
                    <a:ahLst/>
                    <a:cxnLst>
                      <a:cxn ang="0">
                        <a:pos x="connsiteX0" y="connsiteY0"/>
                      </a:cxn>
                      <a:cxn ang="0">
                        <a:pos x="connsiteX1" y="connsiteY1"/>
                      </a:cxn>
                      <a:cxn ang="0">
                        <a:pos x="connsiteX2" y="connsiteY2"/>
                      </a:cxn>
                      <a:cxn ang="0">
                        <a:pos x="connsiteX3" y="connsiteY3"/>
                      </a:cxn>
                    </a:cxnLst>
                    <a:rect l="l" t="t" r="r" b="b"/>
                    <a:pathLst>
                      <a:path w="45434" h="297751">
                        <a:moveTo>
                          <a:pt x="0" y="0"/>
                        </a:moveTo>
                        <a:lnTo>
                          <a:pt x="45434" y="0"/>
                        </a:lnTo>
                        <a:lnTo>
                          <a:pt x="45434" y="297752"/>
                        </a:lnTo>
                        <a:lnTo>
                          <a:pt x="0" y="297752"/>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Montserrat"/>
                    </a:endParaRPr>
                  </a:p>
                </p:txBody>
              </p:sp>
            </p:grpSp>
          </p:grpSp>
          <p:sp>
            <p:nvSpPr>
              <p:cNvPr id="74" name="Freeform: Shape 73">
                <a:extLst>
                  <a:ext uri="{FF2B5EF4-FFF2-40B4-BE49-F238E27FC236}">
                    <a16:creationId xmlns:a16="http://schemas.microsoft.com/office/drawing/2014/main" id="{86B2C665-3F63-A4A8-2AEE-27A84CDD1F83}"/>
                  </a:ext>
                </a:extLst>
              </p:cNvPr>
              <p:cNvSpPr/>
              <p:nvPr/>
            </p:nvSpPr>
            <p:spPr>
              <a:xfrm>
                <a:off x="-3326795" y="1888584"/>
                <a:ext cx="16954" cy="275558"/>
              </a:xfrm>
              <a:custGeom>
                <a:avLst/>
                <a:gdLst>
                  <a:gd name="connsiteX0" fmla="*/ 8477 w 16954"/>
                  <a:gd name="connsiteY0" fmla="*/ 275558 h 275558"/>
                  <a:gd name="connsiteX1" fmla="*/ 0 w 16954"/>
                  <a:gd name="connsiteY1" fmla="*/ 267081 h 275558"/>
                  <a:gd name="connsiteX2" fmla="*/ 0 w 16954"/>
                  <a:gd name="connsiteY2" fmla="*/ 8477 h 275558"/>
                  <a:gd name="connsiteX3" fmla="*/ 8477 w 16954"/>
                  <a:gd name="connsiteY3" fmla="*/ 0 h 275558"/>
                  <a:gd name="connsiteX4" fmla="*/ 16954 w 16954"/>
                  <a:gd name="connsiteY4" fmla="*/ 8477 h 275558"/>
                  <a:gd name="connsiteX5" fmla="*/ 16954 w 16954"/>
                  <a:gd name="connsiteY5" fmla="*/ 267081 h 275558"/>
                  <a:gd name="connsiteX6" fmla="*/ 8477 w 16954"/>
                  <a:gd name="connsiteY6" fmla="*/ 275558 h 275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54" h="275558">
                    <a:moveTo>
                      <a:pt x="8477" y="275558"/>
                    </a:moveTo>
                    <a:cubicBezTo>
                      <a:pt x="3810" y="275558"/>
                      <a:pt x="0" y="271748"/>
                      <a:pt x="0" y="267081"/>
                    </a:cubicBezTo>
                    <a:lnTo>
                      <a:pt x="0" y="8477"/>
                    </a:lnTo>
                    <a:cubicBezTo>
                      <a:pt x="0" y="3810"/>
                      <a:pt x="3810" y="0"/>
                      <a:pt x="8477" y="0"/>
                    </a:cubicBezTo>
                    <a:cubicBezTo>
                      <a:pt x="13145" y="0"/>
                      <a:pt x="16954" y="3810"/>
                      <a:pt x="16954" y="8477"/>
                    </a:cubicBezTo>
                    <a:lnTo>
                      <a:pt x="16954" y="267081"/>
                    </a:lnTo>
                    <a:cubicBezTo>
                      <a:pt x="16954" y="271748"/>
                      <a:pt x="13145" y="275558"/>
                      <a:pt x="8477" y="27555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Montserrat"/>
                </a:endParaRPr>
              </a:p>
            </p:txBody>
          </p:sp>
          <p:grpSp>
            <p:nvGrpSpPr>
              <p:cNvPr id="75" name="Graphic 13134">
                <a:extLst>
                  <a:ext uri="{FF2B5EF4-FFF2-40B4-BE49-F238E27FC236}">
                    <a16:creationId xmlns:a16="http://schemas.microsoft.com/office/drawing/2014/main" id="{7C1E26DB-D6CA-245F-24A4-2AEE102E4CF8}"/>
                  </a:ext>
                </a:extLst>
              </p:cNvPr>
              <p:cNvGrpSpPr/>
              <p:nvPr/>
            </p:nvGrpSpPr>
            <p:grpSpPr>
              <a:xfrm>
                <a:off x="-3350607" y="1835148"/>
                <a:ext cx="62769" cy="297751"/>
                <a:chOff x="-3350607" y="1835148"/>
                <a:chExt cx="62769" cy="297751"/>
              </a:xfrm>
              <a:grpFill/>
            </p:grpSpPr>
            <p:sp>
              <p:nvSpPr>
                <p:cNvPr id="76" name="Freeform: Shape 75">
                  <a:extLst>
                    <a:ext uri="{FF2B5EF4-FFF2-40B4-BE49-F238E27FC236}">
                      <a16:creationId xmlns:a16="http://schemas.microsoft.com/office/drawing/2014/main" id="{76206FF5-3A19-31D0-2EE8-311071BF0E74}"/>
                    </a:ext>
                  </a:extLst>
                </p:cNvPr>
                <p:cNvSpPr/>
                <p:nvPr/>
              </p:nvSpPr>
              <p:spPr>
                <a:xfrm>
                  <a:off x="-3350607" y="1835148"/>
                  <a:ext cx="45434" cy="297751"/>
                </a:xfrm>
                <a:custGeom>
                  <a:avLst/>
                  <a:gdLst>
                    <a:gd name="connsiteX0" fmla="*/ 0 w 45434"/>
                    <a:gd name="connsiteY0" fmla="*/ 0 h 297751"/>
                    <a:gd name="connsiteX1" fmla="*/ 45434 w 45434"/>
                    <a:gd name="connsiteY1" fmla="*/ 0 h 297751"/>
                    <a:gd name="connsiteX2" fmla="*/ 45434 w 45434"/>
                    <a:gd name="connsiteY2" fmla="*/ 297752 h 297751"/>
                    <a:gd name="connsiteX3" fmla="*/ 0 w 45434"/>
                    <a:gd name="connsiteY3" fmla="*/ 297752 h 297751"/>
                  </a:gdLst>
                  <a:ahLst/>
                  <a:cxnLst>
                    <a:cxn ang="0">
                      <a:pos x="connsiteX0" y="connsiteY0"/>
                    </a:cxn>
                    <a:cxn ang="0">
                      <a:pos x="connsiteX1" y="connsiteY1"/>
                    </a:cxn>
                    <a:cxn ang="0">
                      <a:pos x="connsiteX2" y="connsiteY2"/>
                    </a:cxn>
                    <a:cxn ang="0">
                      <a:pos x="connsiteX3" y="connsiteY3"/>
                    </a:cxn>
                  </a:cxnLst>
                  <a:rect l="l" t="t" r="r" b="b"/>
                  <a:pathLst>
                    <a:path w="45434" h="297751">
                      <a:moveTo>
                        <a:pt x="0" y="0"/>
                      </a:moveTo>
                      <a:lnTo>
                        <a:pt x="45434" y="0"/>
                      </a:lnTo>
                      <a:lnTo>
                        <a:pt x="45434" y="297752"/>
                      </a:lnTo>
                      <a:lnTo>
                        <a:pt x="0" y="297752"/>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Montserrat"/>
                  </a:endParaRPr>
                </a:p>
              </p:txBody>
            </p:sp>
            <p:sp>
              <p:nvSpPr>
                <p:cNvPr id="77" name="Freeform: Shape 76">
                  <a:extLst>
                    <a:ext uri="{FF2B5EF4-FFF2-40B4-BE49-F238E27FC236}">
                      <a16:creationId xmlns:a16="http://schemas.microsoft.com/office/drawing/2014/main" id="{343ABF88-7CC2-93EC-986E-A1434D00F353}"/>
                    </a:ext>
                  </a:extLst>
                </p:cNvPr>
                <p:cNvSpPr/>
                <p:nvPr/>
              </p:nvSpPr>
              <p:spPr>
                <a:xfrm>
                  <a:off x="-3333272" y="1835148"/>
                  <a:ext cx="45434" cy="297751"/>
                </a:xfrm>
                <a:custGeom>
                  <a:avLst/>
                  <a:gdLst>
                    <a:gd name="connsiteX0" fmla="*/ 0 w 45434"/>
                    <a:gd name="connsiteY0" fmla="*/ 0 h 297751"/>
                    <a:gd name="connsiteX1" fmla="*/ 45434 w 45434"/>
                    <a:gd name="connsiteY1" fmla="*/ 0 h 297751"/>
                    <a:gd name="connsiteX2" fmla="*/ 45434 w 45434"/>
                    <a:gd name="connsiteY2" fmla="*/ 297752 h 297751"/>
                    <a:gd name="connsiteX3" fmla="*/ 0 w 45434"/>
                    <a:gd name="connsiteY3" fmla="*/ 297752 h 297751"/>
                  </a:gdLst>
                  <a:ahLst/>
                  <a:cxnLst>
                    <a:cxn ang="0">
                      <a:pos x="connsiteX0" y="connsiteY0"/>
                    </a:cxn>
                    <a:cxn ang="0">
                      <a:pos x="connsiteX1" y="connsiteY1"/>
                    </a:cxn>
                    <a:cxn ang="0">
                      <a:pos x="connsiteX2" y="connsiteY2"/>
                    </a:cxn>
                    <a:cxn ang="0">
                      <a:pos x="connsiteX3" y="connsiteY3"/>
                    </a:cxn>
                  </a:cxnLst>
                  <a:rect l="l" t="t" r="r" b="b"/>
                  <a:pathLst>
                    <a:path w="45434" h="297751">
                      <a:moveTo>
                        <a:pt x="0" y="0"/>
                      </a:moveTo>
                      <a:lnTo>
                        <a:pt x="45434" y="0"/>
                      </a:lnTo>
                      <a:lnTo>
                        <a:pt x="45434" y="297752"/>
                      </a:lnTo>
                      <a:lnTo>
                        <a:pt x="0" y="297752"/>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Montserrat"/>
                  </a:endParaRPr>
                </a:p>
              </p:txBody>
            </p:sp>
          </p:grpSp>
        </p:grpSp>
        <p:pic>
          <p:nvPicPr>
            <p:cNvPr id="52" name="Picture 51" descr="A city skyline with blue lights&#10;&#10;Description automatically generated">
              <a:extLst>
                <a:ext uri="{FF2B5EF4-FFF2-40B4-BE49-F238E27FC236}">
                  <a16:creationId xmlns:a16="http://schemas.microsoft.com/office/drawing/2014/main" id="{1775C44E-C31D-08F1-5BD8-6474C89D92D0}"/>
                </a:ext>
              </a:extLst>
            </p:cNvPr>
            <p:cNvPicPr>
              <a:picLocks noChangeAspect="1"/>
            </p:cNvPicPr>
            <p:nvPr/>
          </p:nvPicPr>
          <p:blipFill rotWithShape="1">
            <a:blip r:embed="rId10" cstate="print">
              <a:biLevel thresh="50000"/>
              <a:alphaModFix amt="35000"/>
              <a:extLst>
                <a:ext uri="{BEBA8EAE-BF5A-486C-A8C5-ECC9F3942E4B}">
                  <a14:imgProps xmlns:a14="http://schemas.microsoft.com/office/drawing/2010/main">
                    <a14:imgLayer r:embed="rId11">
                      <a14:imgEffect>
                        <a14:colorTemperature colorTemp="5300"/>
                      </a14:imgEffect>
                      <a14:imgEffect>
                        <a14:saturation sat="0"/>
                      </a14:imgEffect>
                    </a14:imgLayer>
                  </a14:imgProps>
                </a:ext>
                <a:ext uri="{28A0092B-C50C-407E-A947-70E740481C1C}">
                  <a14:useLocalDpi xmlns:a14="http://schemas.microsoft.com/office/drawing/2010/main"/>
                </a:ext>
              </a:extLst>
            </a:blip>
            <a:srcRect/>
            <a:stretch/>
          </p:blipFill>
          <p:spPr>
            <a:xfrm>
              <a:off x="0" y="1984716"/>
              <a:ext cx="3022927" cy="1218035"/>
            </a:xfrm>
            <a:prstGeom prst="rect">
              <a:avLst/>
            </a:prstGeom>
          </p:spPr>
        </p:pic>
        <p:sp>
          <p:nvSpPr>
            <p:cNvPr id="53" name="Freeform: Shape 52">
              <a:extLst>
                <a:ext uri="{FF2B5EF4-FFF2-40B4-BE49-F238E27FC236}">
                  <a16:creationId xmlns:a16="http://schemas.microsoft.com/office/drawing/2014/main" id="{92A7B4B6-0195-8982-163C-BAADB74CAC82}"/>
                </a:ext>
              </a:extLst>
            </p:cNvPr>
            <p:cNvSpPr/>
            <p:nvPr/>
          </p:nvSpPr>
          <p:spPr>
            <a:xfrm flipH="1">
              <a:off x="1706353" y="2041096"/>
              <a:ext cx="191670" cy="109081"/>
            </a:xfrm>
            <a:custGeom>
              <a:avLst/>
              <a:gdLst>
                <a:gd name="connsiteX0" fmla="*/ 253650 w 294130"/>
                <a:gd name="connsiteY0" fmla="*/ 167392 h 167392"/>
                <a:gd name="connsiteX1" fmla="*/ 294131 w 294130"/>
                <a:gd name="connsiteY1" fmla="*/ 126873 h 167392"/>
                <a:gd name="connsiteX2" fmla="*/ 253650 w 294130"/>
                <a:gd name="connsiteY2" fmla="*/ 86363 h 167392"/>
                <a:gd name="connsiteX3" fmla="*/ 241743 w 294130"/>
                <a:gd name="connsiteY3" fmla="*/ 88144 h 167392"/>
                <a:gd name="connsiteX4" fmla="*/ 243458 w 294130"/>
                <a:gd name="connsiteY4" fmla="*/ 72390 h 167392"/>
                <a:gd name="connsiteX5" fmla="*/ 171069 w 294130"/>
                <a:gd name="connsiteY5" fmla="*/ 0 h 167392"/>
                <a:gd name="connsiteX6" fmla="*/ 99250 w 294130"/>
                <a:gd name="connsiteY6" fmla="*/ 63379 h 167392"/>
                <a:gd name="connsiteX7" fmla="*/ 59531 w 294130"/>
                <a:gd name="connsiteY7" fmla="*/ 48196 h 167392"/>
                <a:gd name="connsiteX8" fmla="*/ 0 w 294130"/>
                <a:gd name="connsiteY8" fmla="*/ 107766 h 167392"/>
                <a:gd name="connsiteX9" fmla="*/ 59531 w 294130"/>
                <a:gd name="connsiteY9" fmla="*/ 167326 h 167392"/>
                <a:gd name="connsiteX10" fmla="*/ 253650 w 294130"/>
                <a:gd name="connsiteY10" fmla="*/ 167326 h 167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4130" h="167392">
                  <a:moveTo>
                    <a:pt x="253650" y="167392"/>
                  </a:moveTo>
                  <a:cubicBezTo>
                    <a:pt x="275939" y="167392"/>
                    <a:pt x="294131" y="149228"/>
                    <a:pt x="294131" y="126873"/>
                  </a:cubicBezTo>
                  <a:cubicBezTo>
                    <a:pt x="294131" y="104527"/>
                    <a:pt x="275939" y="86363"/>
                    <a:pt x="253650" y="86363"/>
                  </a:cubicBezTo>
                  <a:cubicBezTo>
                    <a:pt x="249459" y="86363"/>
                    <a:pt x="245458" y="87001"/>
                    <a:pt x="241743" y="88144"/>
                  </a:cubicBezTo>
                  <a:cubicBezTo>
                    <a:pt x="242888" y="83058"/>
                    <a:pt x="243458" y="77791"/>
                    <a:pt x="243458" y="72390"/>
                  </a:cubicBezTo>
                  <a:cubicBezTo>
                    <a:pt x="243458" y="32452"/>
                    <a:pt x="211073" y="0"/>
                    <a:pt x="171069" y="0"/>
                  </a:cubicBezTo>
                  <a:cubicBezTo>
                    <a:pt x="134207" y="0"/>
                    <a:pt x="103726" y="27689"/>
                    <a:pt x="99250" y="63379"/>
                  </a:cubicBezTo>
                  <a:cubicBezTo>
                    <a:pt x="88677" y="53978"/>
                    <a:pt x="74771" y="48196"/>
                    <a:pt x="59531" y="48196"/>
                  </a:cubicBezTo>
                  <a:cubicBezTo>
                    <a:pt x="26669" y="48196"/>
                    <a:pt x="0" y="74867"/>
                    <a:pt x="0" y="107766"/>
                  </a:cubicBezTo>
                  <a:cubicBezTo>
                    <a:pt x="0" y="140656"/>
                    <a:pt x="26669" y="167326"/>
                    <a:pt x="59531" y="167326"/>
                  </a:cubicBezTo>
                  <a:lnTo>
                    <a:pt x="253650" y="167326"/>
                  </a:lnTo>
                  <a:close/>
                </a:path>
              </a:pathLst>
            </a:custGeom>
            <a:solidFill>
              <a:srgbClr val="3EB6E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Montserrat"/>
              </a:endParaRPr>
            </a:p>
          </p:txBody>
        </p:sp>
        <p:pic>
          <p:nvPicPr>
            <p:cNvPr id="55" name="Graphic 54">
              <a:extLst>
                <a:ext uri="{FF2B5EF4-FFF2-40B4-BE49-F238E27FC236}">
                  <a16:creationId xmlns:a16="http://schemas.microsoft.com/office/drawing/2014/main" id="{41471365-D0D9-5F2F-DB08-D7443B2F8444}"/>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396711" y="3429207"/>
              <a:ext cx="387116" cy="387116"/>
            </a:xfrm>
            <a:prstGeom prst="rect">
              <a:avLst/>
            </a:prstGeom>
          </p:spPr>
        </p:pic>
        <p:pic>
          <p:nvPicPr>
            <p:cNvPr id="56" name="Graphic 55">
              <a:extLst>
                <a:ext uri="{FF2B5EF4-FFF2-40B4-BE49-F238E27FC236}">
                  <a16:creationId xmlns:a16="http://schemas.microsoft.com/office/drawing/2014/main" id="{8FCC8511-786B-4FFE-7613-03C6B4122155}"/>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339263" y="3417389"/>
              <a:ext cx="425828" cy="425828"/>
            </a:xfrm>
            <a:prstGeom prst="rect">
              <a:avLst/>
            </a:prstGeom>
          </p:spPr>
        </p:pic>
        <p:pic>
          <p:nvPicPr>
            <p:cNvPr id="57" name="Graphic 56">
              <a:extLst>
                <a:ext uri="{FF2B5EF4-FFF2-40B4-BE49-F238E27FC236}">
                  <a16:creationId xmlns:a16="http://schemas.microsoft.com/office/drawing/2014/main" id="{2743C83F-AF76-4713-445A-850B3D7EF515}"/>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353783" y="2803939"/>
              <a:ext cx="387116" cy="387116"/>
            </a:xfrm>
            <a:prstGeom prst="rect">
              <a:avLst/>
            </a:prstGeom>
          </p:spPr>
        </p:pic>
        <p:sp>
          <p:nvSpPr>
            <p:cNvPr id="59" name="Freeform: Shape 58">
              <a:extLst>
                <a:ext uri="{FF2B5EF4-FFF2-40B4-BE49-F238E27FC236}">
                  <a16:creationId xmlns:a16="http://schemas.microsoft.com/office/drawing/2014/main" id="{5BBC710E-6E11-0D32-33CA-69BFAC2E26BD}"/>
                </a:ext>
              </a:extLst>
            </p:cNvPr>
            <p:cNvSpPr/>
            <p:nvPr/>
          </p:nvSpPr>
          <p:spPr>
            <a:xfrm>
              <a:off x="944582" y="1850861"/>
              <a:ext cx="311792" cy="196945"/>
            </a:xfrm>
            <a:custGeom>
              <a:avLst/>
              <a:gdLst>
                <a:gd name="connsiteX0" fmla="*/ 360045 w 456494"/>
                <a:gd name="connsiteY0" fmla="*/ 317183 h 317182"/>
                <a:gd name="connsiteX1" fmla="*/ 97155 w 456494"/>
                <a:gd name="connsiteY1" fmla="*/ 317183 h 317182"/>
                <a:gd name="connsiteX2" fmla="*/ 0 w 456494"/>
                <a:gd name="connsiteY2" fmla="*/ 220028 h 317182"/>
                <a:gd name="connsiteX3" fmla="*/ 56436 w 456494"/>
                <a:gd name="connsiteY3" fmla="*/ 131445 h 317182"/>
                <a:gd name="connsiteX4" fmla="*/ 55721 w 456494"/>
                <a:gd name="connsiteY4" fmla="*/ 120729 h 317182"/>
                <a:gd name="connsiteX5" fmla="*/ 176451 w 456494"/>
                <a:gd name="connsiteY5" fmla="*/ 0 h 317182"/>
                <a:gd name="connsiteX6" fmla="*/ 284321 w 456494"/>
                <a:gd name="connsiteY6" fmla="*/ 67151 h 317182"/>
                <a:gd name="connsiteX7" fmla="*/ 314325 w 456494"/>
                <a:gd name="connsiteY7" fmla="*/ 61436 h 317182"/>
                <a:gd name="connsiteX8" fmla="*/ 399336 w 456494"/>
                <a:gd name="connsiteY8" fmla="*/ 130731 h 317182"/>
                <a:gd name="connsiteX9" fmla="*/ 456486 w 456494"/>
                <a:gd name="connsiteY9" fmla="*/ 219313 h 317182"/>
                <a:gd name="connsiteX10" fmla="*/ 360045 w 456494"/>
                <a:gd name="connsiteY10" fmla="*/ 317183 h 317182"/>
                <a:gd name="connsiteX11" fmla="*/ 176451 w 456494"/>
                <a:gd name="connsiteY11" fmla="*/ 14288 h 317182"/>
                <a:gd name="connsiteX12" fmla="*/ 70009 w 456494"/>
                <a:gd name="connsiteY12" fmla="*/ 120729 h 317182"/>
                <a:gd name="connsiteX13" fmla="*/ 71438 w 456494"/>
                <a:gd name="connsiteY13" fmla="*/ 135017 h 317182"/>
                <a:gd name="connsiteX14" fmla="*/ 72152 w 456494"/>
                <a:gd name="connsiteY14" fmla="*/ 140732 h 317182"/>
                <a:gd name="connsiteX15" fmla="*/ 67151 w 456494"/>
                <a:gd name="connsiteY15" fmla="*/ 142875 h 317182"/>
                <a:gd name="connsiteX16" fmla="*/ 15002 w 456494"/>
                <a:gd name="connsiteY16" fmla="*/ 220028 h 317182"/>
                <a:gd name="connsiteX17" fmla="*/ 97155 w 456494"/>
                <a:gd name="connsiteY17" fmla="*/ 302895 h 317182"/>
                <a:gd name="connsiteX18" fmla="*/ 359331 w 456494"/>
                <a:gd name="connsiteY18" fmla="*/ 302895 h 317182"/>
                <a:gd name="connsiteX19" fmla="*/ 442913 w 456494"/>
                <a:gd name="connsiteY19" fmla="*/ 220028 h 317182"/>
                <a:gd name="connsiteX20" fmla="*/ 390763 w 456494"/>
                <a:gd name="connsiteY20" fmla="*/ 142875 h 317182"/>
                <a:gd name="connsiteX21" fmla="*/ 387191 w 456494"/>
                <a:gd name="connsiteY21" fmla="*/ 141446 h 317182"/>
                <a:gd name="connsiteX22" fmla="*/ 386477 w 456494"/>
                <a:gd name="connsiteY22" fmla="*/ 137160 h 317182"/>
                <a:gd name="connsiteX23" fmla="*/ 315039 w 456494"/>
                <a:gd name="connsiteY23" fmla="*/ 75724 h 317182"/>
                <a:gd name="connsiteX24" fmla="*/ 284321 w 456494"/>
                <a:gd name="connsiteY24" fmla="*/ 82868 h 317182"/>
                <a:gd name="connsiteX25" fmla="*/ 277892 w 456494"/>
                <a:gd name="connsiteY25" fmla="*/ 85725 h 317182"/>
                <a:gd name="connsiteX26" fmla="*/ 275034 w 456494"/>
                <a:gd name="connsiteY26" fmla="*/ 79296 h 317182"/>
                <a:gd name="connsiteX27" fmla="*/ 176451 w 456494"/>
                <a:gd name="connsiteY27" fmla="*/ 14288 h 317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56494" h="317182">
                  <a:moveTo>
                    <a:pt x="360045" y="317183"/>
                  </a:moveTo>
                  <a:lnTo>
                    <a:pt x="97155" y="317183"/>
                  </a:lnTo>
                  <a:cubicBezTo>
                    <a:pt x="43577" y="317183"/>
                    <a:pt x="0" y="273606"/>
                    <a:pt x="0" y="220028"/>
                  </a:cubicBezTo>
                  <a:cubicBezTo>
                    <a:pt x="0" y="181451"/>
                    <a:pt x="22146" y="147161"/>
                    <a:pt x="56436" y="131445"/>
                  </a:cubicBezTo>
                  <a:cubicBezTo>
                    <a:pt x="55721" y="127873"/>
                    <a:pt x="55721" y="124301"/>
                    <a:pt x="55721" y="120729"/>
                  </a:cubicBezTo>
                  <a:cubicBezTo>
                    <a:pt x="55721" y="54293"/>
                    <a:pt x="110014" y="0"/>
                    <a:pt x="176451" y="0"/>
                  </a:cubicBezTo>
                  <a:cubicBezTo>
                    <a:pt x="222171" y="0"/>
                    <a:pt x="264319" y="25718"/>
                    <a:pt x="284321" y="67151"/>
                  </a:cubicBezTo>
                  <a:cubicBezTo>
                    <a:pt x="294323" y="63579"/>
                    <a:pt x="304324" y="61436"/>
                    <a:pt x="314325" y="61436"/>
                  </a:cubicBezTo>
                  <a:cubicBezTo>
                    <a:pt x="355759" y="61436"/>
                    <a:pt x="391478" y="90726"/>
                    <a:pt x="399336" y="130731"/>
                  </a:cubicBezTo>
                  <a:cubicBezTo>
                    <a:pt x="434340" y="146447"/>
                    <a:pt x="456486" y="180737"/>
                    <a:pt x="456486" y="219313"/>
                  </a:cubicBezTo>
                  <a:cubicBezTo>
                    <a:pt x="457200" y="273606"/>
                    <a:pt x="413623" y="317183"/>
                    <a:pt x="360045" y="317183"/>
                  </a:cubicBezTo>
                  <a:close/>
                  <a:moveTo>
                    <a:pt x="176451" y="14288"/>
                  </a:moveTo>
                  <a:cubicBezTo>
                    <a:pt x="117872" y="14288"/>
                    <a:pt x="70009" y="62151"/>
                    <a:pt x="70009" y="120729"/>
                  </a:cubicBezTo>
                  <a:cubicBezTo>
                    <a:pt x="70009" y="125016"/>
                    <a:pt x="70009" y="129302"/>
                    <a:pt x="71438" y="135017"/>
                  </a:cubicBezTo>
                  <a:lnTo>
                    <a:pt x="72152" y="140732"/>
                  </a:lnTo>
                  <a:lnTo>
                    <a:pt x="67151" y="142875"/>
                  </a:lnTo>
                  <a:cubicBezTo>
                    <a:pt x="35719" y="155734"/>
                    <a:pt x="15002" y="185738"/>
                    <a:pt x="15002" y="220028"/>
                  </a:cubicBezTo>
                  <a:cubicBezTo>
                    <a:pt x="14288" y="265748"/>
                    <a:pt x="51435" y="302895"/>
                    <a:pt x="97155" y="302895"/>
                  </a:cubicBezTo>
                  <a:lnTo>
                    <a:pt x="359331" y="302895"/>
                  </a:lnTo>
                  <a:cubicBezTo>
                    <a:pt x="405765" y="302895"/>
                    <a:pt x="442913" y="265748"/>
                    <a:pt x="442913" y="220028"/>
                  </a:cubicBezTo>
                  <a:cubicBezTo>
                    <a:pt x="442913" y="185738"/>
                    <a:pt x="422196" y="155734"/>
                    <a:pt x="390763" y="142875"/>
                  </a:cubicBezTo>
                  <a:lnTo>
                    <a:pt x="387191" y="141446"/>
                  </a:lnTo>
                  <a:lnTo>
                    <a:pt x="386477" y="137160"/>
                  </a:lnTo>
                  <a:cubicBezTo>
                    <a:pt x="380762" y="101441"/>
                    <a:pt x="350758" y="75724"/>
                    <a:pt x="315039" y="75724"/>
                  </a:cubicBezTo>
                  <a:cubicBezTo>
                    <a:pt x="304324" y="75724"/>
                    <a:pt x="294323" y="77867"/>
                    <a:pt x="284321" y="82868"/>
                  </a:cubicBezTo>
                  <a:lnTo>
                    <a:pt x="277892" y="85725"/>
                  </a:lnTo>
                  <a:lnTo>
                    <a:pt x="275034" y="79296"/>
                  </a:lnTo>
                  <a:cubicBezTo>
                    <a:pt x="257175" y="39291"/>
                    <a:pt x="219313" y="14288"/>
                    <a:pt x="176451" y="14288"/>
                  </a:cubicBezTo>
                  <a:close/>
                </a:path>
              </a:pathLst>
            </a:custGeom>
            <a:solidFill>
              <a:schemeClr val="bg1"/>
            </a:solidFill>
            <a:ln w="714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Montserrat"/>
              </a:endParaRPr>
            </a:p>
          </p:txBody>
        </p:sp>
        <p:pic>
          <p:nvPicPr>
            <p:cNvPr id="60" name="Graphic 59">
              <a:extLst>
                <a:ext uri="{FF2B5EF4-FFF2-40B4-BE49-F238E27FC236}">
                  <a16:creationId xmlns:a16="http://schemas.microsoft.com/office/drawing/2014/main" id="{28DD47BB-F37A-52C8-E0D8-83CF3D10A21A}"/>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320183" y="2638197"/>
              <a:ext cx="515252" cy="515252"/>
            </a:xfrm>
            <a:prstGeom prst="rect">
              <a:avLst/>
            </a:prstGeom>
          </p:spPr>
        </p:pic>
        <p:pic>
          <p:nvPicPr>
            <p:cNvPr id="61" name="Graphic 60">
              <a:extLst>
                <a:ext uri="{FF2B5EF4-FFF2-40B4-BE49-F238E27FC236}">
                  <a16:creationId xmlns:a16="http://schemas.microsoft.com/office/drawing/2014/main" id="{FE832EEE-1D3D-6994-7738-808A4807F37D}"/>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6529313" y="3403275"/>
              <a:ext cx="425828" cy="425828"/>
            </a:xfrm>
            <a:prstGeom prst="rect">
              <a:avLst/>
            </a:prstGeom>
          </p:spPr>
        </p:pic>
        <p:pic>
          <p:nvPicPr>
            <p:cNvPr id="62" name="Graphic 61">
              <a:extLst>
                <a:ext uri="{FF2B5EF4-FFF2-40B4-BE49-F238E27FC236}">
                  <a16:creationId xmlns:a16="http://schemas.microsoft.com/office/drawing/2014/main" id="{7214E8FD-2859-2F83-21BA-B59B0573F5F0}"/>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9597133" y="1283509"/>
              <a:ext cx="425828" cy="425828"/>
            </a:xfrm>
            <a:prstGeom prst="rect">
              <a:avLst/>
            </a:prstGeom>
          </p:spPr>
        </p:pic>
        <p:sp>
          <p:nvSpPr>
            <p:cNvPr id="164" name="Oval 163">
              <a:extLst>
                <a:ext uri="{FF2B5EF4-FFF2-40B4-BE49-F238E27FC236}">
                  <a16:creationId xmlns:a16="http://schemas.microsoft.com/office/drawing/2014/main" id="{8807DDFC-8807-0D76-C5D6-5C2C639A993F}"/>
                </a:ext>
              </a:extLst>
            </p:cNvPr>
            <p:cNvSpPr/>
            <p:nvPr/>
          </p:nvSpPr>
          <p:spPr>
            <a:xfrm>
              <a:off x="11663192" y="6331874"/>
              <a:ext cx="281018" cy="281018"/>
            </a:xfrm>
            <a:prstGeom prst="ellipse">
              <a:avLst/>
            </a:prstGeom>
            <a:solidFill>
              <a:srgbClr val="ED3D9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5" name="Slide Number Placeholder 5">
              <a:extLst>
                <a:ext uri="{FF2B5EF4-FFF2-40B4-BE49-F238E27FC236}">
                  <a16:creationId xmlns:a16="http://schemas.microsoft.com/office/drawing/2014/main" id="{6F84BCEE-F3C8-F6A5-00DE-A3E34468DFF9}"/>
                </a:ext>
              </a:extLst>
            </p:cNvPr>
            <p:cNvSpPr txBox="1">
              <a:spLocks/>
            </p:cNvSpPr>
            <p:nvPr/>
          </p:nvSpPr>
          <p:spPr>
            <a:xfrm>
              <a:off x="11610379" y="6289820"/>
              <a:ext cx="379950" cy="365125"/>
            </a:xfrm>
            <a:prstGeom prst="rect">
              <a:avLst/>
            </a:prstGeom>
            <a:noFill/>
          </p:spPr>
          <p:txBody>
            <a:bodyPr vert="horz" lIns="91440" tIns="45720" rIns="91440" bIns="45720" rtlCol="0" anchor="ctr"/>
            <a:lstStyle>
              <a:defPPr>
                <a:defRPr lang="en-US"/>
              </a:defPPr>
              <a:lvl1pPr marL="0" algn="ct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2846987-CAF7-45E1-8279-690598F12D22}" type="slidenum">
                <a:rPr lang="en-IN" sz="1100" smtClean="0">
                  <a:latin typeface="Roboto" panose="02000000000000000000" pitchFamily="2" charset="0"/>
                  <a:ea typeface="Roboto" panose="02000000000000000000" pitchFamily="2" charset="0"/>
                  <a:cs typeface="Roboto" panose="02000000000000000000" pitchFamily="2" charset="0"/>
                </a:rPr>
                <a:pPr/>
                <a:t>8</a:t>
              </a:fld>
              <a:endParaRPr lang="en-IN" sz="1100">
                <a:latin typeface="Roboto" panose="02000000000000000000" pitchFamily="2" charset="0"/>
                <a:ea typeface="Roboto" panose="02000000000000000000" pitchFamily="2" charset="0"/>
                <a:cs typeface="Roboto" panose="02000000000000000000" pitchFamily="2" charset="0"/>
              </a:endParaRPr>
            </a:p>
          </p:txBody>
        </p:sp>
        <p:pic>
          <p:nvPicPr>
            <p:cNvPr id="167" name="Picture 166" descr="A black and blue logo&#10;&#10;Description automatically generated">
              <a:extLst>
                <a:ext uri="{FF2B5EF4-FFF2-40B4-BE49-F238E27FC236}">
                  <a16:creationId xmlns:a16="http://schemas.microsoft.com/office/drawing/2014/main" id="{90FE589E-DA41-B642-1DC8-06BE1C779E91}"/>
                </a:ext>
              </a:extLst>
            </p:cNvPr>
            <p:cNvPicPr>
              <a:picLocks noChangeAspect="1"/>
            </p:cNvPicPr>
            <p:nvPr/>
          </p:nvPicPr>
          <p:blipFill rotWithShape="1">
            <a:blip r:embed="rId24" cstate="screen">
              <a:biLevel thresh="25000"/>
              <a:extLst>
                <a:ext uri="{28A0092B-C50C-407E-A947-70E740481C1C}">
                  <a14:useLocalDpi xmlns:a14="http://schemas.microsoft.com/office/drawing/2010/main"/>
                </a:ext>
              </a:extLst>
            </a:blip>
            <a:srcRect/>
            <a:stretch/>
          </p:blipFill>
          <p:spPr>
            <a:xfrm>
              <a:off x="11124031" y="173396"/>
              <a:ext cx="897187" cy="284026"/>
            </a:xfrm>
            <a:prstGeom prst="rect">
              <a:avLst/>
            </a:prstGeom>
          </p:spPr>
        </p:pic>
        <p:pic>
          <p:nvPicPr>
            <p:cNvPr id="3" name="Graphic 2">
              <a:extLst>
                <a:ext uri="{FF2B5EF4-FFF2-40B4-BE49-F238E27FC236}">
                  <a16:creationId xmlns:a16="http://schemas.microsoft.com/office/drawing/2014/main" id="{A979FDFF-443C-2BA0-DBDB-BF7C1A53C9E6}"/>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10725018" y="89322"/>
              <a:ext cx="355916" cy="355916"/>
            </a:xfrm>
            <a:prstGeom prst="rect">
              <a:avLst/>
            </a:prstGeom>
          </p:spPr>
        </p:pic>
        <p:sp>
          <p:nvSpPr>
            <p:cNvPr id="11" name="TextBox 10">
              <a:extLst>
                <a:ext uri="{FF2B5EF4-FFF2-40B4-BE49-F238E27FC236}">
                  <a16:creationId xmlns:a16="http://schemas.microsoft.com/office/drawing/2014/main" id="{0CD61E77-CAF4-CDA2-1F48-EBC18445E6CF}"/>
                </a:ext>
              </a:extLst>
            </p:cNvPr>
            <p:cNvSpPr txBox="1"/>
            <p:nvPr/>
          </p:nvSpPr>
          <p:spPr>
            <a:xfrm>
              <a:off x="170746" y="4210221"/>
              <a:ext cx="2782963" cy="1738938"/>
            </a:xfrm>
            <a:prstGeom prst="rect">
              <a:avLst/>
            </a:prstGeom>
            <a:noFill/>
          </p:spPr>
          <p:txBody>
            <a:bodyPr wrap="square" lIns="91440" tIns="45720" rIns="91440" bIns="45720" rtlCol="0" anchor="t">
              <a:spAutoFit/>
            </a:bodyPr>
            <a:lstStyle/>
            <a:p>
              <a:pPr marL="91440" indent="-91440">
                <a:spcBef>
                  <a:spcPts val="900"/>
                </a:spcBef>
                <a:spcAft>
                  <a:spcPts val="300"/>
                </a:spcAft>
                <a:buFont typeface="Arial" panose="020B0604020202020204" pitchFamily="34" charset="0"/>
                <a:buChar char="•"/>
                <a:defRPr/>
              </a:pPr>
              <a:r>
                <a:rPr lang="en-US" sz="1100" b="1" err="1">
                  <a:latin typeface="Roboto" panose="02000000000000000000" pitchFamily="2" charset="0"/>
                  <a:ea typeface="Roboto" panose="02000000000000000000" pitchFamily="2" charset="0"/>
                  <a:cs typeface="Roboto" panose="02000000000000000000" pitchFamily="2" charset="0"/>
                </a:rPr>
                <a:t>Optimising</a:t>
              </a:r>
              <a:r>
                <a:rPr lang="en-US" sz="1100" b="1">
                  <a:latin typeface="Roboto" panose="02000000000000000000" pitchFamily="2" charset="0"/>
                  <a:ea typeface="Roboto" panose="02000000000000000000" pitchFamily="2" charset="0"/>
                  <a:cs typeface="Roboto" panose="02000000000000000000" pitchFamily="2" charset="0"/>
                </a:rPr>
                <a:t> </a:t>
              </a:r>
              <a:r>
                <a:rPr lang="en-US" sz="1100">
                  <a:latin typeface="Roboto" panose="02000000000000000000" pitchFamily="2" charset="0"/>
                  <a:ea typeface="Roboto" panose="02000000000000000000" pitchFamily="2" charset="0"/>
                  <a:cs typeface="Roboto" panose="02000000000000000000" pitchFamily="2" charset="0"/>
                </a:rPr>
                <a:t>a 400 people team for AT&amp;T L&amp;D with a $60M budget</a:t>
              </a:r>
            </a:p>
            <a:p>
              <a:pPr marL="91440" indent="-91440">
                <a:spcBef>
                  <a:spcPts val="900"/>
                </a:spcBef>
                <a:spcAft>
                  <a:spcPts val="300"/>
                </a:spcAft>
                <a:buFont typeface="Arial" panose="020B0604020202020204" pitchFamily="34" charset="0"/>
                <a:buChar char="•"/>
                <a:defRPr/>
              </a:pPr>
              <a:r>
                <a:rPr lang="en-US" sz="1100">
                  <a:latin typeface="Roboto" panose="02000000000000000000" pitchFamily="2" charset="0"/>
                  <a:ea typeface="Roboto" panose="02000000000000000000" pitchFamily="2" charset="0"/>
                  <a:cs typeface="Roboto" panose="02000000000000000000" pitchFamily="2" charset="0"/>
                </a:rPr>
                <a:t>Selected through a rigorous partner selection process</a:t>
              </a:r>
            </a:p>
            <a:p>
              <a:pPr marL="91440" indent="-91440">
                <a:spcBef>
                  <a:spcPts val="900"/>
                </a:spcBef>
                <a:spcAft>
                  <a:spcPts val="300"/>
                </a:spcAft>
                <a:buFont typeface="Arial" panose="020B0604020202020204" pitchFamily="34" charset="0"/>
                <a:buChar char="•"/>
                <a:defRPr/>
              </a:pPr>
              <a:r>
                <a:rPr lang="en-US" sz="1100" b="1">
                  <a:latin typeface="Roboto" panose="02000000000000000000" pitchFamily="2" charset="0"/>
                  <a:ea typeface="Roboto" panose="02000000000000000000" pitchFamily="2" charset="0"/>
                  <a:cs typeface="Roboto" panose="02000000000000000000" pitchFamily="2" charset="0"/>
                </a:rPr>
                <a:t>$18M </a:t>
              </a:r>
              <a:r>
                <a:rPr lang="en-US" sz="1100">
                  <a:latin typeface="Roboto" panose="02000000000000000000" pitchFamily="2" charset="0"/>
                  <a:ea typeface="Roboto" panose="02000000000000000000" pitchFamily="2" charset="0"/>
                  <a:cs typeface="Roboto" panose="02000000000000000000" pitchFamily="2" charset="0"/>
                </a:rPr>
                <a:t>positive impact in the first year</a:t>
              </a:r>
            </a:p>
            <a:p>
              <a:pPr marL="91440" indent="-91440">
                <a:spcBef>
                  <a:spcPts val="900"/>
                </a:spcBef>
                <a:spcAft>
                  <a:spcPts val="300"/>
                </a:spcAft>
                <a:buFont typeface="Arial" panose="020B0604020202020204" pitchFamily="34" charset="0"/>
                <a:buChar char="•"/>
                <a:defRPr/>
              </a:pPr>
              <a:r>
                <a:rPr lang="en-US" sz="1100" b="1">
                  <a:latin typeface="Roboto" panose="02000000000000000000" pitchFamily="2" charset="0"/>
                  <a:ea typeface="Roboto" panose="02000000000000000000" pitchFamily="2" charset="0"/>
                  <a:cs typeface="Roboto" panose="02000000000000000000" pitchFamily="2" charset="0"/>
                </a:rPr>
                <a:t>Built </a:t>
              </a:r>
              <a:r>
                <a:rPr lang="en-US" sz="1100">
                  <a:latin typeface="Roboto" panose="02000000000000000000" pitchFamily="2" charset="0"/>
                  <a:ea typeface="Roboto" panose="02000000000000000000" pitchFamily="2" charset="0"/>
                  <a:cs typeface="Roboto" panose="02000000000000000000" pitchFamily="2" charset="0"/>
                </a:rPr>
                <a:t>a </a:t>
              </a:r>
              <a:r>
                <a:rPr lang="en-US" sz="1100" b="1">
                  <a:latin typeface="Roboto" panose="02000000000000000000" pitchFamily="2" charset="0"/>
                  <a:ea typeface="Roboto" panose="02000000000000000000" pitchFamily="2" charset="0"/>
                  <a:cs typeface="Roboto" panose="02000000000000000000" pitchFamily="2" charset="0"/>
                </a:rPr>
                <a:t>140+ </a:t>
              </a:r>
              <a:r>
                <a:rPr lang="en-US" sz="1100">
                  <a:latin typeface="Roboto" panose="02000000000000000000" pitchFamily="2" charset="0"/>
                  <a:ea typeface="Roboto" panose="02000000000000000000" pitchFamily="2" charset="0"/>
                  <a:cs typeface="Roboto" panose="02000000000000000000" pitchFamily="2" charset="0"/>
                </a:rPr>
                <a:t>design, media and support dual shore team</a:t>
              </a:r>
            </a:p>
          </p:txBody>
        </p:sp>
        <p:sp>
          <p:nvSpPr>
            <p:cNvPr id="29" name="TextBox 28">
              <a:extLst>
                <a:ext uri="{FF2B5EF4-FFF2-40B4-BE49-F238E27FC236}">
                  <a16:creationId xmlns:a16="http://schemas.microsoft.com/office/drawing/2014/main" id="{94530AA5-7AA7-C0BC-D1A1-564FE6433556}"/>
                </a:ext>
              </a:extLst>
            </p:cNvPr>
            <p:cNvSpPr txBox="1"/>
            <p:nvPr/>
          </p:nvSpPr>
          <p:spPr>
            <a:xfrm>
              <a:off x="9497794" y="2100814"/>
              <a:ext cx="2522401" cy="1977464"/>
            </a:xfrm>
            <a:prstGeom prst="rect">
              <a:avLst/>
            </a:prstGeom>
            <a:noFill/>
          </p:spPr>
          <p:txBody>
            <a:bodyPr wrap="square" lIns="91440" tIns="45720" rIns="91440" bIns="45720" rtlCol="0" anchor="t">
              <a:spAutoFit/>
            </a:bodyPr>
            <a:lstStyle/>
            <a:p>
              <a:pPr marL="91440" marR="0" lvl="0" indent="-9144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100" b="0" i="0" u="none" strike="noStrike" kern="1200" cap="none" spc="0" normalizeH="0" baseline="0" noProof="0">
                  <a:ln>
                    <a:noFill/>
                  </a:ln>
                  <a:effectLst/>
                  <a:uLnTx/>
                  <a:uFillTx/>
                  <a:latin typeface="Roboto"/>
                  <a:ea typeface="Roboto"/>
                  <a:cs typeface="Roboto"/>
                </a:rPr>
                <a:t>Cost efficiency by </a:t>
              </a:r>
              <a:r>
                <a:rPr kumimoji="0" lang="en-US" sz="1100" b="1" i="0" u="none" strike="noStrike" kern="1200" cap="none" spc="0" normalizeH="0" baseline="0" noProof="0">
                  <a:ln>
                    <a:noFill/>
                  </a:ln>
                  <a:effectLst/>
                  <a:uLnTx/>
                  <a:uFillTx/>
                  <a:latin typeface="Roboto"/>
                  <a:ea typeface="Roboto"/>
                  <a:cs typeface="Roboto"/>
                </a:rPr>
                <a:t>50–60%</a:t>
              </a:r>
              <a:endParaRPr lang="en-US" sz="1100" b="0" i="0" u="none" strike="noStrike" kern="1200" cap="none" spc="0" normalizeH="0" baseline="0" noProof="0">
                <a:ln>
                  <a:noFill/>
                </a:ln>
                <a:effectLst/>
                <a:uLnTx/>
                <a:uFillTx/>
                <a:latin typeface="Roboto"/>
                <a:ea typeface="Roboto"/>
                <a:cs typeface="Roboto"/>
              </a:endParaRPr>
            </a:p>
            <a:p>
              <a:pPr marL="91440" marR="0" lvl="0" indent="-9144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100" b="0" i="0" u="none" strike="noStrike" kern="1200" cap="none" spc="0" normalizeH="0" baseline="0" noProof="0">
                  <a:ln>
                    <a:noFill/>
                  </a:ln>
                  <a:effectLst/>
                  <a:uLnTx/>
                  <a:uFillTx/>
                  <a:latin typeface="Roboto"/>
                  <a:ea typeface="Roboto"/>
                  <a:cs typeface="Roboto"/>
                </a:rPr>
                <a:t>Exploit efficiency of scale in design by </a:t>
              </a:r>
              <a:r>
                <a:rPr kumimoji="0" lang="en-US" sz="1100" b="1" i="0" u="none" strike="noStrike" kern="1200" cap="none" spc="0" normalizeH="0" baseline="0" noProof="0">
                  <a:ln>
                    <a:noFill/>
                  </a:ln>
                  <a:effectLst/>
                  <a:uLnTx/>
                  <a:uFillTx/>
                  <a:latin typeface="Roboto"/>
                  <a:ea typeface="Roboto"/>
                  <a:cs typeface="Roboto"/>
                </a:rPr>
                <a:t>15–30%</a:t>
              </a:r>
              <a:endParaRPr lang="en-US" sz="1100" b="1" i="0" u="none" strike="noStrike" kern="1200" cap="none" spc="0" normalizeH="0" baseline="0" noProof="0">
                <a:ln>
                  <a:noFill/>
                </a:ln>
                <a:effectLst/>
                <a:uLnTx/>
                <a:uFillTx/>
                <a:latin typeface="Roboto"/>
                <a:ea typeface="Roboto"/>
                <a:cs typeface="Roboto"/>
              </a:endParaRPr>
            </a:p>
            <a:p>
              <a:pPr marL="91440" marR="0" lvl="0" indent="-9144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100" b="0" i="0" u="none" strike="noStrike" kern="1200" cap="none" spc="0" normalizeH="0" baseline="0" noProof="0">
                  <a:ln>
                    <a:noFill/>
                  </a:ln>
                  <a:effectLst/>
                  <a:uLnTx/>
                  <a:uFillTx/>
                  <a:latin typeface="Roboto"/>
                  <a:ea typeface="Roboto"/>
                  <a:cs typeface="Roboto"/>
                </a:rPr>
                <a:t>Faster time to learner by </a:t>
              </a:r>
              <a:r>
                <a:rPr kumimoji="0" lang="en-US" sz="1100" b="1" i="0" u="none" strike="noStrike" kern="1200" cap="none" spc="0" normalizeH="0" baseline="0" noProof="0">
                  <a:ln>
                    <a:noFill/>
                  </a:ln>
                  <a:effectLst/>
                  <a:uLnTx/>
                  <a:uFillTx/>
                  <a:latin typeface="Roboto"/>
                  <a:ea typeface="Roboto"/>
                  <a:cs typeface="Roboto"/>
                </a:rPr>
                <a:t>15–30%</a:t>
              </a:r>
              <a:endParaRPr lang="en-US" sz="1100" b="1" i="0" u="none" strike="noStrike" kern="1200" cap="none" spc="0" normalizeH="0" baseline="0" noProof="0">
                <a:ln>
                  <a:noFill/>
                </a:ln>
                <a:effectLst/>
                <a:uLnTx/>
                <a:uFillTx/>
                <a:latin typeface="Roboto"/>
                <a:ea typeface="Roboto"/>
                <a:cs typeface="Roboto"/>
              </a:endParaRPr>
            </a:p>
            <a:p>
              <a:pPr marL="91440" marR="0" lvl="0" indent="-9144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100" b="0" i="0" u="none" strike="noStrike" kern="1200" cap="none" spc="0" normalizeH="0" baseline="0" noProof="0">
                  <a:ln>
                    <a:noFill/>
                  </a:ln>
                  <a:effectLst/>
                  <a:uLnTx/>
                  <a:uFillTx/>
                  <a:latin typeface="Roboto"/>
                  <a:ea typeface="Roboto"/>
                  <a:cs typeface="Roboto"/>
                </a:rPr>
                <a:t>Operational efficiencies and excellence</a:t>
              </a:r>
              <a:endParaRPr lang="en-US" sz="1100" b="0" i="0" u="none" strike="noStrike" kern="1200" cap="none" spc="0" normalizeH="0" baseline="0" noProof="0">
                <a:ln>
                  <a:noFill/>
                </a:ln>
                <a:effectLst/>
                <a:uLnTx/>
                <a:uFillTx/>
                <a:latin typeface="Roboto"/>
                <a:ea typeface="Roboto"/>
                <a:cs typeface="Roboto"/>
              </a:endParaRPr>
            </a:p>
            <a:p>
              <a:pPr marL="91440" marR="0" lvl="0" indent="-9144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100" b="0" i="0" u="none" strike="noStrike" kern="1200" cap="none" spc="0" normalizeH="0" baseline="0" noProof="0">
                  <a:ln>
                    <a:noFill/>
                  </a:ln>
                  <a:effectLst/>
                  <a:uLnTx/>
                  <a:uFillTx/>
                  <a:latin typeface="Roboto"/>
                  <a:ea typeface="Roboto"/>
                  <a:cs typeface="Roboto"/>
                </a:rPr>
                <a:t>Time zone efficiencies using One Team Model (OTM)</a:t>
              </a:r>
              <a:endParaRPr lang="en-US" sz="1100" b="0" i="0" u="none" strike="noStrike" kern="1200" cap="none" spc="0" normalizeH="0" baseline="0" noProof="0">
                <a:ln>
                  <a:noFill/>
                </a:ln>
                <a:effectLst/>
                <a:uLnTx/>
                <a:uFillTx/>
                <a:latin typeface="Roboto"/>
                <a:ea typeface="Roboto"/>
                <a:cs typeface="Roboto"/>
              </a:endParaRPr>
            </a:p>
            <a:p>
              <a:pPr marL="91440" marR="0" lvl="0" indent="-9144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100" b="0" i="0" u="none" strike="noStrike" kern="1200" cap="none" spc="0" normalizeH="0" baseline="0" noProof="0">
                  <a:ln>
                    <a:noFill/>
                  </a:ln>
                  <a:effectLst/>
                  <a:uLnTx/>
                  <a:uFillTx/>
                  <a:latin typeface="Roboto"/>
                  <a:ea typeface="Roboto"/>
                  <a:cs typeface="Roboto"/>
                </a:rPr>
                <a:t>Reduced AT&amp;T headcount and </a:t>
              </a:r>
              <a:br>
                <a:rPr lang="en-US" sz="1100" b="0" i="0" u="none" strike="noStrike" kern="1200" cap="none" spc="0" normalizeH="0" baseline="0" noProof="0">
                  <a:ln>
                    <a:noFill/>
                  </a:ln>
                  <a:effectLst/>
                  <a:uLnTx/>
                  <a:uFillTx/>
                  <a:latin typeface="Roboto" panose="02000000000000000000" pitchFamily="2" charset="0"/>
                  <a:ea typeface="Roboto" panose="02000000000000000000" pitchFamily="2" charset="0"/>
                  <a:cs typeface="Roboto" panose="02000000000000000000" pitchFamily="2" charset="0"/>
                </a:rPr>
              </a:br>
              <a:r>
                <a:rPr kumimoji="0" lang="en-US" sz="1100" b="0" i="0" u="none" strike="noStrike" kern="1200" cap="none" spc="0" normalizeH="0" baseline="0" noProof="0">
                  <a:ln>
                    <a:noFill/>
                  </a:ln>
                  <a:effectLst/>
                  <a:uLnTx/>
                  <a:uFillTx/>
                  <a:latin typeface="Roboto"/>
                  <a:ea typeface="Roboto"/>
                  <a:cs typeface="Roboto"/>
                </a:rPr>
                <a:t>fixed cost base</a:t>
              </a:r>
              <a:endParaRPr lang="en-US" sz="1100" b="0" i="0" u="none" strike="noStrike" kern="1200" cap="none" spc="0" normalizeH="0" baseline="0" noProof="0">
                <a:ln>
                  <a:noFill/>
                </a:ln>
                <a:effectLst/>
                <a:uLnTx/>
                <a:uFillTx/>
                <a:latin typeface="Roboto"/>
                <a:ea typeface="Roboto"/>
                <a:cs typeface="Roboto"/>
              </a:endParaRPr>
            </a:p>
          </p:txBody>
        </p:sp>
        <p:sp>
          <p:nvSpPr>
            <p:cNvPr id="26" name="TextBox 25">
              <a:extLst>
                <a:ext uri="{FF2B5EF4-FFF2-40B4-BE49-F238E27FC236}">
                  <a16:creationId xmlns:a16="http://schemas.microsoft.com/office/drawing/2014/main" id="{7EA07B90-3DB8-515E-E806-29ABB94A89B9}"/>
                </a:ext>
              </a:extLst>
            </p:cNvPr>
            <p:cNvSpPr txBox="1"/>
            <p:nvPr/>
          </p:nvSpPr>
          <p:spPr>
            <a:xfrm>
              <a:off x="6405430" y="4219513"/>
              <a:ext cx="2707597" cy="2246769"/>
            </a:xfrm>
            <a:prstGeom prst="rect">
              <a:avLst/>
            </a:prstGeom>
            <a:noFill/>
          </p:spPr>
          <p:txBody>
            <a:bodyPr wrap="square" rtlCol="0">
              <a:spAutoFit/>
            </a:bodyPr>
            <a:lstStyle/>
            <a:p>
              <a:pPr marL="91440" marR="0" lvl="0" indent="-91440" algn="l" defTabSz="914400" rtl="0" eaLnBrk="1" fontAlgn="auto" latinLnBrk="0" hangingPunct="1">
                <a:lnSpc>
                  <a:spcPct val="100000"/>
                </a:lnSpc>
                <a:spcBef>
                  <a:spcPts val="900"/>
                </a:spcBef>
                <a:spcAft>
                  <a:spcPts val="300"/>
                </a:spcAft>
                <a:buClrTx/>
                <a:buSzTx/>
                <a:buFont typeface="Arial" panose="020B0604020202020204" pitchFamily="34" charset="0"/>
                <a:buChar char="•"/>
                <a:tabLst/>
                <a:defRPr/>
              </a:pPr>
              <a:r>
                <a:rPr kumimoji="0" lang="en-US" sz="1100" b="0" i="0" u="none" strike="noStrike" kern="120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Current state assessment (learning environment, design processes, operating model) </a:t>
              </a:r>
            </a:p>
            <a:p>
              <a:pPr marL="91440" marR="0" lvl="0" indent="-91440" algn="l" defTabSz="914400" rtl="0" eaLnBrk="1" fontAlgn="auto" latinLnBrk="0" hangingPunct="1">
                <a:lnSpc>
                  <a:spcPct val="100000"/>
                </a:lnSpc>
                <a:spcBef>
                  <a:spcPts val="900"/>
                </a:spcBef>
                <a:spcAft>
                  <a:spcPts val="300"/>
                </a:spcAft>
                <a:buClrTx/>
                <a:buSzTx/>
                <a:buFont typeface="Arial" panose="020B0604020202020204" pitchFamily="34" charset="0"/>
                <a:buChar char="•"/>
                <a:tabLst/>
                <a:defRPr/>
              </a:pPr>
              <a:r>
                <a:rPr kumimoji="0" lang="en-US" sz="1100" b="0" i="0" u="none" strike="noStrike" kern="120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The target operating model implementation</a:t>
              </a:r>
            </a:p>
            <a:p>
              <a:pPr marL="91440" marR="0" lvl="0" indent="-91440" algn="l" defTabSz="914400" rtl="0" eaLnBrk="1" fontAlgn="auto" latinLnBrk="0" hangingPunct="1">
                <a:lnSpc>
                  <a:spcPct val="100000"/>
                </a:lnSpc>
                <a:spcBef>
                  <a:spcPts val="900"/>
                </a:spcBef>
                <a:spcAft>
                  <a:spcPts val="300"/>
                </a:spcAft>
                <a:buClrTx/>
                <a:buSzTx/>
                <a:buFont typeface="Arial" panose="020B0604020202020204" pitchFamily="34" charset="0"/>
                <a:buChar char="•"/>
                <a:tabLst/>
                <a:defRPr/>
              </a:pPr>
              <a:r>
                <a:rPr kumimoji="0" lang="en-US" sz="1100" b="0" i="0" u="none" strike="noStrike" kern="120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Extended team for Design and Support services</a:t>
              </a:r>
            </a:p>
            <a:p>
              <a:pPr marL="91440" marR="0" lvl="0" indent="-91440" algn="l" defTabSz="914400" rtl="0" eaLnBrk="1" fontAlgn="auto" latinLnBrk="0" hangingPunct="1">
                <a:lnSpc>
                  <a:spcPct val="100000"/>
                </a:lnSpc>
                <a:spcBef>
                  <a:spcPts val="900"/>
                </a:spcBef>
                <a:spcAft>
                  <a:spcPts val="300"/>
                </a:spcAft>
                <a:buClrTx/>
                <a:buSzTx/>
                <a:buFont typeface="Arial" panose="020B0604020202020204" pitchFamily="34" charset="0"/>
                <a:buChar char="•"/>
                <a:tabLst/>
                <a:defRPr/>
              </a:pPr>
              <a:r>
                <a:rPr kumimoji="0" lang="en-US" sz="1100" b="0" i="0" u="none" strike="noStrike" kern="120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Extended Executive, Consulting, Operational, Automation and Innovation support</a:t>
              </a:r>
            </a:p>
          </p:txBody>
        </p:sp>
      </p:grpSp>
    </p:spTree>
    <p:extLst>
      <p:ext uri="{BB962C8B-B14F-4D97-AF65-F5344CB8AC3E}">
        <p14:creationId xmlns:p14="http://schemas.microsoft.com/office/powerpoint/2010/main" val="1213715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CEA10"/>
        </a:solidFill>
        <a:effectLst/>
      </p:bgPr>
    </p:bg>
    <p:spTree>
      <p:nvGrpSpPr>
        <p:cNvPr id="1" name=""/>
        <p:cNvGrpSpPr/>
        <p:nvPr/>
      </p:nvGrpSpPr>
      <p:grpSpPr>
        <a:xfrm>
          <a:off x="0" y="0"/>
          <a:ext cx="0" cy="0"/>
          <a:chOff x="0" y="0"/>
          <a:chExt cx="0" cy="0"/>
        </a:xfrm>
      </p:grpSpPr>
      <p:pic>
        <p:nvPicPr>
          <p:cNvPr id="3" name="PMI QBR Video_04">
            <a:hlinkClick r:id="" action="ppaction://media"/>
            <a:extLst>
              <a:ext uri="{FF2B5EF4-FFF2-40B4-BE49-F238E27FC236}">
                <a16:creationId xmlns:a16="http://schemas.microsoft.com/office/drawing/2014/main" id="{3DBFC8B1-5D73-5658-B0F1-F92647D3129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80887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83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par>
              <p:cTn id="7"/>
            </p:par>
            <p:video>
              <p:cMediaNode vol="80000">
                <p:cTn id="8" fill="hold" display="0">
                  <p:stCondLst>
                    <p:cond delay="indefinite"/>
                  </p:stCondLst>
                </p:cTn>
                <p:tgtEl>
                  <p:spTgt spid="3"/>
                </p:tgtEl>
              </p:cMediaNode>
            </p:video>
            <p:seq concurrent="1" nextAc="seek">
              <p:cTn id="9" restart="whenNotActive" fill="hold" evtFilter="cancelBubble" nodeType="interactiveSeq">
                <p:stCondLst>
                  <p:cond evt="onClick" delay="0">
                    <p:tgtEl>
                      <p:spTgt spid="3"/>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C54E5E41-9665-4AFB-AB28-22DE14AF8D36}">
  <we:reference id="wa200000729" version="3.19.222.0" store="en-US" storeType="OMEX"/>
  <we:alternateReferences>
    <we:reference id="WA200000729" version="3.19.222.0" store=""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A544E8775056940AE9B0450CC7CEF2C" ma:contentTypeVersion="17" ma:contentTypeDescription="Create a new document." ma:contentTypeScope="" ma:versionID="aedc1c096f1a5626931f6839b835f41a">
  <xsd:schema xmlns:xsd="http://www.w3.org/2001/XMLSchema" xmlns:xs="http://www.w3.org/2001/XMLSchema" xmlns:p="http://schemas.microsoft.com/office/2006/metadata/properties" xmlns:ns2="061b82d9-bcee-4b05-ab35-039cb744d7c1" xmlns:ns3="2a31f9ff-e8f9-49fb-970b-1f7a3d3b23e0" targetNamespace="http://schemas.microsoft.com/office/2006/metadata/properties" ma:root="true" ma:fieldsID="0e6b20d1b62697306aad9d695a7a9ee6" ns2:_="" ns3:_="">
    <xsd:import namespace="061b82d9-bcee-4b05-ab35-039cb744d7c1"/>
    <xsd:import namespace="2a31f9ff-e8f9-49fb-970b-1f7a3d3b23e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LengthInSeconds" minOccurs="0"/>
                <xsd:element ref="ns3:lcf76f155ced4ddcb4097134ff3c332f" minOccurs="0"/>
                <xsd:element ref="ns2:TaxCatchAll" minOccurs="0"/>
                <xsd:element ref="ns3:MediaServiceOCR" minOccurs="0"/>
                <xsd:element ref="ns3:MediaServiceGenerationTime" minOccurs="0"/>
                <xsd:element ref="ns3:MediaServiceEventHashCode" minOccurs="0"/>
                <xsd:element ref="ns3:MediaServiceObjectDetectorVersions" minOccurs="0"/>
                <xsd:element ref="ns3:MediaServiceLocation"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61b82d9-bcee-4b05-ab35-039cb744d7c1"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8" nillable="true" ma:displayName="Taxonomy Catch All Column" ma:hidden="true" ma:list="{2e3d6886-1fd9-4c19-aed3-aff38da3f742}" ma:internalName="TaxCatchAll" ma:showField="CatchAllData" ma:web="061b82d9-bcee-4b05-ab35-039cb744d7c1">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a31f9ff-e8f9-49fb-970b-1f7a3d3b23e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6e508109-aa5f-4dde-b33c-a86d8a575ba0"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Location" ma:index="23" nillable="true" ma:displayName="Location" ma:indexed="true" ma:internalName="MediaServiceLocation"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3B52A24-379F-4C08-A14F-9FC5CFF23C09}">
  <ds:schemaRefs>
    <ds:schemaRef ds:uri="061b82d9-bcee-4b05-ab35-039cb744d7c1"/>
    <ds:schemaRef ds:uri="2a31f9ff-e8f9-49fb-970b-1f7a3d3b23e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4D964F8D-9682-4DF7-ACB7-EC75F160950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45</Slides>
  <Notes>22</Notes>
  <HiddenSlides>13</HiddenSlides>
  <ScaleCrop>false</ScaleCrop>
  <HeadingPairs>
    <vt:vector size="4" baseType="variant">
      <vt:variant>
        <vt:lpstr>Theme</vt:lpstr>
      </vt:variant>
      <vt:variant>
        <vt:i4>1</vt:i4>
      </vt:variant>
      <vt:variant>
        <vt:lpstr>Slide Titles</vt:lpstr>
      </vt:variant>
      <vt:variant>
        <vt:i4>45</vt:i4>
      </vt:variant>
    </vt:vector>
  </HeadingPairs>
  <TitlesOfParts>
    <vt:vector size="46"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Atul Ghatge</dc:creator>
  <cp:revision>5</cp:revision>
  <dcterms:created xsi:type="dcterms:W3CDTF">2023-02-10T05:14:48Z</dcterms:created>
  <dcterms:modified xsi:type="dcterms:W3CDTF">2025-04-17T12:39:26Z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0x010100EA544E8775056940AE9B0450CC7CEF2C</vt:lpwstr>
  </property>
  <property fmtid="{D5CDD505-2E9C-101B-9397-08002B2CF9AE}" pid="3" name="MediaServiceImageTags">
    <vt:lpwstr/>
  </property>
</Properties>
</file>