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"/>
  </p:notesMasterIdLst>
  <p:handoutMasterIdLst>
    <p:handoutMasterId r:id="rId4"/>
  </p:handoutMasterIdLst>
  <p:sldIdLst>
    <p:sldId id="402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974" y="216"/>
      </p:cViewPr>
      <p:guideLst>
        <p:guide orient="horz" pos="1008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8/10/relationships/authors" Target="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2E1D7-1506-720D-AD3F-3C78C1861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DDAA7B-9007-C210-DD69-27D7AF1728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22104E-01EF-05CD-4F8C-27971BD73A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E7983-C2E5-8C96-58F2-844D957C0C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159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1F298661-416B-8952-5577-14F4FE7BA230}"/>
              </a:ext>
            </a:extLst>
          </p:cNvPr>
          <p:cNvSpPr/>
          <p:nvPr userDrawn="1"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rgbClr val="259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sc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14D5FE-8902-6C28-37D8-24104F212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" name="Google Shape;16;p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" name="Google Shape;19;p2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2" name="Google Shape;22;p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" name="Google Shape;23;p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5" name="Google Shape;25;p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" name="Google Shape;27;p2"/>
          <p:cNvSpPr/>
          <p:nvPr/>
        </p:nvSpPr>
        <p:spPr>
          <a:xfrm>
            <a:off x="0" y="-25000"/>
            <a:ext cx="11092000" cy="6883200"/>
          </a:xfrm>
          <a:prstGeom prst="rect">
            <a:avLst/>
          </a:prstGeom>
          <a:solidFill>
            <a:srgbClr val="9CCEEC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28" name="Google Shape;28;p2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29" name="Google Shape;29;p2"/>
          <p:cNvGrpSpPr/>
          <p:nvPr/>
        </p:nvGrpSpPr>
        <p:grpSpPr>
          <a:xfrm>
            <a:off x="1575870" y="768526"/>
            <a:ext cx="8218657" cy="5315156"/>
            <a:chOff x="-1019810" y="6291069"/>
            <a:chExt cx="6163993" cy="3986367"/>
          </a:xfrm>
        </p:grpSpPr>
        <p:sp>
          <p:nvSpPr>
            <p:cNvPr id="30" name="Google Shape;30;p2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 rot="5400000">
              <a:off x="-1033044" y="95923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" name="Google Shape;38;p2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" name="Google Shape;39;p2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" name="Google Shape;40;p2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026AB1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122899" y="1963800"/>
            <a:ext cx="7777200" cy="22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122899" y="4146200"/>
            <a:ext cx="77772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" name="Google Shape;45;p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" name="Google Shape;46;p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" name="Google Shape;47;p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8" name="Google Shape;48;p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" name="Google Shape;49;p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" name="Google Shape;50;p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1" name="Google Shape;51;p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4" name="Google Shape;54;p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" name="Google Shape;56;p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" name="Google Shape;57;p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" name="Google Shape;60;p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"/>
          <p:cNvSpPr/>
          <p:nvPr/>
        </p:nvSpPr>
        <p:spPr>
          <a:xfrm>
            <a:off x="2723567" y="-24999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" name="Google Shape;62;p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3" name="Google Shape;63;p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58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" name="Google Shape;64;p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2241100" y="1845847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967133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3902233" y="2860093"/>
            <a:ext cx="4389200" cy="9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1281670" y="219443"/>
            <a:ext cx="9610431" cy="6396439"/>
            <a:chOff x="-10412069" y="5682407"/>
            <a:chExt cx="7207823" cy="4797329"/>
          </a:xfrm>
        </p:grpSpPr>
        <p:sp>
          <p:nvSpPr>
            <p:cNvPr id="69" name="Google Shape;69;p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3"/>
            <p:cNvSpPr/>
            <p:nvPr/>
          </p:nvSpPr>
          <p:spPr>
            <a:xfrm rot="5400000">
              <a:off x="-6802644" y="97223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" name="Google Shape;76;p3"/>
          <p:cNvSpPr/>
          <p:nvPr/>
        </p:nvSpPr>
        <p:spPr>
          <a:xfrm rot="5400000">
            <a:off x="1365473" y="6434840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7" name="Google Shape;77;p3"/>
          <p:cNvSpPr/>
          <p:nvPr/>
        </p:nvSpPr>
        <p:spPr>
          <a:xfrm rot="5400000" flipH="1">
            <a:off x="3452575" y="5881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8" name="Google Shape;78;p3"/>
          <p:cNvSpPr/>
          <p:nvPr/>
        </p:nvSpPr>
        <p:spPr>
          <a:xfrm rot="5400000" flipH="1">
            <a:off x="8648273" y="1605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" name="Google Shape;79;p3"/>
          <p:cNvSpPr/>
          <p:nvPr/>
        </p:nvSpPr>
        <p:spPr>
          <a:xfrm rot="5400000" flipH="1">
            <a:off x="4040686" y="2017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0" name="Google Shape;80;p3"/>
          <p:cNvSpPr/>
          <p:nvPr/>
        </p:nvSpPr>
        <p:spPr>
          <a:xfrm rot="5400000" flipH="1">
            <a:off x="8425053" y="4227901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1" name="Google Shape;81;p3"/>
          <p:cNvSpPr/>
          <p:nvPr/>
        </p:nvSpPr>
        <p:spPr>
          <a:xfrm rot="5400000" flipH="1">
            <a:off x="3378453" y="4411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2" name="Google Shape;82;p3"/>
          <p:cNvSpPr/>
          <p:nvPr/>
        </p:nvSpPr>
        <p:spPr>
          <a:xfrm rot="5400000" flipH="1">
            <a:off x="7738586" y="18241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" name="Google Shape;83;p3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4" name="Google Shape;84;p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7" name="Google Shape;87;p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" name="Google Shape;89;p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0" name="Google Shape;90;p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93" name="Google Shape;93;p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" name="Google Shape;95;p4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96" name="Google Shape;96;p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" name="Google Shape;97;p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" name="Google Shape;98;p4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99" name="Google Shape;99;p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" name="Google Shape;101;p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2" name="Google Shape;102;p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" name="Google Shape;104;p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05" name="Google Shape;105;p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4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107" name="Google Shape;107;p4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4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4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" name="Google Shape;111;p4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4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4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4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4"/>
            <p:cNvSpPr/>
            <p:nvPr/>
          </p:nvSpPr>
          <p:spPr>
            <a:xfrm rot="5400000">
              <a:off x="-4901071" y="8438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1651200" y="1429233"/>
            <a:ext cx="8889600" cy="47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1400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DAEF0-5A3B-D2C1-06A8-7CBBFC43B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C0DBD4F-B7DA-4FB7-745F-534554E8C68A}"/>
              </a:ext>
            </a:extLst>
          </p:cNvPr>
          <p:cNvSpPr/>
          <p:nvPr/>
        </p:nvSpPr>
        <p:spPr>
          <a:xfrm>
            <a:off x="289380" y="518780"/>
            <a:ext cx="3896432" cy="1374767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Graphik" panose="020B050303020206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A26773-579A-E1C5-E4A3-5F52FE3DDB98}"/>
              </a:ext>
            </a:extLst>
          </p:cNvPr>
          <p:cNvSpPr/>
          <p:nvPr/>
        </p:nvSpPr>
        <p:spPr>
          <a:xfrm>
            <a:off x="4459770" y="812899"/>
            <a:ext cx="7526745" cy="2769989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PROGRAM MANAGER – INSTRUCTIONAL DESIGN, AMAZON BUSINESS                                                                  (2-SEPT-24 TO 30-DEC-25)</a:t>
            </a:r>
          </a:p>
          <a:p>
            <a:pPr>
              <a:defRPr/>
            </a:pPr>
            <a:b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</a:t>
            </a:r>
            <a:r>
              <a:rPr lang="en-US" sz="1000" b="1" spc="30" dirty="0">
                <a:solidFill>
                  <a:srgbClr val="404040"/>
                </a:solidFill>
                <a:cs typeface="Times New Roman" panose="02020603050405020304" pitchFamily="18" charset="0"/>
              </a:rPr>
              <a:t>: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Responsible for learning strategy, curriculum architecture, and adoption initiatives for business-critical applications and processes.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Partnered with SMEs, operations leaders, and business stakeholders to translate process changes and system enhancements into effective learning solutions.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Responsible for continuous improvement of learning programs through analysis of operational metrics, quality feedback, and learner performance data.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Analyzed performance signals (call-quality feedback, adoption trends, learner data) to identify skill gaps and refine learning flow, practice activities, and assessments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Delivered live virtual sessions focused on practical application, quality calibration, and immediate feedback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Implemented AI-enabled instructional design solutions to improve development efficiency, quality assurance, and content consistency.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Built AI-powered agents to streamline instructional workflows (content mapping, QA checks, script generation), reducing development turnaround time and improving consistency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Contributed to measurable outcomes, including: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13% increase in positive first-call ratings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17% increase in application adoption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20% reduction in overall onboarding time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3D257F-D9A3-161E-6485-3CCECA4398BD}"/>
              </a:ext>
            </a:extLst>
          </p:cNvPr>
          <p:cNvSpPr/>
          <p:nvPr/>
        </p:nvSpPr>
        <p:spPr>
          <a:xfrm>
            <a:off x="4453534" y="545691"/>
            <a:ext cx="1336328" cy="43088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</a:t>
            </a:r>
          </a:p>
          <a:p>
            <a:endParaRPr lang="en-US" sz="1400" b="1" spc="-50" dirty="0">
              <a:solidFill>
                <a:schemeClr val="accent6"/>
              </a:solidFill>
              <a:latin typeface="Graphik" panose="020B050303020206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9ADE5C-2676-A765-E3E1-D7B8FF39F52F}"/>
              </a:ext>
            </a:extLst>
          </p:cNvPr>
          <p:cNvSpPr/>
          <p:nvPr/>
        </p:nvSpPr>
        <p:spPr>
          <a:xfrm>
            <a:off x="273236" y="5694242"/>
            <a:ext cx="3888143" cy="1097280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91440" rIns="91440" bIns="91440" numCol="1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Need Analysis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Curriculum Design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Enterprise Systems &amp; ERP Training 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Analytics &amp; Performance Measurement 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Project and Stakeholder Management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7315F8-57AD-1094-123A-1FC2A06CE028}"/>
              </a:ext>
            </a:extLst>
          </p:cNvPr>
          <p:cNvSpPr/>
          <p:nvPr/>
        </p:nvSpPr>
        <p:spPr>
          <a:xfrm>
            <a:off x="321314" y="5456204"/>
            <a:ext cx="3299748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C8D147-69EB-1419-D8F4-58E925B9743D}"/>
              </a:ext>
            </a:extLst>
          </p:cNvPr>
          <p:cNvSpPr/>
          <p:nvPr/>
        </p:nvSpPr>
        <p:spPr>
          <a:xfrm>
            <a:off x="325189" y="3765413"/>
            <a:ext cx="15868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686313-407A-A125-E71A-2CB02E757030}"/>
              </a:ext>
            </a:extLst>
          </p:cNvPr>
          <p:cNvSpPr/>
          <p:nvPr/>
        </p:nvSpPr>
        <p:spPr>
          <a:xfrm>
            <a:off x="4469997" y="5694241"/>
            <a:ext cx="3781463" cy="1097280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numCol="2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E-Commerce &amp; Retail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Enterprise Technology &amp; SaaS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ERP &amp; Business Process Transformation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Human Resources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Finance &amp; Accounting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Customer Service &amp; Operations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Education &amp; Learning Services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International Development &amp; Non-Profit Organizations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Pharmaceuticals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Public Sector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629324-76CB-65D6-E7A9-C00438BC0B04}"/>
              </a:ext>
            </a:extLst>
          </p:cNvPr>
          <p:cNvSpPr/>
          <p:nvPr/>
        </p:nvSpPr>
        <p:spPr>
          <a:xfrm>
            <a:off x="4469997" y="5466391"/>
            <a:ext cx="2037417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AFEDC84-4740-A949-B513-1B5C98D2D460}"/>
              </a:ext>
            </a:extLst>
          </p:cNvPr>
          <p:cNvCxnSpPr>
            <a:cxnSpLocks/>
          </p:cNvCxnSpPr>
          <p:nvPr/>
        </p:nvCxnSpPr>
        <p:spPr>
          <a:xfrm flipH="1">
            <a:off x="4327747" y="435211"/>
            <a:ext cx="3280" cy="496389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57C7C013-0B30-DF69-04A1-2B26B5A54DFE}"/>
              </a:ext>
            </a:extLst>
          </p:cNvPr>
          <p:cNvSpPr/>
          <p:nvPr/>
        </p:nvSpPr>
        <p:spPr>
          <a:xfrm>
            <a:off x="321314" y="2290041"/>
            <a:ext cx="3832564" cy="1323439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Mugdha has 20 years of experience in learning strategy, instructional design, and performance enablement, delivering impactful learning solutions for global organizations.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Her experience includes ERP implementations, enterprise systems, customer service, sales enablement, and business process transformation initiatives.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She enjoys creating data-driven learning ecosystems that reduces time-to-proficiency, optimizes onboarding, and improves measurable performance signals.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She has led two learning solutions recognized with Brandon Hall Awards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5780FD-D231-FE9C-359C-CDEA37FF3982}"/>
              </a:ext>
            </a:extLst>
          </p:cNvPr>
          <p:cNvSpPr/>
          <p:nvPr/>
        </p:nvSpPr>
        <p:spPr>
          <a:xfrm>
            <a:off x="644795" y="794843"/>
            <a:ext cx="3109703" cy="661720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Mugdha Amin-</a:t>
            </a:r>
            <a:r>
              <a:rPr lang="en-US" sz="2400" b="1" dirty="0" err="1">
                <a:solidFill>
                  <a:schemeClr val="bg1"/>
                </a:solidFill>
                <a:latin typeface="Graphik" panose="020B0503030202060203" pitchFamily="34" charset="0"/>
              </a:rPr>
              <a:t>Mulayy</a:t>
            </a:r>
            <a:endParaRPr lang="en-US" b="1" dirty="0">
              <a:solidFill>
                <a:schemeClr val="bg1"/>
              </a:solidFill>
              <a:latin typeface="Graphik" panose="020B0503030202060203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Graphik" panose="020B0503030202060203" pitchFamily="34" charset="0"/>
              </a:rPr>
              <a:t>Associate Manager- Instructional Design</a:t>
            </a:r>
            <a:endParaRPr lang="en-US" sz="900" dirty="0">
              <a:solidFill>
                <a:schemeClr val="bg1"/>
              </a:solidFill>
              <a:latin typeface="Graphik" panose="020B0503030202060203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825F51-4D36-F669-AE8A-AF1F844740AE}"/>
              </a:ext>
            </a:extLst>
          </p:cNvPr>
          <p:cNvCxnSpPr>
            <a:cxnSpLocks/>
          </p:cNvCxnSpPr>
          <p:nvPr/>
        </p:nvCxnSpPr>
        <p:spPr>
          <a:xfrm flipH="1">
            <a:off x="371785" y="5399110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98FD6A2D-46E9-ABC3-A12E-4FCEA735A1E7}"/>
              </a:ext>
            </a:extLst>
          </p:cNvPr>
          <p:cNvSpPr/>
          <p:nvPr/>
        </p:nvSpPr>
        <p:spPr>
          <a:xfrm>
            <a:off x="8438468" y="5694243"/>
            <a:ext cx="3525170" cy="1097280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numCol="1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1"/>
                </a:solidFill>
              </a:rPr>
              <a:t>Learning Authoring &amp; Development</a:t>
            </a:r>
          </a:p>
          <a:p>
            <a:r>
              <a:rPr lang="en-US" sz="900" dirty="0">
                <a:solidFill>
                  <a:schemeClr val="tx1"/>
                </a:solidFill>
              </a:rPr>
              <a:t>Articulate Storyline 360, Rise 360, Vyond, Camtasia, Canva</a:t>
            </a:r>
          </a:p>
          <a:p>
            <a:r>
              <a:rPr lang="en-US" sz="900" b="1" dirty="0">
                <a:solidFill>
                  <a:schemeClr val="tx1"/>
                </a:solidFill>
              </a:rPr>
              <a:t>Learning Platforms &amp; Performance Support</a:t>
            </a:r>
          </a:p>
          <a:p>
            <a:r>
              <a:rPr lang="en-US" sz="900" dirty="0">
                <a:solidFill>
                  <a:schemeClr val="tx1"/>
                </a:solidFill>
              </a:rPr>
              <a:t>Moodle, 7taps, Cornerstone OnDemand, Amazon Learn, </a:t>
            </a:r>
            <a:r>
              <a:rPr lang="en-US" sz="900" dirty="0" err="1">
                <a:solidFill>
                  <a:schemeClr val="tx1"/>
                </a:solidFill>
              </a:rPr>
              <a:t>KNet</a:t>
            </a:r>
            <a:endParaRPr lang="en-US" sz="900" dirty="0">
              <a:solidFill>
                <a:schemeClr val="tx1"/>
              </a:solidFill>
            </a:endParaRPr>
          </a:p>
          <a:p>
            <a:r>
              <a:rPr lang="en-US" sz="900" b="1" dirty="0">
                <a:solidFill>
                  <a:schemeClr val="tx1"/>
                </a:solidFill>
              </a:rPr>
              <a:t>AI &amp; Content Development</a:t>
            </a:r>
          </a:p>
          <a:p>
            <a:r>
              <a:rPr lang="en-US" sz="900" dirty="0">
                <a:solidFill>
                  <a:schemeClr val="tx1"/>
                </a:solidFill>
              </a:rPr>
              <a:t>ChatGPT, </a:t>
            </a:r>
            <a:r>
              <a:rPr lang="en-US" sz="900" dirty="0" err="1">
                <a:solidFill>
                  <a:schemeClr val="tx1"/>
                </a:solidFill>
              </a:rPr>
              <a:t>Synthesia</a:t>
            </a:r>
            <a:r>
              <a:rPr lang="en-US" sz="900" dirty="0">
                <a:solidFill>
                  <a:schemeClr val="tx1"/>
                </a:solidFill>
              </a:rPr>
              <a:t>,  </a:t>
            </a:r>
            <a:r>
              <a:rPr lang="en-US" sz="900" dirty="0" err="1">
                <a:solidFill>
                  <a:schemeClr val="tx1"/>
                </a:solidFill>
              </a:rPr>
              <a:t>ElevenLabs</a:t>
            </a:r>
            <a:r>
              <a:rPr lang="en-US" sz="900" dirty="0">
                <a:solidFill>
                  <a:schemeClr val="tx1"/>
                </a:solidFill>
              </a:rPr>
              <a:t>, Amazon </a:t>
            </a:r>
            <a:r>
              <a:rPr lang="en-US" sz="900" dirty="0" err="1">
                <a:solidFill>
                  <a:schemeClr val="tx1"/>
                </a:solidFill>
              </a:rPr>
              <a:t>Partyrocks</a:t>
            </a:r>
            <a:r>
              <a:rPr lang="en-US" sz="900" dirty="0">
                <a:solidFill>
                  <a:schemeClr val="tx1"/>
                </a:solidFill>
              </a:rPr>
              <a:t> (Claude)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B1FC3F5-9291-2B59-EE3E-465DCA5658DB}"/>
              </a:ext>
            </a:extLst>
          </p:cNvPr>
          <p:cNvSpPr/>
          <p:nvPr/>
        </p:nvSpPr>
        <p:spPr>
          <a:xfrm>
            <a:off x="8427858" y="5466391"/>
            <a:ext cx="359861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 / TECHNOLOGY EXPERIENCE / CERTIFICATION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1E5B649-C62F-41B1-C519-94AE4A5AE42F}"/>
              </a:ext>
            </a:extLst>
          </p:cNvPr>
          <p:cNvSpPr/>
          <p:nvPr/>
        </p:nvSpPr>
        <p:spPr>
          <a:xfrm>
            <a:off x="348520" y="1969756"/>
            <a:ext cx="2028363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E868B5-04D1-4F84-0C84-934BFA0CE89F}"/>
              </a:ext>
            </a:extLst>
          </p:cNvPr>
          <p:cNvSpPr/>
          <p:nvPr/>
        </p:nvSpPr>
        <p:spPr>
          <a:xfrm>
            <a:off x="321314" y="4047543"/>
            <a:ext cx="3842607" cy="1104820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2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MBA (Marketing &amp; Systems), MIT Pune (with IBM Global Learning Services)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Bachelor of Science (B.Sc.), Pune University</a:t>
            </a:r>
          </a:p>
          <a:p>
            <a:pPr marL="72000" indent="-7200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Certifications &amp; Professional Development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IFC-NIESBUD Train-the-Trainer Program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Designing the Learner's Journey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Instructional Design for Adult Learners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Facilitation Workshop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Applications of Generative AI in Learning &amp; Development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3362D3-08CE-A8A5-C552-5E658A633875}"/>
              </a:ext>
            </a:extLst>
          </p:cNvPr>
          <p:cNvSpPr/>
          <p:nvPr/>
        </p:nvSpPr>
        <p:spPr>
          <a:xfrm>
            <a:off x="4469012" y="3676623"/>
            <a:ext cx="7526745" cy="1846659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INSTRUCTIONAL DESIGN LEAD, EI DESIGN POWERED BY MPS                                                                                                     (18-OCT-21 TO 21-AUG-24)</a:t>
            </a:r>
          </a:p>
          <a:p>
            <a:pPr>
              <a:defRPr/>
            </a:pPr>
            <a:b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</a:t>
            </a:r>
            <a:r>
              <a:rPr lang="en-US" sz="1000" b="1" spc="30" dirty="0">
                <a:solidFill>
                  <a:srgbClr val="404040"/>
                </a:solidFill>
                <a:cs typeface="Times New Roman" panose="02020603050405020304" pitchFamily="18" charset="0"/>
              </a:rPr>
              <a:t>:</a:t>
            </a:r>
            <a:endParaRPr lang="en-US" sz="1000" b="1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Delivered digital learning solutions for enterprise clients across 14+ industry verticals and 26+ countries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Collaborated with the client and SMEs to define project scope, learning objectives, and training requirements.​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Partnered with business stakeholders and project teams to align training strategies with organizational and project goals.​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Established training approaches, content standards, and delivery plans to support user readiness and adoption across key business functions 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Designed and developed ILTs,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vILTs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, e-learnings, simulations, microlearning nuggets, blended courses, webinars, job aids, and handouts.​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Reviewed deliverables for compliance with client standards, incorporating feedback and implementing required updates.​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Conducted internal training sessions and developed training guidelines to ensure quality and consistency across deliverables.​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Managed stakeholder communication, quality governance, project reporting, and delivery milestones throughout the engagement.​</a:t>
            </a:r>
          </a:p>
          <a:p>
            <a:pPr marL="171450" indent="-171450" fontAlgn="base">
              <a:buFont typeface="Arial" panose="020B0604020202020204" pitchFamily="34" charset="0"/>
              <a:buChar char="•"/>
              <a:defRPr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51739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36094</TotalTime>
  <Words>607</Words>
  <Application>Microsoft Office PowerPoint</Application>
  <PresentationFormat>Widescreen</PresentationFormat>
  <Paragraphs>65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8" baseType="lpstr">
      <vt:lpstr>Arial</vt:lpstr>
      <vt:lpstr>Bebas Neue</vt:lpstr>
      <vt:lpstr>Calibri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Times New Roman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318</cp:revision>
  <dcterms:created xsi:type="dcterms:W3CDTF">2013-10-09T19:52:03Z</dcterms:created>
  <dcterms:modified xsi:type="dcterms:W3CDTF">2026-07-17T13:56:02Z</dcterms:modified>
</cp:coreProperties>
</file>