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9" r:id="rId6"/>
    <p:sldMasterId id="2147483712" r:id="rId7"/>
  </p:sldMasterIdLst>
  <p:notesMasterIdLst>
    <p:notesMasterId r:id="rId51"/>
  </p:notesMasterIdLst>
  <p:sldIdLst>
    <p:sldId id="3220" r:id="rId8"/>
    <p:sldId id="2147481932" r:id="rId9"/>
    <p:sldId id="275" r:id="rId10"/>
    <p:sldId id="2147481954" r:id="rId11"/>
    <p:sldId id="2147481955" r:id="rId12"/>
    <p:sldId id="273" r:id="rId13"/>
    <p:sldId id="274" r:id="rId14"/>
    <p:sldId id="2147481957" r:id="rId15"/>
    <p:sldId id="2147481965" r:id="rId16"/>
    <p:sldId id="257" r:id="rId17"/>
    <p:sldId id="260" r:id="rId18"/>
    <p:sldId id="2147481988" r:id="rId19"/>
    <p:sldId id="2147481985" r:id="rId20"/>
    <p:sldId id="2147481966" r:id="rId21"/>
    <p:sldId id="2147481987" r:id="rId22"/>
    <p:sldId id="2147481986" r:id="rId23"/>
    <p:sldId id="2147481967" r:id="rId24"/>
    <p:sldId id="2147481961" r:id="rId25"/>
    <p:sldId id="2147481933" r:id="rId26"/>
    <p:sldId id="280" r:id="rId27"/>
    <p:sldId id="281" r:id="rId28"/>
    <p:sldId id="2147481936" r:id="rId29"/>
    <p:sldId id="261" r:id="rId30"/>
    <p:sldId id="2147481975" r:id="rId31"/>
    <p:sldId id="2147481970" r:id="rId32"/>
    <p:sldId id="2147481928" r:id="rId33"/>
    <p:sldId id="294" r:id="rId34"/>
    <p:sldId id="2147481977" r:id="rId35"/>
    <p:sldId id="2147481978" r:id="rId36"/>
    <p:sldId id="2147481980" r:id="rId37"/>
    <p:sldId id="2147481981" r:id="rId38"/>
    <p:sldId id="2147481979" r:id="rId39"/>
    <p:sldId id="2147481982" r:id="rId40"/>
    <p:sldId id="2147481983" r:id="rId41"/>
    <p:sldId id="2147481984" r:id="rId42"/>
    <p:sldId id="285" r:id="rId43"/>
    <p:sldId id="320" r:id="rId44"/>
    <p:sldId id="259" r:id="rId45"/>
    <p:sldId id="271" r:id="rId46"/>
    <p:sldId id="277" r:id="rId47"/>
    <p:sldId id="278" r:id="rId48"/>
    <p:sldId id="282" r:id="rId49"/>
    <p:sldId id="28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638302-1FCD-ED81-455F-1698100DC27D}" name="Venkat" initials="VM" userId="Venkat" providerId="None"/>
  <p188:author id="{EBFF8130-66D5-B64C-C8DD-FA46870E1AF5}" name="Nathaline Rodrigues" initials="NR" userId="S::P03107@aptaracorp.com::eb71df8a-dd49-4716-a1f5-4ea127069a4d" providerId="AD"/>
  <p188:author id="{8099EB44-1199-26E9-7B0B-68857EF70A93}" name="MERRIFIELD, TRACI S" initials="MT" userId="S::tm9294_att.com#ext#@aptaracoin.onmicrosoft.com::68c2ba65-2ba7-45d6-8876-4380c33b0615" providerId="AD"/>
  <p188:author id="{5381C34D-676C-7C5C-79C5-DB4AC648E34B}" name="Renu Sharma" initials="RS" userId="S::TEMP179@aptaracorp.com::299dc855-a0ca-4952-a051-e5ab44f0c3c6" providerId="AD"/>
  <p188:author id="{2AD8F854-A178-2D29-B6BB-CD5842874C9D}" name="Saurabh Bhalja" initials="SB" userId="S::saurabhb@aptaracorp.com::675efded-88f5-46c1-8c7f-0d2481ac3632" providerId="AD"/>
  <p188:author id="{303A1B5C-DBE9-3A03-6585-0B6C46825D6A}" name="Ritika Bhatia" initials="RB" userId="S::P03074@aptaracorp.com::4bb583b2-f890-48fd-9480-af5fd443c8f3" providerId="AD"/>
  <p188:author id="{8AE96183-4251-EB3C-4461-9A2FD33B4E05}" name="Aptara" initials="AC" userId="Aptara" providerId="None"/>
  <p188:author id="{FDE8C18C-014E-8300-A73C-3762A5F5B8D0}" name="HURST, ASHLEY" initials="HA" userId="S::ac940v_att.com#ext#@aptaracoin.onmicrosoft.com::9e6b5b0c-1f01-4a32-b09b-10c6ecca9c34" providerId="AD"/>
  <p188:author id="{AC023393-D5BE-3C4C-FFD6-6DD6667938D1}" name="Himani Kapil" initials="HK" userId="S::P03168@aptaracorp.com::09d00e78-0dc4-4eae-aacf-f9bb4f85d364" providerId="AD"/>
  <p188:author id="{A5C616B9-94F7-B656-DF21-0BB9A05C8A2C}" name="Pallavi Sonawane" initials="PS" userId="S::pallavis@aptaracorp.com::290e9139-aa0b-4f0d-a676-f0b6ff55c7b5" providerId="AD"/>
  <p188:author id="{9D311FE0-31CD-7611-1488-8C50053A2A64}" name="Ramya" initials="RK" userId="Ramya" providerId="None"/>
  <p188:author id="{143091EB-E623-901F-390E-5BA68C7C4578}" name="MCBATH, STEVE" initials="MS" userId="S::sm4850_att.com#ext#@aptaracoin.onmicrosoft.com::c853465e-5447-4abf-8870-eda610c3f5f1" providerId="AD"/>
  <p188:author id="{663E27F5-464A-4200-BAE8-266B8A22CE6D}" name="KAPLAN, RACHAEL" initials="RK" userId="S::rk2451@att.com::1e2764a4-0701-40e4-b809-177ccd25c1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B"/>
    <a:srgbClr val="F2F2F2"/>
    <a:srgbClr val="003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CFFE0-D0E2-4D3E-A84C-0FB655938B80}" v="2" dt="2026-01-15T13:01:08.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9" autoAdjust="0"/>
    <p:restoredTop sz="90980" autoAdjust="0"/>
  </p:normalViewPr>
  <p:slideViewPr>
    <p:cSldViewPr snapToGrid="0">
      <p:cViewPr varScale="1">
        <p:scale>
          <a:sx n="71" d="100"/>
          <a:sy n="71" d="100"/>
        </p:scale>
        <p:origin x="715" y="48"/>
      </p:cViewPr>
      <p:guideLst>
        <p:guide orient="horz" pos="2328"/>
        <p:guide pos="3864"/>
      </p:guideLst>
    </p:cSldViewPr>
  </p:slideViewPr>
  <p:notesTextViewPr>
    <p:cViewPr>
      <p:scale>
        <a:sx n="50" d="100"/>
        <a:sy n="5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9AF7A-EB74-46BA-9E14-A5F4EF1A26E2}"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BD76B-1DB1-4990-9C19-7510E69EB24E}" type="slidenum">
              <a:rPr lang="en-US" smtClean="0"/>
              <a:t>‹#›</a:t>
            </a:fld>
            <a:endParaRPr lang="en-US"/>
          </a:p>
        </p:txBody>
      </p:sp>
    </p:spTree>
    <p:extLst>
      <p:ext uri="{BB962C8B-B14F-4D97-AF65-F5344CB8AC3E}">
        <p14:creationId xmlns:p14="http://schemas.microsoft.com/office/powerpoint/2010/main" val="396091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4588"/>
            <a:ext cx="5481637" cy="3084512"/>
          </a:xfrm>
        </p:spPr>
      </p:sp>
      <p:sp>
        <p:nvSpPr>
          <p:cNvPr id="3" name="Notes Placeholder 2"/>
          <p:cNvSpPr>
            <a:spLocks noGrp="1"/>
          </p:cNvSpPr>
          <p:nvPr>
            <p:ph type="body" idx="1"/>
          </p:nvPr>
        </p:nvSpPr>
        <p:spPr>
          <a:xfrm>
            <a:off x="770727" y="4353716"/>
            <a:ext cx="5776606" cy="3472123"/>
          </a:xfrm>
        </p:spPr>
        <p:txBody>
          <a:bodyPr/>
          <a:lstStyle/>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Title</a:t>
            </a:r>
          </a:p>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 </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1 minute</a:t>
            </a:r>
          </a:p>
          <a:p>
            <a:pPr>
              <a:spcAft>
                <a:spcPts val="600"/>
              </a:spcAft>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Description: </a:t>
            </a:r>
            <a:r>
              <a:rPr lang="en-US" dirty="0">
                <a:latin typeface="ATT Aleck Sans" panose="020B0503020203020204" pitchFamily="34" charset="0"/>
                <a:cs typeface="ATT Aleck Sans" panose="020B0503020203020204" pitchFamily="34" charset="0"/>
              </a:rPr>
              <a:t>Section breakdown, description, and preparation for the session</a:t>
            </a:r>
          </a:p>
          <a:p>
            <a:pPr>
              <a:spcAft>
                <a:spcPts val="600"/>
              </a:spcAft>
            </a:pPr>
            <a:endParaRPr lang="en-US" b="1" i="0" dirty="0">
              <a:latin typeface="ATT Aleck Sans" panose="020B0503020203020204" pitchFamily="34" charset="0"/>
              <a:cs typeface="ATT Aleck Sans" panose="020B0503020203020204" pitchFamily="34" charset="0"/>
            </a:endParaRPr>
          </a:p>
          <a:p>
            <a:pPr marL="0" marR="0" lvl="0" indent="0" algn="l" defTabSz="914400" rtl="0" eaLnBrk="1" fontAlgn="base" latinLnBrk="0" hangingPunct="1">
              <a:lnSpc>
                <a:spcPct val="100000"/>
              </a:lnSpc>
              <a:spcAft>
                <a:spcPts val="600"/>
              </a:spcAft>
              <a:buClrTx/>
              <a:buSzTx/>
              <a:buFontTx/>
              <a:buNone/>
              <a:tabLst/>
              <a:defRPr/>
            </a:pPr>
            <a:r>
              <a:rPr lang="en-US" b="1" i="0" dirty="0">
                <a:latin typeface="ATT Aleck Sans" panose="020B0503020203020204" pitchFamily="34" charset="0"/>
                <a:cs typeface="ATT Aleck Sans" panose="020B0503020203020204" pitchFamily="34" charset="0"/>
              </a:rPr>
              <a:t>Instructor note</a:t>
            </a:r>
            <a:r>
              <a:rPr lang="en-US" b="0" i="0" dirty="0">
                <a:latin typeface="ATT Aleck Sans" panose="020B0503020203020204" pitchFamily="34" charset="0"/>
                <a:cs typeface="ATT Aleck Sans" panose="020B0503020203020204" pitchFamily="34" charset="0"/>
              </a:rPr>
              <a:t>:</a:t>
            </a:r>
          </a:p>
          <a:p>
            <a:pPr marL="0" marR="0" lvl="0" indent="0" algn="l" defTabSz="914400" rtl="0" eaLnBrk="1" fontAlgn="base" latinLnBrk="0" hangingPunct="1">
              <a:lnSpc>
                <a:spcPct val="100000"/>
              </a:lnSpc>
              <a:spcAft>
                <a:spcPts val="600"/>
              </a:spcAft>
              <a:buClrTx/>
              <a:buSzTx/>
              <a:buFontTx/>
              <a:buNone/>
              <a:tabLst/>
              <a:defRPr/>
            </a:pPr>
            <a:r>
              <a:rPr lang="en-US" b="0" i="0" dirty="0">
                <a:effectLst/>
                <a:latin typeface="ATT Aleck Sans" panose="020B0503020203020204" pitchFamily="34" charset="0"/>
                <a:ea typeface="Times New Roman" panose="02020603050405020304" pitchFamily="18" charset="0"/>
                <a:cs typeface="ATT Aleck Sans" panose="020B0503020203020204" pitchFamily="34" charset="0"/>
              </a:rPr>
              <a:t>This slide gives you a quick overview of the session's structure and timing. It outlines each section by name, includes a brief description, and shows the estimated time for each part. This helps you stay on track and manage your time throughout the session. Use it as a guide to plan transitions and keep things running on schedule.</a:t>
            </a:r>
            <a:br>
              <a:rPr lang="en-IN" i="0" dirty="0">
                <a:effectLst/>
                <a:latin typeface="ATT Aleck Sans" panose="020B0503020203020204" pitchFamily="34" charset="0"/>
                <a:ea typeface="Times New Roman" panose="02020603050405020304" pitchFamily="18" charset="0"/>
                <a:cs typeface="ATT Aleck Sans" panose="020B0503020203020204" pitchFamily="34" charset="0"/>
              </a:rPr>
            </a:br>
            <a:endParaRPr lang="en-IN" i="0" dirty="0">
              <a:effectLst/>
              <a:latin typeface="ATT Aleck Sans" panose="020B0503020203020204" pitchFamily="34" charset="0"/>
              <a:ea typeface="Times New Roman" panose="02020603050405020304" pitchFamily="18" charset="0"/>
              <a:cs typeface="ATT Aleck Sans" panose="020B0503020203020204" pitchFamily="34" charset="0"/>
            </a:endParaRPr>
          </a:p>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Total session duration</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a:t>
            </a: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 </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2 hours (approximate)</a:t>
            </a:r>
            <a:endParaRPr lang="en-IN" i="0" dirty="0">
              <a:effectLst/>
              <a:latin typeface="ATT Aleck Sans" panose="020B0503020203020204" pitchFamily="34" charset="0"/>
              <a:ea typeface="Times New Roman" panose="02020603050405020304" pitchFamily="18" charset="0"/>
              <a:cs typeface="ATT Aleck Sans" panose="020B0503020203020204" pitchFamily="34" charset="0"/>
            </a:endParaRPr>
          </a:p>
          <a:p>
            <a:pPr>
              <a:spcAft>
                <a:spcPts val="600"/>
              </a:spcAft>
            </a:pPr>
            <a:r>
              <a:rPr lang="en-IN" b="1" i="0" dirty="0">
                <a:effectLst/>
                <a:latin typeface="ATT Aleck Sans" panose="020B0503020203020204" pitchFamily="34" charset="0"/>
                <a:ea typeface="Times New Roman" panose="02020603050405020304" pitchFamily="18" charset="0"/>
                <a:cs typeface="ATT Aleck Sans" panose="020B0503020203020204" pitchFamily="34" charset="0"/>
              </a:rPr>
              <a:t>Do</a:t>
            </a:r>
            <a:r>
              <a:rPr lang="en-IN" b="0" i="0" dirty="0">
                <a:effectLst/>
                <a:latin typeface="ATT Aleck Sans" panose="020B0503020203020204" pitchFamily="34" charset="0"/>
                <a:ea typeface="Times New Roman" panose="02020603050405020304" pitchFamily="18" charset="0"/>
                <a:cs typeface="ATT Aleck Sans" panose="020B0503020203020204" pitchFamily="34" charset="0"/>
              </a:rPr>
              <a:t>:</a:t>
            </a:r>
            <a:r>
              <a:rPr lang="en-IN" b="1" i="0" dirty="0">
                <a:effectLst/>
                <a:latin typeface="ATT Aleck Sans" panose="020B0503020203020204" pitchFamily="34" charset="0"/>
                <a:ea typeface="Times New Roman" panose="02020603050405020304" pitchFamily="18" charset="0"/>
                <a:cs typeface="ATT Aleck Sans" panose="020B0503020203020204" pitchFamily="34" charset="0"/>
              </a:rPr>
              <a:t> </a:t>
            </a:r>
            <a:r>
              <a:rPr lang="en-IN" i="0" dirty="0">
                <a:effectLst/>
                <a:latin typeface="ATT Aleck Sans" panose="020B0503020203020204" pitchFamily="34" charset="0"/>
                <a:ea typeface="Times New Roman" panose="02020603050405020304" pitchFamily="18" charset="0"/>
                <a:cs typeface="ATT Aleck Sans" panose="020B0503020203020204" pitchFamily="34" charset="0"/>
              </a:rPr>
              <a:t>Inform participants </a:t>
            </a:r>
            <a:r>
              <a:rPr lang="en-IN" dirty="0">
                <a:latin typeface="ATT Aleck Sans" panose="020B0503020203020204" pitchFamily="34" charset="0"/>
                <a:ea typeface="Times New Roman" panose="02020603050405020304" pitchFamily="18" charset="0"/>
                <a:cs typeface="ATT Aleck Sans" panose="020B0503020203020204" pitchFamily="34" charset="0"/>
              </a:rPr>
              <a:t>of </a:t>
            </a:r>
            <a:r>
              <a:rPr lang="en-IN" i="0" dirty="0">
                <a:effectLst/>
                <a:latin typeface="ATT Aleck Sans" panose="020B0503020203020204" pitchFamily="34" charset="0"/>
                <a:ea typeface="Times New Roman" panose="02020603050405020304" pitchFamily="18" charset="0"/>
                <a:cs typeface="ATT Aleck Sans" panose="020B0503020203020204" pitchFamily="34" charset="0"/>
              </a:rPr>
              <a:t>the total duration of the session.</a:t>
            </a:r>
          </a:p>
          <a:p>
            <a:pPr>
              <a:spcAft>
                <a:spcPts val="600"/>
              </a:spcAft>
            </a:pPr>
            <a:r>
              <a:rPr lang="en-US" b="0" i="0" dirty="0">
                <a:effectLst/>
                <a:latin typeface="ATT Aleck Sans" panose="020B0503020203020204" pitchFamily="34" charset="0"/>
                <a:ea typeface="Calibri" panose="020F0502020204030204" pitchFamily="34" charset="0"/>
                <a:cs typeface="ATT Aleck Sans" panose="020B0503020203020204" pitchFamily="34" charset="0"/>
              </a:rPr>
              <a:t>Prepare to begin the session.</a:t>
            </a:r>
            <a:r>
              <a:rPr lang="en-US" dirty="0">
                <a:effectLst/>
                <a:latin typeface="ATT Aleck Sans" panose="020B0503020203020204" pitchFamily="34" charset="0"/>
                <a:ea typeface="Calibri" panose="020F0502020204030204" pitchFamily="34" charset="0"/>
                <a:cs typeface="ATT Aleck Sans" panose="020B0503020203020204" pitchFamily="34" charset="0"/>
              </a:rPr>
              <a:t> </a:t>
            </a:r>
          </a:p>
          <a:p>
            <a:endParaRPr lang="en-US" dirty="0">
              <a:latin typeface="ATT Aleck Sans" panose="020B0503020203020204" pitchFamily="34" charset="0"/>
              <a:cs typeface="ATT Aleck Sans" panose="020B0503020203020204" pitchFamily="34" charset="0"/>
            </a:endParaRPr>
          </a:p>
        </p:txBody>
      </p:sp>
      <p:sp>
        <p:nvSpPr>
          <p:cNvPr id="4" name="Slide Number Placeholder 3"/>
          <p:cNvSpPr>
            <a:spLocks noGrp="1"/>
          </p:cNvSpPr>
          <p:nvPr>
            <p:ph type="sldNum" sz="quarter" idx="5"/>
          </p:nvPr>
        </p:nvSpPr>
        <p:spPr>
          <a:xfrm>
            <a:off x="3814950" y="8750032"/>
            <a:ext cx="2971800" cy="33250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rPr>
              <a:t>1</a:t>
            </a:r>
          </a:p>
        </p:txBody>
      </p:sp>
      <p:sp>
        <p:nvSpPr>
          <p:cNvPr id="9" name="Rectangle 8">
            <a:extLst>
              <a:ext uri="{FF2B5EF4-FFF2-40B4-BE49-F238E27FC236}">
                <a16:creationId xmlns:a16="http://schemas.microsoft.com/office/drawing/2014/main" id="{6BA96A65-8412-630A-C534-1A60E8BD1CEC}"/>
              </a:ext>
            </a:extLst>
          </p:cNvPr>
          <p:cNvSpPr/>
          <p:nvPr/>
        </p:nvSpPr>
        <p:spPr>
          <a:xfrm>
            <a:off x="0" y="0"/>
            <a:ext cx="685800" cy="469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749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TT Aleck Sans" panose="020B0503020203020204" pitchFamily="34" charset="0"/>
                <a:cs typeface="ATT Aleck Sans" panose="020B0503020203020204" pitchFamily="34" charset="0"/>
              </a:rPr>
              <a:t>Topic format:</a:t>
            </a:r>
            <a:r>
              <a:rPr lang="en-US">
                <a:latin typeface="ATT Aleck Sans" panose="020B0503020203020204" pitchFamily="34" charset="0"/>
                <a:cs typeface="ATT Aleck Sans" panose="020B0503020203020204" pitchFamily="34" charset="0"/>
              </a:rPr>
              <a:t> Discussion</a:t>
            </a:r>
            <a:br>
              <a:rPr lang="en-US">
                <a:latin typeface="ATT Aleck Sans" panose="020B0503020203020204" pitchFamily="34" charset="0"/>
                <a:cs typeface="ATT Aleck Sans" panose="020B0503020203020204" pitchFamily="34" charset="0"/>
              </a:rPr>
            </a:br>
            <a:r>
              <a:rPr lang="en-US" b="1">
                <a:latin typeface="ATT Aleck Sans" panose="020B0503020203020204" pitchFamily="34" charset="0"/>
                <a:cs typeface="ATT Aleck Sans" panose="020B0503020203020204" pitchFamily="34" charset="0"/>
              </a:rPr>
              <a:t>Estimated time:</a:t>
            </a:r>
            <a:r>
              <a:rPr lang="en-US">
                <a:latin typeface="ATT Aleck Sans" panose="020B0503020203020204" pitchFamily="34" charset="0"/>
                <a:cs typeface="ATT Aleck Sans" panose="020B0503020203020204" pitchFamily="34" charset="0"/>
              </a:rPr>
              <a:t> 4 minutes</a:t>
            </a:r>
            <a:br>
              <a:rPr lang="en-US">
                <a:latin typeface="ATT Aleck Sans" panose="020B0503020203020204" pitchFamily="34" charset="0"/>
                <a:cs typeface="ATT Aleck Sans" panose="020B0503020203020204" pitchFamily="34" charset="0"/>
              </a:rPr>
            </a:br>
            <a:r>
              <a:rPr lang="en-US" b="1">
                <a:latin typeface="ATT Aleck Sans" panose="020B0503020203020204" pitchFamily="34" charset="0"/>
                <a:cs typeface="ATT Aleck Sans" panose="020B0503020203020204" pitchFamily="34" charset="0"/>
              </a:rPr>
              <a:t>Description:</a:t>
            </a:r>
            <a:r>
              <a:rPr lang="en-US">
                <a:latin typeface="ATT Aleck Sans" panose="020B0503020203020204" pitchFamily="34" charset="0"/>
                <a:cs typeface="ATT Aleck Sans" panose="020B0503020203020204" pitchFamily="34" charset="0"/>
              </a:rPr>
              <a:t> A brief discussion that highlights how strong prospecting sets the foundation for success in later sales stages.</a:t>
            </a:r>
          </a:p>
          <a:p>
            <a:endParaRPr lang="en-US">
              <a:latin typeface="ATT Aleck Sans" panose="020B0503020203020204" pitchFamily="34" charset="0"/>
              <a:cs typeface="ATT Aleck Sans" panose="020B0503020203020204" pitchFamily="34" charset="0"/>
            </a:endParaRPr>
          </a:p>
          <a:p>
            <a:r>
              <a:rPr lang="en-US" b="1">
                <a:latin typeface="ATT Aleck Sans" panose="020B0503020203020204" pitchFamily="34" charset="0"/>
                <a:cs typeface="ATT Aleck Sans" panose="020B0503020203020204" pitchFamily="34" charset="0"/>
              </a:rPr>
              <a:t>Say:</a:t>
            </a:r>
          </a:p>
          <a:p>
            <a:r>
              <a:rPr lang="en-US">
                <a:latin typeface="ATT Aleck Sans" panose="020B0503020203020204" pitchFamily="34" charset="0"/>
                <a:cs typeface="ATT Aleck Sans" panose="020B0503020203020204" pitchFamily="34" charset="0"/>
              </a:rPr>
              <a:t>Prospecting drives everything that follows. The quality of early interactions impacts discovery, proposal, negotiation, and closing.</a:t>
            </a:r>
          </a:p>
          <a:p>
            <a:endParaRPr lang="en-US" b="1">
              <a:latin typeface="ATT Aleck Sans" panose="020B0503020203020204" pitchFamily="34" charset="0"/>
              <a:cs typeface="ATT Aleck Sans" panose="020B0503020203020204" pitchFamily="34" charset="0"/>
            </a:endParaRPr>
          </a:p>
          <a:p>
            <a:r>
              <a:rPr lang="en-US" b="1">
                <a:latin typeface="ATT Aleck Sans" panose="020B0503020203020204" pitchFamily="34" charset="0"/>
                <a:cs typeface="ATT Aleck Sans" panose="020B0503020203020204" pitchFamily="34" charset="0"/>
              </a:rPr>
              <a:t>Ask:</a:t>
            </a:r>
          </a:p>
          <a:p>
            <a:r>
              <a:rPr lang="en-US">
                <a:latin typeface="ATT Aleck Sans" panose="020B0503020203020204" pitchFamily="34" charset="0"/>
                <a:cs typeface="ATT Aleck Sans" panose="020B0503020203020204" pitchFamily="34" charset="0"/>
              </a:rPr>
              <a:t>How does the quality of prospecting influence later sales stages?</a:t>
            </a:r>
          </a:p>
          <a:p>
            <a:endParaRPr lang="en-US" b="1">
              <a:latin typeface="ATT Aleck Sans" panose="020B0503020203020204" pitchFamily="34" charset="0"/>
              <a:cs typeface="ATT Aleck Sans" panose="020B0503020203020204" pitchFamily="34" charset="0"/>
            </a:endParaRPr>
          </a:p>
          <a:p>
            <a:r>
              <a:rPr lang="en-US" b="1">
                <a:latin typeface="ATT Aleck Sans" panose="020B0503020203020204" pitchFamily="34" charset="0"/>
                <a:cs typeface="ATT Aleck Sans" panose="020B0503020203020204" pitchFamily="34" charset="0"/>
              </a:rPr>
              <a:t>Listen for:</a:t>
            </a:r>
          </a:p>
          <a:p>
            <a:r>
              <a:rPr lang="en-US">
                <a:latin typeface="ATT Aleck Sans" panose="020B0503020203020204" pitchFamily="34" charset="0"/>
                <a:cs typeface="ATT Aleck Sans" panose="020B0503020203020204" pitchFamily="34" charset="0"/>
              </a:rPr>
              <a:t>Better discovery, clearer proposals, higher close probability, shorter cycles</a:t>
            </a:r>
          </a:p>
          <a:p>
            <a:endParaRPr lang="en-US" b="1">
              <a:latin typeface="ATT Aleck Sans" panose="020B0503020203020204" pitchFamily="34" charset="0"/>
              <a:cs typeface="ATT Aleck Sans" panose="020B0503020203020204" pitchFamily="34" charset="0"/>
            </a:endParaRPr>
          </a:p>
          <a:p>
            <a:r>
              <a:rPr lang="en-US" b="1">
                <a:latin typeface="ATT Aleck Sans" panose="020B0503020203020204" pitchFamily="34" charset="0"/>
                <a:cs typeface="ATT Aleck Sans" panose="020B0503020203020204" pitchFamily="34" charset="0"/>
              </a:rPr>
              <a:t>Transition:</a:t>
            </a:r>
          </a:p>
          <a:p>
            <a:r>
              <a:rPr lang="en-US">
                <a:latin typeface="ATT Aleck Sans" panose="020B0503020203020204" pitchFamily="34" charset="0"/>
                <a:cs typeface="ATT Aleck Sans" panose="020B0503020203020204" pitchFamily="34" charset="0"/>
              </a:rPr>
              <a:t>With the sales cycle established, let’s explore how sellers identify the right prospects.</a:t>
            </a:r>
          </a:p>
          <a:p>
            <a:endParaRPr lang="en-US">
              <a:latin typeface="ATT Aleck Sans" panose="020B0503020203020204" pitchFamily="34" charset="0"/>
              <a:cs typeface="ATT Aleck Sans" panose="020B0503020203020204" pitchFamily="34" charset="0"/>
            </a:endParaRPr>
          </a:p>
        </p:txBody>
      </p:sp>
      <p:sp>
        <p:nvSpPr>
          <p:cNvPr id="4" name="Slide Number Placeholder 3"/>
          <p:cNvSpPr>
            <a:spLocks noGrp="1"/>
          </p:cNvSpPr>
          <p:nvPr>
            <p:ph type="sldNum" sz="quarter" idx="5"/>
          </p:nvPr>
        </p:nvSpPr>
        <p:spPr/>
        <p:txBody>
          <a:bodyPr/>
          <a:lstStyle/>
          <a:p>
            <a:fld id="{C41BD76B-1DB1-4990-9C19-7510E69EB24E}" type="slidenum">
              <a:rPr lang="en-US" smtClean="0"/>
              <a:t>10</a:t>
            </a:fld>
            <a:endParaRPr lang="en-US"/>
          </a:p>
        </p:txBody>
      </p:sp>
    </p:spTree>
    <p:extLst>
      <p:ext uri="{BB962C8B-B14F-4D97-AF65-F5344CB8AC3E}">
        <p14:creationId xmlns:p14="http://schemas.microsoft.com/office/powerpoint/2010/main" val="2772951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768EF-618C-264F-7711-40243DE84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FD904-1422-20B9-1722-59A298B34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6AAAB-1FC3-842B-B523-1202338B3CD0}"/>
              </a:ext>
            </a:extLst>
          </p:cNvPr>
          <p:cNvSpPr>
            <a:spLocks noGrp="1"/>
          </p:cNvSpPr>
          <p:nvPr>
            <p:ph type="body" idx="1"/>
          </p:nvPr>
        </p:nvSpPr>
        <p:spPr/>
        <p:txBody>
          <a:bodyPr/>
          <a:lstStyle/>
          <a:p>
            <a:r>
              <a:rPr lang="en-US" sz="1200" b="1" i="0">
                <a:latin typeface="ATT Aleck Sans" panose="020B0503020203020204" pitchFamily="34" charset="0"/>
                <a:cs typeface="ATT Aleck Sans" panose="020B0503020203020204" pitchFamily="34" charset="0"/>
              </a:rPr>
              <a:t>Topic format:</a:t>
            </a:r>
            <a:r>
              <a:rPr lang="en-US" sz="1200" i="0">
                <a:latin typeface="ATT Aleck Sans" panose="020B0503020203020204" pitchFamily="34" charset="0"/>
                <a:cs typeface="ATT Aleck Sans" panose="020B0503020203020204" pitchFamily="34" charset="0"/>
              </a:rPr>
              <a:t> Lesson introduction</a:t>
            </a:r>
            <a:br>
              <a:rPr lang="en-US" sz="1200" i="0">
                <a:latin typeface="ATT Aleck Sans" panose="020B0503020203020204" pitchFamily="34" charset="0"/>
                <a:cs typeface="ATT Aleck Sans" panose="020B0503020203020204" pitchFamily="34" charset="0"/>
              </a:rPr>
            </a:br>
            <a:r>
              <a:rPr lang="en-US" sz="1200" b="1" i="0">
                <a:latin typeface="ATT Aleck Sans" panose="020B0503020203020204" pitchFamily="34" charset="0"/>
                <a:cs typeface="ATT Aleck Sans" panose="020B0503020203020204" pitchFamily="34" charset="0"/>
              </a:rPr>
              <a:t>Estimated time:</a:t>
            </a:r>
            <a:r>
              <a:rPr lang="en-US" sz="1200" i="0">
                <a:latin typeface="ATT Aleck Sans" panose="020B0503020203020204" pitchFamily="34" charset="0"/>
                <a:cs typeface="ATT Aleck Sans" panose="020B0503020203020204" pitchFamily="34" charset="0"/>
              </a:rPr>
              <a:t> 1 minute</a:t>
            </a:r>
            <a:br>
              <a:rPr lang="en-US" sz="1200" i="0">
                <a:latin typeface="ATT Aleck Sans" panose="020B0503020203020204" pitchFamily="34" charset="0"/>
                <a:cs typeface="ATT Aleck Sans" panose="020B0503020203020204" pitchFamily="34" charset="0"/>
              </a:rPr>
            </a:br>
            <a:r>
              <a:rPr lang="en-US" sz="1200" b="1" i="0">
                <a:latin typeface="ATT Aleck Sans" panose="020B0503020203020204" pitchFamily="34" charset="0"/>
                <a:cs typeface="ATT Aleck Sans" panose="020B0503020203020204" pitchFamily="34" charset="0"/>
              </a:rPr>
              <a:t>Description:</a:t>
            </a:r>
            <a:r>
              <a:rPr lang="en-US" sz="1200" i="0">
                <a:latin typeface="ATT Aleck Sans" panose="020B0503020203020204" pitchFamily="34" charset="0"/>
                <a:cs typeface="ATT Aleck Sans" panose="020B0503020203020204" pitchFamily="34" charset="0"/>
              </a:rPr>
              <a:t> Introduce the lesson topic and set the stage for exploring how to research and identify the right prospects.</a:t>
            </a:r>
          </a:p>
          <a:p>
            <a:endParaRPr lang="en-US" sz="1200" b="1" i="0">
              <a:latin typeface="ATT Aleck Sans" panose="020B0503020203020204" pitchFamily="34" charset="0"/>
              <a:cs typeface="ATT Aleck Sans" panose="020B0503020203020204" pitchFamily="34" charset="0"/>
            </a:endParaRPr>
          </a:p>
          <a:p>
            <a:r>
              <a:rPr lang="en-US" sz="1200" b="1" i="0">
                <a:latin typeface="ATT Aleck Sans" panose="020B0503020203020204" pitchFamily="34" charset="0"/>
                <a:cs typeface="ATT Aleck Sans" panose="020B0503020203020204" pitchFamily="34" charset="0"/>
              </a:rPr>
              <a:t>Do:</a:t>
            </a:r>
            <a:br>
              <a:rPr lang="en-US" sz="1200" i="0">
                <a:latin typeface="ATT Aleck Sans" panose="020B0503020203020204" pitchFamily="34" charset="0"/>
                <a:cs typeface="ATT Aleck Sans" panose="020B0503020203020204" pitchFamily="34" charset="0"/>
              </a:rPr>
            </a:br>
            <a:r>
              <a:rPr lang="en-US" sz="1200" i="0">
                <a:latin typeface="ATT Aleck Sans" panose="020B0503020203020204" pitchFamily="34" charset="0"/>
                <a:cs typeface="ATT Aleck Sans" panose="020B0503020203020204" pitchFamily="34" charset="0"/>
              </a:rPr>
              <a:t>Provide a brief overview of what the lesson will cover and how it connects to effective selling practices.</a:t>
            </a:r>
          </a:p>
          <a:p>
            <a:endParaRPr lang="en-US" sz="1200" b="1" i="0">
              <a:latin typeface="ATT Aleck Sans" panose="020B0503020203020204" pitchFamily="34" charset="0"/>
              <a:cs typeface="ATT Aleck Sans" panose="020B0503020203020204" pitchFamily="34" charset="0"/>
            </a:endParaRPr>
          </a:p>
          <a:p>
            <a:r>
              <a:rPr lang="en-US" sz="1200" b="1" i="0">
                <a:latin typeface="ATT Aleck Sans" panose="020B0503020203020204" pitchFamily="34" charset="0"/>
                <a:cs typeface="ATT Aleck Sans" panose="020B0503020203020204" pitchFamily="34" charset="0"/>
              </a:rPr>
              <a:t>Say:</a:t>
            </a:r>
            <a:br>
              <a:rPr lang="en-US" sz="1200" i="0">
                <a:latin typeface="ATT Aleck Sans" panose="020B0503020203020204" pitchFamily="34" charset="0"/>
                <a:cs typeface="ATT Aleck Sans" panose="020B0503020203020204" pitchFamily="34" charset="0"/>
              </a:rPr>
            </a:br>
            <a:r>
              <a:rPr lang="en-US" sz="1200" i="0">
                <a:latin typeface="ATT Aleck Sans" panose="020B0503020203020204" pitchFamily="34" charset="0"/>
                <a:cs typeface="ATT Aleck Sans" panose="020B0503020203020204" pitchFamily="34" charset="0"/>
              </a:rPr>
              <a:t>Every successful sales conversation begins long before the first meeting; it starts with knowing who to approach and why. In this lesson, we’ll uncover how research can reveal the most promising prospects and how to use available tools and insights to qualify them effectively. Get ready to sharpen your discovery skills and learn practical ways to focus your efforts where they’ll make the biggest impact.</a:t>
            </a:r>
          </a:p>
          <a:p>
            <a:endParaRPr lang="en-US" sz="1200" b="1" i="0">
              <a:latin typeface="ATT Aleck Sans" panose="020B0503020203020204" pitchFamily="34" charset="0"/>
              <a:cs typeface="ATT Aleck Sans" panose="020B0503020203020204" pitchFamily="34" charset="0"/>
            </a:endParaRPr>
          </a:p>
          <a:p>
            <a:r>
              <a:rPr lang="en-US" sz="1200" b="1" i="0">
                <a:latin typeface="ATT Aleck Sans" panose="020B0503020203020204" pitchFamily="34" charset="0"/>
                <a:cs typeface="ATT Aleck Sans" panose="020B0503020203020204" pitchFamily="34" charset="0"/>
              </a:rPr>
              <a:t>Instructor note:</a:t>
            </a:r>
            <a:r>
              <a:rPr lang="en-US" sz="1200" i="0">
                <a:latin typeface="ATT Aleck Sans" panose="020B0503020203020204" pitchFamily="34" charset="0"/>
                <a:cs typeface="ATT Aleck Sans" panose="020B0503020203020204" pitchFamily="34" charset="0"/>
              </a:rPr>
              <a:t> </a:t>
            </a:r>
          </a:p>
          <a:p>
            <a:r>
              <a:rPr lang="en-US" sz="1200" i="0">
                <a:latin typeface="ATT Aleck Sans" panose="020B0503020203020204" pitchFamily="34" charset="0"/>
                <a:cs typeface="ATT Aleck Sans" panose="020B0503020203020204" pitchFamily="34" charset="0"/>
              </a:rPr>
              <a:t>Continue to the next slide.</a:t>
            </a:r>
          </a:p>
        </p:txBody>
      </p:sp>
      <p:sp>
        <p:nvSpPr>
          <p:cNvPr id="4" name="Slide Number Placeholder 3">
            <a:extLst>
              <a:ext uri="{FF2B5EF4-FFF2-40B4-BE49-F238E27FC236}">
                <a16:creationId xmlns:a16="http://schemas.microsoft.com/office/drawing/2014/main" id="{20FD529A-7135-0FC0-1A9D-C98EEE9DE4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378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8E60-4FA1-A483-0A28-80ACE7C26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403DF-5C57-756A-7672-9B3C44C59699}"/>
              </a:ext>
            </a:extLst>
          </p:cNvPr>
          <p:cNvSpPr>
            <a:spLocks noGrp="1" noRot="1" noChangeAspect="1"/>
          </p:cNvSpPr>
          <p:nvPr>
            <p:ph type="sldImg"/>
          </p:nvPr>
        </p:nvSpPr>
        <p:spPr>
          <a:xfrm>
            <a:off x="3794125" y="277813"/>
            <a:ext cx="2752725" cy="1547812"/>
          </a:xfrm>
        </p:spPr>
      </p:sp>
      <p:sp>
        <p:nvSpPr>
          <p:cNvPr id="3" name="Notes Placeholder 2">
            <a:extLst>
              <a:ext uri="{FF2B5EF4-FFF2-40B4-BE49-F238E27FC236}">
                <a16:creationId xmlns:a16="http://schemas.microsoft.com/office/drawing/2014/main" id="{7D530054-7FD2-9D74-B575-07131C8D584F}"/>
              </a:ext>
            </a:extLst>
          </p:cNvPr>
          <p:cNvSpPr>
            <a:spLocks noGrp="1"/>
          </p:cNvSpPr>
          <p:nvPr>
            <p:ph type="body" idx="1"/>
          </p:nvPr>
        </p:nvSpPr>
        <p:spPr>
          <a:xfrm>
            <a:off x="685800" y="1871999"/>
            <a:ext cx="5486400" cy="4971713"/>
          </a:xfrm>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introduction</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2 minutes</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Description: </a:t>
            </a:r>
            <a:r>
              <a:rPr lang="en-US" dirty="0">
                <a:latin typeface="ATT Aleck Sans" panose="020B0503020203020204" pitchFamily="34" charset="0"/>
                <a:cs typeface="ATT Aleck Sans" panose="020B0503020203020204" pitchFamily="34" charset="0"/>
              </a:rPr>
              <a:t>Introduction to core prospecting strategies that help sellers focus efforts and improve targeting.</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p>
          <a:p>
            <a:pPr marL="0" indent="0">
              <a:buFont typeface="Arial" panose="020B0604020202020204" pitchFamily="34" charset="0"/>
              <a:buNone/>
            </a:pPr>
            <a:r>
              <a:rPr lang="en-US" dirty="0">
                <a:latin typeface="ATT Aleck Sans" panose="020B0503020203020204" pitchFamily="34" charset="0"/>
                <a:cs typeface="ATT Aleck Sans" panose="020B0503020203020204" pitchFamily="34" charset="0"/>
              </a:rPr>
              <a:t>Prospecting becomes powerful when it starts with intention. These prospecting strategies give you multiple ways to focus your outreach with intention. Each approach helps you narrow your efforts, so you spend more time with the right customers and fewer cycles on low-value leads. Together, they create a more structured, predictable path for building a healthy pipeline.</a:t>
            </a:r>
            <a:endParaRPr lang="en-US" b="1" dirty="0">
              <a:latin typeface="ATT Aleck Sans" panose="020B0503020203020204" pitchFamily="34" charset="0"/>
              <a:cs typeface="ATT Aleck Sans" panose="020B0503020203020204" pitchFamily="34" charset="0"/>
            </a:endParaRP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p>
          <a:p>
            <a:r>
              <a:rPr lang="en-US" dirty="0">
                <a:latin typeface="ATT Aleck Sans" panose="020B0503020203020204" pitchFamily="34" charset="0"/>
                <a:cs typeface="ATT Aleck Sans" panose="020B0503020203020204" pitchFamily="34" charset="0"/>
              </a:rPr>
              <a:t>Before moving ahead, which of these prospecting strategies do you already rely on most often, and why?</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p>
          <a:p>
            <a:r>
              <a:rPr lang="en-US" dirty="0">
                <a:latin typeface="ATT Aleck Sans" panose="020B0503020203020204" pitchFamily="34" charset="0"/>
                <a:cs typeface="ATT Aleck Sans" panose="020B0503020203020204" pitchFamily="34" charset="0"/>
              </a:rPr>
              <a:t>Responses highlighting industry focus, product alignment, account expansion, geographic targeting, or cross-sell opportunities.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p>
          <a:p>
            <a:r>
              <a:rPr lang="en-US" dirty="0">
                <a:latin typeface="ATT Aleck Sans" panose="020B0503020203020204" pitchFamily="34" charset="0"/>
                <a:cs typeface="ATT Aleck Sans" panose="020B0503020203020204" pitchFamily="34" charset="0"/>
              </a:rPr>
              <a:t>Now that the strategies are established, let’s look at how to apply them with focus and consistency.</a:t>
            </a:r>
          </a:p>
          <a:p>
            <a:endParaRPr lang="en-US"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F1A004B7-123B-FB87-CEFA-13BF54E76A73}"/>
              </a:ext>
            </a:extLst>
          </p:cNvPr>
          <p:cNvSpPr>
            <a:spLocks noGrp="1"/>
          </p:cNvSpPr>
          <p:nvPr>
            <p:ph type="sldNum" sz="quarter" idx="5"/>
          </p:nvPr>
        </p:nvSpPr>
        <p:spPr>
          <a:xfrm>
            <a:off x="3846513" y="8647113"/>
            <a:ext cx="2971800" cy="458787"/>
          </a:xfrm>
        </p:spPr>
        <p:txBody>
          <a:bodyPr rIns="180000" anchor="ctr" anchorCtr="0"/>
          <a:lstStyle/>
          <a:p>
            <a:fld id="{EB361747-A2A8-44B1-850D-0AC0CFDA58C2}" type="slidenum">
              <a:rPr lang="en-US" smtClean="0">
                <a:latin typeface="ATT Aleck Sans" panose="020B0503020203020204" pitchFamily="34" charset="0"/>
                <a:cs typeface="ATT Aleck Sans" panose="020B0503020203020204" pitchFamily="34" charset="0"/>
              </a:rPr>
              <a:t>12</a:t>
            </a:fld>
            <a:endParaRPr lang="en-US">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252066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3EFA-4FF5-F584-2D25-0B5C64DF4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C8BBB-D53D-64E3-A49A-B9116EA89A40}"/>
              </a:ext>
            </a:extLst>
          </p:cNvPr>
          <p:cNvSpPr>
            <a:spLocks noGrp="1" noRot="1" noChangeAspect="1"/>
          </p:cNvSpPr>
          <p:nvPr>
            <p:ph type="sldImg"/>
          </p:nvPr>
        </p:nvSpPr>
        <p:spPr>
          <a:xfrm>
            <a:off x="687388" y="1144588"/>
            <a:ext cx="5483225" cy="3084512"/>
          </a:xfrm>
        </p:spPr>
      </p:sp>
      <p:sp>
        <p:nvSpPr>
          <p:cNvPr id="3" name="Notes Placeholder 2">
            <a:extLst>
              <a:ext uri="{FF2B5EF4-FFF2-40B4-BE49-F238E27FC236}">
                <a16:creationId xmlns:a16="http://schemas.microsoft.com/office/drawing/2014/main" id="{EAE1886F-4C5F-3C5C-8344-0196EF04FDF2}"/>
              </a:ext>
            </a:extLst>
          </p:cNvPr>
          <p:cNvSpPr>
            <a:spLocks noGrp="1"/>
          </p:cNvSpPr>
          <p:nvPr>
            <p:ph type="body" idx="1"/>
          </p:nvPr>
        </p:nvSpPr>
        <p:spPr>
          <a:xfrm>
            <a:off x="700270" y="4470568"/>
            <a:ext cx="5486400" cy="37827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TT Aleck Sans" panose="020B0503020203020204" pitchFamily="34" charset="0"/>
                <a:cs typeface="ATT Aleck Sans" panose="020B0503020203020204" pitchFamily="34" charset="0"/>
              </a:rPr>
              <a:t>Topic format: </a:t>
            </a:r>
            <a:r>
              <a:rPr lang="en-US" sz="1200" b="0" dirty="0">
                <a:latin typeface="ATT Aleck Sans" panose="020B0503020203020204" pitchFamily="34" charset="0"/>
                <a:cs typeface="ATT Aleck Sans" panose="020B0503020203020204" pitchFamily="34" charset="0"/>
              </a:rPr>
              <a:t>Skill-building activity: Peer role-play and poll voting​</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7 minutes</a:t>
            </a:r>
            <a:br>
              <a:rPr lang="en-US" sz="1200" dirty="0">
                <a:latin typeface="ATT Aleck Sans" panose="020B0503020203020204" pitchFamily="34" charset="0"/>
                <a:cs typeface="ATT Aleck Sans" panose="020B0503020203020204" pitchFamily="34" charset="0"/>
              </a:rPr>
            </a:br>
            <a:r>
              <a:rPr lang="en-US" sz="1200" b="1" kern="1200" dirty="0">
                <a:solidFill>
                  <a:schemeClr val="tx1"/>
                </a:solidFill>
                <a:effectLst/>
                <a:latin typeface="ATT Aleck Sans" panose="020B0503020203020204" pitchFamily="34" charset="0"/>
                <a:cs typeface="ATT Aleck Sans" panose="020B0503020203020204" pitchFamily="34" charset="0"/>
              </a:rPr>
              <a:t>Description:</a:t>
            </a:r>
            <a:r>
              <a:rPr lang="en-US" sz="1200" kern="1200" dirty="0">
                <a:solidFill>
                  <a:schemeClr val="tx1"/>
                </a:solidFill>
                <a:effectLst/>
                <a:latin typeface="ATT Aleck Sans" panose="020B0503020203020204" pitchFamily="34" charset="0"/>
                <a:cs typeface="ATT Aleck Sans" panose="020B0503020203020204" pitchFamily="34" charset="0"/>
              </a:rPr>
              <a:t> </a:t>
            </a:r>
            <a:r>
              <a:rPr lang="en-US" sz="1200" kern="1200" dirty="0">
                <a:solidFill>
                  <a:schemeClr val="tx1"/>
                </a:solidFill>
                <a:effectLst/>
                <a:latin typeface="ATT Aleck Sans" panose="020B0503020203020204" pitchFamily="34" charset="0"/>
                <a:ea typeface="+mn-ea"/>
                <a:cs typeface="ATT Aleck Sans" panose="020B0503020203020204" pitchFamily="34" charset="0"/>
              </a:rPr>
              <a:t>Scenario-based activity to create personalized outreach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TT Aleck Sans" panose="020B0503020203020204" pitchFamily="34" charset="0"/>
              <a:ea typeface="+mn-ea"/>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Outreach is your first impression. Let’s make it meaningful. </a:t>
            </a:r>
            <a:r>
              <a:rPr lang="en-US" sz="1200" dirty="0">
                <a:latin typeface="ATT Aleck Sans" panose="020B0503020203020204" pitchFamily="34" charset="0"/>
                <a:cs typeface="ATT Aleck Sans" panose="020B0503020203020204" pitchFamily="34" charset="0"/>
              </a:rPr>
              <a:t>A well-crafted message earns a response. Your goal is to connect quickly and personally.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TT Aleck Sans" panose="020B0503020203020204" pitchFamily="34" charset="0"/>
                <a:cs typeface="ATT Aleck Sans" panose="020B0503020203020204" pitchFamily="34" charset="0"/>
              </a:rPr>
              <a:t>You’ve already practiced what makes great outreach in your </a:t>
            </a:r>
            <a:r>
              <a:rPr lang="en-US" b="1" i="0" dirty="0">
                <a:latin typeface="ATT Aleck Sans" panose="020B0503020203020204" pitchFamily="34" charset="0"/>
                <a:cs typeface="ATT Aleck Sans" panose="020B0503020203020204" pitchFamily="34" charset="0"/>
              </a:rPr>
              <a:t>Prospecting for success </a:t>
            </a:r>
            <a:r>
              <a:rPr lang="en-US" dirty="0">
                <a:latin typeface="ATT Aleck Sans" panose="020B0503020203020204" pitchFamily="34" charset="0"/>
                <a:cs typeface="ATT Aleck Sans" panose="020B0503020203020204" pitchFamily="34" charset="0"/>
              </a:rPr>
              <a:t>prework. Now it’s time to put that into action through a real scenario.</a:t>
            </a:r>
            <a:endParaRPr lang="en-US" sz="1200"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Send teams into breakout rooms with their assigned scenario.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Encourage creativity: Make it conversational, short, and specific to the prospect’s context.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After five minutes, bring the teams back and have each group’s volunteer read their message aloud.</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Use a poll for participants to vote for the most engaging outreach. (The poll question is given on the next screen.)</a:t>
            </a:r>
          </a:p>
          <a:p>
            <a:endParaRPr lang="en-US" sz="1200" b="1"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8A65B7E0-2B1B-6B15-96F1-1EDCFEA90296}"/>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13</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394027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CFC8-FA91-A836-9CA8-A70456410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F2925-59B3-E9B9-67E7-4E62BF3B6608}"/>
              </a:ext>
            </a:extLst>
          </p:cNvPr>
          <p:cNvSpPr>
            <a:spLocks noGrp="1" noRot="1" noChangeAspect="1"/>
          </p:cNvSpPr>
          <p:nvPr>
            <p:ph type="sldImg"/>
          </p:nvPr>
        </p:nvSpPr>
        <p:spPr>
          <a:xfrm>
            <a:off x="687388" y="1144588"/>
            <a:ext cx="5483225" cy="3084512"/>
          </a:xfrm>
        </p:spPr>
      </p:sp>
      <p:sp>
        <p:nvSpPr>
          <p:cNvPr id="3" name="Notes Placeholder 2">
            <a:extLst>
              <a:ext uri="{FF2B5EF4-FFF2-40B4-BE49-F238E27FC236}">
                <a16:creationId xmlns:a16="http://schemas.microsoft.com/office/drawing/2014/main" id="{A43C89F2-3B01-5510-AE26-FAF11119B393}"/>
              </a:ext>
            </a:extLst>
          </p:cNvPr>
          <p:cNvSpPr>
            <a:spLocks noGrp="1"/>
          </p:cNvSpPr>
          <p:nvPr>
            <p:ph type="body" idx="1"/>
          </p:nvPr>
        </p:nvSpPr>
        <p:spPr>
          <a:xfrm>
            <a:off x="700270" y="4470568"/>
            <a:ext cx="5486400" cy="3782783"/>
          </a:xfrm>
        </p:spPr>
        <p:txBody>
          <a:bodyPr/>
          <a:lstStyle/>
          <a:p>
            <a:r>
              <a:rPr lang="en-US" b="1" dirty="0">
                <a:latin typeface="ATT Aleck Sans" panose="020B0503020203020204" pitchFamily="34" charset="0"/>
                <a:cs typeface="ATT Aleck Sans" panose="020B0503020203020204" pitchFamily="34" charset="0"/>
              </a:rPr>
              <a:t>Topic format: </a:t>
            </a:r>
            <a:r>
              <a:rPr lang="en-US" b="0" dirty="0">
                <a:latin typeface="ATT Aleck Sans" panose="020B0503020203020204" pitchFamily="34" charset="0"/>
                <a:cs typeface="ATT Aleck Sans" panose="020B0503020203020204" pitchFamily="34" charset="0"/>
              </a:rPr>
              <a:t>Activity</a:t>
            </a:r>
          </a:p>
          <a:p>
            <a:r>
              <a:rPr lang="en-US" b="1" dirty="0">
                <a:latin typeface="ATT Aleck Sans" panose="020B0503020203020204" pitchFamily="34" charset="0"/>
                <a:cs typeface="ATT Aleck Sans" panose="020B0503020203020204" pitchFamily="34" charset="0"/>
              </a:rPr>
              <a:t>Estimated time: </a:t>
            </a:r>
            <a:r>
              <a:rPr lang="en-US" b="0" dirty="0">
                <a:latin typeface="ATT Aleck Sans" panose="020B0503020203020204" pitchFamily="34" charset="0"/>
                <a:cs typeface="ATT Aleck Sans" panose="020B0503020203020204" pitchFamily="34" charset="0"/>
              </a:rPr>
              <a:t>1 minute</a:t>
            </a:r>
          </a:p>
          <a:p>
            <a:r>
              <a:rPr lang="en-US" b="1" dirty="0">
                <a:latin typeface="ATT Aleck Sans" panose="020B0503020203020204" pitchFamily="34" charset="0"/>
                <a:cs typeface="ATT Aleck Sans" panose="020B0503020203020204" pitchFamily="34" charset="0"/>
              </a:rPr>
              <a:t>Description: </a:t>
            </a:r>
            <a:r>
              <a:rPr lang="en-US" b="0" dirty="0">
                <a:latin typeface="ATT Aleck Sans" panose="020B0503020203020204" pitchFamily="34" charset="0"/>
                <a:cs typeface="ATT Aleck Sans" panose="020B0503020203020204" pitchFamily="34" charset="0"/>
              </a:rPr>
              <a:t>Team activity to review sales scenarios and identify the most relevant prospecting strategy </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p>
          <a:p>
            <a:r>
              <a:rPr lang="en-US" dirty="0">
                <a:latin typeface="ATT Aleck Sans" panose="020B0503020203020204" pitchFamily="34" charset="0"/>
                <a:cs typeface="ATT Aleck Sans" panose="020B0503020203020204" pitchFamily="34" charset="0"/>
              </a:rPr>
              <a:t>What cues helped match the scenario to the strategy?</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p>
          <a:p>
            <a:r>
              <a:rPr lang="en-US" dirty="0">
                <a:latin typeface="ATT Aleck Sans" panose="020B0503020203020204" pitchFamily="34" charset="0"/>
                <a:cs typeface="ATT Aleck Sans" panose="020B0503020203020204" pitchFamily="34" charset="0"/>
              </a:rPr>
              <a:t>Industry drivers, product triggers, account potential, regional business trends, and opportunities to bundle or converge solutions.</a:t>
            </a:r>
          </a:p>
          <a:p>
            <a:pPr marL="0" indent="0">
              <a:buFont typeface="Arial" panose="020B0604020202020204" pitchFamily="34" charset="0"/>
              <a:buNone/>
            </a:pPr>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p>
          <a:p>
            <a:r>
              <a:rPr lang="en-US" dirty="0">
                <a:latin typeface="ATT Aleck Sans" panose="020B0503020203020204" pitchFamily="34" charset="0"/>
                <a:cs typeface="ATT Aleck Sans" panose="020B0503020203020204" pitchFamily="34" charset="0"/>
              </a:rPr>
              <a:t>Now that the strategies are set, sellers need the right tools to start building strong prospect lists.</a:t>
            </a:r>
          </a:p>
          <a:p>
            <a:endParaRPr lang="en-US" sz="1200" b="1"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8886C573-3465-0999-1060-73948D219439}"/>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14</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23498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0381B-42E3-F3B7-4F50-8DFAF59F1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E2AD1-030C-82E4-E7CD-B75A8D242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E0461-FEEB-3BD5-3D11-0C2CE4A1B758}"/>
              </a:ext>
            </a:extLst>
          </p:cNvPr>
          <p:cNvSpPr>
            <a:spLocks noGrp="1"/>
          </p:cNvSpPr>
          <p:nvPr>
            <p:ph type="body" idx="1"/>
          </p:nvPr>
        </p:nvSpPr>
        <p:spPr/>
        <p:txBody>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Topic introduction</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1 minute</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Introduction to the key prospecting tools that support pre-filtered lead review, list building, eligibility validation, and data readiness </a:t>
            </a:r>
          </a:p>
          <a:p>
            <a:endParaRPr lang="en-US" b="0"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b="0"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These platforms help you start with pre-filtered leads, build your own lists, and confirm eligibility before outreach. Together, they streamline the early stages of prospecting so you can focus more on meaningful conversations and less on manual work.</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Now that the tools are clear, it's time to test tool selection in a quick lightning round.</a:t>
            </a:r>
          </a:p>
          <a:p>
            <a:endParaRPr lang="en-US"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74D6AF37-C4E7-DB71-9C03-0EEEAA04D3EA}"/>
              </a:ext>
            </a:extLst>
          </p:cNvPr>
          <p:cNvSpPr>
            <a:spLocks noGrp="1"/>
          </p:cNvSpPr>
          <p:nvPr>
            <p:ph type="sldNum" sz="quarter" idx="5"/>
          </p:nvPr>
        </p:nvSpPr>
        <p:spPr/>
        <p:txBody>
          <a:bodyPr/>
          <a:lstStyle/>
          <a:p>
            <a:fld id="{C41BD76B-1DB1-4990-9C19-7510E69EB24E}" type="slidenum">
              <a:rPr lang="en-US" smtClean="0"/>
              <a:t>15</a:t>
            </a:fld>
            <a:endParaRPr lang="en-US"/>
          </a:p>
        </p:txBody>
      </p:sp>
    </p:spTree>
    <p:extLst>
      <p:ext uri="{BB962C8B-B14F-4D97-AF65-F5344CB8AC3E}">
        <p14:creationId xmlns:p14="http://schemas.microsoft.com/office/powerpoint/2010/main" val="197912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12174-A79F-B68C-C68E-3F8BBC778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27BD2-5376-37A1-8B7C-C8AE65C8D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2E885-E25E-C96B-DA76-01A1216C7253}"/>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 </a:t>
            </a:r>
            <a:r>
              <a:rPr lang="en-US" sz="1200" b="0" dirty="0">
                <a:latin typeface="ATT Aleck Sans" panose="020B0503020203020204" pitchFamily="34" charset="0"/>
                <a:cs typeface="ATT Aleck Sans" panose="020B0503020203020204" pitchFamily="34" charset="0"/>
              </a:rPr>
              <a:t>Activity</a:t>
            </a:r>
          </a:p>
          <a:p>
            <a:r>
              <a:rPr lang="en-US" sz="1200" b="1" dirty="0">
                <a:latin typeface="ATT Aleck Sans" panose="020B0503020203020204" pitchFamily="34" charset="0"/>
                <a:cs typeface="ATT Aleck Sans" panose="020B0503020203020204" pitchFamily="34" charset="0"/>
              </a:rPr>
              <a:t>Estimated time: </a:t>
            </a:r>
            <a:r>
              <a:rPr lang="en-US" sz="1200" b="0" dirty="0">
                <a:latin typeface="ATT Aleck Sans" panose="020B0503020203020204" pitchFamily="34" charset="0"/>
                <a:cs typeface="ATT Aleck Sans" panose="020B0503020203020204" pitchFamily="34" charset="0"/>
              </a:rPr>
              <a:t>3 minutes</a:t>
            </a:r>
          </a:p>
          <a:p>
            <a:r>
              <a:rPr lang="en-US" sz="1200" b="1" dirty="0">
                <a:latin typeface="ATT Aleck Sans" panose="020B0503020203020204" pitchFamily="34" charset="0"/>
                <a:cs typeface="ATT Aleck Sans" panose="020B0503020203020204" pitchFamily="34" charset="0"/>
              </a:rPr>
              <a:t>Description: </a:t>
            </a:r>
            <a:r>
              <a:rPr lang="en-US" sz="1200" b="0" dirty="0">
                <a:latin typeface="ATT Aleck Sans" panose="020B0503020203020204" pitchFamily="34" charset="0"/>
                <a:cs typeface="ATT Aleck Sans" panose="020B0503020203020204" pitchFamily="34" charset="0"/>
              </a:rPr>
              <a:t>Team activity to review prospecting tasks and identify the most relevant prospecting tool.</a:t>
            </a:r>
          </a:p>
          <a:p>
            <a:endParaRPr lang="en-US" sz="1200" b="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p>
          <a:p>
            <a:r>
              <a:rPr lang="en-US" sz="1200" dirty="0">
                <a:latin typeface="ATT Aleck Sans" panose="020B0503020203020204" pitchFamily="34" charset="0"/>
                <a:cs typeface="ATT Aleck Sans" panose="020B0503020203020204" pitchFamily="34" charset="0"/>
              </a:rPr>
              <a:t>This is a lightning round. A prospecting task will appear on the screen. Type the tool that best fits in the chat. Keep the responses quick and concise. After the responses come in, one person will briefly share what influenced the selection.</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Display each task one at a time.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Pause for chat responses.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Acknowledge the first few correct entries.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Confirm the correct tool (use the answer key below).</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one participant to briefly explain the reasoning before moving to the next task.</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Maintain a quick, energetic pace.</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Task list with correct responses (for facilitator only)</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Need to generate a list of businesses that match a territory (</a:t>
            </a:r>
            <a:r>
              <a:rPr lang="en-US" sz="1200" b="1" dirty="0">
                <a:latin typeface="ATT Aleck Sans" panose="020B0503020203020204" pitchFamily="34" charset="0"/>
                <a:cs typeface="ATT Aleck Sans" panose="020B0503020203020204" pitchFamily="34" charset="0"/>
              </a:rPr>
              <a:t>Prospecting Tab)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00" noProof="0" dirty="0">
                <a:solidFill>
                  <a:schemeClr val="bg1"/>
                </a:solidFill>
                <a:latin typeface="ATT Aleck Sans" panose="020B0503020203020204" pitchFamily="34" charset="0"/>
                <a:ea typeface="Calibri" panose="020F0502020204030204" pitchFamily="34" charset="0"/>
              </a:rPr>
              <a:t>Need to identify eligible business addresses for prospecting </a:t>
            </a:r>
            <a:r>
              <a:rPr lang="en-US" sz="1200" dirty="0">
                <a:latin typeface="ATT Aleck Sans" panose="020B0503020203020204" pitchFamily="34" charset="0"/>
                <a:cs typeface="ATT Aleck Sans" panose="020B0503020203020204" pitchFamily="34" charset="0"/>
              </a:rPr>
              <a:t>(</a:t>
            </a:r>
            <a:r>
              <a:rPr lang="en-US" sz="1200" b="1" dirty="0">
                <a:latin typeface="ATT Aleck Sans" panose="020B0503020203020204" pitchFamily="34" charset="0"/>
                <a:cs typeface="ATT Aleck Sans" panose="020B0503020203020204" pitchFamily="34" charset="0"/>
              </a:rPr>
              <a:t>Ponder)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Need to identify leads that marketing says are ready (</a:t>
            </a:r>
            <a:r>
              <a:rPr lang="en-US" sz="1200" b="1" dirty="0">
                <a:latin typeface="ATT Aleck Sans" panose="020B0503020203020204" pitchFamily="34" charset="0"/>
                <a:cs typeface="ATT Aleck Sans" panose="020B0503020203020204" pitchFamily="34" charset="0"/>
              </a:rPr>
              <a:t>MQO)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Need to see which accounts are assigned during outdoor knocking(</a:t>
            </a:r>
            <a:r>
              <a:rPr lang="en-US" sz="1200" b="1" dirty="0">
                <a:latin typeface="ATT Aleck Sans" panose="020B0503020203020204" pitchFamily="34" charset="0"/>
                <a:cs typeface="ATT Aleck Sans" panose="020B0503020203020204" pitchFamily="34" charset="0"/>
              </a:rPr>
              <a:t>Ponder)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Need to export a clean list for targeted outreach (</a:t>
            </a:r>
            <a:r>
              <a:rPr lang="en-US" sz="1200" b="1" dirty="0">
                <a:latin typeface="ATT Aleck Sans" panose="020B0503020203020204" pitchFamily="34" charset="0"/>
                <a:cs typeface="ATT Aleck Sans" panose="020B0503020203020204" pitchFamily="34" charset="0"/>
              </a:rPr>
              <a:t>Prospecting Tab)</a:t>
            </a:r>
            <a:endParaRPr lang="en-US" sz="1200"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endParaRPr lang="en-US" b="0" dirty="0">
              <a:effectLst/>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1E136095-086B-669C-FAAF-6E1E9D72ECE0}"/>
              </a:ext>
            </a:extLst>
          </p:cNvPr>
          <p:cNvSpPr>
            <a:spLocks noGrp="1"/>
          </p:cNvSpPr>
          <p:nvPr>
            <p:ph type="sldNum" sz="quarter" idx="5"/>
          </p:nvPr>
        </p:nvSpPr>
        <p:spPr/>
        <p:txBody>
          <a:bodyPr/>
          <a:lstStyle/>
          <a:p>
            <a:fld id="{EB361747-A2A8-44B1-850D-0AC0CFDA58C2}" type="slidenum">
              <a:rPr lang="en-US" smtClean="0"/>
              <a:t>16</a:t>
            </a:fld>
            <a:endParaRPr lang="en-US"/>
          </a:p>
        </p:txBody>
      </p:sp>
    </p:spTree>
    <p:extLst>
      <p:ext uri="{BB962C8B-B14F-4D97-AF65-F5344CB8AC3E}">
        <p14:creationId xmlns:p14="http://schemas.microsoft.com/office/powerpoint/2010/main" val="404441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1331-1F6B-3484-054A-9FB5A1721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CD4BD-2D20-75D0-7D33-6CDFDA8B3ABA}"/>
              </a:ext>
            </a:extLst>
          </p:cNvPr>
          <p:cNvSpPr>
            <a:spLocks noGrp="1" noRot="1" noChangeAspect="1"/>
          </p:cNvSpPr>
          <p:nvPr>
            <p:ph type="sldImg"/>
          </p:nvPr>
        </p:nvSpPr>
        <p:spPr>
          <a:xfrm>
            <a:off x="687388" y="1144588"/>
            <a:ext cx="5483225" cy="3084512"/>
          </a:xfrm>
        </p:spPr>
      </p:sp>
      <p:sp>
        <p:nvSpPr>
          <p:cNvPr id="3" name="Notes Placeholder 2">
            <a:extLst>
              <a:ext uri="{FF2B5EF4-FFF2-40B4-BE49-F238E27FC236}">
                <a16:creationId xmlns:a16="http://schemas.microsoft.com/office/drawing/2014/main" id="{E1B29A8A-E5DA-24D3-9793-52AAF93C70AC}"/>
              </a:ext>
            </a:extLst>
          </p:cNvPr>
          <p:cNvSpPr>
            <a:spLocks noGrp="1"/>
          </p:cNvSpPr>
          <p:nvPr>
            <p:ph type="body" idx="1"/>
          </p:nvPr>
        </p:nvSpPr>
        <p:spPr>
          <a:xfrm>
            <a:off x="700270" y="4470568"/>
            <a:ext cx="5486400" cy="3782783"/>
          </a:xfrm>
        </p:spPr>
        <p:txBody>
          <a:bodyPr/>
          <a:lstStyle/>
          <a:p>
            <a:r>
              <a:rPr lang="en-US" b="1" dirty="0">
                <a:latin typeface="ATT Aleck Sans" panose="020B0503020203020204" pitchFamily="34" charset="0"/>
                <a:cs typeface="ATT Aleck Sans" panose="020B0503020203020204" pitchFamily="34" charset="0"/>
              </a:rPr>
              <a:t>Topic format: </a:t>
            </a:r>
            <a:r>
              <a:rPr lang="en-US" b="0" dirty="0">
                <a:latin typeface="ATT Aleck Sans" panose="020B0503020203020204" pitchFamily="34" charset="0"/>
                <a:cs typeface="ATT Aleck Sans" panose="020B0503020203020204" pitchFamily="34" charset="0"/>
              </a:rPr>
              <a:t>Activity</a:t>
            </a:r>
          </a:p>
          <a:p>
            <a:r>
              <a:rPr lang="en-US" b="1" dirty="0">
                <a:latin typeface="ATT Aleck Sans" panose="020B0503020203020204" pitchFamily="34" charset="0"/>
                <a:cs typeface="ATT Aleck Sans" panose="020B0503020203020204" pitchFamily="34" charset="0"/>
              </a:rPr>
              <a:t>Estimated time: </a:t>
            </a:r>
            <a:r>
              <a:rPr lang="en-US" b="0" dirty="0">
                <a:latin typeface="ATT Aleck Sans" panose="020B0503020203020204" pitchFamily="34" charset="0"/>
                <a:cs typeface="ATT Aleck Sans" panose="020B0503020203020204" pitchFamily="34" charset="0"/>
              </a:rPr>
              <a:t>2 minutes</a:t>
            </a:r>
          </a:p>
          <a:p>
            <a:r>
              <a:rPr lang="en-US" b="1" dirty="0">
                <a:latin typeface="ATT Aleck Sans" panose="020B0503020203020204" pitchFamily="34" charset="0"/>
                <a:cs typeface="ATT Aleck Sans" panose="020B0503020203020204" pitchFamily="34" charset="0"/>
              </a:rPr>
              <a:t>Description: </a:t>
            </a:r>
            <a:r>
              <a:rPr lang="en-US" b="0" dirty="0">
                <a:latin typeface="ATT Aleck Sans" panose="020B0503020203020204" pitchFamily="34" charset="0"/>
                <a:cs typeface="ATT Aleck Sans" panose="020B0503020203020204" pitchFamily="34" charset="0"/>
              </a:rPr>
              <a:t>Team activity to review sales scenarios and identify the most relevant prospecting strategy </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p>
          <a:p>
            <a:r>
              <a:rPr lang="en-US" dirty="0">
                <a:latin typeface="ATT Aleck Sans" panose="020B0503020203020204" pitchFamily="34" charset="0"/>
                <a:cs typeface="ATT Aleck Sans" panose="020B0503020203020204" pitchFamily="34" charset="0"/>
              </a:rPr>
              <a:t>What was the main factor behind the selection?</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p>
          <a:p>
            <a:pPr marL="0" indent="0">
              <a:buFont typeface="Arial" panose="020B0604020202020204" pitchFamily="34" charset="0"/>
              <a:buNone/>
            </a:pPr>
            <a:r>
              <a:rPr lang="en-US" dirty="0">
                <a:latin typeface="ATT Aleck Sans" panose="020B0503020203020204" pitchFamily="34" charset="0"/>
                <a:cs typeface="ATT Aleck Sans" panose="020B0503020203020204" pitchFamily="34" charset="0"/>
              </a:rPr>
              <a:t>Territory relevance, data cleansing accuracy, prioritization readiness, ROE alignment</a:t>
            </a:r>
            <a:br>
              <a:rPr lang="en-US" dirty="0">
                <a:latin typeface="ATT Aleck Sans" panose="020B0503020203020204" pitchFamily="34" charset="0"/>
                <a:cs typeface="ATT Aleck Sans" panose="020B0503020203020204" pitchFamily="34" charset="0"/>
              </a:rPr>
            </a:br>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p>
          <a:p>
            <a:r>
              <a:rPr lang="en-US" dirty="0">
                <a:latin typeface="ATT Aleck Sans" panose="020B0503020203020204" pitchFamily="34" charset="0"/>
                <a:cs typeface="ATT Aleck Sans" panose="020B0503020203020204" pitchFamily="34" charset="0"/>
              </a:rPr>
              <a:t>Now that the data is clean, verified, and prioritized, one more filter guides what moves into Salesforce. That filter is the ICP.</a:t>
            </a:r>
            <a:endParaRPr lang="en-US" sz="1200" b="1"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1AD3D554-0358-9F8F-33D4-DCE042330AE3}"/>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17</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2655488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Topic format: </a:t>
            </a:r>
            <a:r>
              <a:rPr lang="en-US" sz="1200" b="0" dirty="0">
                <a:latin typeface="ATT Aleck Sans" panose="020B0503020203020204" pitchFamily="34" charset="0"/>
                <a:cs typeface="ATT Aleck Sans" panose="020B0503020203020204" pitchFamily="34" charset="0"/>
              </a:rPr>
              <a:t>Concept introduction</a:t>
            </a:r>
          </a:p>
          <a:p>
            <a:r>
              <a:rPr lang="en-US" sz="1200" b="1" dirty="0">
                <a:latin typeface="ATT Aleck Sans" panose="020B0503020203020204" pitchFamily="34" charset="0"/>
                <a:cs typeface="ATT Aleck Sans" panose="020B0503020203020204" pitchFamily="34" charset="0"/>
              </a:rPr>
              <a:t>Estimated time: </a:t>
            </a:r>
            <a:r>
              <a:rPr lang="en-US" sz="1200" b="0" dirty="0">
                <a:latin typeface="ATT Aleck Sans" panose="020B0503020203020204" pitchFamily="34" charset="0"/>
                <a:cs typeface="ATT Aleck Sans" panose="020B0503020203020204" pitchFamily="34" charset="0"/>
              </a:rPr>
              <a:t>3 minutes</a:t>
            </a:r>
          </a:p>
          <a:p>
            <a:r>
              <a:rPr lang="en-US" sz="1200" b="1" dirty="0">
                <a:latin typeface="ATT Aleck Sans" panose="020B0503020203020204" pitchFamily="34" charset="0"/>
                <a:cs typeface="ATT Aleck Sans" panose="020B0503020203020204" pitchFamily="34" charset="0"/>
              </a:rPr>
              <a:t>Description: </a:t>
            </a:r>
            <a:r>
              <a:rPr lang="en-US" sz="1200" b="0" dirty="0">
                <a:latin typeface="ATT Aleck Sans" panose="020B0503020203020204" pitchFamily="34" charset="0"/>
                <a:cs typeface="ATT Aleck Sans" panose="020B0503020203020204" pitchFamily="34" charset="0"/>
              </a:rPr>
              <a:t>Review of the Ideal Customer Profile (ICP) criteria used to confirm that a prospect aligns with the strongest fit for ABC Business.</a:t>
            </a:r>
          </a:p>
          <a:p>
            <a:endParaRPr lang="en-US" sz="1200" b="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p>
          <a:p>
            <a:r>
              <a:rPr lang="en-US" sz="1200" dirty="0">
                <a:latin typeface="ATT Aleck Sans" panose="020B0503020203020204" pitchFamily="34" charset="0"/>
                <a:cs typeface="ATT Aleck Sans" panose="020B0503020203020204" pitchFamily="34" charset="0"/>
              </a:rPr>
              <a:t>As covered in the </a:t>
            </a:r>
            <a:r>
              <a:rPr lang="en-US" sz="1200" dirty="0" err="1">
                <a:latin typeface="ATT Aleck Sans" panose="020B0503020203020204" pitchFamily="34" charset="0"/>
                <a:cs typeface="ATT Aleck Sans" panose="020B0503020203020204" pitchFamily="34" charset="0"/>
              </a:rPr>
              <a:t>iPDF</a:t>
            </a:r>
            <a:r>
              <a:rPr lang="en-US" sz="1200" dirty="0">
                <a:latin typeface="ATT Aleck Sans" panose="020B0503020203020204" pitchFamily="34" charset="0"/>
                <a:cs typeface="ATT Aleck Sans" panose="020B0503020203020204" pitchFamily="34" charset="0"/>
              </a:rPr>
              <a:t> on Prospecting tools and sales cycle alignment, the Ideal Customer Profile (ICP) forms the foundation of effective prospecting. ICP outlines the type of business that represents the strongest fit for ABC Business solutions, based on cues such as industry, company size, technology use, and growth potential. Before any prospect moves into Salesforce, this ICP check acts as the final filter to confirm that the prospect aligns with the customer profile most likely to convert and deliver long-term value for ABC Business.</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p>
          <a:p>
            <a:r>
              <a:rPr lang="en-US" sz="1200" dirty="0">
                <a:latin typeface="ATT Aleck Sans" panose="020B0503020203020204" pitchFamily="34" charset="0"/>
                <a:cs typeface="ATT Aleck Sans" panose="020B0503020203020204" pitchFamily="34" charset="0"/>
              </a:rPr>
              <a:t>How could applying ICP early in the prospecting process save time and improve results?</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Focus on accounts with higher likelihood to convert;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Avoiding time spent on poor-fit prospects;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Prioritization of resources and efforts; and</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Better alignment with ABC Business goals.</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p>
          <a:p>
            <a:r>
              <a:rPr lang="en-US" sz="1200" dirty="0">
                <a:latin typeface="ATT Aleck Sans" panose="020B0503020203020204" pitchFamily="34" charset="0"/>
                <a:cs typeface="ATT Aleck Sans" panose="020B0503020203020204" pitchFamily="34" charset="0"/>
              </a:rPr>
              <a:t>With the ICP check complete, it’s time to put detective skills to work.</a:t>
            </a:r>
          </a:p>
        </p:txBody>
      </p:sp>
      <p:sp>
        <p:nvSpPr>
          <p:cNvPr id="4" name="Slide Number Placeholder 3"/>
          <p:cNvSpPr>
            <a:spLocks noGrp="1"/>
          </p:cNvSpPr>
          <p:nvPr>
            <p:ph type="sldNum" sz="quarter" idx="5"/>
          </p:nvPr>
        </p:nvSpPr>
        <p:spPr/>
        <p:txBody>
          <a:bodyPr/>
          <a:lstStyle/>
          <a:p>
            <a:fld id="{C41BD76B-1DB1-4990-9C19-7510E69EB24E}" type="slidenum">
              <a:rPr lang="en-US" smtClean="0"/>
              <a:t>18</a:t>
            </a:fld>
            <a:endParaRPr lang="en-US"/>
          </a:p>
        </p:txBody>
      </p:sp>
    </p:spTree>
    <p:extLst>
      <p:ext uri="{BB962C8B-B14F-4D97-AF65-F5344CB8AC3E}">
        <p14:creationId xmlns:p14="http://schemas.microsoft.com/office/powerpoint/2010/main" val="210484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400"/>
              </a:spcAft>
              <a:buNone/>
            </a:pPr>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Activity</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10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Breakout investigation with clues</a:t>
            </a:r>
          </a:p>
          <a:p>
            <a:pPr algn="l" rtl="0" fontAlgn="base">
              <a:spcAft>
                <a:spcPts val="400"/>
              </a:spcAft>
              <a:buNone/>
            </a:pPr>
            <a:endParaRPr lang="en-US" sz="1200" b="1" i="0" dirty="0">
              <a:solidFill>
                <a:srgbClr val="211D1E"/>
              </a:solidFill>
              <a:effectLst/>
              <a:latin typeface="ATT Aleck Sans" panose="020B0503020203020204" pitchFamily="34" charset="0"/>
              <a:ea typeface="Calibri" panose="020F050202020403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Every strong sale begins with solid research. In your prework on </a:t>
            </a:r>
            <a:r>
              <a:rPr lang="en-US" sz="1200" b="1" i="1" dirty="0">
                <a:latin typeface="ATT Aleck Sans" panose="020B0503020203020204" pitchFamily="34" charset="0"/>
                <a:cs typeface="ATT Aleck Sans" panose="020B0503020203020204" pitchFamily="34" charset="0"/>
              </a:rPr>
              <a:t>Prospect list quality scrubbing and ROE tools</a:t>
            </a:r>
            <a:r>
              <a:rPr lang="en-US" sz="1200" dirty="0">
                <a:latin typeface="ATT Aleck Sans" panose="020B0503020203020204" pitchFamily="34" charset="0"/>
                <a:cs typeface="ATT Aleck Sans" panose="020B0503020203020204" pitchFamily="34" charset="0"/>
              </a:rPr>
              <a:t>, you learned how to validate lists for accuracy and relevance. Let’s play detective and evaluate which leads are truly worth pursuing.</a:t>
            </a:r>
          </a:p>
          <a:p>
            <a:r>
              <a:rPr lang="en-US" sz="1200" b="1" dirty="0">
                <a:latin typeface="ATT Aleck Sans" panose="020B0503020203020204" pitchFamily="34" charset="0"/>
                <a:cs typeface="ATT Aleck Sans" panose="020B0503020203020204" pitchFamily="34" charset="0"/>
              </a:rPr>
              <a:t>Do: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Paste each profile (given below) into a breakout room chat.</a:t>
            </a:r>
          </a:p>
          <a:p>
            <a:pPr marL="628650" lvl="1" indent="-171450">
              <a:buFont typeface="Arial" panose="020B0604020202020204" pitchFamily="34" charset="0"/>
              <a:buChar char="•"/>
            </a:pPr>
            <a:r>
              <a:rPr lang="en-US" sz="1200" b="1" dirty="0">
                <a:latin typeface="ATT Aleck Sans" panose="020B0503020203020204" pitchFamily="34" charset="0"/>
                <a:cs typeface="ATT Aleck Sans" panose="020B0503020203020204" pitchFamily="34" charset="0"/>
              </a:rPr>
              <a:t>Profiles (assigned per team):</a:t>
            </a:r>
            <a:endParaRPr lang="en-US" sz="1200" dirty="0">
              <a:latin typeface="ATT Aleck Sans" panose="020B0503020203020204" pitchFamily="34" charset="0"/>
              <a:cs typeface="ATT Aleck Sans" panose="020B0503020203020204" pitchFamily="34" charset="0"/>
            </a:endParaRPr>
          </a:p>
          <a:p>
            <a:pPr lvl="2"/>
            <a:r>
              <a:rPr lang="en-US" sz="1200" b="1" dirty="0">
                <a:latin typeface="ATT Aleck Sans" panose="020B0503020203020204" pitchFamily="34" charset="0"/>
                <a:cs typeface="ATT Aleck Sans" panose="020B0503020203020204" pitchFamily="34" charset="0"/>
              </a:rPr>
              <a:t>1. </a:t>
            </a:r>
            <a:r>
              <a:rPr lang="en-US" sz="1200" b="1" dirty="0" err="1">
                <a:latin typeface="ATT Aleck Sans" panose="020B0503020203020204" pitchFamily="34" charset="0"/>
                <a:cs typeface="ATT Aleck Sans" panose="020B0503020203020204" pitchFamily="34" charset="0"/>
              </a:rPr>
              <a:t>Brightmed</a:t>
            </a:r>
            <a:r>
              <a:rPr lang="en-US" sz="1200" b="1" dirty="0">
                <a:latin typeface="ATT Aleck Sans" panose="020B0503020203020204" pitchFamily="34" charset="0"/>
                <a:cs typeface="ATT Aleck Sans" panose="020B0503020203020204" pitchFamily="34" charset="0"/>
              </a:rPr>
              <a:t> Health Systems</a:t>
            </a:r>
            <a:endParaRPr lang="en-US" sz="1200" dirty="0">
              <a:latin typeface="ATT Aleck Sans" panose="020B0503020203020204" pitchFamily="34" charset="0"/>
              <a:cs typeface="ATT Aleck Sans" panose="020B0503020203020204" pitchFamily="34" charset="0"/>
            </a:endParaRPr>
          </a:p>
          <a:p>
            <a:pPr lvl="2"/>
            <a:r>
              <a:rPr lang="en-US" sz="1200" b="1" dirty="0">
                <a:latin typeface="ATT Aleck Sans" panose="020B0503020203020204" pitchFamily="34" charset="0"/>
                <a:cs typeface="ATT Aleck Sans" panose="020B0503020203020204" pitchFamily="34" charset="0"/>
              </a:rPr>
              <a:t>Company size:</a:t>
            </a:r>
            <a:r>
              <a:rPr lang="en-US" sz="1200" dirty="0">
                <a:latin typeface="ATT Aleck Sans" panose="020B0503020203020204" pitchFamily="34" charset="0"/>
                <a:cs typeface="ATT Aleck Sans" panose="020B0503020203020204" pitchFamily="34" charset="0"/>
              </a:rPr>
              <a:t> 3,500 employees, five hospitals in the Midwest</a:t>
            </a:r>
          </a:p>
          <a:p>
            <a:pPr lvl="2"/>
            <a:r>
              <a:rPr lang="en-US" sz="1200" b="1" dirty="0">
                <a:latin typeface="ATT Aleck Sans" panose="020B0503020203020204" pitchFamily="34" charset="0"/>
                <a:cs typeface="ATT Aleck Sans" panose="020B0503020203020204" pitchFamily="34" charset="0"/>
              </a:rPr>
              <a:t>Business focus:</a:t>
            </a:r>
            <a:r>
              <a:rPr lang="en-US" sz="1200" dirty="0">
                <a:latin typeface="ATT Aleck Sans" panose="020B0503020203020204" pitchFamily="34" charset="0"/>
                <a:cs typeface="ATT Aleck Sans" panose="020B0503020203020204" pitchFamily="34" charset="0"/>
              </a:rPr>
              <a:t> Expanding telehealth services</a:t>
            </a:r>
          </a:p>
          <a:p>
            <a:pPr lvl="2"/>
            <a:r>
              <a:rPr lang="en-US" sz="1200" b="1" dirty="0">
                <a:latin typeface="ATT Aleck Sans" panose="020B0503020203020204" pitchFamily="34" charset="0"/>
                <a:cs typeface="ATT Aleck Sans" panose="020B0503020203020204" pitchFamily="34" charset="0"/>
              </a:rPr>
              <a:t>IT Infrastructure:</a:t>
            </a:r>
            <a:r>
              <a:rPr lang="en-US" sz="1200" dirty="0">
                <a:latin typeface="ATT Aleck Sans" panose="020B0503020203020204" pitchFamily="34" charset="0"/>
                <a:cs typeface="ATT Aleck Sans" panose="020B0503020203020204" pitchFamily="34" charset="0"/>
              </a:rPr>
              <a:t> Experiencing bandwidth issues during peak telehealth hours</a:t>
            </a:r>
          </a:p>
          <a:p>
            <a:pPr lvl="2"/>
            <a:r>
              <a:rPr lang="en-US" sz="1200" b="1" dirty="0">
                <a:latin typeface="ATT Aleck Sans" panose="020B0503020203020204" pitchFamily="34" charset="0"/>
                <a:cs typeface="ATT Aleck Sans" panose="020B0503020203020204" pitchFamily="34" charset="0"/>
              </a:rPr>
              <a:t>Decision-makers:</a:t>
            </a:r>
            <a:r>
              <a:rPr lang="en-US" sz="1200" dirty="0">
                <a:latin typeface="ATT Aleck Sans" panose="020B0503020203020204" pitchFamily="34" charset="0"/>
                <a:cs typeface="ATT Aleck Sans" panose="020B0503020203020204" pitchFamily="34" charset="0"/>
              </a:rPr>
              <a:t> CIO </a:t>
            </a:r>
            <a:r>
              <a:rPr lang="en-US" sz="1200" dirty="0" err="1">
                <a:latin typeface="ATT Aleck Sans" panose="020B0503020203020204" pitchFamily="34" charset="0"/>
                <a:cs typeface="ATT Aleck Sans" panose="020B0503020203020204" pitchFamily="34" charset="0"/>
              </a:rPr>
              <a:t>ABCended</a:t>
            </a:r>
            <a:r>
              <a:rPr lang="en-US" sz="1200" dirty="0">
                <a:latin typeface="ATT Aleck Sans" panose="020B0503020203020204" pitchFamily="34" charset="0"/>
                <a:cs typeface="ATT Aleck Sans" panose="020B0503020203020204" pitchFamily="34" charset="0"/>
              </a:rPr>
              <a:t> ABC webinar, no other contacts engaged yet</a:t>
            </a:r>
          </a:p>
          <a:p>
            <a:pPr lvl="2"/>
            <a:r>
              <a:rPr lang="en-US" sz="1200" b="1" dirty="0">
                <a:latin typeface="ATT Aleck Sans" panose="020B0503020203020204" pitchFamily="34" charset="0"/>
                <a:cs typeface="ATT Aleck Sans" panose="020B0503020203020204" pitchFamily="34" charset="0"/>
              </a:rPr>
              <a:t>Timeline:</a:t>
            </a:r>
            <a:r>
              <a:rPr lang="en-US" sz="1200" dirty="0">
                <a:latin typeface="ATT Aleck Sans" panose="020B0503020203020204" pitchFamily="34" charset="0"/>
                <a:cs typeface="ATT Aleck Sans" panose="020B0503020203020204" pitchFamily="34" charset="0"/>
              </a:rPr>
              <a:t> Expansion planning ongoing, no firm rollout date</a:t>
            </a:r>
          </a:p>
          <a:p>
            <a:pPr lvl="2"/>
            <a:r>
              <a:rPr lang="en-US" sz="1200" b="1" dirty="0">
                <a:latin typeface="ATT Aleck Sans" panose="020B0503020203020204" pitchFamily="34" charset="0"/>
                <a:cs typeface="ATT Aleck Sans" panose="020B0503020203020204" pitchFamily="34" charset="0"/>
              </a:rPr>
              <a:t>Notes:</a:t>
            </a:r>
            <a:r>
              <a:rPr lang="en-US" sz="1200" dirty="0">
                <a:latin typeface="ATT Aleck Sans" panose="020B0503020203020204" pitchFamily="34" charset="0"/>
                <a:cs typeface="ATT Aleck Sans" panose="020B0503020203020204" pitchFamily="34" charset="0"/>
              </a:rPr>
              <a:t> Interested in cloud-based solutions; regulatory compliance is critical</a:t>
            </a:r>
          </a:p>
          <a:p>
            <a:pPr lvl="2"/>
            <a:r>
              <a:rPr lang="en-US" sz="1200" b="1" dirty="0">
                <a:latin typeface="ATT Aleck Sans" panose="020B0503020203020204" pitchFamily="34" charset="0"/>
                <a:cs typeface="ATT Aleck Sans" panose="020B0503020203020204" pitchFamily="34" charset="0"/>
              </a:rPr>
              <a:t>2. </a:t>
            </a:r>
            <a:r>
              <a:rPr lang="en-US" sz="1200" b="1" dirty="0" err="1">
                <a:latin typeface="ATT Aleck Sans" panose="020B0503020203020204" pitchFamily="34" charset="0"/>
                <a:cs typeface="ATT Aleck Sans" panose="020B0503020203020204" pitchFamily="34" charset="0"/>
              </a:rPr>
              <a:t>Speedlogix</a:t>
            </a:r>
            <a:r>
              <a:rPr lang="en-US" sz="1200" b="1" dirty="0">
                <a:latin typeface="ATT Aleck Sans" panose="020B0503020203020204" pitchFamily="34" charset="0"/>
                <a:cs typeface="ATT Aleck Sans" panose="020B0503020203020204" pitchFamily="34" charset="0"/>
              </a:rPr>
              <a:t> Logistics</a:t>
            </a:r>
            <a:endParaRPr lang="en-US" sz="1200" dirty="0">
              <a:latin typeface="ATT Aleck Sans" panose="020B0503020203020204" pitchFamily="34" charset="0"/>
              <a:cs typeface="ATT Aleck Sans" panose="020B0503020203020204" pitchFamily="34" charset="0"/>
            </a:endParaRPr>
          </a:p>
          <a:p>
            <a:pPr lvl="2"/>
            <a:r>
              <a:rPr lang="en-US" sz="1200" b="1" dirty="0">
                <a:latin typeface="ATT Aleck Sans" panose="020B0503020203020204" pitchFamily="34" charset="0"/>
                <a:cs typeface="ATT Aleck Sans" panose="020B0503020203020204" pitchFamily="34" charset="0"/>
              </a:rPr>
              <a:t>Company size:</a:t>
            </a:r>
            <a:r>
              <a:rPr lang="en-US" sz="1200" dirty="0">
                <a:latin typeface="ATT Aleck Sans" panose="020B0503020203020204" pitchFamily="34" charset="0"/>
                <a:cs typeface="ATT Aleck Sans" panose="020B0503020203020204" pitchFamily="34" charset="0"/>
              </a:rPr>
              <a:t> 250 trucks, four regional distribution centers</a:t>
            </a:r>
          </a:p>
          <a:p>
            <a:pPr lvl="2"/>
            <a:r>
              <a:rPr lang="en-US" sz="1200" b="1" dirty="0">
                <a:latin typeface="ATT Aleck Sans" panose="020B0503020203020204" pitchFamily="34" charset="0"/>
                <a:cs typeface="ATT Aleck Sans" panose="020B0503020203020204" pitchFamily="34" charset="0"/>
              </a:rPr>
              <a:t>Business focus:</a:t>
            </a:r>
            <a:r>
              <a:rPr lang="en-US" sz="1200" dirty="0">
                <a:latin typeface="ATT Aleck Sans" panose="020B0503020203020204" pitchFamily="34" charset="0"/>
                <a:cs typeface="ATT Aleck Sans" panose="020B0503020203020204" pitchFamily="34" charset="0"/>
              </a:rPr>
              <a:t> Supply chain optimization and real-time fleet tracking</a:t>
            </a:r>
          </a:p>
          <a:p>
            <a:pPr lvl="2"/>
            <a:r>
              <a:rPr lang="en-US" sz="1200" b="1" dirty="0">
                <a:latin typeface="ATT Aleck Sans" panose="020B0503020203020204" pitchFamily="34" charset="0"/>
                <a:cs typeface="ATT Aleck Sans" panose="020B0503020203020204" pitchFamily="34" charset="0"/>
              </a:rPr>
              <a:t>Current tools:</a:t>
            </a:r>
            <a:r>
              <a:rPr lang="en-US" sz="1200" dirty="0">
                <a:latin typeface="ATT Aleck Sans" panose="020B0503020203020204" pitchFamily="34" charset="0"/>
                <a:cs typeface="ATT Aleck Sans" panose="020B0503020203020204" pitchFamily="34" charset="0"/>
              </a:rPr>
              <a:t> Competitor IoT platform in use</a:t>
            </a:r>
          </a:p>
          <a:p>
            <a:pPr lvl="2"/>
            <a:r>
              <a:rPr lang="en-US" sz="1200" b="1" dirty="0">
                <a:latin typeface="ATT Aleck Sans" panose="020B0503020203020204" pitchFamily="34" charset="0"/>
                <a:cs typeface="ATT Aleck Sans" panose="020B0503020203020204" pitchFamily="34" charset="0"/>
              </a:rPr>
              <a:t>Decision-makers:</a:t>
            </a:r>
            <a:r>
              <a:rPr lang="en-US" sz="1200" dirty="0">
                <a:latin typeface="ATT Aleck Sans" panose="020B0503020203020204" pitchFamily="34" charset="0"/>
                <a:cs typeface="ATT Aleck Sans" panose="020B0503020203020204" pitchFamily="34" charset="0"/>
              </a:rPr>
              <a:t> CEO interested in better tracking; logistics manager partially engaged; no IT contact yet</a:t>
            </a:r>
          </a:p>
          <a:p>
            <a:pPr lvl="2"/>
            <a:r>
              <a:rPr lang="en-US" sz="1200" b="1" dirty="0">
                <a:latin typeface="ATT Aleck Sans" panose="020B0503020203020204" pitchFamily="34" charset="0"/>
                <a:cs typeface="ATT Aleck Sans" panose="020B0503020203020204" pitchFamily="34" charset="0"/>
              </a:rPr>
              <a:t>Pain points:</a:t>
            </a:r>
            <a:r>
              <a:rPr lang="en-US" sz="1200" dirty="0">
                <a:latin typeface="ATT Aleck Sans" panose="020B0503020203020204" pitchFamily="34" charset="0"/>
                <a:cs typeface="ATT Aleck Sans" panose="020B0503020203020204" pitchFamily="34" charset="0"/>
              </a:rPr>
              <a:t> Tracking delays, operational inefficiencies, high fuel costs</a:t>
            </a:r>
          </a:p>
          <a:p>
            <a:pPr lvl="2"/>
            <a:r>
              <a:rPr lang="en-US" sz="1200" b="1" dirty="0">
                <a:latin typeface="ATT Aleck Sans" panose="020B0503020203020204" pitchFamily="34" charset="0"/>
                <a:cs typeface="ATT Aleck Sans" panose="020B0503020203020204" pitchFamily="34" charset="0"/>
              </a:rPr>
              <a:t>Timeline:</a:t>
            </a:r>
            <a:r>
              <a:rPr lang="en-US" sz="1200" dirty="0">
                <a:latin typeface="ATT Aleck Sans" panose="020B0503020203020204" pitchFamily="34" charset="0"/>
                <a:cs typeface="ATT Aleck Sans" panose="020B0503020203020204" pitchFamily="34" charset="0"/>
              </a:rPr>
              <a:t> Wants solution evaluation within next 3–4 months</a:t>
            </a:r>
          </a:p>
          <a:p>
            <a:pPr lvl="2"/>
            <a:r>
              <a:rPr lang="en-US" sz="1200" b="1" dirty="0">
                <a:latin typeface="ATT Aleck Sans" panose="020B0503020203020204" pitchFamily="34" charset="0"/>
                <a:cs typeface="ATT Aleck Sans" panose="020B0503020203020204" pitchFamily="34" charset="0"/>
              </a:rPr>
              <a:t>Notes:</a:t>
            </a:r>
            <a:r>
              <a:rPr lang="en-US" sz="1200" dirty="0">
                <a:latin typeface="ATT Aleck Sans" panose="020B0503020203020204" pitchFamily="34" charset="0"/>
                <a:cs typeface="ATT Aleck Sans" panose="020B0503020203020204" pitchFamily="34" charset="0"/>
              </a:rPr>
              <a:t> Prioritize cost savings and ROI metrics for pitch</a:t>
            </a:r>
          </a:p>
          <a:p>
            <a:pPr lvl="2"/>
            <a:r>
              <a:rPr lang="en-US" sz="1200" b="1" dirty="0">
                <a:latin typeface="ATT Aleck Sans" panose="020B0503020203020204" pitchFamily="34" charset="0"/>
                <a:cs typeface="ATT Aleck Sans" panose="020B0503020203020204" pitchFamily="34" charset="0"/>
              </a:rPr>
              <a:t>3. </a:t>
            </a:r>
            <a:r>
              <a:rPr lang="en-US" sz="1200" b="1" dirty="0" err="1">
                <a:latin typeface="ATT Aleck Sans" panose="020B0503020203020204" pitchFamily="34" charset="0"/>
                <a:cs typeface="ATT Aleck Sans" panose="020B0503020203020204" pitchFamily="34" charset="0"/>
              </a:rPr>
              <a:t>Edunova</a:t>
            </a:r>
            <a:r>
              <a:rPr lang="en-US" sz="1200" b="1" dirty="0">
                <a:latin typeface="ATT Aleck Sans" panose="020B0503020203020204" pitchFamily="34" charset="0"/>
                <a:cs typeface="ATT Aleck Sans" panose="020B0503020203020204" pitchFamily="34" charset="0"/>
              </a:rPr>
              <a:t> Charter Schools</a:t>
            </a:r>
            <a:endParaRPr lang="en-US" sz="1200" dirty="0">
              <a:latin typeface="ATT Aleck Sans" panose="020B0503020203020204" pitchFamily="34" charset="0"/>
              <a:cs typeface="ATT Aleck Sans" panose="020B0503020203020204" pitchFamily="34" charset="0"/>
            </a:endParaRPr>
          </a:p>
          <a:p>
            <a:pPr lvl="2"/>
            <a:r>
              <a:rPr lang="en-US" sz="1200" b="1" dirty="0">
                <a:latin typeface="ATT Aleck Sans" panose="020B0503020203020204" pitchFamily="34" charset="0"/>
                <a:cs typeface="ATT Aleck Sans" panose="020B0503020203020204" pitchFamily="34" charset="0"/>
              </a:rPr>
              <a:t>Company size:</a:t>
            </a:r>
            <a:r>
              <a:rPr lang="en-US" sz="1200" dirty="0">
                <a:latin typeface="ATT Aleck Sans" panose="020B0503020203020204" pitchFamily="34" charset="0"/>
                <a:cs typeface="ATT Aleck Sans" panose="020B0503020203020204" pitchFamily="34" charset="0"/>
              </a:rPr>
              <a:t> 15 schools, ~6,000 students</a:t>
            </a:r>
          </a:p>
          <a:p>
            <a:pPr lvl="2"/>
            <a:r>
              <a:rPr lang="en-US" sz="1200" b="1" dirty="0">
                <a:latin typeface="ATT Aleck Sans" panose="020B0503020203020204" pitchFamily="34" charset="0"/>
                <a:cs typeface="ATT Aleck Sans" panose="020B0503020203020204" pitchFamily="34" charset="0"/>
              </a:rPr>
              <a:t>Business focus:</a:t>
            </a:r>
            <a:r>
              <a:rPr lang="en-US" sz="1200" dirty="0">
                <a:latin typeface="ATT Aleck Sans" panose="020B0503020203020204" pitchFamily="34" charset="0"/>
                <a:cs typeface="ATT Aleck Sans" panose="020B0503020203020204" pitchFamily="34" charset="0"/>
              </a:rPr>
              <a:t> Hybrid learning expansion; integrating digital classrooms</a:t>
            </a:r>
          </a:p>
          <a:p>
            <a:pPr lvl="2"/>
            <a:r>
              <a:rPr lang="en-US" sz="1200" b="1" dirty="0">
                <a:latin typeface="ATT Aleck Sans" panose="020B0503020203020204" pitchFamily="34" charset="0"/>
                <a:cs typeface="ATT Aleck Sans" panose="020B0503020203020204" pitchFamily="34" charset="0"/>
              </a:rPr>
              <a:t>IT Infrastructure:</a:t>
            </a:r>
            <a:r>
              <a:rPr lang="en-US" sz="1200" dirty="0">
                <a:latin typeface="ATT Aleck Sans" panose="020B0503020203020204" pitchFamily="34" charset="0"/>
                <a:cs typeface="ATT Aleck Sans" panose="020B0503020203020204" pitchFamily="34" charset="0"/>
              </a:rPr>
              <a:t> IT manager engaged, budget pending</a:t>
            </a:r>
          </a:p>
          <a:p>
            <a:pPr lvl="2"/>
            <a:r>
              <a:rPr lang="en-US" sz="1200" b="1" dirty="0">
                <a:latin typeface="ATT Aleck Sans" panose="020B0503020203020204" pitchFamily="34" charset="0"/>
                <a:cs typeface="ATT Aleck Sans" panose="020B0503020203020204" pitchFamily="34" charset="0"/>
              </a:rPr>
              <a:t>Decision-makers:</a:t>
            </a:r>
            <a:r>
              <a:rPr lang="en-US" sz="1200" dirty="0">
                <a:latin typeface="ATT Aleck Sans" panose="020B0503020203020204" pitchFamily="34" charset="0"/>
                <a:cs typeface="ATT Aleck Sans" panose="020B0503020203020204" pitchFamily="34" charset="0"/>
              </a:rPr>
              <a:t> IT manager and principal are key contacts</a:t>
            </a:r>
          </a:p>
          <a:p>
            <a:pPr lvl="2"/>
            <a:r>
              <a:rPr lang="en-US" sz="1200" b="1" dirty="0">
                <a:latin typeface="ATT Aleck Sans" panose="020B0503020203020204" pitchFamily="34" charset="0"/>
                <a:cs typeface="ATT Aleck Sans" panose="020B0503020203020204" pitchFamily="34" charset="0"/>
              </a:rPr>
              <a:t>Pain points:</a:t>
            </a:r>
            <a:r>
              <a:rPr lang="en-US" sz="1200" dirty="0">
                <a:latin typeface="ATT Aleck Sans" panose="020B0503020203020204" pitchFamily="34" charset="0"/>
                <a:cs typeface="ATT Aleck Sans" panose="020B0503020203020204" pitchFamily="34" charset="0"/>
              </a:rPr>
              <a:t> Limited bandwidth in some schools, outdated video conferencing hardware</a:t>
            </a:r>
          </a:p>
          <a:p>
            <a:pPr lvl="2"/>
            <a:r>
              <a:rPr lang="en-US" sz="1200" b="1" dirty="0">
                <a:latin typeface="ATT Aleck Sans" panose="020B0503020203020204" pitchFamily="34" charset="0"/>
                <a:cs typeface="ATT Aleck Sans" panose="020B0503020203020204" pitchFamily="34" charset="0"/>
              </a:rPr>
              <a:t>Timeline:</a:t>
            </a:r>
            <a:r>
              <a:rPr lang="en-US" sz="1200" dirty="0">
                <a:latin typeface="ATT Aleck Sans" panose="020B0503020203020204" pitchFamily="34" charset="0"/>
                <a:cs typeface="ATT Aleck Sans" panose="020B0503020203020204" pitchFamily="34" charset="0"/>
              </a:rPr>
              <a:t> Planning for next academic year</a:t>
            </a:r>
          </a:p>
          <a:p>
            <a:pPr lvl="2"/>
            <a:r>
              <a:rPr lang="en-US" sz="1200" b="1" dirty="0">
                <a:latin typeface="ATT Aleck Sans" panose="020B0503020203020204" pitchFamily="34" charset="0"/>
                <a:cs typeface="ATT Aleck Sans" panose="020B0503020203020204" pitchFamily="34" charset="0"/>
              </a:rPr>
              <a:t>Notes:</a:t>
            </a:r>
            <a:r>
              <a:rPr lang="en-US" sz="1200" dirty="0">
                <a:latin typeface="ATT Aleck Sans" panose="020B0503020203020204" pitchFamily="34" charset="0"/>
                <a:cs typeface="ATT Aleck Sans" panose="020B0503020203020204" pitchFamily="34" charset="0"/>
              </a:rPr>
              <a:t> Highlight educational solutions, scalability, and ease of deployment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Give 10 minutes for analysis.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Prompt each group with:</a:t>
            </a:r>
          </a:p>
          <a:p>
            <a:pPr marL="360000" indent="-171450">
              <a:buFont typeface="Courier New" panose="02070309020205020404" pitchFamily="49" charset="0"/>
              <a:buChar char="o"/>
            </a:pPr>
            <a:r>
              <a:rPr lang="en-US" sz="1200" dirty="0">
                <a:latin typeface="ATT Aleck Sans" panose="020B0503020203020204" pitchFamily="34" charset="0"/>
                <a:cs typeface="ATT Aleck Sans" panose="020B0503020203020204" pitchFamily="34" charset="0"/>
              </a:rPr>
              <a:t>Which details build your confidence?</a:t>
            </a:r>
          </a:p>
          <a:p>
            <a:pPr marL="360000" indent="-171450">
              <a:buFont typeface="Courier New" panose="02070309020205020404" pitchFamily="49" charset="0"/>
              <a:buChar char="o"/>
            </a:pPr>
            <a:r>
              <a:rPr lang="en-US" sz="1200" dirty="0">
                <a:latin typeface="ATT Aleck Sans" panose="020B0503020203020204" pitchFamily="34" charset="0"/>
                <a:cs typeface="ATT Aleck Sans" panose="020B0503020203020204" pitchFamily="34" charset="0"/>
              </a:rPr>
              <a:t>What would you verify?</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Bring groups back to main room.</a:t>
            </a:r>
          </a:p>
          <a:p>
            <a:pPr marL="0" indent="0">
              <a:buFont typeface="Arial" panose="020B0604020202020204" pitchFamily="34" charset="0"/>
              <a:buNone/>
            </a:pPr>
            <a:endParaRPr lang="en-US" sz="1200" b="1"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r>
              <a:rPr lang="en-US" sz="1200" b="1" dirty="0">
                <a:latin typeface="ATT Aleck Sans" panose="020B0503020203020204" pitchFamily="34" charset="0"/>
                <a:cs typeface="ATT Aleck Sans" panose="020B0503020203020204" pitchFamily="34" charset="0"/>
              </a:rPr>
              <a:t>Ask (debrief):</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Which indicators helped you validate prospect quality?</a:t>
            </a:r>
          </a:p>
          <a:p>
            <a:endParaRPr lang="en-US" sz="1200" b="1"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r>
              <a:rPr lang="en-US" sz="1200" b="1" dirty="0">
                <a:latin typeface="ATT Aleck Sans" panose="020B0503020203020204" pitchFamily="34" charset="0"/>
                <a:cs typeface="ATT Aleck Sans" panose="020B0503020203020204" pitchFamily="34" charset="0"/>
              </a:rPr>
              <a:t>Listen for:</a:t>
            </a:r>
          </a:p>
          <a:p>
            <a:pPr marL="0" indent="0">
              <a:buFont typeface="Arial" panose="020B0604020202020204" pitchFamily="34" charset="0"/>
              <a:buNone/>
            </a:pPr>
            <a:r>
              <a:rPr lang="en-US" sz="1200" dirty="0">
                <a:latin typeface="ATT Aleck Sans" panose="020B0503020203020204" pitchFamily="34" charset="0"/>
                <a:cs typeface="ATT Aleck Sans" panose="020B0503020203020204" pitchFamily="34" charset="0"/>
              </a:rPr>
              <a:t>Budget fit, business growth potential, and alignment to ABC solutions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Once you’ve identified strong prospects, how do you grab their </a:t>
            </a:r>
            <a:r>
              <a:rPr lang="en-US" sz="1200" dirty="0" err="1">
                <a:latin typeface="ATT Aleck Sans" panose="020B0503020203020204" pitchFamily="34" charset="0"/>
                <a:cs typeface="ATT Aleck Sans" panose="020B0503020203020204" pitchFamily="34" charset="0"/>
              </a:rPr>
              <a:t>ABCention</a:t>
            </a:r>
            <a:r>
              <a:rPr lang="en-US" sz="1200" dirty="0">
                <a:latin typeface="ATT Aleck Sans" panose="020B0503020203020204" pitchFamily="34" charset="0"/>
                <a:cs typeface="ATT Aleck Sans" panose="020B0503020203020204" pitchFamily="34" charset="0"/>
              </a:rPr>
              <a:t>? Let’s find out.</a:t>
            </a:r>
          </a:p>
          <a:p>
            <a:endParaRPr lang="en-US" sz="1200"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TT Aleck Sans" panose="020B0503020203020204" pitchFamily="34" charset="0"/>
                <a:cs typeface="ATT Aleck Sans" panose="020B0503020203020204" pitchFamily="34" charset="0"/>
              </a:rPr>
              <a:t>Continue to the next slide.</a:t>
            </a:r>
          </a:p>
          <a:p>
            <a:br>
              <a:rPr lang="en-US" sz="1200" dirty="0">
                <a:latin typeface="ATT Aleck Sans" panose="020B0503020203020204" pitchFamily="34" charset="0"/>
                <a:cs typeface="ATT Aleck Sans" panose="020B0503020203020204" pitchFamily="34" charset="0"/>
              </a:rPr>
            </a:br>
            <a:endParaRPr lang="en-US" sz="1200" b="1" i="0" dirty="0">
              <a:solidFill>
                <a:srgbClr val="211D1E"/>
              </a:solidFill>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4" name="Slide Number Placeholder 3"/>
          <p:cNvSpPr>
            <a:spLocks noGrp="1"/>
          </p:cNvSpPr>
          <p:nvPr>
            <p:ph type="sldNum" sz="quarter" idx="5"/>
          </p:nvPr>
        </p:nvSpPr>
        <p:spPr/>
        <p:txBody>
          <a:bodyPr/>
          <a:lstStyle/>
          <a:p>
            <a:fld id="{EB361747-A2A8-44B1-850D-0AC0CFDA58C2}" type="slidenum">
              <a:rPr lang="en-US" smtClean="0"/>
              <a:t>19</a:t>
            </a:fld>
            <a:endParaRPr lang="en-US"/>
          </a:p>
        </p:txBody>
      </p:sp>
    </p:spTree>
    <p:extLst>
      <p:ext uri="{BB962C8B-B14F-4D97-AF65-F5344CB8AC3E}">
        <p14:creationId xmlns:p14="http://schemas.microsoft.com/office/powerpoint/2010/main" val="58885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A3F5F-67D5-4868-5D52-151900251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2AE-0288-48BC-3948-3E739A16F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36399-2BF4-36F9-1C5C-CCC07A79047D}"/>
              </a:ext>
            </a:extLst>
          </p:cNvPr>
          <p:cNvSpPr>
            <a:spLocks noGrp="1"/>
          </p:cNvSpPr>
          <p:nvPr>
            <p:ph type="body" idx="1"/>
          </p:nvPr>
        </p:nvSpPr>
        <p:spPr/>
        <p:txBody>
          <a:bodyPr/>
          <a:lstStyle/>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Title</a:t>
            </a:r>
          </a:p>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 </a:t>
            </a:r>
            <a:r>
              <a:rPr kumimoji="0" lang="en-US"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1 minute</a:t>
            </a:r>
          </a:p>
          <a:p>
            <a:pPr marL="0" marR="0" lvl="0" indent="0" algn="l" defTabSz="914400" rtl="0" eaLnBrk="1" fontAlgn="base" latinLnBrk="0" hangingPunct="1">
              <a:lnSpc>
                <a:spcPct val="100000"/>
              </a:lnSpc>
              <a:spcAft>
                <a:spcPts val="600"/>
              </a:spcAft>
              <a:buClrTx/>
              <a:buSzTx/>
              <a:buFontTx/>
              <a:buNone/>
              <a:tabLst/>
              <a:defRPr/>
            </a:pPr>
            <a:r>
              <a:rPr kumimoji="0" lang="en-US"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Description: </a:t>
            </a:r>
            <a:r>
              <a:rPr lang="en-US" dirty="0">
                <a:latin typeface="ATT Aleck Sans" panose="020B0503020203020204" pitchFamily="34" charset="0"/>
                <a:cs typeface="ATT Aleck Sans" panose="020B0503020203020204" pitchFamily="34" charset="0"/>
              </a:rPr>
              <a:t>Introduction of the topic and session</a:t>
            </a:r>
          </a:p>
          <a:p>
            <a:pPr marL="0" marR="0" lvl="0" indent="0" algn="l" defTabSz="914400" rtl="0" eaLnBrk="1" fontAlgn="base" latinLnBrk="0" hangingPunct="1">
              <a:lnSpc>
                <a:spcPct val="100000"/>
              </a:lnSpc>
              <a:spcAft>
                <a:spcPts val="600"/>
              </a:spcAft>
              <a:buClrTx/>
              <a:buSzTx/>
              <a:buFontTx/>
              <a:buNone/>
              <a:tabLst/>
              <a:defRPr/>
            </a:pPr>
            <a:endParaRPr lang="en-US" b="1" i="0" kern="1200" dirty="0">
              <a:effectLst/>
              <a:latin typeface="ATT Aleck Sans" panose="020B0503020203020204" pitchFamily="34" charset="0"/>
              <a:cs typeface="ATT Aleck Sans" panose="020B0503020203020204" pitchFamily="34" charset="0"/>
            </a:endParaRPr>
          </a:p>
          <a:p>
            <a:pPr marL="0" marR="0">
              <a:lnSpc>
                <a:spcPct val="107000"/>
              </a:lnSpc>
              <a:spcBef>
                <a:spcPts val="0"/>
              </a:spcBef>
              <a:spcAft>
                <a:spcPts val="800"/>
              </a:spcAft>
            </a:pPr>
            <a:r>
              <a:rPr lang="en-US" b="1" i="0" kern="100" dirty="0">
                <a:effectLst/>
                <a:latin typeface="ATT Aleck Sans" panose="020B0503020203020204" pitchFamily="34" charset="0"/>
                <a:ea typeface="Calibri" panose="020F0502020204030204" pitchFamily="34" charset="0"/>
                <a:cs typeface="ATT Aleck Sans" panose="020B0503020203020204" pitchFamily="34" charset="0"/>
              </a:rPr>
              <a:t>Do:</a:t>
            </a:r>
            <a:r>
              <a:rPr lang="en-US" b="1" i="1" kern="100" dirty="0">
                <a:effectLst/>
                <a:latin typeface="ATT Aleck Sans" panose="020B0503020203020204" pitchFamily="34" charset="0"/>
                <a:ea typeface="Calibri" panose="020F0502020204030204" pitchFamily="34" charset="0"/>
                <a:cs typeface="ATT Aleck Sans" panose="020B0503020203020204" pitchFamily="34" charset="0"/>
              </a:rPr>
              <a:t> </a:t>
            </a:r>
            <a:r>
              <a:rPr lang="en-US" i="0" kern="100" dirty="0">
                <a:effectLst/>
                <a:latin typeface="ATT Aleck Sans" panose="020B0503020203020204" pitchFamily="34" charset="0"/>
                <a:ea typeface="Calibri" panose="020F0502020204030204" pitchFamily="34" charset="0"/>
                <a:cs typeface="ATT Aleck Sans" panose="020B0503020203020204" pitchFamily="34" charset="0"/>
              </a:rPr>
              <a:t>Display this slide at the beginning of the class.​</a:t>
            </a:r>
            <a:endParaRPr lang="en-US" i="0" dirty="0">
              <a:latin typeface="ATT Aleck Sans" panose="020B0503020203020204" pitchFamily="34" charset="0"/>
              <a:cs typeface="ATT Aleck Sans" panose="020B0503020203020204" pitchFamily="34" charset="0"/>
            </a:endParaRPr>
          </a:p>
          <a:p>
            <a:endParaRPr lang="en-US" dirty="0">
              <a:latin typeface="ATT Aleck Sans" panose="020B0503020203020204" pitchFamily="34" charset="0"/>
              <a:cs typeface="ATT Aleck Sans" panose="020B0503020203020204" pitchFamily="34" charset="0"/>
            </a:endParaRPr>
          </a:p>
          <a:p>
            <a:r>
              <a:rPr lang="en-US" b="1" dirty="0">
                <a:effectLst/>
                <a:latin typeface="ATT Aleck Sans" panose="020B0503020203020204" pitchFamily="34" charset="0"/>
                <a:ea typeface="Calibri" panose="020F0502020204030204" pitchFamily="34" charset="0"/>
                <a:cs typeface="ATT Aleck Sans" panose="020B0503020203020204" pitchFamily="34" charset="0"/>
              </a:rPr>
              <a:t>Say: </a:t>
            </a:r>
            <a:r>
              <a:rPr lang="en-US" dirty="0">
                <a:latin typeface="ATT Aleck Sans" panose="020B0503020203020204" pitchFamily="34" charset="0"/>
                <a:cs typeface="ATT Aleck Sans" panose="020B0503020203020204" pitchFamily="34" charset="0"/>
              </a:rPr>
              <a:t>Welcome, everyone. This session explores what it takes to find the right prospects, spark meaningful conversations, and use Salesforce insights to guide next steps while connecting all of this to the ABC Business sales cycle for stronger prospecting outcomes. </a:t>
            </a:r>
            <a:r>
              <a:rPr lang="en-US" kern="1200" dirty="0">
                <a:solidFill>
                  <a:schemeClr val="tx1"/>
                </a:solidFill>
                <a:effectLst/>
                <a:latin typeface="ATT Aleck Sans" panose="020B0503020203020204" pitchFamily="34" charset="0"/>
                <a:cs typeface="ATT Aleck Sans" panose="020B0503020203020204" pitchFamily="34" charset="0"/>
              </a:rPr>
              <a:t>The goal is predictable success from first interaction to closed deal.</a:t>
            </a:r>
            <a:endParaRPr lang="en-US" dirty="0">
              <a:latin typeface="ATT Aleck Sans" panose="020B0503020203020204" pitchFamily="34" charset="0"/>
              <a:cs typeface="ATT Aleck Sans" panose="020B0503020203020204" pitchFamily="34" charset="0"/>
            </a:endParaRPr>
          </a:p>
          <a:p>
            <a:endParaRPr lang="en-US" b="1" dirty="0">
              <a:effectLst/>
              <a:latin typeface="ATT Aleck Sans" panose="020B0503020203020204" pitchFamily="34" charset="0"/>
              <a:ea typeface="Calibri" panose="020F0502020204030204" pitchFamily="34" charset="0"/>
              <a:cs typeface="ATT Aleck Sans" panose="020B0503020203020204" pitchFamily="34" charset="0"/>
            </a:endParaRPr>
          </a:p>
          <a:p>
            <a:r>
              <a:rPr lang="en-US" b="1" dirty="0">
                <a:effectLst/>
                <a:latin typeface="ATT Aleck Sans" panose="020B0503020203020204" pitchFamily="34" charset="0"/>
                <a:ea typeface="Calibri" panose="020F0502020204030204" pitchFamily="34" charset="0"/>
                <a:cs typeface="ATT Aleck Sans" panose="020B0503020203020204" pitchFamily="34" charset="0"/>
              </a:rPr>
              <a:t>Transition:</a:t>
            </a:r>
            <a:r>
              <a:rPr lang="en-US" dirty="0">
                <a:effectLst/>
                <a:latin typeface="ATT Aleck Sans" panose="020B0503020203020204" pitchFamily="34" charset="0"/>
                <a:ea typeface="Calibri" panose="020F0502020204030204" pitchFamily="34" charset="0"/>
                <a:cs typeface="ATT Aleck Sans" panose="020B0503020203020204" pitchFamily="34" charset="0"/>
              </a:rPr>
              <a:t> Before you start the session, let’s look at some ground rules.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effectLst/>
                <a:latin typeface="ATT Aleck Sans" panose="020B0503020203020204" pitchFamily="34" charset="0"/>
                <a:cs typeface="ATT Aleck Sans" panose="020B0503020203020204" pitchFamily="34" charset="0"/>
              </a:rPr>
              <a:t>Instructor note: </a:t>
            </a:r>
            <a:r>
              <a:rPr lang="en-US" kern="1200" dirty="0">
                <a:effectLst/>
                <a:latin typeface="ATT Aleck Sans" panose="020B0503020203020204" pitchFamily="34" charset="0"/>
                <a:cs typeface="ATT Aleck Sans" panose="020B0503020203020204" pitchFamily="34" charset="0"/>
              </a:rPr>
              <a:t>Continue to the next slide.</a:t>
            </a:r>
            <a:endParaRPr lang="en-US"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7866DC64-3E16-B3C7-ECDF-A5ACA3167AEA}"/>
              </a:ext>
            </a:extLst>
          </p:cNvPr>
          <p:cNvSpPr>
            <a:spLocks noGrp="1"/>
          </p:cNvSpPr>
          <p:nvPr>
            <p:ph type="sldNum" sz="quarter" idx="5"/>
          </p:nvPr>
        </p:nvSpPr>
        <p:spPr/>
        <p:txBody>
          <a:bodyPr/>
          <a:lstStyle/>
          <a:p>
            <a:fld id="{EB361747-A2A8-44B1-850D-0AC0CFDA58C2}" type="slidenum">
              <a:rPr lang="en-US" smtClean="0"/>
              <a:t>2</a:t>
            </a:fld>
            <a:endParaRPr lang="en-US"/>
          </a:p>
        </p:txBody>
      </p:sp>
    </p:spTree>
    <p:extLst>
      <p:ext uri="{BB962C8B-B14F-4D97-AF65-F5344CB8AC3E}">
        <p14:creationId xmlns:p14="http://schemas.microsoft.com/office/powerpoint/2010/main" val="135391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F0250-F006-A503-ED6D-17B53E717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4FA0A-24E2-ED77-3483-282F36DC1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01A75-0BD5-3C4D-766D-ADE3F769E7FE}"/>
              </a:ext>
            </a:extLst>
          </p:cNvPr>
          <p:cNvSpPr>
            <a:spLocks noGrp="1"/>
          </p:cNvSpPr>
          <p:nvPr>
            <p:ph type="body" idx="1"/>
          </p:nvPr>
        </p:nvSpPr>
        <p:spPr/>
        <p:txBody>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Topic introduction</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1 minute</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Introduction of the lesson topic and overview of what participants will learn and practice.</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Provide an engaging overview of the lesson focus and set expectations for the upcoming activities.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In this lesson, you’ll focus on what makes an initial connection stand out. You’ll explore how to create outreach messages that capture </a:t>
            </a:r>
            <a:r>
              <a:rPr lang="en-US" dirty="0" err="1">
                <a:latin typeface="ATT Aleck Sans" panose="020B0503020203020204" pitchFamily="34" charset="0"/>
                <a:cs typeface="ATT Aleck Sans" panose="020B0503020203020204" pitchFamily="34" charset="0"/>
              </a:rPr>
              <a:t>ABCention</a:t>
            </a:r>
            <a:r>
              <a:rPr lang="en-US" dirty="0">
                <a:latin typeface="ATT Aleck Sans" panose="020B0503020203020204" pitchFamily="34" charset="0"/>
                <a:cs typeface="ATT Aleck Sans" panose="020B0503020203020204" pitchFamily="34" charset="0"/>
              </a:rPr>
              <a:t>, spark curiosity, and set the stage for meaningful conversations. Together, you’ll look at ways to personalize communication, strike the right tone, and use insights to make every interaction count.</a:t>
            </a:r>
          </a:p>
          <a:p>
            <a:pPr marL="0" marR="0" lvl="0" indent="0">
              <a:lnSpc>
                <a:spcPct val="107000"/>
              </a:lnSpc>
              <a:spcBef>
                <a:spcPts val="0"/>
              </a:spcBef>
              <a:spcAft>
                <a:spcPts val="0"/>
              </a:spcAft>
              <a:buFont typeface="Arial" panose="020B0604020202020204" pitchFamily="34" charset="0"/>
              <a:buNone/>
            </a:pPr>
            <a:endParaRPr lang="en-US" b="0" kern="0" dirty="0">
              <a:latin typeface="ATT Aleck Sans" panose="020B0503020203020204" pitchFamily="34" charset="0"/>
              <a:cs typeface="ATT Aleck Sans" panose="020B0503020203020204" pitchFamily="34" charset="0"/>
            </a:endParaRPr>
          </a:p>
          <a:p>
            <a:pPr marR="0" lvl="0">
              <a:lnSpc>
                <a:spcPct val="107000"/>
              </a:lnSpc>
              <a:spcBef>
                <a:spcPts val="0"/>
              </a:spcBef>
              <a:spcAft>
                <a:spcPts val="0"/>
              </a:spcAft>
            </a:pPr>
            <a:r>
              <a:rPr lang="en-US" b="1" kern="0" dirty="0">
                <a:latin typeface="ATT Aleck Sans" panose="020B0503020203020204" pitchFamily="34" charset="0"/>
                <a:cs typeface="ATT Aleck Sans" panose="020B0503020203020204" pitchFamily="34" charset="0"/>
              </a:rPr>
              <a:t>Instructor note</a:t>
            </a: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R="0" lvl="0">
              <a:lnSpc>
                <a:spcPct val="107000"/>
              </a:lnSpc>
              <a:spcBef>
                <a:spcPts val="0"/>
              </a:spcBef>
              <a:spcAft>
                <a:spcPts val="0"/>
              </a:spcAft>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Continue to the next slide.</a:t>
            </a:r>
          </a:p>
          <a:p>
            <a:endParaRPr lang="en-US"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40B5AC54-D6D7-81D6-5D20-B58F39E37B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253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9643C-E0DF-82F4-F540-07185A89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E51ED-0BC0-6691-19DA-502D57ABAFB6}"/>
              </a:ext>
            </a:extLst>
          </p:cNvPr>
          <p:cNvSpPr>
            <a:spLocks noGrp="1" noRot="1" noChangeAspect="1"/>
          </p:cNvSpPr>
          <p:nvPr>
            <p:ph type="sldImg"/>
          </p:nvPr>
        </p:nvSpPr>
        <p:spPr>
          <a:xfrm>
            <a:off x="687388" y="1144588"/>
            <a:ext cx="5483225" cy="3084512"/>
          </a:xfrm>
        </p:spPr>
      </p:sp>
      <p:sp>
        <p:nvSpPr>
          <p:cNvPr id="3" name="Notes Placeholder 2">
            <a:extLst>
              <a:ext uri="{FF2B5EF4-FFF2-40B4-BE49-F238E27FC236}">
                <a16:creationId xmlns:a16="http://schemas.microsoft.com/office/drawing/2014/main" id="{D69AB39F-B0F7-E6CF-0BE3-B0044714CF71}"/>
              </a:ext>
            </a:extLst>
          </p:cNvPr>
          <p:cNvSpPr>
            <a:spLocks noGrp="1"/>
          </p:cNvSpPr>
          <p:nvPr>
            <p:ph type="body" idx="1"/>
          </p:nvPr>
        </p:nvSpPr>
        <p:spPr>
          <a:xfrm>
            <a:off x="700270" y="4470568"/>
            <a:ext cx="5486400" cy="37827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Skill-building activity: Peer roleplay and poll voting</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7 minutes</a:t>
            </a:r>
            <a:br>
              <a:rPr lang="en-US" sz="1200" dirty="0">
                <a:latin typeface="ATT Aleck Sans" panose="020B0503020203020204" pitchFamily="34" charset="0"/>
                <a:cs typeface="ATT Aleck Sans" panose="020B0503020203020204" pitchFamily="34" charset="0"/>
              </a:rPr>
            </a:br>
            <a:r>
              <a:rPr lang="en-US" sz="1200" b="1" kern="1200" dirty="0">
                <a:solidFill>
                  <a:schemeClr val="tx1"/>
                </a:solidFill>
                <a:effectLst/>
                <a:latin typeface="ATT Aleck Sans" panose="020B0503020203020204" pitchFamily="34" charset="0"/>
                <a:cs typeface="ATT Aleck Sans" panose="020B0503020203020204" pitchFamily="34" charset="0"/>
              </a:rPr>
              <a:t>Description:</a:t>
            </a:r>
            <a:r>
              <a:rPr lang="en-US" sz="1200" kern="1200" dirty="0">
                <a:solidFill>
                  <a:schemeClr val="tx1"/>
                </a:solidFill>
                <a:effectLst/>
                <a:latin typeface="ATT Aleck Sans" panose="020B0503020203020204" pitchFamily="34" charset="0"/>
                <a:cs typeface="ATT Aleck Sans" panose="020B0503020203020204" pitchFamily="34" charset="0"/>
              </a:rPr>
              <a:t> </a:t>
            </a:r>
            <a:r>
              <a:rPr lang="en-US" sz="1200" kern="1200" dirty="0">
                <a:solidFill>
                  <a:schemeClr val="tx1"/>
                </a:solidFill>
                <a:effectLst/>
                <a:latin typeface="ATT Aleck Sans" panose="020B0503020203020204" pitchFamily="34" charset="0"/>
                <a:ea typeface="+mn-ea"/>
                <a:cs typeface="ATT Aleck Sans" panose="020B0503020203020204" pitchFamily="34" charset="0"/>
              </a:rPr>
              <a:t>Scenario-based activity to create personalized outreach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TT Aleck Sans" panose="020B0503020203020204" pitchFamily="34" charset="0"/>
              <a:ea typeface="+mn-ea"/>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Outreach is your first impression. Let’s make it meaningful. </a:t>
            </a:r>
            <a:r>
              <a:rPr lang="en-US" sz="1200" dirty="0">
                <a:latin typeface="ATT Aleck Sans" panose="020B0503020203020204" pitchFamily="34" charset="0"/>
                <a:cs typeface="ATT Aleck Sans" panose="020B0503020203020204" pitchFamily="34" charset="0"/>
              </a:rPr>
              <a:t>A well-crafted message earns a response. Your goal is to connect quickly and personally.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TT Aleck Sans" panose="020B0503020203020204" pitchFamily="34" charset="0"/>
                <a:cs typeface="ATT Aleck Sans" panose="020B0503020203020204" pitchFamily="34" charset="0"/>
              </a:rPr>
              <a:t>You’ve already practiced what makes great outreach in your </a:t>
            </a:r>
            <a:r>
              <a:rPr lang="en-US" b="1" i="0" dirty="0">
                <a:latin typeface="ATT Aleck Sans" panose="020B0503020203020204" pitchFamily="34" charset="0"/>
                <a:cs typeface="ATT Aleck Sans" panose="020B0503020203020204" pitchFamily="34" charset="0"/>
              </a:rPr>
              <a:t>Prospecting for success </a:t>
            </a:r>
            <a:r>
              <a:rPr lang="en-US" dirty="0">
                <a:latin typeface="ATT Aleck Sans" panose="020B0503020203020204" pitchFamily="34" charset="0"/>
                <a:cs typeface="ATT Aleck Sans" panose="020B0503020203020204" pitchFamily="34" charset="0"/>
              </a:rPr>
              <a:t>prework.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 </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Which outreach methods work best for different prospect types?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endParaRPr lang="en-US"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Use of personalized email, outbound calling, social selling, referrals, or networking</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Selection of methods based on prospect type, engagement stage, or decision-maker role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TT Aleck Sans" panose="020B0503020203020204" pitchFamily="34" charset="0"/>
                <a:cs typeface="ATT Aleck Sans" panose="020B0503020203020204" pitchFamily="34" charset="0"/>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TT Aleck Sans" panose="020B0503020203020204" pitchFamily="34" charset="0"/>
                <a:cs typeface="ATT Aleck Sans" panose="020B0503020203020204" pitchFamily="34" charset="0"/>
              </a:rPr>
              <a:t>Now it’s time to put that into action through a real scenario.</a:t>
            </a:r>
            <a:endParaRPr lang="en-US" sz="1200"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Send teams into breakout rooms with their assigned scenario.</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Encourage creativity: Make it conversational, short, and specific to the prospect’s context.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After five minutes, bring teams back and have each group’s volunteer read their message aloud.</a:t>
            </a:r>
            <a:endParaRPr lang="en-US" sz="1200" b="1"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4B4C06AC-C253-F394-5887-209AF7E18A2B}"/>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21</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3190911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86806-885C-5CFB-F5A3-1F3F3B79F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A794A-62AE-5BFE-00B8-84CC2F544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5DC4F-F6DA-827A-2C28-BF98EB0F295D}"/>
              </a:ext>
            </a:extLst>
          </p:cNvPr>
          <p:cNvSpPr>
            <a:spLocks noGrp="1"/>
          </p:cNvSpPr>
          <p:nvPr>
            <p:ph type="body" idx="1"/>
          </p:nvPr>
        </p:nvSpPr>
        <p:spPr/>
        <p:txBody>
          <a:bodyPr/>
          <a:lstStyle/>
          <a:p>
            <a:r>
              <a:rPr lang="en-US" sz="1200" b="1" kern="1200" dirty="0">
                <a:solidFill>
                  <a:schemeClr val="tx1"/>
                </a:solidFill>
                <a:effectLst/>
                <a:latin typeface="ATT Aleck Sans" panose="020B0503020203020204" pitchFamily="34" charset="0"/>
                <a:cs typeface="ATT Aleck Sans" panose="020B0503020203020204" pitchFamily="34" charset="0"/>
              </a:rPr>
              <a:t>Topic format: </a:t>
            </a:r>
            <a:r>
              <a:rPr lang="en-US" sz="1200" dirty="0">
                <a:latin typeface="ATT Aleck Sans" panose="020B0503020203020204" pitchFamily="34" charset="0"/>
                <a:cs typeface="ATT Aleck Sans" panose="020B0503020203020204" pitchFamily="34" charset="0"/>
              </a:rPr>
              <a:t>Quick chat vote</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b="1" kern="1200" dirty="0">
                <a:solidFill>
                  <a:schemeClr val="tx1"/>
                </a:solidFill>
                <a:effectLst/>
                <a:latin typeface="ATT Aleck Sans" panose="020B0503020203020204" pitchFamily="34" charset="0"/>
                <a:cs typeface="ATT Aleck Sans" panose="020B0503020203020204" pitchFamily="34" charset="0"/>
              </a:rPr>
              <a:t>Estimated time</a:t>
            </a:r>
            <a:r>
              <a:rPr lang="en-US" sz="1200" kern="1200" dirty="0">
                <a:solidFill>
                  <a:schemeClr val="tx1"/>
                </a:solidFill>
                <a:effectLst/>
                <a:latin typeface="ATT Aleck Sans" panose="020B0503020203020204" pitchFamily="34" charset="0"/>
                <a:cs typeface="ATT Aleck Sans" panose="020B0503020203020204" pitchFamily="34" charset="0"/>
              </a:rPr>
              <a:t>: 2 minutes</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b="1" kern="1200" dirty="0">
                <a:solidFill>
                  <a:schemeClr val="tx1"/>
                </a:solidFill>
                <a:effectLst/>
                <a:latin typeface="ATT Aleck Sans" panose="020B0503020203020204" pitchFamily="34" charset="0"/>
                <a:cs typeface="ATT Aleck Sans" panose="020B0503020203020204" pitchFamily="34" charset="0"/>
              </a:rPr>
              <a:t>Description: </a:t>
            </a:r>
            <a:r>
              <a:rPr lang="en-US" sz="1200" dirty="0">
                <a:latin typeface="ATT Aleck Sans" panose="020B0503020203020204" pitchFamily="34" charset="0"/>
                <a:cs typeface="ATT Aleck Sans" panose="020B0503020203020204" pitchFamily="34" charset="0"/>
              </a:rPr>
              <a:t>Quick feedback to identify the most engaging outreach message crafted during the activity</a:t>
            </a:r>
          </a:p>
          <a:p>
            <a:endParaRPr lang="en-US" sz="1200" b="1" kern="1200" dirty="0">
              <a:effectLst/>
              <a:latin typeface="ATT Aleck Sans" panose="020B0503020203020204" pitchFamily="34" charset="0"/>
              <a:cs typeface="ATT Aleck Sans" panose="020B0503020203020204" pitchFamily="34" charset="0"/>
            </a:endParaRPr>
          </a:p>
          <a:p>
            <a:r>
              <a:rPr lang="en-US" sz="1200" b="1" kern="1200" dirty="0">
                <a:solidFill>
                  <a:schemeClr val="tx1"/>
                </a:solidFill>
                <a:latin typeface="ATT Aleck Sans" panose="020B0503020203020204" pitchFamily="34" charset="0"/>
                <a:cs typeface="ATT Aleck Sans" panose="020B0503020203020204" pitchFamily="34" charset="0"/>
              </a:rPr>
              <a:t>Say</a:t>
            </a:r>
            <a:r>
              <a:rPr lang="en-US" sz="1200" kern="1200" dirty="0">
                <a:solidFill>
                  <a:schemeClr val="tx1"/>
                </a:solidFill>
                <a:latin typeface="ATT Aleck Sans" panose="020B0503020203020204" pitchFamily="34" charset="0"/>
                <a:cs typeface="ATT Aleck Sans" panose="020B0503020203020204" pitchFamily="34" charset="0"/>
              </a:rPr>
              <a:t>: </a:t>
            </a:r>
            <a:r>
              <a:rPr lang="en-US" sz="1200" dirty="0">
                <a:latin typeface="ATT Aleck Sans" panose="020B0503020203020204" pitchFamily="34" charset="0"/>
                <a:cs typeface="ATT Aleck Sans" panose="020B0503020203020204" pitchFamily="34" charset="0"/>
              </a:rPr>
              <a:t>Now it’s time to see which message resonated most. Please use the chat to share your choice. Type the option that you feel delivers the most engaging message: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Group 1: Healthcare (</a:t>
            </a:r>
            <a:r>
              <a:rPr lang="en-US" sz="1200" dirty="0" err="1">
                <a:latin typeface="ATT Aleck Sans" panose="020B0503020203020204" pitchFamily="34" charset="0"/>
                <a:cs typeface="ATT Aleck Sans" panose="020B0503020203020204" pitchFamily="34" charset="0"/>
              </a:rPr>
              <a:t>BrightMed</a:t>
            </a:r>
            <a:r>
              <a:rPr lang="en-US" sz="1200" dirty="0">
                <a:latin typeface="ATT Aleck Sans" panose="020B0503020203020204" pitchFamily="34" charset="0"/>
                <a:cs typeface="ATT Aleck Sans" panose="020B0503020203020204" pitchFamily="34" charset="0"/>
              </a:rPr>
              <a:t> LinkedIn message)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Group 2: Logistics (</a:t>
            </a:r>
            <a:r>
              <a:rPr lang="en-US" sz="1200" dirty="0" err="1">
                <a:latin typeface="ATT Aleck Sans" panose="020B0503020203020204" pitchFamily="34" charset="0"/>
                <a:cs typeface="ATT Aleck Sans" panose="020B0503020203020204" pitchFamily="34" charset="0"/>
              </a:rPr>
              <a:t>SpeedLogix</a:t>
            </a:r>
            <a:r>
              <a:rPr lang="en-US" sz="1200" dirty="0">
                <a:latin typeface="ATT Aleck Sans" panose="020B0503020203020204" pitchFamily="34" charset="0"/>
                <a:cs typeface="ATT Aleck Sans" panose="020B0503020203020204" pitchFamily="34" charset="0"/>
              </a:rPr>
              <a:t> cold call opener)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Group 3: Education (</a:t>
            </a:r>
            <a:r>
              <a:rPr lang="en-US" sz="1200" dirty="0" err="1">
                <a:latin typeface="ATT Aleck Sans" panose="020B0503020203020204" pitchFamily="34" charset="0"/>
                <a:cs typeface="ATT Aleck Sans" panose="020B0503020203020204" pitchFamily="34" charset="0"/>
              </a:rPr>
              <a:t>EduNova</a:t>
            </a:r>
            <a:r>
              <a:rPr lang="en-US" sz="1200" dirty="0">
                <a:latin typeface="ATT Aleck Sans" panose="020B0503020203020204" pitchFamily="34" charset="0"/>
                <a:cs typeface="ATT Aleck Sans" panose="020B0503020203020204" pitchFamily="34" charset="0"/>
              </a:rPr>
              <a:t> follow-up email)</a:t>
            </a:r>
          </a:p>
          <a:p>
            <a:pPr marL="0" marR="0" lvl="0" indent="0" algn="l" defTabSz="914400" rtl="0" eaLnBrk="1" fontAlgn="base" latinLnBrk="0" hangingPunct="1">
              <a:lnSpc>
                <a:spcPct val="107000"/>
              </a:lnSpc>
              <a:spcBef>
                <a:spcPts val="0"/>
              </a:spcBef>
              <a:spcAft>
                <a:spcPts val="800"/>
              </a:spcAft>
              <a:buClrTx/>
              <a:buSzTx/>
              <a:buFontTx/>
              <a:buNone/>
              <a:tabLst/>
              <a:defRPr/>
            </a:pPr>
            <a:endParaRPr lang="en-US" sz="1200" kern="1200" dirty="0">
              <a:solidFill>
                <a:schemeClr val="tx1"/>
              </a:solidFill>
              <a:effectLst/>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participants to type their vote in the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Monitor the chat to tally which group received the most mentions.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Read out the winning message and acknowledge the team.</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 (debrief):</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 elements made the winning message stand out?</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Personalization relevant to the prospect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Clear value proposition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Appropriate tone and clarity</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Creativity and alignment with ABC prospecting strategies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Great connections are valuable only when tracked effectively. Let’s explore how to set up the prospect accurately inside Salesforce.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effectLst/>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b="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B0F17763-4E40-ABA9-678F-19DEA0897EDF}"/>
              </a:ext>
            </a:extLst>
          </p:cNvPr>
          <p:cNvSpPr>
            <a:spLocks noGrp="1"/>
          </p:cNvSpPr>
          <p:nvPr>
            <p:ph type="sldNum" sz="quarter" idx="5"/>
          </p:nvPr>
        </p:nvSpPr>
        <p:spPr/>
        <p:txBody>
          <a:bodyPr/>
          <a:lstStyle/>
          <a:p>
            <a:fld id="{EB361747-A2A8-44B1-850D-0AC0CFDA58C2}" type="slidenum">
              <a:rPr lang="en-US" smtClean="0"/>
              <a:t>22</a:t>
            </a:fld>
            <a:endParaRPr lang="en-US"/>
          </a:p>
        </p:txBody>
      </p:sp>
    </p:spTree>
    <p:extLst>
      <p:ext uri="{BB962C8B-B14F-4D97-AF65-F5344CB8AC3E}">
        <p14:creationId xmlns:p14="http://schemas.microsoft.com/office/powerpoint/2010/main" val="403910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F0250-F006-A503-ED6D-17B53E717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4FA0A-24E2-ED77-3483-282F36DC1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01A75-0BD5-3C4D-766D-ADE3F769E7FE}"/>
              </a:ext>
            </a:extLst>
          </p:cNvPr>
          <p:cNvSpPr>
            <a:spLocks noGrp="1"/>
          </p:cNvSpPr>
          <p:nvPr>
            <p:ph type="body" idx="1"/>
          </p:nvPr>
        </p:nvSpPr>
        <p:spPr/>
        <p:txBody>
          <a:bodyPr/>
          <a:lstStyle/>
          <a:p>
            <a:r>
              <a:rPr lang="en-US" b="1">
                <a:latin typeface="ATT Aleck Sans" panose="020B0503020203020204" pitchFamily="34" charset="0"/>
                <a:cs typeface="ATT Aleck Sans" panose="020B0503020203020204" pitchFamily="34" charset="0"/>
              </a:rPr>
              <a:t>Topic format:</a:t>
            </a:r>
            <a:r>
              <a:rPr lang="en-US">
                <a:latin typeface="ATT Aleck Sans" panose="020B0503020203020204" pitchFamily="34" charset="0"/>
                <a:cs typeface="ATT Aleck Sans" panose="020B0503020203020204" pitchFamily="34" charset="0"/>
              </a:rPr>
              <a:t> Lesson introduction</a:t>
            </a:r>
            <a:br>
              <a:rPr lang="en-US">
                <a:latin typeface="ATT Aleck Sans" panose="020B0503020203020204" pitchFamily="34" charset="0"/>
                <a:cs typeface="ATT Aleck Sans" panose="020B0503020203020204" pitchFamily="34" charset="0"/>
              </a:rPr>
            </a:br>
            <a:r>
              <a:rPr lang="en-US" b="1">
                <a:latin typeface="ATT Aleck Sans" panose="020B0503020203020204" pitchFamily="34" charset="0"/>
                <a:cs typeface="ATT Aleck Sans" panose="020B0503020203020204" pitchFamily="34" charset="0"/>
              </a:rPr>
              <a:t>Estimated time:</a:t>
            </a:r>
            <a:r>
              <a:rPr lang="en-US">
                <a:latin typeface="ATT Aleck Sans" panose="020B0503020203020204" pitchFamily="34" charset="0"/>
                <a:cs typeface="ATT Aleck Sans" panose="020B0503020203020204" pitchFamily="34" charset="0"/>
              </a:rPr>
              <a:t> 1 minute</a:t>
            </a:r>
            <a:br>
              <a:rPr lang="en-US">
                <a:latin typeface="ATT Aleck Sans" panose="020B0503020203020204" pitchFamily="34" charset="0"/>
                <a:cs typeface="ATT Aleck Sans" panose="020B0503020203020204" pitchFamily="34" charset="0"/>
              </a:rPr>
            </a:br>
            <a:r>
              <a:rPr lang="en-US" b="1">
                <a:latin typeface="ATT Aleck Sans" panose="020B0503020203020204" pitchFamily="34" charset="0"/>
                <a:cs typeface="ATT Aleck Sans" panose="020B0503020203020204" pitchFamily="34" charset="0"/>
              </a:rPr>
              <a:t>Description:</a:t>
            </a:r>
            <a:r>
              <a:rPr lang="en-US">
                <a:latin typeface="ATT Aleck Sans" panose="020B0503020203020204" pitchFamily="34" charset="0"/>
                <a:cs typeface="ATT Aleck Sans" panose="020B0503020203020204" pitchFamily="34" charset="0"/>
              </a:rPr>
              <a:t> Introduction to Salesforce alignment and its importance in driving consistent sales success.</a:t>
            </a:r>
          </a:p>
          <a:p>
            <a:endParaRPr lang="en-US" b="1">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latin typeface="ATT Aleck Sans" panose="020B0503020203020204" pitchFamily="34" charset="0"/>
                <a:cs typeface="ATT Aleck Sans" panose="020B0503020203020204" pitchFamily="34" charset="0"/>
              </a:rPr>
              <a:t>Do:</a:t>
            </a:r>
            <a:br>
              <a:rPr lang="en-US">
                <a:latin typeface="ATT Aleck Sans" panose="020B0503020203020204" pitchFamily="34" charset="0"/>
                <a:cs typeface="ATT Aleck Sans" panose="020B0503020203020204" pitchFamily="34" charset="0"/>
              </a:rPr>
            </a:br>
            <a:r>
              <a:rPr lang="en-US">
                <a:latin typeface="ATT Aleck Sans" panose="020B0503020203020204" pitchFamily="34" charset="0"/>
                <a:cs typeface="ATT Aleck Sans" panose="020B0503020203020204" pitchFamily="34" charset="0"/>
              </a:rPr>
              <a:t>Set the stage for the lesson by highlighting that participants will explore real-world scenarios to practice mapping sales activities to Salesforce fields and objects.</a:t>
            </a:r>
          </a:p>
          <a:p>
            <a:endParaRPr lang="en-US" b="1">
              <a:latin typeface="ATT Aleck Sans" panose="020B0503020203020204" pitchFamily="34" charset="0"/>
              <a:cs typeface="ATT Aleck Sans" panose="020B0503020203020204" pitchFamily="34" charset="0"/>
            </a:endParaRPr>
          </a:p>
          <a:p>
            <a:r>
              <a:rPr lang="en-US" b="1">
                <a:latin typeface="ATT Aleck Sans" panose="020B0503020203020204" pitchFamily="34" charset="0"/>
                <a:cs typeface="ATT Aleck Sans" panose="020B0503020203020204" pitchFamily="34" charset="0"/>
              </a:rPr>
              <a:t>Say:</a:t>
            </a:r>
            <a:br>
              <a:rPr lang="en-US">
                <a:latin typeface="ATT Aleck Sans" panose="020B0503020203020204" pitchFamily="34" charset="0"/>
                <a:cs typeface="ATT Aleck Sans" panose="020B0503020203020204" pitchFamily="34" charset="0"/>
              </a:rPr>
            </a:br>
            <a:r>
              <a:rPr lang="en-US">
                <a:latin typeface="ATT Aleck Sans" panose="020B0503020203020204" pitchFamily="34" charset="0"/>
                <a:cs typeface="ATT Aleck Sans" panose="020B0503020203020204" pitchFamily="34" charset="0"/>
              </a:rPr>
              <a:t>Earlier, you reviewed prospecting tools and sales cycle alignment in your prework. That showed how Salesforce connects to every stage of selling. In this lesson, you’ll see how Salesforce brings all selling activity together in one place. It’s not just data entry; it’s a tool that helps you track progress, stay organized, and make stronger decisions. You’ll walk through a real customer situation, decide when to create an opportunity, log the right activity, and identify updates that keep your pipeline accurate and moving.</a:t>
            </a:r>
          </a:p>
          <a:p>
            <a:endParaRPr lang="en-US" b="1" kern="0">
              <a:latin typeface="ATT Aleck Sans" panose="020B0503020203020204" pitchFamily="34" charset="0"/>
              <a:cs typeface="ATT Aleck Sans" panose="020B0503020203020204" pitchFamily="34" charset="0"/>
            </a:endParaRPr>
          </a:p>
          <a:p>
            <a:pPr marR="0" lvl="0">
              <a:lnSpc>
                <a:spcPct val="107000"/>
              </a:lnSpc>
              <a:spcBef>
                <a:spcPts val="0"/>
              </a:spcBef>
              <a:spcAft>
                <a:spcPts val="0"/>
              </a:spcAft>
            </a:pPr>
            <a:r>
              <a:rPr lang="en-US" b="1" kern="0">
                <a:latin typeface="ATT Aleck Sans" panose="020B0503020203020204" pitchFamily="34" charset="0"/>
                <a:cs typeface="ATT Aleck Sans" panose="020B0503020203020204" pitchFamily="34" charset="0"/>
              </a:rPr>
              <a:t>Instructor note</a:t>
            </a:r>
            <a:r>
              <a:rPr lang="en-US" sz="1200" b="1">
                <a:effectLst/>
                <a:latin typeface="ATT Aleck Sans" panose="020B0503020203020204" pitchFamily="34" charset="0"/>
                <a:ea typeface="Calibri" panose="020F0502020204030204" pitchFamily="34" charset="0"/>
                <a:cs typeface="ATT Aleck Sans" panose="020B0503020203020204" pitchFamily="34" charset="0"/>
              </a:rPr>
              <a:t>:</a:t>
            </a:r>
            <a:r>
              <a:rPr lang="en-US" sz="1200">
                <a:effectLst/>
                <a:latin typeface="ATT Aleck Sans" panose="020B0503020203020204" pitchFamily="34" charset="0"/>
                <a:ea typeface="Calibri" panose="020F0502020204030204" pitchFamily="34" charset="0"/>
                <a:cs typeface="ATT Aleck Sans" panose="020B0503020203020204" pitchFamily="34" charset="0"/>
              </a:rPr>
              <a:t> </a:t>
            </a:r>
          </a:p>
          <a:p>
            <a:pPr marR="0" lvl="0">
              <a:lnSpc>
                <a:spcPct val="107000"/>
              </a:lnSpc>
              <a:spcBef>
                <a:spcPts val="0"/>
              </a:spcBef>
              <a:spcAft>
                <a:spcPts val="0"/>
              </a:spcAft>
            </a:pPr>
            <a:r>
              <a:rPr lang="en-US" sz="1200">
                <a:effectLst/>
                <a:latin typeface="ATT Aleck Sans" panose="020B0503020203020204" pitchFamily="34" charset="0"/>
                <a:ea typeface="Calibri" panose="020F0502020204030204" pitchFamily="34" charset="0"/>
                <a:cs typeface="ATT Aleck Sans" panose="020B0503020203020204" pitchFamily="34" charset="0"/>
              </a:rPr>
              <a:t>Continue to the next slide.</a:t>
            </a:r>
          </a:p>
          <a:p>
            <a:pPr marR="0" lvl="0">
              <a:lnSpc>
                <a:spcPct val="107000"/>
              </a:lnSpc>
              <a:spcBef>
                <a:spcPts val="0"/>
              </a:spcBef>
              <a:spcAft>
                <a:spcPts val="0"/>
              </a:spcAft>
            </a:pPr>
            <a:endParaRPr lang="en-US" sz="1200">
              <a:effectLst/>
              <a:latin typeface="ATT Aleck Sans" panose="020B0503020203020204" pitchFamily="34" charset="0"/>
              <a:ea typeface="Calibri" panose="020F0502020204030204" pitchFamily="34" charset="0"/>
              <a:cs typeface="ATT Aleck Sans" panose="020B0503020203020204" pitchFamily="34" charset="0"/>
            </a:endParaRPr>
          </a:p>
          <a:p>
            <a:endParaRPr lang="en-US">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40B5AC54-D6D7-81D6-5D20-B58F39E37B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543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21DA-D146-5A3E-594A-B225FD886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8913B-5E53-7C89-44C7-A9555481F7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C41EA8-F965-E429-569C-CD2F5D7CFA0D}"/>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Introduction</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1 minute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Discuss how the sales cycle aligns with Salesforce actions.</a:t>
            </a:r>
            <a:endParaRPr lang="en-US" sz="1200" b="1"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Before beginning the scenario, here is a quick visual reminder of how the sales cycle connects to Salesforce. Your pipeline is a mirror of your selling habits. Each phase triggers specific Salesforce actions that ensure the opportunity progresses accurately.</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Which phase typically creates the first data entry in Salesforce?</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p>
          <a:p>
            <a:r>
              <a:rPr lang="en-US" sz="1200" b="0" dirty="0">
                <a:latin typeface="ATT Aleck Sans" panose="020B0503020203020204" pitchFamily="34" charset="0"/>
                <a:cs typeface="ATT Aleck Sans" panose="020B0503020203020204" pitchFamily="34" charset="0"/>
              </a:rPr>
              <a:t>L</a:t>
            </a:r>
            <a:r>
              <a:rPr lang="en-US" sz="1200" dirty="0">
                <a:latin typeface="ATT Aleck Sans" panose="020B0503020203020204" pitchFamily="34" charset="0"/>
                <a:cs typeface="ATT Aleck Sans" panose="020B0503020203020204" pitchFamily="34" charset="0"/>
              </a:rPr>
              <a:t>ead creation or early qualification</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Capture participant responses in the chat and summarize key points.</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Acknowledge common challenges and reinforce that recognizing them is the first step to improving pipeline health.</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Let’s use this foundation to work through the scenario.</a:t>
            </a:r>
          </a:p>
          <a:p>
            <a:endParaRPr lang="en-US" sz="1200" dirty="0">
              <a:solidFill>
                <a:schemeClr val="tx1"/>
              </a:solidFill>
              <a:latin typeface="ATT Aleck Sans" panose="020B0503020203020204" pitchFamily="34" charset="0"/>
              <a:cs typeface="ATT Aleck Sans" panose="020B0503020203020204" pitchFamily="34" charset="0"/>
            </a:endParaRPr>
          </a:p>
          <a:p>
            <a:pPr>
              <a:lnSpc>
                <a:spcPct val="100000"/>
              </a:lnSpc>
              <a:spcBef>
                <a:spcPts val="0"/>
              </a:spcBef>
              <a:spcAft>
                <a:spcPts val="0"/>
              </a:spcAft>
            </a:pPr>
            <a:r>
              <a:rPr lang="en-US" sz="1200" b="1" dirty="0">
                <a:solidFill>
                  <a:schemeClr val="tx1"/>
                </a:solidFill>
                <a:latin typeface="ATT Aleck Sans" panose="020B0503020203020204" pitchFamily="34" charset="0"/>
                <a:cs typeface="ATT Aleck Sans" panose="020B0503020203020204" pitchFamily="34" charset="0"/>
              </a:rPr>
              <a:t>Instructor note: </a:t>
            </a:r>
          </a:p>
          <a:p>
            <a:pPr>
              <a:lnSpc>
                <a:spcPct val="100000"/>
              </a:lnSpc>
              <a:spcBef>
                <a:spcPts val="0"/>
              </a:spcBef>
              <a:spcAft>
                <a:spcPts val="0"/>
              </a:spcAft>
            </a:pPr>
            <a:r>
              <a:rPr lang="en-US" sz="1200" dirty="0">
                <a:solidFill>
                  <a:schemeClr val="tx1"/>
                </a:solidFill>
                <a:latin typeface="ATT Aleck Sans" panose="020B0503020203020204" pitchFamily="34" charset="0"/>
                <a:cs typeface="ATT Aleck Sans" panose="020B0503020203020204" pitchFamily="34" charset="0"/>
              </a:rPr>
              <a:t>Continue to the next slide.</a:t>
            </a:r>
          </a:p>
        </p:txBody>
      </p:sp>
      <p:sp>
        <p:nvSpPr>
          <p:cNvPr id="4" name="Slide Number Placeholder 3">
            <a:extLst>
              <a:ext uri="{FF2B5EF4-FFF2-40B4-BE49-F238E27FC236}">
                <a16:creationId xmlns:a16="http://schemas.microsoft.com/office/drawing/2014/main" id="{7C775868-E74C-AE40-3702-9E0C9E3861C3}"/>
              </a:ext>
            </a:extLst>
          </p:cNvPr>
          <p:cNvSpPr>
            <a:spLocks noGrp="1"/>
          </p:cNvSpPr>
          <p:nvPr>
            <p:ph type="sldNum" sz="quarter" idx="5"/>
          </p:nvPr>
        </p:nvSpPr>
        <p:spPr/>
        <p:txBody>
          <a:bodyPr/>
          <a:lstStyle/>
          <a:p>
            <a:fld id="{EB361747-A2A8-44B1-850D-0AC0CFDA58C2}" type="slidenum">
              <a:rPr lang="en-US" smtClean="0"/>
              <a:t>24</a:t>
            </a:fld>
            <a:endParaRPr lang="en-US"/>
          </a:p>
        </p:txBody>
      </p:sp>
    </p:spTree>
    <p:extLst>
      <p:ext uri="{BB962C8B-B14F-4D97-AF65-F5344CB8AC3E}">
        <p14:creationId xmlns:p14="http://schemas.microsoft.com/office/powerpoint/2010/main" val="295454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Pipeline reflection discussion</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1 minute</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Exploring selling habits and identifying challenges across pipeline stages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p>
          <a:p>
            <a:r>
              <a:rPr lang="en-US" dirty="0">
                <a:latin typeface="ATT Aleck Sans" panose="020B0503020203020204" pitchFamily="34" charset="0"/>
                <a:cs typeface="ATT Aleck Sans" panose="020B0503020203020204" pitchFamily="34" charset="0"/>
              </a:rPr>
              <a:t>This scenario mirrors a common early-stage customer interaction. The goal is to determine how this engagement translates into Salesforce activity.</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Read the scenario aloud and give the participants a few seconds to reflect.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What is the first Salesforce action required based on this interaction?</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Logging a call, or creating a lead</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Now let’s decide whether this qualifies as an opportunity.</a:t>
            </a:r>
          </a:p>
          <a:p>
            <a:endParaRPr lang="en-US" dirty="0">
              <a:latin typeface="ATT Aleck Sans" panose="020B0503020203020204" pitchFamily="34" charset="0"/>
              <a:cs typeface="ATT Aleck Sans" panose="020B0503020203020204" pitchFamily="34" charset="0"/>
            </a:endParaRPr>
          </a:p>
        </p:txBody>
      </p:sp>
      <p:sp>
        <p:nvSpPr>
          <p:cNvPr id="4" name="Slide Number Placeholder 3"/>
          <p:cNvSpPr>
            <a:spLocks noGrp="1"/>
          </p:cNvSpPr>
          <p:nvPr>
            <p:ph type="sldNum" sz="quarter" idx="5"/>
          </p:nvPr>
        </p:nvSpPr>
        <p:spPr/>
        <p:txBody>
          <a:bodyPr/>
          <a:lstStyle/>
          <a:p>
            <a:fld id="{C41BD76B-1DB1-4990-9C19-7510E69EB24E}" type="slidenum">
              <a:rPr lang="en-US" smtClean="0"/>
              <a:t>25</a:t>
            </a:fld>
            <a:endParaRPr lang="en-US"/>
          </a:p>
        </p:txBody>
      </p:sp>
    </p:spTree>
    <p:extLst>
      <p:ext uri="{BB962C8B-B14F-4D97-AF65-F5344CB8AC3E}">
        <p14:creationId xmlns:p14="http://schemas.microsoft.com/office/powerpoint/2010/main" val="84717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3263-C08B-0AF4-D42A-0D4C4E043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039C6-2B35-CF54-9BC4-F16827978971}"/>
              </a:ext>
            </a:extLst>
          </p:cNvPr>
          <p:cNvSpPr>
            <a:spLocks noGrp="1" noRot="1" noChangeAspect="1"/>
          </p:cNvSpPr>
          <p:nvPr>
            <p:ph type="sldImg"/>
          </p:nvPr>
        </p:nvSpPr>
        <p:spPr>
          <a:xfrm>
            <a:off x="3563938" y="190500"/>
            <a:ext cx="2752725" cy="1547813"/>
          </a:xfrm>
          <a:prstGeom prst="rect">
            <a:avLst/>
          </a:prstGeom>
        </p:spPr>
      </p:sp>
      <p:sp>
        <p:nvSpPr>
          <p:cNvPr id="3" name="Notes Placeholder 2">
            <a:extLst>
              <a:ext uri="{FF2B5EF4-FFF2-40B4-BE49-F238E27FC236}">
                <a16:creationId xmlns:a16="http://schemas.microsoft.com/office/drawing/2014/main" id="{F6793997-800C-ECE8-C489-6BFC11C0166C}"/>
              </a:ext>
            </a:extLst>
          </p:cNvPr>
          <p:cNvSpPr>
            <a:spLocks noGrp="1"/>
          </p:cNvSpPr>
          <p:nvPr>
            <p:ph type="body" idx="1"/>
          </p:nvPr>
        </p:nvSpPr>
        <p:spPr>
          <a:xfrm>
            <a:off x="685799" y="1872000"/>
            <a:ext cx="5630863" cy="4339650"/>
          </a:xfrm>
          <a:prstGeom prst="rect">
            <a:avLst/>
          </a:prstGeom>
        </p:spPr>
        <p:txBody>
          <a:bodyPr wrap="square">
            <a:spAutoFit/>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Opportunity qualification discussion</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2 minutes</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Determining if a customer interaction meets the criteria to be logged as a formal </a:t>
            </a:r>
            <a:r>
              <a:rPr lang="en-US" b="1" dirty="0">
                <a:latin typeface="ATT Aleck Sans" panose="020B0503020203020204" pitchFamily="34" charset="0"/>
                <a:cs typeface="ATT Aleck Sans" panose="020B0503020203020204" pitchFamily="34" charset="0"/>
              </a:rPr>
              <a:t>opportunity</a:t>
            </a:r>
            <a:r>
              <a:rPr lang="en-US" dirty="0">
                <a:latin typeface="ATT Aleck Sans" panose="020B0503020203020204" pitchFamily="34" charset="0"/>
                <a:cs typeface="ATT Aleck Sans" panose="020B0503020203020204" pitchFamily="34" charset="0"/>
              </a:rPr>
              <a:t> in Salesforce.</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The question here is not whether the conversation was productive, but whether it reaches the threshold for opportunity creation. That decision depends on ICP fit, MQO readiness, and early signs of budget, need, authority, or timeline.</a:t>
            </a:r>
          </a:p>
          <a:p>
            <a:r>
              <a:rPr lang="en-US" dirty="0">
                <a:latin typeface="ATT Aleck Sans" panose="020B0503020203020204" pitchFamily="34" charset="0"/>
                <a:cs typeface="ATT Aleck Sans" panose="020B0503020203020204" pitchFamily="34" charset="0"/>
              </a:rPr>
              <a:t>Type your response in the chat: </a:t>
            </a:r>
            <a:r>
              <a:rPr lang="en-US" b="1" dirty="0">
                <a:latin typeface="ATT Aleck Sans" panose="020B0503020203020204" pitchFamily="34" charset="0"/>
                <a:cs typeface="ATT Aleck Sans" panose="020B0503020203020204" pitchFamily="34" charset="0"/>
              </a:rPr>
              <a:t>Yes or No</a:t>
            </a:r>
            <a:r>
              <a:rPr lang="en-US" dirty="0">
                <a:latin typeface="ATT Aleck Sans" panose="020B0503020203020204" pitchFamily="34" charset="0"/>
                <a:cs typeface="ATT Aleck Sans" panose="020B0503020203020204" pitchFamily="34" charset="0"/>
              </a:rPr>
              <a:t>, and include a brief reason why.</a:t>
            </a:r>
            <a:endParaRPr lang="en-US" b="1" dirty="0">
              <a:latin typeface="ATT Aleck Sans" panose="020B0503020203020204" pitchFamily="34" charset="0"/>
              <a:cs typeface="ATT Aleck Sans" panose="020B0503020203020204" pitchFamily="34" charset="0"/>
            </a:endParaRPr>
          </a:p>
          <a:p>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Do:</a:t>
            </a:r>
            <a:endParaRPr lang="en-US" dirty="0">
              <a:latin typeface="ATT Aleck Sans" panose="020B0503020203020204" pitchFamily="34" charset="0"/>
              <a:cs typeface="ATT Aleck Sans" panose="020B0503020203020204" pitchFamily="34" charset="0"/>
            </a:endParaRPr>
          </a:p>
          <a:p>
            <a:r>
              <a:rPr lang="en-US" dirty="0">
                <a:latin typeface="ATT Aleck Sans" panose="020B0503020203020204" pitchFamily="34" charset="0"/>
                <a:cs typeface="ATT Aleck Sans" panose="020B0503020203020204" pitchFamily="34" charset="0"/>
              </a:rPr>
              <a:t>Monitor chat for participant responses (Yes/No + brief reason).</a:t>
            </a:r>
          </a:p>
          <a:p>
            <a:r>
              <a:rPr lang="en-US" dirty="0">
                <a:latin typeface="ATT Aleck Sans" panose="020B0503020203020204" pitchFamily="34" charset="0"/>
                <a:cs typeface="ATT Aleck Sans" panose="020B0503020203020204" pitchFamily="34" charset="0"/>
              </a:rPr>
              <a:t>Emphasize that this is the </a:t>
            </a:r>
            <a:r>
              <a:rPr lang="en-US" b="1" dirty="0">
                <a:latin typeface="ATT Aleck Sans" panose="020B0503020203020204" pitchFamily="34" charset="0"/>
                <a:cs typeface="ATT Aleck Sans" panose="020B0503020203020204" pitchFamily="34" charset="0"/>
              </a:rPr>
              <a:t>only step</a:t>
            </a:r>
            <a:r>
              <a:rPr lang="en-US" dirty="0">
                <a:latin typeface="ATT Aleck Sans" panose="020B0503020203020204" pitchFamily="34" charset="0"/>
                <a:cs typeface="ATT Aleck Sans" panose="020B0503020203020204" pitchFamily="34" charset="0"/>
              </a:rPr>
              <a:t> participants need to complete for this activity.</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 (debrief):</a:t>
            </a:r>
            <a:endParaRPr lang="en-US" dirty="0">
              <a:latin typeface="ATT Aleck Sans" panose="020B0503020203020204" pitchFamily="34" charset="0"/>
              <a:cs typeface="ATT Aleck Sans" panose="020B0503020203020204" pitchFamily="34" charset="0"/>
            </a:endParaRPr>
          </a:p>
          <a:p>
            <a:r>
              <a:rPr lang="en-US" dirty="0">
                <a:latin typeface="ATT Aleck Sans" panose="020B0503020203020204" pitchFamily="34" charset="0"/>
                <a:cs typeface="ATT Aleck Sans" panose="020B0503020203020204" pitchFamily="34" charset="0"/>
              </a:rPr>
              <a:t>What in the scenario influenced your decision to mark it as an opportunity or not?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endParaRPr lang="en-US"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Interest confirmation and follow-up meeting scheduled</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Early BANT signals: budget, need, authority, timeline</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ICP fit and MQO readiness</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Instructor note (Why):</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Yes: Participant sees ICP fit, MQO readiness, confirmed interest, and early BANT signals; qualifies to log as an opportunity</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No: Authority unclear, budget or need uncertain, or prospect does not fit the ICP; does not qualify to log as an opportunity </a:t>
            </a:r>
          </a:p>
          <a:p>
            <a:pPr marL="0" indent="0">
              <a:buFont typeface="Arial" panose="020B0604020202020204" pitchFamily="34" charset="0"/>
              <a:buNone/>
            </a:pPr>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Once readiness is confirmed, the next step is accurate Salesforce logging.</a:t>
            </a:r>
          </a:p>
          <a:p>
            <a:pPr marL="0" marR="0" lvl="0" indent="0" algn="l" defTabSz="914400" rtl="0" eaLnBrk="1" fontAlgn="base" latinLnBrk="0" hangingPunct="1">
              <a:spcAft>
                <a:spcPts val="600"/>
              </a:spcAft>
              <a:buClrTx/>
              <a:buSzTx/>
              <a:buFontTx/>
              <a:buNone/>
              <a:tabLst/>
              <a:defRPr/>
            </a:pPr>
            <a:endParaRPr lang="en-US" b="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86EA2676-663C-2F43-2EC5-0CA0E28692C4}"/>
              </a:ext>
            </a:extLst>
          </p:cNvPr>
          <p:cNvSpPr txBox="1">
            <a:spLocks/>
          </p:cNvSpPr>
          <p:nvPr/>
        </p:nvSpPr>
        <p:spPr>
          <a:xfrm>
            <a:off x="3884613" y="8685213"/>
            <a:ext cx="2971800" cy="4587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26</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1289862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D798-AA05-5740-8915-8C8512027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37639-A6D8-E344-35B8-4EA0A9874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460E9-199E-5FB3-B561-A76D5E38F9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Topic format:</a:t>
            </a:r>
            <a:r>
              <a:rPr lang="en-US" dirty="0"/>
              <a:t> System walkthrough</a:t>
            </a:r>
            <a:br>
              <a:rPr lang="en-US" dirty="0"/>
            </a:br>
            <a:r>
              <a:rPr lang="en-US" b="1" dirty="0"/>
              <a:t>Estimated time:</a:t>
            </a:r>
            <a:r>
              <a:rPr lang="en-US" dirty="0"/>
              <a:t> 2 minutes</a:t>
            </a:r>
            <a:br>
              <a:rPr lang="en-US" dirty="0"/>
            </a:br>
            <a:r>
              <a:rPr lang="en-US" b="1" dirty="0"/>
              <a:t>Description:</a:t>
            </a:r>
            <a:r>
              <a:rPr lang="en-US" dirty="0"/>
              <a:t> Demonstrates how to log an activity in Salesforce before applying it in the activity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ATT Aleck Sans" panose="020B0503020203020204" pitchFamily="34" charset="0"/>
              <a:ea typeface="Calibri" panose="020F0502020204030204" pitchFamily="34" charset="0"/>
              <a:cs typeface="ATT Aleck Sans" panose="020B0503020203020204" pitchFamily="34" charset="0"/>
            </a:endParaRPr>
          </a:p>
          <a:p>
            <a:r>
              <a:rPr lang="en-US" b="1" dirty="0"/>
              <a:t>Say:</a:t>
            </a:r>
          </a:p>
          <a:p>
            <a:r>
              <a:rPr lang="en-US" dirty="0"/>
              <a:t>Logging an activity in Salesforce is a key way to keep track of interactions with leads, contacts, accounts, and opportunities.</a:t>
            </a:r>
          </a:p>
          <a:p>
            <a:r>
              <a:rPr lang="en-US" dirty="0"/>
              <a:t>To begin, navigate to the relevant record. This may be a Lead, Contact, Account, or Opportunity where the interaction occurred.</a:t>
            </a:r>
          </a:p>
          <a:p>
            <a:r>
              <a:rPr lang="en-US" dirty="0"/>
              <a:t>At the top of the record page, locate the Activity tab. This may appear as Activity, Open Activities, or Activity Timeline. From here, select the appropriate option—Log a Call, New Task, or New Event.</a:t>
            </a:r>
          </a:p>
          <a:p>
            <a:r>
              <a:rPr lang="en-US" dirty="0"/>
              <a:t>When logging the activity, enter the Subject, Comments or Description, and any other relevant details such as Date or Call Type. Files can be </a:t>
            </a:r>
            <a:r>
              <a:rPr lang="en-US" dirty="0" err="1"/>
              <a:t>ABCached</a:t>
            </a:r>
            <a:r>
              <a:rPr lang="en-US" dirty="0"/>
              <a:t> and related contacts can be added if needed.</a:t>
            </a:r>
          </a:p>
          <a:p>
            <a:r>
              <a:rPr lang="en-US" dirty="0"/>
              <a:t>Once the information is complete, select Save. The activity will now appear in the Activity Timeline on the record.</a:t>
            </a:r>
          </a:p>
          <a:p>
            <a:r>
              <a:rPr lang="en-US" dirty="0"/>
              <a:t>This ensures the interaction is accurately documented and visible for future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ATT Aleck Sans" panose="020B0503020203020204" pitchFamily="34" charset="0"/>
                <a:ea typeface="Calibri" panose="020F0502020204030204" pitchFamily="34" charset="0"/>
                <a:cs typeface="ATT Aleck Sans" panose="020B0503020203020204" pitchFamily="34" charset="0"/>
              </a:rPr>
              <a:t>Instructor note: </a:t>
            </a:r>
            <a:r>
              <a:rPr lang="en-US" b="0" i="0" dirty="0">
                <a:effectLst/>
                <a:latin typeface="ATT Aleck Sans" panose="020B0503020203020204" pitchFamily="34" charset="0"/>
                <a:ea typeface="Calibri" panose="020F0502020204030204" pitchFamily="34" charset="0"/>
                <a:cs typeface="ATT Aleck Sans" panose="020B0503020203020204" pitchFamily="34" charset="0"/>
              </a:rPr>
              <a:t>Share the </a:t>
            </a:r>
            <a:r>
              <a:rPr lang="en-US" sz="1200" b="0" i="0" u="none" strike="noStrike" kern="1200" baseline="0" dirty="0">
                <a:solidFill>
                  <a:schemeClr val="tx1"/>
                </a:solidFill>
                <a:latin typeface="+mn-lt"/>
                <a:ea typeface="+mn-ea"/>
                <a:cs typeface="+mn-cs"/>
              </a:rPr>
              <a:t>Salesforce Quick Start Guide Logging and Activities </a:t>
            </a:r>
            <a:r>
              <a:rPr lang="en-US" b="0" i="0" dirty="0">
                <a:effectLst/>
                <a:latin typeface="ATT Aleck Sans" panose="020B0503020203020204" pitchFamily="34" charset="0"/>
                <a:ea typeface="Calibri" panose="020F0502020204030204" pitchFamily="34" charset="0"/>
                <a:cs typeface="ATT Aleck Sans" panose="020B0503020203020204" pitchFamily="34" charset="0"/>
              </a:rPr>
              <a:t>with participants as a reference. Encourage them to bookmark it for future use when working with activities in Salesforce.</a:t>
            </a:r>
          </a:p>
          <a:p>
            <a:endParaRPr lang="en-US" b="1" dirty="0"/>
          </a:p>
          <a:p>
            <a:r>
              <a:rPr lang="en-US" b="1" dirty="0"/>
              <a:t>Transition:</a:t>
            </a:r>
          </a:p>
          <a:p>
            <a:r>
              <a:rPr lang="en-US" dirty="0"/>
              <a:t>Now that you’ve reviewed how to log an activity in Salesforce, let’s apply this to determine what should be logged.</a:t>
            </a:r>
          </a:p>
          <a:p>
            <a:endParaRPr lang="en-US" dirty="0"/>
          </a:p>
          <a:p>
            <a:r>
              <a:rPr lang="en-US" b="1" dirty="0"/>
              <a:t>Instructor note:</a:t>
            </a:r>
            <a:br>
              <a:rPr lang="en-US" dirty="0"/>
            </a:br>
            <a:r>
              <a:rPr lang="en-US" dirty="0"/>
              <a:t>Continue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FABCD1A6-CAF5-A01B-8C71-BB398BB7720A}"/>
              </a:ext>
            </a:extLst>
          </p:cNvPr>
          <p:cNvSpPr>
            <a:spLocks noGrp="1"/>
          </p:cNvSpPr>
          <p:nvPr>
            <p:ph type="sldNum" sz="quarter" idx="5"/>
          </p:nvPr>
        </p:nvSpPr>
        <p:spPr/>
        <p:txBody>
          <a:bodyPr/>
          <a:lstStyle/>
          <a:p>
            <a:fld id="{EB361747-A2A8-44B1-850D-0AC0CFDA58C2}" type="slidenum">
              <a:rPr lang="en-US" smtClean="0"/>
              <a:t>27</a:t>
            </a:fld>
            <a:endParaRPr lang="en-US"/>
          </a:p>
        </p:txBody>
      </p:sp>
    </p:spTree>
    <p:extLst>
      <p:ext uri="{BB962C8B-B14F-4D97-AF65-F5344CB8AC3E}">
        <p14:creationId xmlns:p14="http://schemas.microsoft.com/office/powerpoint/2010/main" val="3869725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1E660-969D-9856-153A-4D6D1FDFC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D8387-AA8B-2AFC-2D2E-9C2A4E039EDF}"/>
              </a:ext>
            </a:extLst>
          </p:cNvPr>
          <p:cNvSpPr>
            <a:spLocks noGrp="1" noRot="1" noChangeAspect="1"/>
          </p:cNvSpPr>
          <p:nvPr>
            <p:ph type="sldImg"/>
          </p:nvPr>
        </p:nvSpPr>
        <p:spPr>
          <a:xfrm>
            <a:off x="3563938" y="190500"/>
            <a:ext cx="2752725" cy="1547813"/>
          </a:xfrm>
          <a:prstGeom prst="rect">
            <a:avLst/>
          </a:prstGeom>
        </p:spPr>
      </p:sp>
      <p:sp>
        <p:nvSpPr>
          <p:cNvPr id="3" name="Notes Placeholder 2">
            <a:extLst>
              <a:ext uri="{FF2B5EF4-FFF2-40B4-BE49-F238E27FC236}">
                <a16:creationId xmlns:a16="http://schemas.microsoft.com/office/drawing/2014/main" id="{A0B075D4-4E43-5709-3A16-8F45FDEF817D}"/>
              </a:ext>
            </a:extLst>
          </p:cNvPr>
          <p:cNvSpPr>
            <a:spLocks noGrp="1"/>
          </p:cNvSpPr>
          <p:nvPr>
            <p:ph type="body" idx="1"/>
          </p:nvPr>
        </p:nvSpPr>
        <p:spPr>
          <a:xfrm>
            <a:off x="685799" y="1872000"/>
            <a:ext cx="5630863" cy="5078313"/>
          </a:xfrm>
          <a:prstGeom prst="rect">
            <a:avLst/>
          </a:prstGeom>
        </p:spPr>
        <p:txBody>
          <a:bodyPr wrap="square">
            <a:spAutoFit/>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Logging and stage adherence discussion</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2 minutes</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Ensuring every customer touchpoint is accurately and completely documented in Salesforce, reflecting the true status of the interaction</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Every customer touchpoint requires an accurate and complete Salesforce entry. This includes documenting the call, adding meeting details, and updating any BANT items that surfaced. The stage should reflect the true status of the interaction.</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Ask learners to map the scenario into the correct Salesforce actions:</a:t>
            </a:r>
          </a:p>
          <a:p>
            <a:pPr marL="171450" indent="-171450">
              <a:buFont typeface="Arial" panose="020B0604020202020204" pitchFamily="34" charset="0"/>
              <a:buChar char="•"/>
            </a:pPr>
            <a:r>
              <a:rPr lang="en-US" b="1" dirty="0">
                <a:latin typeface="ATT Aleck Sans" panose="020B0503020203020204" pitchFamily="34" charset="0"/>
                <a:cs typeface="ATT Aleck Sans" panose="020B0503020203020204" pitchFamily="34" charset="0"/>
              </a:rPr>
              <a:t>Activity type:</a:t>
            </a:r>
            <a:r>
              <a:rPr lang="en-US" dirty="0">
                <a:latin typeface="ATT Aleck Sans" panose="020B0503020203020204" pitchFamily="34" charset="0"/>
                <a:cs typeface="ATT Aleck Sans" panose="020B0503020203020204" pitchFamily="34" charset="0"/>
              </a:rPr>
              <a:t> What kind of activity is logged?</a:t>
            </a:r>
          </a:p>
          <a:p>
            <a:pPr marL="171450" indent="-171450">
              <a:buFont typeface="Arial" panose="020B0604020202020204" pitchFamily="34" charset="0"/>
              <a:buChar char="•"/>
            </a:pPr>
            <a:r>
              <a:rPr lang="en-US" b="1" dirty="0">
                <a:latin typeface="ATT Aleck Sans" panose="020B0503020203020204" pitchFamily="34" charset="0"/>
                <a:cs typeface="ATT Aleck Sans" panose="020B0503020203020204" pitchFamily="34" charset="0"/>
              </a:rPr>
              <a:t>Fields updated:</a:t>
            </a:r>
            <a:r>
              <a:rPr lang="en-US" dirty="0">
                <a:latin typeface="ATT Aleck Sans" panose="020B0503020203020204" pitchFamily="34" charset="0"/>
                <a:cs typeface="ATT Aleck Sans" panose="020B0503020203020204" pitchFamily="34" charset="0"/>
              </a:rPr>
              <a:t> Which BANT elements need </a:t>
            </a:r>
            <a:r>
              <a:rPr lang="en-US" dirty="0" err="1">
                <a:latin typeface="ATT Aleck Sans" panose="020B0503020203020204" pitchFamily="34" charset="0"/>
                <a:cs typeface="ATT Aleck Sans" panose="020B0503020203020204" pitchFamily="34" charset="0"/>
              </a:rPr>
              <a:t>ABCention</a:t>
            </a:r>
            <a:r>
              <a:rPr lang="en-US" dirty="0">
                <a:latin typeface="ATT Aleck Sans" panose="020B0503020203020204" pitchFamily="34" charset="0"/>
                <a:cs typeface="ATT Aleck Sans" panose="020B0503020203020204" pitchFamily="34" charset="0"/>
              </a:rPr>
              <a:t>?</a:t>
            </a:r>
          </a:p>
          <a:p>
            <a:pPr marL="171450" indent="-171450">
              <a:buFont typeface="Arial" panose="020B0604020202020204" pitchFamily="34" charset="0"/>
              <a:buChar char="•"/>
            </a:pPr>
            <a:r>
              <a:rPr lang="en-US" b="1" dirty="0">
                <a:latin typeface="ATT Aleck Sans" panose="020B0503020203020204" pitchFamily="34" charset="0"/>
                <a:cs typeface="ATT Aleck Sans" panose="020B0503020203020204" pitchFamily="34" charset="0"/>
              </a:rPr>
              <a:t>Stage:</a:t>
            </a:r>
            <a:r>
              <a:rPr lang="en-US" dirty="0">
                <a:latin typeface="ATT Aleck Sans" panose="020B0503020203020204" pitchFamily="34" charset="0"/>
                <a:cs typeface="ATT Aleck Sans" panose="020B0503020203020204" pitchFamily="34" charset="0"/>
              </a:rPr>
              <a:t> Does the lead stay as a lead, or convert to an opportunity?</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Which part of this update is most frequently overlooked in real situations?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Incomplete notes or missing updates to BANT fields</a:t>
            </a:r>
          </a:p>
          <a:p>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Now let’s examine the potential gaps.</a:t>
            </a:r>
          </a:p>
          <a:p>
            <a:pPr marL="0" marR="0" lvl="0" indent="0" algn="l" defTabSz="914400" rtl="0" eaLnBrk="1" fontAlgn="base" latinLnBrk="0" hangingPunct="1">
              <a:spcAft>
                <a:spcPts val="600"/>
              </a:spcAft>
              <a:buClrTx/>
              <a:buSzTx/>
              <a:buFontTx/>
              <a:buNone/>
              <a:tabLst/>
              <a:defRPr/>
            </a:pPr>
            <a:endParaRPr lang="en-US" b="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378C2943-41A9-A89A-2CD5-FD71E4AEDC9B}"/>
              </a:ext>
            </a:extLst>
          </p:cNvPr>
          <p:cNvSpPr txBox="1">
            <a:spLocks/>
          </p:cNvSpPr>
          <p:nvPr/>
        </p:nvSpPr>
        <p:spPr>
          <a:xfrm>
            <a:off x="3884613" y="8685213"/>
            <a:ext cx="2971800" cy="4587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4EA095F9-356E-4495-A750-3364FEDE8D37}" type="slidenum">
              <a:rPr lang="en-US" sz="1200" smtClean="0">
                <a:solidFill>
                  <a:prstClr val="black"/>
                </a:solidFill>
                <a:latin typeface="ATT Aleck Sans" panose="020B0503020203020204" pitchFamily="34" charset="0"/>
                <a:cs typeface="ATT Aleck Sans" panose="020B0503020203020204" pitchFamily="34" charset="0"/>
              </a:rPr>
              <a:pPr algn="r">
                <a:defRPr/>
              </a:pPr>
              <a:t>28</a:t>
            </a:fld>
            <a:endParaRPr lang="en-US" sz="1200">
              <a:solidFill>
                <a:prstClr val="black"/>
              </a:solidFill>
              <a:latin typeface="ATT Aleck Sans" panose="020B0503020203020204" pitchFamily="34" charset="0"/>
              <a:cs typeface="ATT Aleck Sans" panose="020B0503020203020204" pitchFamily="34" charset="0"/>
            </a:endParaRPr>
          </a:p>
        </p:txBody>
      </p:sp>
    </p:spTree>
    <p:extLst>
      <p:ext uri="{BB962C8B-B14F-4D97-AF65-F5344CB8AC3E}">
        <p14:creationId xmlns:p14="http://schemas.microsoft.com/office/powerpoint/2010/main" val="272648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39CD-190E-41E7-A08E-8FD23E924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57FF6-E2A9-2D0B-91C4-E5E1203CABDB}"/>
              </a:ext>
            </a:extLst>
          </p:cNvPr>
          <p:cNvSpPr>
            <a:spLocks noGrp="1" noRot="1" noChangeAspect="1"/>
          </p:cNvSpPr>
          <p:nvPr>
            <p:ph type="sldImg"/>
          </p:nvPr>
        </p:nvSpPr>
        <p:spPr>
          <a:xfrm>
            <a:off x="3563938" y="190500"/>
            <a:ext cx="2752725" cy="1547813"/>
          </a:xfrm>
          <a:prstGeom prst="rect">
            <a:avLst/>
          </a:prstGeom>
        </p:spPr>
      </p:sp>
      <p:sp>
        <p:nvSpPr>
          <p:cNvPr id="3" name="Notes Placeholder 2">
            <a:extLst>
              <a:ext uri="{FF2B5EF4-FFF2-40B4-BE49-F238E27FC236}">
                <a16:creationId xmlns:a16="http://schemas.microsoft.com/office/drawing/2014/main" id="{2D3A3EAD-5A82-924B-AAA0-10E220CA6BA3}"/>
              </a:ext>
            </a:extLst>
          </p:cNvPr>
          <p:cNvSpPr>
            <a:spLocks noGrp="1"/>
          </p:cNvSpPr>
          <p:nvPr>
            <p:ph type="body" idx="1"/>
          </p:nvPr>
        </p:nvSpPr>
        <p:spPr>
          <a:xfrm>
            <a:off x="685799" y="1872000"/>
            <a:ext cx="5630863" cy="4339650"/>
          </a:xfrm>
          <a:prstGeom prst="rect">
            <a:avLst/>
          </a:prstGeom>
        </p:spPr>
        <p:txBody>
          <a:bodyPr wrap="square">
            <a:spAutoFit/>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Identifying pipeline reporting gaps</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3 minutes</a:t>
            </a:r>
            <a:br>
              <a:rPr lang="en-US"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Highlighting common pitfalls in Salesforce logging (e.g., missing fields, inaccurate stages) that distort the pipeline forecast.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Even when activities are logged, common gaps still appear, such as missing BANT fields, inaccurate stage placement, or limited detail in the notes.</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Ask each team to identify one likely missing update from the scenario and briefly explain why it </a:t>
            </a:r>
            <a:r>
              <a:rPr lang="en-US" dirty="0" err="1">
                <a:latin typeface="ATT Aleck Sans" panose="020B0503020203020204" pitchFamily="34" charset="0"/>
                <a:cs typeface="ATT Aleck Sans" panose="020B0503020203020204" pitchFamily="34" charset="0"/>
              </a:rPr>
              <a:t>mABCers</a:t>
            </a:r>
            <a:r>
              <a:rPr lang="en-US" dirty="0">
                <a:latin typeface="ATT Aleck Sans" panose="020B0503020203020204" pitchFamily="34" charset="0"/>
                <a:cs typeface="ATT Aleck Sans" panose="020B0503020203020204" pitchFamily="34" charset="0"/>
              </a:rPr>
              <a: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Which missing update could cause the most pipeline distortion?</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Inconsistent stage movement or incomplete qualification data</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br>
              <a:rPr lang="en-US"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Excellent insights. Let’s now qualify deals in the pipeline using the BANT framework.</a:t>
            </a:r>
          </a:p>
          <a:p>
            <a:r>
              <a:rPr lang="en-US" sz="1200" dirty="0">
                <a:latin typeface="ATT Aleck Sans" panose="020B0503020203020204" pitchFamily="34" charset="0"/>
                <a:cs typeface="ATT Aleck Sans" panose="020B0503020203020204" pitchFamily="34" charset="0"/>
              </a:rPr>
              <a:t>.</a:t>
            </a:r>
            <a:endParaRPr lang="en-US"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03CC8078-528C-12B1-193C-1C721CD292A9}"/>
              </a:ext>
            </a:extLst>
          </p:cNvPr>
          <p:cNvSpPr>
            <a:spLocks noGrp="1"/>
          </p:cNvSpPr>
          <p:nvPr>
            <p:ph type="sldNum" sz="quarter" idx="5"/>
          </p:nvPr>
        </p:nvSpPr>
        <p:spPr>
          <a:xfrm>
            <a:off x="3884613" y="8685213"/>
            <a:ext cx="2971800" cy="458787"/>
          </a:xfrm>
        </p:spPr>
        <p:txBody>
          <a:bodyPr/>
          <a:lstStyle/>
          <a:p>
            <a:fld id="{C41BD76B-1DB1-4990-9C19-7510E69EB24E}" type="slidenum">
              <a:rPr lang="en-US" smtClean="0"/>
              <a:t>29</a:t>
            </a:fld>
            <a:endParaRPr lang="en-US"/>
          </a:p>
        </p:txBody>
      </p:sp>
    </p:spTree>
    <p:extLst>
      <p:ext uri="{BB962C8B-B14F-4D97-AF65-F5344CB8AC3E}">
        <p14:creationId xmlns:p14="http://schemas.microsoft.com/office/powerpoint/2010/main" val="36375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2C9D-1E4D-A20C-2246-01BA237EA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1B7CF-405E-3878-F01A-187D968A8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74BB0-3EE4-D955-94DC-B0C8F1DC052D}"/>
              </a:ext>
            </a:extLst>
          </p:cNvPr>
          <p:cNvSpPr>
            <a:spLocks noGrp="1"/>
          </p:cNvSpPr>
          <p:nvPr>
            <p:ph type="body" idx="1"/>
          </p:nvPr>
        </p:nvSpPr>
        <p:spPr>
          <a:xfrm>
            <a:off x="685800" y="4400550"/>
            <a:ext cx="5486400" cy="4743450"/>
          </a:xfrm>
        </p:spPr>
        <p:txBody>
          <a:bodyPr/>
          <a:lstStyle/>
          <a:p>
            <a:pPr>
              <a:spcAft>
                <a:spcPts val="600"/>
              </a:spcAft>
              <a:defRPr/>
            </a:pPr>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Session setup</a:t>
            </a:r>
          </a:p>
          <a:p>
            <a:pPr>
              <a:spcAft>
                <a:spcPts val="600"/>
              </a:spcAft>
              <a:defRPr/>
            </a:pPr>
            <a:r>
              <a:rPr lang="en-US" sz="1200" b="1" dirty="0">
                <a:latin typeface="ATT Aleck Sans" panose="020B0503020203020204" pitchFamily="34" charset="0"/>
                <a:cs typeface="ATT Aleck Sans" panose="020B0503020203020204" pitchFamily="34" charset="0"/>
              </a:rPr>
              <a:t>Estimated time: </a:t>
            </a:r>
            <a:r>
              <a:rPr lang="en-US" sz="1200" dirty="0">
                <a:latin typeface="ATT Aleck Sans" panose="020B0503020203020204" pitchFamily="34" charset="0"/>
                <a:cs typeface="ATT Aleck Sans" panose="020B0503020203020204" pitchFamily="34" charset="0"/>
              </a:rPr>
              <a:t>1 minute</a:t>
            </a:r>
          </a:p>
          <a:p>
            <a:pPr marL="0" marR="0" lvl="0" indent="0" algn="l" defTabSz="914400" rtl="0" eaLnBrk="1" fontAlgn="base" latinLnBrk="0" hangingPunct="1">
              <a:spcBef>
                <a:spcPts val="600"/>
              </a:spcBef>
              <a:spcAft>
                <a:spcPts val="600"/>
              </a:spcAft>
              <a:buClrTx/>
              <a:buSzTx/>
              <a:buFontTx/>
              <a:buNone/>
              <a:tabLst/>
              <a:defRPr/>
            </a:pPr>
            <a:r>
              <a:rPr lang="en-US" sz="1200" b="1" dirty="0">
                <a:latin typeface="ATT Aleck Sans" panose="020B0503020203020204" pitchFamily="34" charset="0"/>
                <a:cs typeface="ATT Aleck Sans" panose="020B0503020203020204" pitchFamily="34" charset="0"/>
              </a:rPr>
              <a:t>Description</a:t>
            </a: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 </a:t>
            </a:r>
            <a:r>
              <a:rPr lang="en-US" sz="1200" dirty="0">
                <a:latin typeface="ATT Aleck Sans" panose="020B0503020203020204" pitchFamily="34" charset="0"/>
                <a:cs typeface="ATT Aleck Sans" panose="020B0503020203020204" pitchFamily="34" charset="0"/>
              </a:rPr>
              <a:t>Introduction of ground rules for the session</a:t>
            </a:r>
            <a:endParaRPr lang="en-US" sz="1200" i="0" u="none" strike="noStrike" dirty="0">
              <a:effectLst/>
              <a:latin typeface="ATT Aleck Sans" panose="020B0503020203020204" pitchFamily="34" charset="0"/>
              <a:ea typeface="Calibri"/>
              <a:cs typeface="ATT Aleck Sans" panose="020B0503020203020204" pitchFamily="34" charset="0"/>
            </a:endParaRPr>
          </a:p>
          <a:p>
            <a:pPr marL="0" marR="0">
              <a:spcBef>
                <a:spcPts val="0"/>
              </a:spcBef>
              <a:spcAft>
                <a:spcPts val="600"/>
              </a:spcAft>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Do: </a:t>
            </a:r>
          </a:p>
          <a:p>
            <a:pPr marL="0" marR="0">
              <a:spcBef>
                <a:spcPts val="0"/>
              </a:spcBef>
              <a:spcAft>
                <a:spcPts val="600"/>
              </a:spcAft>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After welcoming the participants:​​ </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Display this slide.</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Greet the participants and thank them for their participation.</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Review the class roster to find out if any participants haven’t arrived yet.</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Briefly review housekeeping guidelines for the session. </a:t>
            </a:r>
          </a:p>
          <a:p>
            <a:pPr marL="0" marR="0" lvl="0" indent="0" algn="l" defTabSz="914400" rtl="0" eaLnBrk="1" fontAlgn="base" latinLnBrk="0" hangingPunct="1">
              <a:spcBef>
                <a:spcPts val="0"/>
              </a:spcBef>
              <a:spcAft>
                <a:spcPts val="0"/>
              </a:spcAft>
              <a:buClrTx/>
              <a:buSzTx/>
              <a:buFontTx/>
              <a:buNone/>
              <a:tabLst/>
              <a:defRPr/>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base" latinLnBrk="0" hangingPunct="1">
              <a:spcBef>
                <a:spcPts val="0"/>
              </a:spcBef>
              <a:spcAft>
                <a:spcPts val="0"/>
              </a:spcAft>
              <a:buClrTx/>
              <a:buSzTx/>
              <a:buFontTx/>
              <a:buNone/>
              <a:tabLst/>
              <a:defRPr/>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Say: </a:t>
            </a:r>
            <a:r>
              <a:rPr lang="en-US" sz="1200" dirty="0">
                <a:effectLst/>
                <a:latin typeface="ATT Aleck Sans" panose="020B0503020203020204" pitchFamily="34" charset="0"/>
                <a:ea typeface="Calibri"/>
                <a:cs typeface="ATT Aleck Sans" panose="020B0503020203020204" pitchFamily="34" charset="0"/>
              </a:rPr>
              <a:t>Let’s run through a few quick guidelines </a:t>
            </a:r>
            <a:r>
              <a:rPr lang="en-US" sz="1200" dirty="0">
                <a:latin typeface="ATT Aleck Sans" panose="020B0503020203020204" pitchFamily="34" charset="0"/>
                <a:cs typeface="ATT Aleck Sans" panose="020B0503020203020204" pitchFamily="34" charset="0"/>
              </a:rPr>
              <a:t>to help us get the most out of today’s session:</a:t>
            </a:r>
            <a:endParaRPr lang="en-US" sz="1200" dirty="0">
              <a:effectLst/>
              <a:latin typeface="ATT Aleck Sans" panose="020B0503020203020204" pitchFamily="34" charset="0"/>
              <a:ea typeface="Calibri"/>
              <a:cs typeface="ATT Aleck Sans" panose="020B0503020203020204" pitchFamily="34" charset="0"/>
            </a:endParaRPr>
          </a:p>
          <a:p>
            <a:pPr marL="171450" marR="0" lvl="0" indent="-171450">
              <a:spcBef>
                <a:spcPts val="0"/>
              </a:spcBef>
              <a:spcAft>
                <a:spcPts val="600"/>
              </a:spcAft>
              <a:buFont typeface="Arial" panose="020B0604020202020204" pitchFamily="34" charset="0"/>
              <a:buChar char="•"/>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Actively participate in discussions and activities.</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Take the time to disconnect from other things.</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Avoid multi-tasking.</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Focus on the session.</a:t>
            </a:r>
          </a:p>
          <a:p>
            <a:pPr marL="171450" marR="0" lvl="0" indent="-171450">
              <a:spcBef>
                <a:spcPts val="0"/>
              </a:spcBef>
              <a:spcAft>
                <a:spcPts val="600"/>
              </a:spcAft>
              <a:buFont typeface="Arial" panose="020B0604020202020204" pitchFamily="34" charset="0"/>
              <a:buChar cha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Respond and ask questions as needed in the chat or by raising your hand.</a:t>
            </a: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Instructor note: </a:t>
            </a: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lang="en-US" sz="1200" dirty="0">
                <a:latin typeface="ATT Aleck Sans" panose="020B0503020203020204" pitchFamily="34" charset="0"/>
                <a:cs typeface="ATT Aleck Sans" panose="020B0503020203020204" pitchFamily="34" charset="0"/>
              </a:rPr>
              <a:t>Set the stage by connecting prospecting to the importance of active engagement and learning from peers.</a:t>
            </a: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Say: </a:t>
            </a: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lang="en-US" sz="1200" dirty="0">
                <a:latin typeface="ATT Aleck Sans" panose="020B0503020203020204" pitchFamily="34" charset="0"/>
                <a:cs typeface="ATT Aleck Sans" panose="020B0503020203020204" pitchFamily="34" charset="0"/>
              </a:rPr>
              <a:t>This session helps you strengthen your prospecting skills by learning how to identify the right customers, start meaningful conversations, and create opportunities that lead to successful sales outcomes.</a:t>
            </a: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 typeface="Arial" panose="020B0604020202020204" pitchFamily="34" charset="0"/>
              <a:buNone/>
              <a:tabLst/>
              <a:defRPr/>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Transition:</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Let’s take a look at what today’s session is about.</a:t>
            </a:r>
          </a:p>
          <a:p>
            <a:pPr marL="0" marR="0" lvl="0" indent="0" algn="l" defTabSz="914400" rtl="0" eaLnBrk="1" fontAlgn="auto" latinLnBrk="0" hangingPunct="1">
              <a:spcBef>
                <a:spcPts val="0"/>
              </a:spcBef>
              <a:spcAft>
                <a:spcPts val="600"/>
              </a:spcAft>
              <a:buClrTx/>
              <a:buSzTx/>
              <a:buFontTx/>
              <a:buNone/>
              <a:tabLst/>
              <a:defRPr/>
            </a:pPr>
            <a:endParaRPr lang="en-US" sz="1200" b="1" kern="1200" dirty="0">
              <a:effectLst/>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spcBef>
                <a:spcPts val="0"/>
              </a:spcBef>
              <a:spcAft>
                <a:spcPts val="6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spcBef>
                <a:spcPts val="0"/>
              </a:spcBef>
              <a:spcAft>
                <a:spcPts val="6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spcBef>
                <a:spcPts val="0"/>
              </a:spcBef>
              <a:spcAft>
                <a:spcPts val="6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06C1911C-1C34-A50B-9EAA-A474093511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506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247BF-9779-1B09-2EC3-2E95E0A29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F0AC6-3C33-8B24-C9BA-8FD21E813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0A9AF-95B8-F738-E2F3-7B5F326659DB}"/>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BANT application activity</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10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Applying BANT to qualify and prioritize opportunities through real-world scenarios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BANT helps you qualify and prioritize high-value opportunities. This is also how </a:t>
            </a:r>
            <a:r>
              <a:rPr lang="en-US" sz="1200" b="1" dirty="0">
                <a:latin typeface="ATT Aleck Sans" panose="020B0503020203020204" pitchFamily="34" charset="0"/>
                <a:cs typeface="ATT Aleck Sans" panose="020B0503020203020204" pitchFamily="34" charset="0"/>
              </a:rPr>
              <a:t>leadership will be evaluating each lead you submit</a:t>
            </a:r>
            <a:r>
              <a:rPr lang="en-US" sz="1200" dirty="0">
                <a:latin typeface="ATT Aleck Sans" panose="020B0503020203020204" pitchFamily="34" charset="0"/>
                <a:cs typeface="ATT Aleck Sans" panose="020B0503020203020204" pitchFamily="34" charset="0"/>
              </a:rPr>
              <a:t>, and it’s the type of information your managers will be asking you about.</a:t>
            </a:r>
          </a:p>
          <a:p>
            <a:r>
              <a:rPr lang="en-US" sz="1200" dirty="0">
                <a:latin typeface="ATT Aleck Sans" panose="020B0503020203020204" pitchFamily="34" charset="0"/>
                <a:cs typeface="ATT Aleck Sans" panose="020B0503020203020204" pitchFamily="34" charset="0"/>
              </a:rPr>
              <a:t>As you work through the scenario, think not only about what qualifies as an opportunity, but also how your answers will be viewed by leadership for decision-making and pipeline planning.</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Send participants to breakout rooms of four to five people.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Post each group’s assigned scenario in the chat. (Scenarios are given on the next screen.)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Provide a shared whiteboard for teams to capture their notes.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Allow eight minutes for discussion.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After time is up, bring everyone back to the main room and ask one group per scenario to summarize their insights.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 (debrief):</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 qualification questions uncovered the biggest insights?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How can Salesforce fields help track those?</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p>
          <a:p>
            <a:pPr marL="171450" indent="-171450">
              <a:buFont typeface="Arial" panose="020B0604020202020204" pitchFamily="34" charset="0"/>
              <a:buChar char="•"/>
            </a:pPr>
            <a:r>
              <a:rPr lang="en-US" sz="1200" kern="1200" dirty="0">
                <a:solidFill>
                  <a:schemeClr val="tx1"/>
                </a:solidFill>
                <a:effectLst/>
                <a:latin typeface="ATT Aleck Sans" panose="020B0503020203020204" pitchFamily="34" charset="0"/>
                <a:ea typeface="+mn-ea"/>
                <a:cs typeface="ATT Aleck Sans" panose="020B0503020203020204" pitchFamily="34" charset="0"/>
              </a:rPr>
              <a:t>Responses highlighting authority gaps</a:t>
            </a:r>
          </a:p>
          <a:p>
            <a:pPr marL="171450" indent="-171450">
              <a:buFont typeface="Arial" panose="020B0604020202020204" pitchFamily="34" charset="0"/>
              <a:buChar char="•"/>
            </a:pPr>
            <a:r>
              <a:rPr lang="en-US" sz="1200" kern="1200" dirty="0">
                <a:solidFill>
                  <a:schemeClr val="tx1"/>
                </a:solidFill>
                <a:effectLst/>
                <a:latin typeface="ATT Aleck Sans" panose="020B0503020203020204" pitchFamily="34" charset="0"/>
                <a:ea typeface="+mn-ea"/>
                <a:cs typeface="ATT Aleck Sans" panose="020B0503020203020204" pitchFamily="34" charset="0"/>
              </a:rPr>
              <a:t>Unclear timelines</a:t>
            </a:r>
          </a:p>
          <a:p>
            <a:pPr marL="171450" indent="-171450">
              <a:buFont typeface="Arial" panose="020B0604020202020204" pitchFamily="34" charset="0"/>
              <a:buChar char="•"/>
            </a:pPr>
            <a:r>
              <a:rPr lang="en-US" sz="1200" kern="1200" dirty="0">
                <a:solidFill>
                  <a:schemeClr val="tx1"/>
                </a:solidFill>
                <a:effectLst/>
                <a:latin typeface="ATT Aleck Sans" panose="020B0503020203020204" pitchFamily="34" charset="0"/>
                <a:ea typeface="+mn-ea"/>
                <a:cs typeface="ATT Aleck Sans" panose="020B0503020203020204" pitchFamily="34" charset="0"/>
              </a:rPr>
              <a:t>Missing budget data</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Let’s now see how pipeline data supports accurate forecasting.</a:t>
            </a:r>
          </a:p>
          <a:p>
            <a:endParaRPr lang="en-US" sz="1200"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TT Aleck Sans" panose="020B0503020203020204" pitchFamily="34" charset="0"/>
                <a:cs typeface="ATT Aleck Sans" panose="020B0503020203020204" pitchFamily="34" charset="0"/>
              </a:rPr>
              <a:t>Continue to the next slide.</a:t>
            </a:r>
          </a:p>
          <a:p>
            <a:endParaRPr lang="en-US" sz="1200" dirty="0">
              <a:latin typeface="ATT Aleck Sans" panose="020B050302020302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23C4CB5C-C269-1AB0-451C-D82749E38013}"/>
              </a:ext>
            </a:extLst>
          </p:cNvPr>
          <p:cNvSpPr>
            <a:spLocks noGrp="1"/>
          </p:cNvSpPr>
          <p:nvPr>
            <p:ph type="sldNum" sz="quarter" idx="5"/>
          </p:nvPr>
        </p:nvSpPr>
        <p:spPr/>
        <p:txBody>
          <a:bodyPr/>
          <a:lstStyle/>
          <a:p>
            <a:fld id="{C41BD76B-1DB1-4990-9C19-7510E69EB24E}" type="slidenum">
              <a:rPr lang="en-US" smtClean="0"/>
              <a:t>30</a:t>
            </a:fld>
            <a:endParaRPr lang="en-US"/>
          </a:p>
        </p:txBody>
      </p:sp>
    </p:spTree>
    <p:extLst>
      <p:ext uri="{BB962C8B-B14F-4D97-AF65-F5344CB8AC3E}">
        <p14:creationId xmlns:p14="http://schemas.microsoft.com/office/powerpoint/2010/main" val="617314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109E0-920D-43B3-970E-7799687D1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0650B-F0FC-52F4-65E7-10B478E76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CC9D2-B67A-1CD0-E492-A4AF162FE29B}"/>
              </a:ext>
            </a:extLst>
          </p:cNvPr>
          <p:cNvSpPr>
            <a:spLocks noGrp="1"/>
          </p:cNvSpPr>
          <p:nvPr>
            <p:ph type="body" idx="1"/>
          </p:nvPr>
        </p:nvSpPr>
        <p:spPr/>
        <p:txBody>
          <a:bodyPr/>
          <a:lstStyle/>
          <a:p>
            <a:endParaRPr lang="en-US">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7CFB76DC-9601-97EA-6E57-695F722E7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76B-1DB1-4990-9C19-7510E69EB2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3692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E79D-4993-5D33-06DB-4E5F5D6C5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71AF7-799D-7D08-C41B-4E175BB7B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101A1-B2E5-E376-3C5D-E77F769D390A}"/>
              </a:ext>
            </a:extLst>
          </p:cNvPr>
          <p:cNvSpPr>
            <a:spLocks noGrp="1"/>
          </p:cNvSpPr>
          <p:nvPr>
            <p:ph type="body" idx="1"/>
          </p:nvPr>
        </p:nvSpPr>
        <p:spPr/>
        <p:txBody>
          <a:bodyPr/>
          <a:lstStyle/>
          <a:p>
            <a:r>
              <a:rPr lang="en-US" b="1" dirty="0">
                <a:latin typeface="ATT Aleck Sans" panose="020B0503020203020204" pitchFamily="34" charset="0"/>
                <a:cs typeface="ATT Aleck Sans" panose="020B0503020203020204" pitchFamily="34" charset="0"/>
              </a:rPr>
              <a:t>Topic format: </a:t>
            </a:r>
            <a:r>
              <a:rPr lang="en-US" b="0" dirty="0">
                <a:latin typeface="ATT Aleck Sans" panose="020B0503020203020204" pitchFamily="34" charset="0"/>
                <a:cs typeface="ATT Aleck Sans" panose="020B0503020203020204" pitchFamily="34" charset="0"/>
              </a:rPr>
              <a:t>Topic introduction</a:t>
            </a:r>
            <a:br>
              <a:rPr lang="en-US" b="0"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Estimated time: </a:t>
            </a:r>
            <a:r>
              <a:rPr lang="en-US" b="0" dirty="0">
                <a:latin typeface="ATT Aleck Sans" panose="020B0503020203020204" pitchFamily="34" charset="0"/>
                <a:cs typeface="ATT Aleck Sans" panose="020B0503020203020204" pitchFamily="34" charset="0"/>
              </a:rPr>
              <a:t>1 minute</a:t>
            </a:r>
            <a:br>
              <a:rPr lang="en-US" b="1" dirty="0">
                <a:latin typeface="ATT Aleck Sans" panose="020B0503020203020204" pitchFamily="34" charset="0"/>
                <a:cs typeface="ATT Aleck Sans" panose="020B0503020203020204" pitchFamily="34" charset="0"/>
              </a:rPr>
            </a:br>
            <a:r>
              <a:rPr lang="en-US" b="1" dirty="0">
                <a:latin typeface="ATT Aleck Sans" panose="020B0503020203020204" pitchFamily="34" charset="0"/>
                <a:cs typeface="ATT Aleck Sans" panose="020B0503020203020204" pitchFamily="34" charset="0"/>
              </a:rPr>
              <a:t>Description: </a:t>
            </a:r>
            <a:r>
              <a:rPr lang="en-US" b="0" dirty="0">
                <a:latin typeface="ATT Aleck Sans" panose="020B0503020203020204" pitchFamily="34" charset="0"/>
                <a:cs typeface="ATT Aleck Sans" panose="020B0503020203020204" pitchFamily="34" charset="0"/>
              </a:rPr>
              <a:t>Introduction of the lesson topic and flow.</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 </a:t>
            </a:r>
          </a:p>
          <a:p>
            <a:pPr marL="171450" indent="-171450">
              <a:buFont typeface="Arial" panose="020B0604020202020204" pitchFamily="34" charset="0"/>
              <a:buChar char="•"/>
            </a:pPr>
            <a:r>
              <a:rPr lang="en-US" b="0" dirty="0">
                <a:latin typeface="ATT Aleck Sans" panose="020B0503020203020204" pitchFamily="34" charset="0"/>
                <a:cs typeface="ATT Aleck Sans" panose="020B0503020203020204" pitchFamily="34" charset="0"/>
              </a:rPr>
              <a:t>Provide a description of the lesson and what participants will explore.</a:t>
            </a:r>
            <a:endParaRPr lang="en-US"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b="1"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Get ready to master your sales pipeline from contact to close. In your </a:t>
            </a:r>
            <a:r>
              <a:rPr lang="en-US" b="1" i="0" dirty="0">
                <a:latin typeface="ATT Aleck Sans" panose="020B0503020203020204" pitchFamily="34" charset="0"/>
                <a:cs typeface="ATT Aleck Sans" panose="020B0503020203020204" pitchFamily="34" charset="0"/>
              </a:rPr>
              <a:t>Understanding the sales pipeline </a:t>
            </a:r>
            <a:r>
              <a:rPr lang="en-US" dirty="0">
                <a:latin typeface="ATT Aleck Sans" panose="020B0503020203020204" pitchFamily="34" charset="0"/>
                <a:cs typeface="ATT Aleck Sans" panose="020B0503020203020204" pitchFamily="34" charset="0"/>
              </a:rPr>
              <a:t>prework, you learned how pipeline stages mirror your selling rhythm. In this lesson, you’ll apply those concepts by placing real scenarios into the pipeline, examining how stage placement impacts forecasting, confirming qualification using BANT, and analyzing ratios that highlight what’s working and what needs </a:t>
            </a:r>
            <a:r>
              <a:rPr lang="en-US" dirty="0" err="1">
                <a:latin typeface="ATT Aleck Sans" panose="020B0503020203020204" pitchFamily="34" charset="0"/>
                <a:cs typeface="ATT Aleck Sans" panose="020B0503020203020204" pitchFamily="34" charset="0"/>
              </a:rPr>
              <a:t>ABCention</a:t>
            </a:r>
            <a:r>
              <a:rPr lang="en-US" dirty="0">
                <a:latin typeface="ATT Aleck Sans" panose="020B0503020203020204" pitchFamily="34" charset="0"/>
                <a:cs typeface="ATT Aleck Sans" panose="020B0503020203020204" pitchFamily="34" charset="0"/>
              </a:rPr>
              <a: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Do</a:t>
            </a:r>
          </a:p>
          <a:p>
            <a:r>
              <a:rPr lang="en-US" dirty="0">
                <a:latin typeface="ATT Aleck Sans" panose="020B0503020203020204" pitchFamily="34" charset="0"/>
                <a:cs typeface="ATT Aleck Sans" panose="020B0503020203020204" pitchFamily="34" charset="0"/>
              </a:rPr>
              <a:t>Pause briefly and invite participants to think back to the prework before responding.</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Ask</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What signals tell you an opportunity is ready to move forward in the pipeline?</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Why does accurate stage placement </a:t>
            </a:r>
            <a:r>
              <a:rPr lang="en-US" dirty="0" err="1">
                <a:latin typeface="ATT Aleck Sans" panose="020B0503020203020204" pitchFamily="34" charset="0"/>
                <a:cs typeface="ATT Aleck Sans" panose="020B0503020203020204" pitchFamily="34" charset="0"/>
              </a:rPr>
              <a:t>mABCer</a:t>
            </a:r>
            <a:r>
              <a:rPr lang="en-US" dirty="0">
                <a:latin typeface="ATT Aleck Sans" panose="020B0503020203020204" pitchFamily="34" charset="0"/>
                <a:cs typeface="ATT Aleck Sans" panose="020B0503020203020204" pitchFamily="34" charset="0"/>
              </a:rPr>
              <a:t> beyond your own deal, especially for forecasting and leadership visibility?</a:t>
            </a:r>
          </a:p>
          <a:p>
            <a:pPr marL="171450" indent="-171450">
              <a:buFont typeface="Arial" panose="020B0604020202020204" pitchFamily="34" charset="0"/>
              <a:buChar char="•"/>
            </a:pPr>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Listen for:</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References to qualification signals such as confirmed need, authority, or timing</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Awareness that stage accuracy impacts forecasting, pipeline health, and leadership reporting</a:t>
            </a:r>
          </a:p>
          <a:p>
            <a:pPr marL="0" indent="0">
              <a:buFont typeface="Arial" panose="020B0604020202020204" pitchFamily="34" charset="0"/>
              <a:buNone/>
            </a:pPr>
            <a:endParaRPr lang="en-US"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Transition</a:t>
            </a:r>
          </a:p>
          <a:p>
            <a:r>
              <a:rPr lang="en-US" dirty="0">
                <a:latin typeface="ATT Aleck Sans" panose="020B0503020203020204" pitchFamily="34" charset="0"/>
                <a:cs typeface="ATT Aleck Sans" panose="020B0503020203020204" pitchFamily="34" charset="0"/>
              </a:rPr>
              <a:t>Let’s apply that thinking as we work through scenarios that test how opportunities move through the pipeline and influence the forecast.</a:t>
            </a:r>
          </a:p>
          <a:p>
            <a:pPr marR="0" lvl="0">
              <a:lnSpc>
                <a:spcPct val="107000"/>
              </a:lnSpc>
              <a:spcBef>
                <a:spcPts val="0"/>
              </a:spcBef>
              <a:spcAft>
                <a:spcPts val="0"/>
              </a:spcAft>
            </a:pPr>
            <a:endParaRPr lang="en-US" b="0" kern="0" dirty="0">
              <a:latin typeface="ATT Aleck Sans" panose="020B0503020203020204" pitchFamily="34" charset="0"/>
              <a:cs typeface="ATT Aleck Sans" panose="020B0503020203020204" pitchFamily="34" charset="0"/>
            </a:endParaRPr>
          </a:p>
          <a:p>
            <a:pPr marR="0" lvl="0">
              <a:lnSpc>
                <a:spcPct val="107000"/>
              </a:lnSpc>
              <a:spcBef>
                <a:spcPts val="0"/>
              </a:spcBef>
              <a:spcAft>
                <a:spcPts val="0"/>
              </a:spcAft>
            </a:pPr>
            <a:r>
              <a:rPr lang="en-US" b="1" kern="0" dirty="0">
                <a:latin typeface="ATT Aleck Sans" panose="020B0503020203020204" pitchFamily="34" charset="0"/>
                <a:cs typeface="ATT Aleck Sans" panose="020B0503020203020204" pitchFamily="34" charset="0"/>
              </a:rPr>
              <a:t>Instructor note</a:t>
            </a: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R="0" lvl="0">
              <a:lnSpc>
                <a:spcPct val="107000"/>
              </a:lnSpc>
              <a:spcBef>
                <a:spcPts val="0"/>
              </a:spcBef>
              <a:spcAft>
                <a:spcPts val="0"/>
              </a:spcAft>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Continue to the next slide.</a:t>
            </a:r>
          </a:p>
          <a:p>
            <a:endParaRPr lang="en-US"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2ED94D84-6643-FBC3-7013-B2E9931EEB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64566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41736-B89E-5C1A-AF83-848278EFA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BACE3-292E-5E65-2491-560D41713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7A7B-FAB5-4B2C-E010-0A8F06DE2ACE}"/>
              </a:ext>
            </a:extLst>
          </p:cNvPr>
          <p:cNvSpPr>
            <a:spLocks noGrp="1"/>
          </p:cNvSpPr>
          <p:nvPr>
            <p:ph type="body" idx="1"/>
          </p:nvPr>
        </p:nvSpPr>
        <p:spPr>
          <a:xfrm>
            <a:off x="685800" y="4400550"/>
            <a:ext cx="5486400" cy="4641850"/>
          </a:xfrm>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Pipeline placement exercise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3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Identifying where real customer situations belong in the sales pipeline</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You’ll collaborate in groups to figure out where this situation sits in the pipeline. Look at the customer’s behavior and their level of engagement.</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Send participants into breakout groups.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each group to:</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Review the scenario.</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Select the correct pipeline stage.</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Identify one clear clue that drove the choice.</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Share a one-sentence reasoning in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Visit groups and nudge thinking with prompts like:</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Does a detailed discussion signal deeper discovery?</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What’s already completed in earlier stages?</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 still needs to happen?</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 (debrief):</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What was the biggest clue your group relied on?</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Clear references to needs analysis, discovery depth, or information gathering.</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Now let’s look at whether this scenario affects the pipeline, the forecast, or both.</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Instructor note: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Move to the next slide.</a:t>
            </a: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732E3355-3DA5-2BCD-779D-2933AA3573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053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5232-A3A9-1136-B5E0-56A564039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CBF10-6FA9-E250-9830-D4F1A63E5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DEA1A-6E7F-5D9F-BAA2-0CEA970901B2}"/>
              </a:ext>
            </a:extLst>
          </p:cNvPr>
          <p:cNvSpPr>
            <a:spLocks noGrp="1"/>
          </p:cNvSpPr>
          <p:nvPr>
            <p:ph type="body" idx="1"/>
          </p:nvPr>
        </p:nvSpPr>
        <p:spPr>
          <a:xfrm>
            <a:off x="685800" y="4400550"/>
            <a:ext cx="5486400" cy="4641850"/>
          </a:xfrm>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Pipeline-forecast alignment discussion</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5minutes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Differentiating pipeline progression from forecast impact</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Now let’s decide how this moment affects deal visibility. Does it shift only the pipeline stage? Does it change your forecast confidence? Or both?</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Keep participants in their breakout rooms.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them to:</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Choose pipeline, forecast, or both.</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Identify the key detail influencing that choice.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Visit rooms and probe with questions like:</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Does the meeting make the deal more predictable?</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Does it clarify next steps or timelines?</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Would this update be visible in Salesforce forecasting tools?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 (debrief):</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What detail caused the most debate in your group?</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Confirmed next steps, clarified needs, and customer commitment signals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Next, let’s use real pipeline numbers to calculate ratios.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Instructor note: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Move to the next slide.</a:t>
            </a: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33C6C0E7-E934-3F86-4299-5063FA20C7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8425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Sales ratios group challenge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5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Calculating key ratios to interpret pipeline effectiveness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Before jumping into the activity, let’s take a moment to revisit why sales ratios </a:t>
            </a:r>
            <a:r>
              <a:rPr lang="en-US" sz="1200" dirty="0" err="1">
                <a:latin typeface="ATT Aleck Sans" panose="020B0503020203020204" pitchFamily="34" charset="0"/>
                <a:cs typeface="ATT Aleck Sans" panose="020B0503020203020204" pitchFamily="34" charset="0"/>
              </a:rPr>
              <a:t>mABCer</a:t>
            </a:r>
            <a:r>
              <a:rPr lang="en-US" sz="1200" dirty="0">
                <a:latin typeface="ATT Aleck Sans" panose="020B0503020203020204" pitchFamily="34" charset="0"/>
                <a:cs typeface="ATT Aleck Sans" panose="020B0503020203020204" pitchFamily="34" charset="0"/>
              </a:rPr>
              <a:t>. Sales ratios help sellers understand where deals are progressing smoothly and where they are breaking down. This allows effort to be focused on the stages that </a:t>
            </a:r>
            <a:r>
              <a:rPr lang="en-US" sz="1200" dirty="0" err="1">
                <a:latin typeface="ATT Aleck Sans" panose="020B0503020203020204" pitchFamily="34" charset="0"/>
                <a:cs typeface="ATT Aleck Sans" panose="020B0503020203020204" pitchFamily="34" charset="0"/>
              </a:rPr>
              <a:t>mABCer</a:t>
            </a:r>
            <a:r>
              <a:rPr lang="en-US" sz="1200" dirty="0">
                <a:latin typeface="ATT Aleck Sans" panose="020B0503020203020204" pitchFamily="34" charset="0"/>
                <a:cs typeface="ATT Aleck Sans" panose="020B0503020203020204" pitchFamily="34" charset="0"/>
              </a:rPr>
              <a:t> most. These ratios also connect daily seller actions to pipeline health, forecast accuracy, and leadership expectations.</a:t>
            </a:r>
          </a:p>
          <a:p>
            <a:endParaRPr lang="en-US" sz="1200"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r>
              <a:rPr lang="en-US" sz="1200" dirty="0">
                <a:latin typeface="ATT Aleck Sans" panose="020B0503020203020204" pitchFamily="34" charset="0"/>
                <a:cs typeface="ATT Aleck Sans" panose="020B0503020203020204" pitchFamily="34" charset="0"/>
              </a:rPr>
              <a:t>Let’s start with a quick refresher on how these numbers are calculated using the data on the screen.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The </a:t>
            </a:r>
            <a:r>
              <a:rPr lang="en-US" sz="1200" b="1" dirty="0">
                <a:latin typeface="ATT Aleck Sans" panose="020B0503020203020204" pitchFamily="34" charset="0"/>
                <a:cs typeface="ATT Aleck Sans" panose="020B0503020203020204" pitchFamily="34" charset="0"/>
              </a:rPr>
              <a:t>conversion rate </a:t>
            </a:r>
            <a:r>
              <a:rPr lang="en-US" sz="1200" dirty="0">
                <a:latin typeface="ATT Aleck Sans" panose="020B0503020203020204" pitchFamily="34" charset="0"/>
                <a:cs typeface="ATT Aleck Sans" panose="020B0503020203020204" pitchFamily="34" charset="0"/>
              </a:rPr>
              <a:t>looks at how many leads ultimately turn into closed deals. In this example, that’s closed deals divided by total leads.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The </a:t>
            </a:r>
            <a:r>
              <a:rPr lang="en-US" sz="1200" b="1" dirty="0">
                <a:latin typeface="ATT Aleck Sans" panose="020B0503020203020204" pitchFamily="34" charset="0"/>
                <a:cs typeface="ATT Aleck Sans" panose="020B0503020203020204" pitchFamily="34" charset="0"/>
              </a:rPr>
              <a:t>win rate</a:t>
            </a:r>
            <a:r>
              <a:rPr lang="en-US" sz="1200" dirty="0">
                <a:latin typeface="ATT Aleck Sans" panose="020B0503020203020204" pitchFamily="34" charset="0"/>
                <a:cs typeface="ATT Aleck Sans" panose="020B0503020203020204" pitchFamily="34" charset="0"/>
              </a:rPr>
              <a:t> focuses on how many proposals result in a closed deal, calculated by closed deals divided by proposals.</a:t>
            </a:r>
          </a:p>
          <a:p>
            <a:pPr marL="0" indent="0">
              <a:buFont typeface="Arial" panose="020B0604020202020204" pitchFamily="34" charset="0"/>
              <a:buNone/>
            </a:pPr>
            <a:r>
              <a:rPr lang="en-US" sz="1200" dirty="0">
                <a:latin typeface="ATT Aleck Sans" panose="020B0503020203020204" pitchFamily="34" charset="0"/>
                <a:cs typeface="ATT Aleck Sans" panose="020B0503020203020204" pitchFamily="34" charset="0"/>
              </a:rPr>
              <a:t>These are the same ratios leadership uses to assess pipeline quality, identify risk, and build confidence in forecasts. </a:t>
            </a:r>
          </a:p>
          <a:p>
            <a:pPr marL="0" indent="0">
              <a:buFont typeface="Arial" panose="020B0604020202020204" pitchFamily="34" charset="0"/>
              <a:buNone/>
            </a:pPr>
            <a:r>
              <a:rPr lang="en-US" sz="1200" dirty="0">
                <a:latin typeface="ATT Aleck Sans" panose="020B0503020203020204" pitchFamily="34" charset="0"/>
                <a:cs typeface="ATT Aleck Sans" panose="020B0503020203020204" pitchFamily="34" charset="0"/>
              </a:rPr>
              <a:t>Now, let’s analyze this pipeline snapshot. You’ll calculate two numbers: the conversion rate and the win rate.</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Keep participants in breakout groups.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them to calculate ratios using either the sample data on the screen or their own current pipeline numbers (if available).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them to:</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Calculate the conversion rate (leads → closed).</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Calculate the win rate (proposals → closed).</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Share one insight about where the pipeline is strong or weak.</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Visit groups and prompt reflection:</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Where does the biggest drop-off occur? What does that indicate about qualification?</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 </a:t>
            </a:r>
            <a:r>
              <a:rPr lang="en-US" sz="1200" dirty="0" err="1">
                <a:latin typeface="ATT Aleck Sans" panose="020B0503020203020204" pitchFamily="34" charset="0"/>
                <a:cs typeface="ATT Aleck Sans" panose="020B0503020203020204" pitchFamily="34" charset="0"/>
              </a:rPr>
              <a:t>pABCerns</a:t>
            </a:r>
            <a:r>
              <a:rPr lang="en-US" sz="1200" dirty="0">
                <a:latin typeface="ATT Aleck Sans" panose="020B0503020203020204" pitchFamily="34" charset="0"/>
                <a:cs typeface="ATT Aleck Sans" panose="020B0503020203020204" pitchFamily="34" charset="0"/>
              </a:rPr>
              <a:t> appear between qualified opportunities and proposals?</a:t>
            </a:r>
          </a:p>
          <a:p>
            <a:pPr marL="628650" lvl="1"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How do your own numbers compare to the sample?</a:t>
            </a:r>
          </a:p>
          <a:p>
            <a:pPr marL="457200" lvl="1" indent="0">
              <a:buFont typeface="Arial" panose="020B0604020202020204" pitchFamily="34" charset="0"/>
              <a:buNone/>
            </a:pPr>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 (debrief):</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What insight stood out most during your calculations?</a:t>
            </a:r>
          </a:p>
          <a:p>
            <a:endParaRPr lang="en-US" sz="1200" b="1"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r>
              <a:rPr lang="en-US" sz="1200" b="1" dirty="0">
                <a:latin typeface="ATT Aleck Sans" panose="020B0503020203020204" pitchFamily="34" charset="0"/>
                <a:cs typeface="ATT Aleck Sans" panose="020B0503020203020204" pitchFamily="34" charset="0"/>
              </a:rPr>
              <a:t>Listen for: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Recognition of early-stage versus late-stage losses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Strong close rates paired with weaker qualification, or the reverse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Connections to pipeline quality and forecast reliability</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Let’s apply that analytical thinking to a full pipeline review.</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Instructor note: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Move to the next slide.</a:t>
            </a: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p:cNvSpPr>
            <a:spLocks noGrp="1"/>
          </p:cNvSpPr>
          <p:nvPr>
            <p:ph type="sldNum" sz="quarter" idx="5"/>
          </p:nvPr>
        </p:nvSpPr>
        <p:spPr/>
        <p:txBody>
          <a:bodyPr/>
          <a:lstStyle/>
          <a:p>
            <a:fld id="{C41BD76B-1DB1-4990-9C19-7510E69EB24E}" type="slidenum">
              <a:rPr lang="en-US" smtClean="0"/>
              <a:t>35</a:t>
            </a:fld>
            <a:endParaRPr lang="en-US"/>
          </a:p>
        </p:txBody>
      </p:sp>
    </p:spTree>
    <p:extLst>
      <p:ext uri="{BB962C8B-B14F-4D97-AF65-F5344CB8AC3E}">
        <p14:creationId xmlns:p14="http://schemas.microsoft.com/office/powerpoint/2010/main" val="4215616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Sales metrics challenge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10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Interpreting sales ratios to identify performance trends and improvement areas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Sales ratios tell you what’s working and where to adjust your selling rhythm.</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Give participants 5 minutes in teams to calculate their assigned sales ratios and post answers in the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Prompt discussion with the following questions:</a:t>
            </a:r>
          </a:p>
          <a:p>
            <a:pPr marL="360000" indent="-171450">
              <a:buFont typeface="Courier New" panose="02070309020205020404" pitchFamily="49" charset="0"/>
              <a:buChar char="o"/>
            </a:pPr>
            <a:r>
              <a:rPr lang="en-US" sz="1200" dirty="0">
                <a:latin typeface="ATT Aleck Sans" panose="020B0503020203020204" pitchFamily="34" charset="0"/>
                <a:cs typeface="ATT Aleck Sans" panose="020B0503020203020204" pitchFamily="34" charset="0"/>
              </a:rPr>
              <a:t>What does your conversion rate say about your selling focus?</a:t>
            </a:r>
          </a:p>
          <a:p>
            <a:pPr marL="360000" indent="-171450">
              <a:buFont typeface="Courier New" panose="02070309020205020404" pitchFamily="49" charset="0"/>
              <a:buChar char="o"/>
            </a:pPr>
            <a:r>
              <a:rPr lang="en-US" sz="1200" dirty="0">
                <a:latin typeface="ATT Aleck Sans" panose="020B0503020203020204" pitchFamily="34" charset="0"/>
                <a:cs typeface="ATT Aleck Sans" panose="020B0503020203020204" pitchFamily="34" charset="0"/>
              </a:rPr>
              <a:t>How can you use Salesforce dashboards to improve it?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Acknowledge teams that calculate accurately and highlight insightful observations.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Comments about spotting drop-offs, forecasting more effectively, and focusing on high-value deals.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Let’s wrap up with some personal reflections.</a:t>
            </a:r>
          </a:p>
          <a:p>
            <a:endParaRPr lang="en-US" sz="1200"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p:cNvSpPr>
            <a:spLocks noGrp="1"/>
          </p:cNvSpPr>
          <p:nvPr>
            <p:ph type="sldNum" sz="quarter" idx="5"/>
          </p:nvPr>
        </p:nvSpPr>
        <p:spPr/>
        <p:txBody>
          <a:bodyPr/>
          <a:lstStyle/>
          <a:p>
            <a:fld id="{C41BD76B-1DB1-4990-9C19-7510E69EB24E}" type="slidenum">
              <a:rPr lang="en-US" smtClean="0"/>
              <a:t>36</a:t>
            </a:fld>
            <a:endParaRPr lang="en-US"/>
          </a:p>
        </p:txBody>
      </p:sp>
    </p:spTree>
    <p:extLst>
      <p:ext uri="{BB962C8B-B14F-4D97-AF65-F5344CB8AC3E}">
        <p14:creationId xmlns:p14="http://schemas.microsoft.com/office/powerpoint/2010/main" val="3777382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23781-236E-A22C-2D62-873CB20AB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B9680-503C-97D4-4AC1-EEB424E23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C046-F412-C82D-D7F8-E5B95729843B}"/>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Guided reflection</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6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Quick reflection to assess pipeline habits and identify one actionable improvement for better accuracy in Salesforce.</a:t>
            </a:r>
            <a:endParaRPr lang="en-US" sz="1200" b="1"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 </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A strong pipeline isn’t about having the most opportunities. It’s about having the right ones, updated consistently, and tracked clearly in Salesforce.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Your prework on </a:t>
            </a:r>
            <a:r>
              <a:rPr lang="en-US" sz="1200" b="1" i="0" dirty="0">
                <a:latin typeface="ATT Aleck Sans" panose="020B0503020203020204" pitchFamily="34" charset="0"/>
                <a:cs typeface="ATT Aleck Sans" panose="020B0503020203020204" pitchFamily="34" charset="0"/>
              </a:rPr>
              <a:t>Understanding the sales pipeline </a:t>
            </a:r>
            <a:r>
              <a:rPr lang="en-US" sz="1200" dirty="0">
                <a:latin typeface="ATT Aleck Sans" panose="020B0503020203020204" pitchFamily="34" charset="0"/>
                <a:cs typeface="ATT Aleck Sans" panose="020B0503020203020204" pitchFamily="34" charset="0"/>
              </a:rPr>
              <a:t>reminded us that accuracy is a habit, not a one-time action. As you reflect, think about how those best practices can shape your daily Salesforce rhythm. Reflect on what one improvement could make your pipeline more reliable and actionable this week.</a:t>
            </a:r>
          </a:p>
          <a:p>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Pause for a few seconds to let participants think.</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everyone to share their commitment in the Teams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Read two to three responses aloud, acknowledging diverse approaches.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Reinforce the value of consistent updates and visibility for the broader sales team.</a:t>
            </a:r>
            <a:br>
              <a:rPr lang="en-US" sz="1200" dirty="0">
                <a:latin typeface="ATT Aleck Sans" panose="020B0503020203020204" pitchFamily="34" charset="0"/>
                <a:cs typeface="ATT Aleck Sans" panose="020B0503020203020204" pitchFamily="34" charset="0"/>
              </a:rPr>
            </a:br>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How does keeping your Salesforce pipeline accurate help you close deals more effectively?</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What’s one way your pipeline data could make your manager’s coaching or forecasting more valuable for you?</a:t>
            </a:r>
            <a:br>
              <a:rPr lang="en-US" sz="1200" dirty="0">
                <a:latin typeface="ATT Aleck Sans" panose="020B0503020203020204" pitchFamily="34" charset="0"/>
                <a:cs typeface="ATT Aleck Sans" panose="020B0503020203020204" pitchFamily="34" charset="0"/>
              </a:rPr>
            </a:br>
            <a:endParaRPr lang="en-US" sz="1200" dirty="0">
              <a:latin typeface="ATT Aleck Sans" panose="020B0503020203020204" pitchFamily="34" charset="0"/>
              <a:cs typeface="ATT Aleck Sans" panose="020B0503020203020204" pitchFamily="34" charset="0"/>
            </a:endParaRPr>
          </a:p>
          <a:p>
            <a:pPr>
              <a:buNone/>
            </a:pPr>
            <a:r>
              <a:rPr lang="en-US" sz="1200" b="1" dirty="0">
                <a:latin typeface="ATT Aleck Sans" panose="020B0503020203020204" pitchFamily="34" charset="0"/>
                <a:cs typeface="ATT Aleck Sans" panose="020B0503020203020204" pitchFamily="34" charset="0"/>
              </a:rPr>
              <a:t>Listen for:</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It helps me stay on top of deals that need </a:t>
            </a:r>
            <a:r>
              <a:rPr lang="en-US" sz="1200" dirty="0" err="1">
                <a:latin typeface="ATT Aleck Sans" panose="020B0503020203020204" pitchFamily="34" charset="0"/>
                <a:cs typeface="ATT Aleck Sans" panose="020B0503020203020204" pitchFamily="34" charset="0"/>
              </a:rPr>
              <a:t>ABCention</a:t>
            </a:r>
            <a:r>
              <a:rPr lang="en-US" sz="1200" dirty="0">
                <a:latin typeface="ATT Aleck Sans" panose="020B0503020203020204" pitchFamily="34" charset="0"/>
                <a:cs typeface="ATT Aleck Sans" panose="020B0503020203020204" pitchFamily="34" charset="0"/>
              </a:rPr>
              <a:t> sooner.</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It keeps me organized and focused on the right opportunities.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Accurate updates make forecasts more reliable and minimize surprises.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It gives my manager a clear view of where support can make the biggest impact.</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Great insights. These small daily habits make a big difference in how you sell, forecast, and grow.</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Let’s close with a quick recap of your biggest takeaways from today’s session.</a:t>
            </a:r>
          </a:p>
          <a:p>
            <a:pPr marL="0" indent="0">
              <a:buFont typeface="Arial" panose="020B0604020202020204" pitchFamily="34" charset="0"/>
              <a:buNone/>
            </a:pPr>
            <a:endParaRPr lang="en-US" sz="1200" b="0" i="0" kern="1200" dirty="0">
              <a:effectLst/>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428F5F20-0787-E73C-0511-F146FF5F579A}"/>
              </a:ext>
            </a:extLst>
          </p:cNvPr>
          <p:cNvSpPr>
            <a:spLocks noGrp="1"/>
          </p:cNvSpPr>
          <p:nvPr>
            <p:ph type="sldNum" sz="quarter" idx="5"/>
          </p:nvPr>
        </p:nvSpPr>
        <p:spPr/>
        <p:txBody>
          <a:bodyPr/>
          <a:lstStyle/>
          <a:p>
            <a:fld id="{EB361747-A2A8-44B1-850D-0AC0CFDA58C2}" type="slidenum">
              <a:rPr lang="en-US" smtClean="0"/>
              <a:t>37</a:t>
            </a:fld>
            <a:endParaRPr lang="en-US"/>
          </a:p>
        </p:txBody>
      </p:sp>
    </p:spTree>
    <p:extLst>
      <p:ext uri="{BB962C8B-B14F-4D97-AF65-F5344CB8AC3E}">
        <p14:creationId xmlns:p14="http://schemas.microsoft.com/office/powerpoint/2010/main" val="3725783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617AD-B638-6756-DCBB-2F087365B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A5DFD-0255-6F85-18EE-8372042DC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12B99-E69F-B71C-A9B0-5447366FD834}"/>
              </a:ext>
            </a:extLst>
          </p:cNvPr>
          <p:cNvSpPr>
            <a:spLocks noGrp="1"/>
          </p:cNvSpPr>
          <p:nvPr>
            <p:ph type="body" idx="1"/>
          </p:nvPr>
        </p:nvSpPr>
        <p:spPr/>
        <p:txBody>
          <a:bodyPr/>
          <a:lstStyle/>
          <a:p>
            <a:r>
              <a:rPr lang="en-US" sz="1200" b="1">
                <a:latin typeface="ATT Aleck Sans" panose="020B0503020203020204" pitchFamily="34" charset="0"/>
                <a:cs typeface="ATT Aleck Sans" panose="020B0503020203020204" pitchFamily="34" charset="0"/>
              </a:rPr>
              <a:t>Topic format:</a:t>
            </a:r>
            <a:r>
              <a:rPr lang="en-US" sz="1200">
                <a:latin typeface="ATT Aleck Sans" panose="020B0503020203020204" pitchFamily="34" charset="0"/>
                <a:cs typeface="ATT Aleck Sans" panose="020B0503020203020204" pitchFamily="34" charset="0"/>
              </a:rPr>
              <a:t> Title</a:t>
            </a:r>
          </a:p>
          <a:p>
            <a:r>
              <a:rPr lang="en-US" sz="1200" b="1">
                <a:latin typeface="ATT Aleck Sans" panose="020B0503020203020204" pitchFamily="34" charset="0"/>
                <a:cs typeface="ATT Aleck Sans" panose="020B0503020203020204" pitchFamily="34" charset="0"/>
              </a:rPr>
              <a:t>Estimated time:</a:t>
            </a:r>
            <a:r>
              <a:rPr lang="en-US" sz="1200">
                <a:latin typeface="ATT Aleck Sans" panose="020B0503020203020204" pitchFamily="34" charset="0"/>
                <a:cs typeface="ATT Aleck Sans" panose="020B0503020203020204" pitchFamily="34" charset="0"/>
              </a:rPr>
              <a:t> 1 minute</a:t>
            </a:r>
          </a:p>
          <a:p>
            <a:r>
              <a:rPr lang="en-US" sz="1200" b="1">
                <a:latin typeface="ATT Aleck Sans" panose="020B0503020203020204" pitchFamily="34" charset="0"/>
                <a:cs typeface="ATT Aleck Sans" panose="020B0503020203020204" pitchFamily="34" charset="0"/>
              </a:rPr>
              <a:t>Description:</a:t>
            </a:r>
            <a:r>
              <a:rPr lang="en-US" sz="1200">
                <a:latin typeface="ATT Aleck Sans" panose="020B0503020203020204" pitchFamily="34" charset="0"/>
                <a:cs typeface="ATT Aleck Sans" panose="020B0503020203020204" pitchFamily="34" charset="0"/>
              </a:rPr>
              <a:t> Introduction to the closing lesson focused on consolidating learning and defining actionable next steps.</a:t>
            </a:r>
          </a:p>
          <a:p>
            <a:endParaRPr lang="en-US" sz="1200" b="1">
              <a:latin typeface="ATT Aleck Sans" panose="020B0503020203020204" pitchFamily="34" charset="0"/>
              <a:cs typeface="ATT Aleck Sans" panose="020B0503020203020204" pitchFamily="34" charset="0"/>
            </a:endParaRPr>
          </a:p>
          <a:p>
            <a:r>
              <a:rPr lang="en-US" sz="1200" b="1">
                <a:latin typeface="ATT Aleck Sans" panose="020B0503020203020204" pitchFamily="34" charset="0"/>
                <a:cs typeface="ATT Aleck Sans" panose="020B0503020203020204" pitchFamily="34" charset="0"/>
              </a:rPr>
              <a:t>Do:</a:t>
            </a:r>
            <a:r>
              <a:rPr lang="en-US" sz="1200">
                <a:latin typeface="ATT Aleck Sans" panose="020B0503020203020204" pitchFamily="34" charset="0"/>
                <a:cs typeface="ATT Aleck Sans" panose="020B0503020203020204" pitchFamily="34" charset="0"/>
              </a:rPr>
              <a:t> </a:t>
            </a:r>
          </a:p>
          <a:p>
            <a:r>
              <a:rPr lang="en-US" sz="1200">
                <a:latin typeface="ATT Aleck Sans" panose="020B0503020203020204" pitchFamily="34" charset="0"/>
                <a:cs typeface="ATT Aleck Sans" panose="020B0503020203020204" pitchFamily="34" charset="0"/>
              </a:rPr>
              <a:t>Encourage participants to prepare for reflection and sharing as the session wraps up.</a:t>
            </a:r>
          </a:p>
          <a:p>
            <a:endParaRPr lang="en-US" sz="1200" b="1">
              <a:latin typeface="ATT Aleck Sans" panose="020B0503020203020204" pitchFamily="34" charset="0"/>
              <a:cs typeface="ATT Aleck Sans" panose="020B0503020203020204" pitchFamily="34" charset="0"/>
            </a:endParaRPr>
          </a:p>
          <a:p>
            <a:r>
              <a:rPr lang="en-US" sz="1200" b="1">
                <a:latin typeface="ATT Aleck Sans" panose="020B0503020203020204" pitchFamily="34" charset="0"/>
                <a:cs typeface="ATT Aleck Sans" panose="020B0503020203020204" pitchFamily="34" charset="0"/>
              </a:rPr>
              <a:t>Say:</a:t>
            </a:r>
            <a:r>
              <a:rPr lang="en-US" sz="1200">
                <a:latin typeface="ATT Aleck Sans" panose="020B0503020203020204" pitchFamily="34" charset="0"/>
                <a:cs typeface="ATT Aleck Sans" panose="020B0503020203020204" pitchFamily="34" charset="0"/>
              </a:rPr>
              <a:t> </a:t>
            </a:r>
          </a:p>
          <a:p>
            <a:r>
              <a:rPr lang="en-US" sz="1200">
                <a:latin typeface="ATT Aleck Sans" panose="020B0503020203020204" pitchFamily="34" charset="0"/>
                <a:cs typeface="ATT Aleck Sans" panose="020B0503020203020204" pitchFamily="34" charset="0"/>
              </a:rPr>
              <a:t>In this section, you'll summarize the key takeaways and focus on what comes next.</a:t>
            </a:r>
          </a:p>
          <a:p>
            <a:endParaRPr lang="en-US" sz="120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a:latin typeface="ATT Aleck Sans" panose="020B0503020203020204" pitchFamily="34" charset="0"/>
                <a:cs typeface="ATT Aleck Sans" panose="020B0503020203020204" pitchFamily="34" charset="0"/>
              </a:rPr>
              <a:t>Instructor note</a:t>
            </a:r>
            <a:r>
              <a:rPr lang="en-US" sz="1200" b="1">
                <a:effectLst/>
                <a:latin typeface="ATT Aleck Sans" panose="020B0503020203020204" pitchFamily="34" charset="0"/>
                <a:ea typeface="Calibri" panose="020F0502020204030204" pitchFamily="34" charset="0"/>
                <a:cs typeface="ATT Aleck Sans" panose="020B0503020203020204" pitchFamily="34" charset="0"/>
              </a:rPr>
              <a:t>:</a:t>
            </a:r>
            <a:r>
              <a:rPr lang="en-US" sz="1200">
                <a:effectLst/>
                <a:latin typeface="ATT Aleck Sans" panose="020B0503020203020204" pitchFamily="34" charset="0"/>
                <a:ea typeface="Calibri" panose="020F0502020204030204" pitchFamily="34" charset="0"/>
                <a:cs typeface="ATT Aleck Sans" panose="020B05030202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TT Aleck Sans" panose="020B0503020203020204" pitchFamily="34" charset="0"/>
                <a:ea typeface="Calibri" panose="020F0502020204030204" pitchFamily="34" charset="0"/>
                <a:cs typeface="ATT Aleck Sans" panose="020B0503020203020204" pitchFamily="34" charset="0"/>
              </a:rPr>
              <a:t>Continue to the next slide.</a:t>
            </a:r>
          </a:p>
          <a:p>
            <a:endParaRPr lang="en-US" sz="120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9AB225A3-5576-843E-0AB9-8A111541E2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0284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C0D8D-15A9-8A8F-F17D-1EE12235E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1F071-B259-BC4A-3F75-481663A84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9B1EE-5691-7BE2-F5F1-D6655D52271A}"/>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Session close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7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Collaborative recap and commitment</a:t>
            </a:r>
            <a:endParaRPr lang="en-US" sz="1200" b="1"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p>
          <a:p>
            <a:r>
              <a:rPr lang="en-US" sz="1200" dirty="0">
                <a:latin typeface="ATT Aleck Sans" panose="020B0503020203020204" pitchFamily="34" charset="0"/>
                <a:cs typeface="ATT Aleck Sans" panose="020B0503020203020204" pitchFamily="34" charset="0"/>
              </a:rPr>
              <a:t>Before you close, let’s look at how everything connects.</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Today, you practiced prospecting smarter, qualifying with clarity, crafting personal outreach, aligning actions in Salesforce, and managing your pipeline with purpose.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Every one of these skills supports better selling outcomes and stronger relationships with customers.</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Ask participants to share their key takeaway or next-step action in the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Read a few responses aloud to highlight different perspectives (e.g., outreach improvement, consistent updates, better qualification).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Reinforce that these habits build both sales effectiveness and credibility.</a:t>
            </a:r>
          </a:p>
          <a:p>
            <a:pPr marL="0" indent="0">
              <a:buFont typeface="Arial" panose="020B0604020202020204" pitchFamily="34" charset="0"/>
              <a:buNone/>
            </a:pPr>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Which skill from today’s session do you believe will have the biggest impact on your pipeline?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How can consistent Salesforce alignment help you spend more time selling and less time searching for information?</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Qualifying better before outreach;</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Updating Salesforce after every interaction;</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Using data to plan next steps; and</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Staying organized and confident in customer follow-ups.</a:t>
            </a:r>
            <a:br>
              <a:rPr lang="en-US" sz="1200" dirty="0">
                <a:latin typeface="ATT Aleck Sans" panose="020B0503020203020204" pitchFamily="34" charset="0"/>
                <a:cs typeface="ATT Aleck Sans" panose="020B0503020203020204" pitchFamily="34" charset="0"/>
              </a:rPr>
            </a:br>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You’ve now connected all the prework learnings, from prospecting fundamentals to pipeline accuracy, and applied them in live practice. These concepts work best when revisited regularly as part of your selling rhythm. Keep applying these skills; it’s how strong pipelines turn into successful customer partnerships.</a:t>
            </a:r>
          </a:p>
          <a:p>
            <a:endParaRPr lang="en-US" sz="1200" b="0"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latin typeface="ATT Aleck Sans" panose="020B0503020203020204" pitchFamily="34" charset="0"/>
                <a:cs typeface="ATT Aleck Sans" panose="020B0503020203020204" pitchFamily="34" charset="0"/>
              </a:rPr>
              <a:t>Instructor note</a:t>
            </a: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Continue to the next slide.</a:t>
            </a:r>
          </a:p>
          <a:p>
            <a:endParaRPr lang="en-US" sz="1200" b="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B0F95E66-1D9F-DE6C-A0D4-9E8B3E69A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805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6DED-7194-DAB5-0524-13C242DD1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C672C-E9DD-1519-47A2-0151FE0BB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EE80-D66F-C05A-88A8-17A5DFB6893F}"/>
              </a:ext>
            </a:extLst>
          </p:cNvPr>
          <p:cNvSpPr>
            <a:spLocks noGrp="1"/>
          </p:cNvSpPr>
          <p:nvPr>
            <p:ph type="body" idx="1"/>
          </p:nvPr>
        </p:nvSpPr>
        <p:spPr/>
        <p:txBody>
          <a:bodyPr/>
          <a:lstStyle/>
          <a:p>
            <a:pPr marL="0" marR="0" lvl="0" indent="0" algn="l" defTabSz="914400" rtl="0" eaLnBrk="1" fontAlgn="base" latinLnBrk="0" hangingPunct="1">
              <a:lnSpc>
                <a:spcPct val="100000"/>
              </a:lnSpc>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lang="en-US" sz="1200" dirty="0">
                <a:latin typeface="ATT Aleck Sans" panose="020B0503020203020204" pitchFamily="34" charset="0"/>
                <a:cs typeface="ATT Aleck Sans" panose="020B0503020203020204" pitchFamily="34" charset="0"/>
              </a:rPr>
              <a:t>Agenda overview</a:t>
            </a:r>
            <a:endPar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endParaRPr>
          </a:p>
          <a:p>
            <a:pPr marL="0" marR="0" lvl="0" indent="0" algn="l" defTabSz="914400" rtl="0" eaLnBrk="1" fontAlgn="base" latinLnBrk="0" hangingPunct="1">
              <a:lnSpc>
                <a:spcPct val="100000"/>
              </a:lnSpc>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1 minute</a:t>
            </a:r>
          </a:p>
          <a:p>
            <a:pPr marL="0" marR="0" lvl="0" indent="0" algn="l" defTabSz="914400" rtl="0" eaLnBrk="1" fontAlgn="base" latinLnBrk="0" hangingPunct="1">
              <a:lnSpc>
                <a:spcPct val="100000"/>
              </a:lnSpc>
              <a:spcAft>
                <a:spcPts val="600"/>
              </a:spcAft>
              <a:buClrTx/>
              <a:buSzTx/>
              <a:buFontTx/>
              <a:buNone/>
              <a:tabLst/>
              <a:defRPr/>
            </a:pPr>
            <a:r>
              <a:rPr lang="en-US" sz="1200" b="1" dirty="0">
                <a:latin typeface="ATT Aleck Sans" panose="020B0503020203020204" pitchFamily="34" charset="0"/>
                <a:cs typeface="ATT Aleck Sans" panose="020B0503020203020204" pitchFamily="34" charset="0"/>
              </a:rPr>
              <a:t>Description: </a:t>
            </a:r>
            <a:r>
              <a:rPr lang="en-US" sz="1200" dirty="0">
                <a:latin typeface="ATT Aleck Sans" panose="020B0503020203020204" pitchFamily="34" charset="0"/>
                <a:cs typeface="ATT Aleck Sans" panose="020B0503020203020204" pitchFamily="34" charset="0"/>
              </a:rPr>
              <a:t>Overview of the session agenda and what participants will learn through each topic.</a:t>
            </a:r>
          </a:p>
          <a:p>
            <a:pPr marL="0" marR="0" lvl="0" indent="0" algn="l" defTabSz="914400" rtl="0" eaLnBrk="1" fontAlgn="base" latinLnBrk="0" hangingPunct="1">
              <a:lnSpc>
                <a:spcPct val="100000"/>
              </a:lnSpc>
              <a:spcAft>
                <a:spcPts val="600"/>
              </a:spcAft>
              <a:buClrTx/>
              <a:buSzTx/>
              <a:buFontTx/>
              <a:buNone/>
              <a:tabLst/>
              <a:defRPr/>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Do</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L="0" marR="0" lvl="0" indent="0" algn="l" defTabSz="914400" rtl="0" eaLnBrk="1" fontAlgn="auto" latinLnBrk="0" hangingPunct="1">
              <a:lnSpc>
                <a:spcPct val="100000"/>
              </a:lnSpc>
              <a:spcAft>
                <a:spcPts val="600"/>
              </a:spcAft>
              <a:buClrTx/>
              <a:buSzTx/>
              <a:buFontTx/>
              <a:buNone/>
              <a:tabLst/>
              <a:defRPr/>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Review the agenda with the class.</a:t>
            </a:r>
            <a:endParaRPr lang="en-US" sz="1200" i="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Aft>
                <a:spcPts val="600"/>
              </a:spcAft>
              <a:buClrTx/>
              <a:buSzTx/>
              <a:buFontTx/>
              <a:buNone/>
              <a:tabLst/>
              <a:defRPr/>
            </a:pPr>
            <a:endParaRPr lang="en-US" sz="1200" i="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lnSpc>
                <a:spcPct val="107000"/>
              </a:lnSpc>
              <a:spcAft>
                <a:spcPts val="600"/>
              </a:spcAft>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Instructor note</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L="0" marR="0">
              <a:lnSpc>
                <a:spcPct val="107000"/>
              </a:lnSpc>
              <a:spcAft>
                <a:spcPts val="600"/>
              </a:spcAft>
            </a:pPr>
            <a:r>
              <a:rPr lang="en-US" sz="1200" dirty="0">
                <a:latin typeface="ATT Aleck Sans" panose="020B0503020203020204" pitchFamily="34" charset="0"/>
                <a:cs typeface="ATT Aleck Sans" panose="020B0503020203020204" pitchFamily="34" charset="0"/>
              </a:rPr>
              <a:t>Briefly walk participants through the agenda, highlighting how each lesson builds from recognizing the value of prospecting to applying practical techniques for real customer scenarios.</a:t>
            </a:r>
          </a:p>
          <a:p>
            <a:pPr marL="0" marR="0">
              <a:lnSpc>
                <a:spcPct val="107000"/>
              </a:lnSpc>
              <a:spcAft>
                <a:spcPts val="600"/>
              </a:spcAft>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lnSpc>
                <a:spcPct val="107000"/>
              </a:lnSpc>
              <a:spcAft>
                <a:spcPts val="600"/>
              </a:spcAft>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Say: </a:t>
            </a:r>
          </a:p>
          <a:p>
            <a:r>
              <a:rPr lang="en-US" sz="1200" dirty="0">
                <a:latin typeface="ATT Aleck Sans" panose="020B0503020203020204" pitchFamily="34" charset="0"/>
                <a:cs typeface="ATT Aleck Sans" panose="020B0503020203020204" pitchFamily="34" charset="0"/>
              </a:rPr>
              <a:t>Here’s what you’ll cover today. We’ll begin by understanding the prospecting mindset, then move to researching and identifying the right prospects.</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Next, you’ll focus on crafting outreach and starting meaningful conversations. Finally, you’ll close with key takeaways and next steps to apply what you’ve learned.</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Now that you know the plan for today, let’s focus on what you’ll gain from this session.</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Instructor note:</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Continue to the next slide.</a:t>
            </a:r>
          </a:p>
        </p:txBody>
      </p:sp>
      <p:sp>
        <p:nvSpPr>
          <p:cNvPr id="4" name="Slide Number Placeholder 3">
            <a:extLst>
              <a:ext uri="{FF2B5EF4-FFF2-40B4-BE49-F238E27FC236}">
                <a16:creationId xmlns:a16="http://schemas.microsoft.com/office/drawing/2014/main" id="{FAE15A57-A90D-EB12-BD1F-E917AAAA17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2177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447B-97F5-4E89-451E-8B9D7D1E7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E78AF-14B8-D807-2B53-780429EBE364}"/>
              </a:ext>
            </a:extLst>
          </p:cNvPr>
          <p:cNvSpPr>
            <a:spLocks noGrp="1" noRot="1" noChangeAspect="1"/>
          </p:cNvSpPr>
          <p:nvPr>
            <p:ph type="sldImg"/>
          </p:nvPr>
        </p:nvSpPr>
        <p:spPr>
          <a:xfrm>
            <a:off x="687388" y="1144588"/>
            <a:ext cx="5483225" cy="3084512"/>
          </a:xfrm>
          <a:prstGeom prst="rect">
            <a:avLst/>
          </a:prstGeom>
        </p:spPr>
      </p:sp>
      <p:sp>
        <p:nvSpPr>
          <p:cNvPr id="3" name="Notes Placeholder 2">
            <a:extLst>
              <a:ext uri="{FF2B5EF4-FFF2-40B4-BE49-F238E27FC236}">
                <a16:creationId xmlns:a16="http://schemas.microsoft.com/office/drawing/2014/main" id="{A0B22450-80E7-167F-3E2D-03A076D4DA07}"/>
              </a:ext>
            </a:extLst>
          </p:cNvPr>
          <p:cNvSpPr>
            <a:spLocks noGrp="1"/>
          </p:cNvSpPr>
          <p:nvPr>
            <p:ph type="body" idx="1"/>
          </p:nvPr>
        </p:nvSpPr>
        <p:spPr>
          <a:xfrm>
            <a:off x="687388" y="4437070"/>
            <a:ext cx="5630863" cy="4447371"/>
          </a:xfrm>
          <a:prstGeom prst="rect">
            <a:avLst/>
          </a:prstGeom>
        </p:spPr>
        <p:txBody>
          <a:bodyPr wrap="square">
            <a:spAutoFit/>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Topic discussion</a:t>
            </a:r>
          </a:p>
          <a:p>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2 minute</a:t>
            </a:r>
          </a:p>
          <a:p>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Open discussion to explore the next steps with audience participation </a:t>
            </a:r>
          </a:p>
          <a:p>
            <a:endParaRPr lang="en-US" sz="1200" b="1" dirty="0">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TT Aleck Sans" panose="020B0503020203020204" pitchFamily="34" charset="0"/>
                <a:cs typeface="ATT Aleck Sans" panose="020B0503020203020204" pitchFamily="34" charset="0"/>
              </a:rPr>
              <a:t>Say:</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Now, think about your next customer interaction or Salesforce update. What’s one action from today that you’ll put into practice immediately?</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Encourage participants to set a personal action for their next client interaction and share in the chat.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Acknowledge a few responses and thank participants for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Say:</a:t>
            </a:r>
          </a:p>
          <a:p>
            <a:r>
              <a:rPr lang="en-US" sz="1200" dirty="0">
                <a:latin typeface="ATT Aleck Sans" panose="020B0503020203020204" pitchFamily="34" charset="0"/>
                <a:cs typeface="ATT Aleck Sans" panose="020B0503020203020204" pitchFamily="34" charset="0"/>
              </a:rPr>
              <a:t>Remember, every accurate log, thoughtful message, and proactive follow-up shapes your success and builds your reputation as a trusted seller.</a:t>
            </a:r>
          </a:p>
          <a:p>
            <a:pPr marL="171450" indent="-171450">
              <a:buFont typeface="Arial" panose="020B0604020202020204" pitchFamily="34" charset="0"/>
              <a:buChar char="•"/>
            </a:pPr>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r>
              <a:rPr lang="en-US" sz="1200" dirty="0">
                <a:latin typeface="ATT Aleck Sans" panose="020B0503020203020204" pitchFamily="34" charset="0"/>
                <a:cs typeface="ATT Aleck Sans" panose="020B0503020203020204" pitchFamily="34" charset="0"/>
              </a:rPr>
              <a:t> </a:t>
            </a:r>
          </a:p>
          <a:p>
            <a:r>
              <a:rPr lang="en-US" sz="1200" b="0" dirty="0">
                <a:latin typeface="ATT Aleck Sans" panose="020B0503020203020204" pitchFamily="34" charset="0"/>
                <a:cs typeface="ATT Aleck Sans" panose="020B0503020203020204" pitchFamily="34" charset="0"/>
              </a:rPr>
              <a:t>Next, you’ll move into a question-and-answer session to address any final questions.</a:t>
            </a:r>
          </a:p>
          <a:p>
            <a:pPr marL="0" marR="0">
              <a:spcBef>
                <a:spcPts val="0"/>
              </a:spcBef>
              <a:spcAft>
                <a:spcPts val="12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b="0"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A7DD4196-2973-5673-8B26-F9E400F15C79}"/>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A095F9-356E-4495-A750-3364FEDE8D37}" type="slidenum">
              <a:rPr kumimoji="0" lang="en-US" sz="1200" b="0" i="0" u="none" strike="noStrike" kern="1200" cap="none" spc="0" normalizeH="0" baseline="0" noProof="0" smtClean="0">
                <a:ln>
                  <a:noFill/>
                </a:ln>
                <a:solidFill>
                  <a:prstClr val="black"/>
                </a:solidFill>
                <a:effectLst/>
                <a:uLnTx/>
                <a:uFillTx/>
                <a:latin typeface="ATT Aleck Sans" panose="020B0503020203020204" pitchFamily="34" charset="0"/>
                <a:ea typeface="+mn-ea"/>
                <a:cs typeface="ATT Aleck Sans" panose="020B05030202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3270403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A2AAA-E6D4-F8D2-A883-F8CFCB84B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E3BCA-63BF-D0EA-9023-A5D101066931}"/>
              </a:ext>
            </a:extLst>
          </p:cNvPr>
          <p:cNvSpPr>
            <a:spLocks noGrp="1" noRot="1" noChangeAspect="1"/>
          </p:cNvSpPr>
          <p:nvPr>
            <p:ph type="sldImg"/>
          </p:nvPr>
        </p:nvSpPr>
        <p:spPr>
          <a:xfrm>
            <a:off x="687388" y="1144588"/>
            <a:ext cx="5483225" cy="3084512"/>
          </a:xfrm>
        </p:spPr>
      </p:sp>
      <p:sp>
        <p:nvSpPr>
          <p:cNvPr id="3" name="Notes Placeholder 2">
            <a:extLst>
              <a:ext uri="{FF2B5EF4-FFF2-40B4-BE49-F238E27FC236}">
                <a16:creationId xmlns:a16="http://schemas.microsoft.com/office/drawing/2014/main" id="{C7497896-6B98-B2AE-DC8A-8135BF7F50A3}"/>
              </a:ext>
            </a:extLst>
          </p:cNvPr>
          <p:cNvSpPr>
            <a:spLocks noGrp="1"/>
          </p:cNvSpPr>
          <p:nvPr>
            <p:ph type="body" idx="1"/>
          </p:nvPr>
        </p:nvSpPr>
        <p:spPr>
          <a:xfrm>
            <a:off x="687388" y="4398962"/>
            <a:ext cx="5486400" cy="3600450"/>
          </a:xfrm>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Open discussion</a:t>
            </a:r>
          </a:p>
          <a:p>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2 minutes</a:t>
            </a:r>
          </a:p>
          <a:p>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Open discussion to clarify concepts, revisit activities, and connect learning to real situations.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Instructor note:</a:t>
            </a:r>
            <a:r>
              <a:rPr lang="en-US" sz="1200" dirty="0">
                <a:latin typeface="ATT Aleck Sans" panose="020B0503020203020204" pitchFamily="34" charset="0"/>
                <a:cs typeface="ATT Aleck Sans" panose="020B0503020203020204" pitchFamily="34" charset="0"/>
              </a:rPr>
              <a:t> This is the space for participants to ask about anything covered in the session. Keep answers concise and connect them back to the key takeaways.</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r>
              <a:rPr lang="en-US" sz="1200" dirty="0">
                <a:latin typeface="ATT Aleck Sans" panose="020B0503020203020204" pitchFamily="34" charset="0"/>
                <a:cs typeface="ATT Aleck Sans" panose="020B0503020203020204" pitchFamily="34" charset="0"/>
              </a:rPr>
              <a:t> </a:t>
            </a:r>
          </a:p>
          <a:p>
            <a:r>
              <a:rPr lang="en-US" sz="1200" dirty="0">
                <a:latin typeface="ATT Aleck Sans" panose="020B0503020203020204" pitchFamily="34" charset="0"/>
                <a:cs typeface="ATT Aleck Sans" panose="020B0503020203020204" pitchFamily="34" charset="0"/>
              </a:rPr>
              <a:t>Invite participants to share questions openly or through a quick round where each table or group can ask one question.</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What questions do you have about prospecting and salesforce alignment?</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r>
              <a:rPr lang="en-US" sz="1200" dirty="0">
                <a:latin typeface="ATT Aleck Sans" panose="020B0503020203020204" pitchFamily="34" charset="0"/>
                <a:cs typeface="ATT Aleck Sans" panose="020B0503020203020204" pitchFamily="34" charset="0"/>
              </a:rPr>
              <a:t> </a:t>
            </a:r>
          </a:p>
          <a:p>
            <a:r>
              <a:rPr lang="en-US" sz="1200" dirty="0">
                <a:latin typeface="ATT Aleck Sans" panose="020B0503020203020204" pitchFamily="34" charset="0"/>
                <a:cs typeface="ATT Aleck Sans" panose="020B0503020203020204" pitchFamily="34" charset="0"/>
              </a:rPr>
              <a:t>Thank you for sharing your questions and reflections. Let’s close today’s session.</a:t>
            </a:r>
          </a:p>
          <a:p>
            <a:pPr marL="0" marR="0">
              <a:spcBef>
                <a:spcPts val="0"/>
              </a:spcBef>
              <a:spcAft>
                <a:spcPts val="12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CEDC6F49-2095-B1D0-41F8-C616D5748C1E}"/>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A095F9-356E-4495-A750-3364FEDE8D37}" type="slidenum">
              <a:rPr kumimoji="0" lang="en-US" sz="1200" b="0" i="0" u="none" strike="noStrike" kern="1200" cap="none" spc="0" normalizeH="0" baseline="0" noProof="0" smtClean="0">
                <a:ln>
                  <a:noFill/>
                </a:ln>
                <a:solidFill>
                  <a:prstClr val="black"/>
                </a:solidFill>
                <a:effectLst/>
                <a:uLnTx/>
                <a:uFillTx/>
                <a:latin typeface="ATT Aleck Sans" panose="020B0503020203020204" pitchFamily="34" charset="0"/>
                <a:ea typeface="+mn-ea"/>
                <a:cs typeface="ATT Aleck Sans" panose="020B05030202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4111805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BC8E-C308-448A-9C62-110928F13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D3F6E-E03D-D909-8A38-92ED5D2A82E0}"/>
              </a:ext>
            </a:extLst>
          </p:cNvPr>
          <p:cNvSpPr>
            <a:spLocks noGrp="1" noRot="1" noChangeAspect="1"/>
          </p:cNvSpPr>
          <p:nvPr>
            <p:ph type="sldImg"/>
          </p:nvPr>
        </p:nvSpPr>
        <p:spPr>
          <a:xfrm>
            <a:off x="687388" y="1144588"/>
            <a:ext cx="5483225" cy="3084512"/>
          </a:xfrm>
          <a:prstGeom prst="rect">
            <a:avLst/>
          </a:prstGeom>
        </p:spPr>
      </p:sp>
      <p:sp>
        <p:nvSpPr>
          <p:cNvPr id="3" name="Notes Placeholder 2">
            <a:extLst>
              <a:ext uri="{FF2B5EF4-FFF2-40B4-BE49-F238E27FC236}">
                <a16:creationId xmlns:a16="http://schemas.microsoft.com/office/drawing/2014/main" id="{B0782507-D217-8A6B-C8B9-E1795C84525D}"/>
              </a:ext>
            </a:extLst>
          </p:cNvPr>
          <p:cNvSpPr>
            <a:spLocks noGrp="1"/>
          </p:cNvSpPr>
          <p:nvPr>
            <p:ph type="body" idx="1"/>
          </p:nvPr>
        </p:nvSpPr>
        <p:spPr>
          <a:xfrm>
            <a:off x="687388" y="4425195"/>
            <a:ext cx="5649913" cy="4339650"/>
          </a:xfrm>
          <a:prstGeom prst="rect">
            <a:avLst/>
          </a:prstGeom>
        </p:spPr>
        <p:txBody>
          <a:bodyPr>
            <a:spAutoFit/>
          </a:bodyPr>
          <a:lstStyle/>
          <a:p>
            <a:pPr marL="0" marR="0" lvl="0" indent="0" algn="l" defTabSz="914400" rtl="0" eaLnBrk="1" fontAlgn="base" latinLnBrk="0" hangingPunct="1">
              <a:spcAft>
                <a:spcPts val="4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Survey</a:t>
            </a:r>
          </a:p>
          <a:p>
            <a:pPr marL="0" marR="0" lvl="0" indent="0" algn="l" defTabSz="914400" rtl="0" eaLnBrk="1" fontAlgn="base" latinLnBrk="0" hangingPunct="1">
              <a:spcAft>
                <a:spcPts val="4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1 minute</a:t>
            </a:r>
          </a:p>
          <a:p>
            <a:pPr marL="0" marR="0" lvl="0" indent="0" algn="l" defTabSz="914400" rtl="0" eaLnBrk="1" fontAlgn="base" latinLnBrk="0" hangingPunct="1">
              <a:spcAft>
                <a:spcPts val="4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Description: </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Participant survey</a:t>
            </a:r>
            <a:endParaRPr lang="en-US" sz="1200" dirty="0">
              <a:latin typeface="ATT Aleck Sans" panose="020B0503020203020204" pitchFamily="34" charset="0"/>
              <a:cs typeface="ATT Aleck Sans" panose="020B0503020203020204" pitchFamily="34" charset="0"/>
            </a:endParaRPr>
          </a:p>
          <a:p>
            <a:pPr marL="0" marR="0" lvl="0" indent="0" algn="l" defTabSz="914400" rtl="0" eaLnBrk="1" fontAlgn="base" latinLnBrk="0" hangingPunct="1">
              <a:spcAft>
                <a:spcPts val="400"/>
              </a:spcAft>
              <a:buClrTx/>
              <a:buSzTx/>
              <a:buFontTx/>
              <a:buNone/>
              <a:tabLst/>
              <a:defRPr/>
            </a:pPr>
            <a:endPar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endParaRPr>
          </a:p>
          <a:p>
            <a:pPr>
              <a:spcAft>
                <a:spcPts val="400"/>
              </a:spcAft>
            </a:pPr>
            <a:r>
              <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rPr>
              <a:t>Say</a:t>
            </a:r>
            <a:r>
              <a:rPr lang="en-US" sz="1200" b="0" i="0" kern="100" dirty="0">
                <a:effectLst/>
                <a:latin typeface="ATT Aleck Sans" panose="020B0503020203020204" pitchFamily="34" charset="0"/>
                <a:ea typeface="Calibri" panose="020F0502020204030204" pitchFamily="34" charset="0"/>
                <a:cs typeface="ATT Aleck Sans" panose="020B0503020203020204" pitchFamily="34" charset="0"/>
              </a:rPr>
              <a:t>: Before you wrap up, please fill out a quick survey. The link will be shared in the chat right after the training. It only takes a minute or two, and your feedback helps ensure the success of future participants. ABC values your input. </a:t>
            </a:r>
          </a:p>
          <a:p>
            <a:pPr>
              <a:spcAft>
                <a:spcPts val="400"/>
              </a:spcAft>
            </a:pPr>
            <a:endPar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endParaRPr>
          </a:p>
          <a:p>
            <a:pPr>
              <a:spcAft>
                <a:spcPts val="400"/>
              </a:spcAft>
            </a:pPr>
            <a:r>
              <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rPr>
              <a:t>Instructor note: </a:t>
            </a:r>
            <a:r>
              <a:rPr lang="en-US" sz="1200" dirty="0">
                <a:latin typeface="ATT Aleck Sans" panose="020B0503020203020204" pitchFamily="34" charset="0"/>
                <a:cs typeface="ATT Aleck Sans" panose="020B0503020203020204" pitchFamily="34" charset="0"/>
              </a:rPr>
              <a:t>Please share the PLE survey link with the participants in the appropriate chat.</a:t>
            </a:r>
            <a:endPar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endParaRPr>
          </a:p>
          <a:p>
            <a:pPr>
              <a:spcAft>
                <a:spcPts val="400"/>
              </a:spcAft>
            </a:pPr>
            <a:endPar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endParaRPr>
          </a:p>
          <a:p>
            <a:pPr>
              <a:spcAft>
                <a:spcPts val="400"/>
              </a:spcAft>
            </a:pPr>
            <a:r>
              <a:rPr lang="en-US" sz="1200" b="1" i="0" kern="100" dirty="0">
                <a:effectLst/>
                <a:latin typeface="ATT Aleck Sans" panose="020B0503020203020204" pitchFamily="34" charset="0"/>
                <a:ea typeface="Calibri" panose="020F0502020204030204" pitchFamily="34" charset="0"/>
                <a:cs typeface="ATT Aleck Sans" panose="020B0503020203020204" pitchFamily="34" charset="0"/>
              </a:rPr>
              <a:t>Do</a:t>
            </a:r>
            <a:r>
              <a:rPr lang="en-US" sz="1200" b="0" i="0" kern="100" dirty="0">
                <a:effectLst/>
                <a:latin typeface="ATT Aleck Sans" panose="020B0503020203020204" pitchFamily="34" charset="0"/>
                <a:ea typeface="Calibri" panose="020F0502020204030204" pitchFamily="34" charset="0"/>
                <a:cs typeface="ATT Aleck Sans" panose="020B0503020203020204" pitchFamily="34" charset="0"/>
              </a:rPr>
              <a:t>: Encourage the participants to take the survey. Share the link with the participants.</a:t>
            </a:r>
          </a:p>
          <a:p>
            <a:pPr marL="0" marR="0">
              <a:spcBef>
                <a:spcPts val="0"/>
              </a:spcBef>
              <a:spcAft>
                <a:spcPts val="12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a:spcAft>
                <a:spcPts val="400"/>
              </a:spcAft>
            </a:pPr>
            <a:endParaRPr lang="en-US" sz="1200" b="0" i="0" kern="10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5" name="Slide Number Placeholder 3">
            <a:extLst>
              <a:ext uri="{FF2B5EF4-FFF2-40B4-BE49-F238E27FC236}">
                <a16:creationId xmlns:a16="http://schemas.microsoft.com/office/drawing/2014/main" id="{89D40013-FAC1-1AAA-ADF8-D6EFFF69C72E}"/>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A095F9-356E-4495-A750-3364FEDE8D37}" type="slidenum">
              <a:rPr kumimoji="0" lang="en-US" sz="1200" b="0" i="0" u="none" strike="noStrike" kern="1200" cap="none" spc="0" normalizeH="0" baseline="0" noProof="0" smtClean="0">
                <a:ln>
                  <a:noFill/>
                </a:ln>
                <a:solidFill>
                  <a:prstClr val="black"/>
                </a:solidFill>
                <a:effectLst/>
                <a:uLnTx/>
                <a:uFillTx/>
                <a:latin typeface="ATT Aleck Sans" panose="020B0503020203020204" pitchFamily="34" charset="0"/>
                <a:ea typeface="+mn-ea"/>
                <a:cs typeface="ATT Aleck Sans" panose="020B05030202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306054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9712-CCE8-ABBA-134E-66A55C3AA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17732-E866-ECD7-C455-FAD077B61202}"/>
              </a:ext>
            </a:extLst>
          </p:cNvPr>
          <p:cNvSpPr>
            <a:spLocks noGrp="1" noRot="1" noChangeAspect="1"/>
          </p:cNvSpPr>
          <p:nvPr>
            <p:ph type="sldImg"/>
          </p:nvPr>
        </p:nvSpPr>
        <p:spPr>
          <a:xfrm>
            <a:off x="3765550" y="320675"/>
            <a:ext cx="2752725" cy="1547813"/>
          </a:xfrm>
        </p:spPr>
      </p:sp>
      <p:sp>
        <p:nvSpPr>
          <p:cNvPr id="3" name="Notes Placeholder 2">
            <a:extLst>
              <a:ext uri="{FF2B5EF4-FFF2-40B4-BE49-F238E27FC236}">
                <a16:creationId xmlns:a16="http://schemas.microsoft.com/office/drawing/2014/main" id="{FF6CA70A-FB7C-3183-7643-36125A404E96}"/>
              </a:ext>
            </a:extLst>
          </p:cNvPr>
          <p:cNvSpPr>
            <a:spLocks noGrp="1"/>
          </p:cNvSpPr>
          <p:nvPr>
            <p:ph type="body" idx="1"/>
          </p:nvPr>
        </p:nvSpPr>
        <p:spPr>
          <a:xfrm>
            <a:off x="685800" y="1872000"/>
            <a:ext cx="5486400" cy="3600450"/>
          </a:xfrm>
        </p:spPr>
        <p:txBody>
          <a:bodyPr/>
          <a:lstStyle/>
          <a:p>
            <a:r>
              <a:rPr lang="en-US" b="1" dirty="0">
                <a:latin typeface="ATT Aleck Sans" panose="020B0503020203020204" pitchFamily="34" charset="0"/>
                <a:cs typeface="ATT Aleck Sans" panose="020B0503020203020204" pitchFamily="34" charset="0"/>
              </a:rPr>
              <a:t>Topic format:</a:t>
            </a:r>
            <a:r>
              <a:rPr lang="en-US" dirty="0">
                <a:latin typeface="ATT Aleck Sans" panose="020B0503020203020204" pitchFamily="34" charset="0"/>
                <a:cs typeface="ATT Aleck Sans" panose="020B0503020203020204" pitchFamily="34" charset="0"/>
              </a:rPr>
              <a:t> Session closure</a:t>
            </a:r>
          </a:p>
          <a:p>
            <a:r>
              <a:rPr lang="en-US" b="1" dirty="0">
                <a:latin typeface="ATT Aleck Sans" panose="020B0503020203020204" pitchFamily="34" charset="0"/>
                <a:cs typeface="ATT Aleck Sans" panose="020B0503020203020204" pitchFamily="34" charset="0"/>
              </a:rPr>
              <a:t>Estimated time:</a:t>
            </a:r>
            <a:r>
              <a:rPr lang="en-US" dirty="0">
                <a:latin typeface="ATT Aleck Sans" panose="020B0503020203020204" pitchFamily="34" charset="0"/>
                <a:cs typeface="ATT Aleck Sans" panose="020B0503020203020204" pitchFamily="34" charset="0"/>
              </a:rPr>
              <a:t> 1 minute</a:t>
            </a:r>
          </a:p>
          <a:p>
            <a:r>
              <a:rPr lang="en-US" b="1" dirty="0">
                <a:latin typeface="ATT Aleck Sans" panose="020B0503020203020204" pitchFamily="34" charset="0"/>
                <a:cs typeface="ATT Aleck Sans" panose="020B0503020203020204" pitchFamily="34" charset="0"/>
              </a:rPr>
              <a:t>Description:</a:t>
            </a:r>
            <a:r>
              <a:rPr lang="en-US" dirty="0">
                <a:latin typeface="ATT Aleck Sans" panose="020B0503020203020204" pitchFamily="34" charset="0"/>
                <a:cs typeface="ATT Aleck Sans" panose="020B0503020203020204" pitchFamily="34" charset="0"/>
              </a:rPr>
              <a:t> Closing thank-you to acknowledge participants’ time, </a:t>
            </a:r>
            <a:r>
              <a:rPr lang="en-US" dirty="0" err="1">
                <a:latin typeface="ATT Aleck Sans" panose="020B0503020203020204" pitchFamily="34" charset="0"/>
                <a:cs typeface="ATT Aleck Sans" panose="020B0503020203020204" pitchFamily="34" charset="0"/>
              </a:rPr>
              <a:t>ABCention</a:t>
            </a:r>
            <a:r>
              <a:rPr lang="en-US" dirty="0">
                <a:latin typeface="ATT Aleck Sans" panose="020B0503020203020204" pitchFamily="34" charset="0"/>
                <a:cs typeface="ATT Aleck Sans" panose="020B0503020203020204" pitchFamily="34" charset="0"/>
              </a:rPr>
              <a:t>, and engagement.</a:t>
            </a:r>
          </a:p>
          <a:p>
            <a:endParaRPr lang="en-US" b="1" dirty="0">
              <a:latin typeface="ATT Aleck Sans" panose="020B0503020203020204" pitchFamily="34" charset="0"/>
              <a:cs typeface="ATT Aleck Sans" panose="020B0503020203020204" pitchFamily="34" charset="0"/>
            </a:endParaRPr>
          </a:p>
          <a:p>
            <a:r>
              <a:rPr lang="en-US" b="1" dirty="0">
                <a:latin typeface="ATT Aleck Sans" panose="020B0503020203020204" pitchFamily="34" charset="0"/>
                <a:cs typeface="ATT Aleck Sans" panose="020B0503020203020204" pitchFamily="34" charset="0"/>
              </a:rPr>
              <a:t>Say:</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Thank you for being such wonderful participants. I appreciate the energy and insights you brought into this session. It was great to see how you connected the dots between prospecting, Salesforce alignment, and building a stronger pipeline.</a:t>
            </a:r>
            <a:br>
              <a:rPr lang="en-US" dirty="0">
                <a:latin typeface="ATT Aleck Sans" panose="020B0503020203020204" pitchFamily="34" charset="0"/>
                <a:cs typeface="ATT Aleck Sans" panose="020B0503020203020204" pitchFamily="34" charset="0"/>
              </a:rPr>
            </a:br>
            <a:r>
              <a:rPr lang="en-US" dirty="0">
                <a:latin typeface="ATT Aleck Sans" panose="020B0503020203020204" pitchFamily="34" charset="0"/>
                <a:cs typeface="ATT Aleck Sans" panose="020B0503020203020204" pitchFamily="34" charset="0"/>
              </a:rPr>
              <a:t>I look forward to seeing how you apply these strategies in your daily selling—qualifying smarter, tracking consistently, and turning opportunities into wins.</a:t>
            </a:r>
          </a:p>
        </p:txBody>
      </p:sp>
      <p:sp>
        <p:nvSpPr>
          <p:cNvPr id="5" name="Slide Number Placeholder 3">
            <a:extLst>
              <a:ext uri="{FF2B5EF4-FFF2-40B4-BE49-F238E27FC236}">
                <a16:creationId xmlns:a16="http://schemas.microsoft.com/office/drawing/2014/main" id="{2951F19E-8E90-9441-6F0C-E477E9DC5754}"/>
              </a:ext>
            </a:extLst>
          </p:cNvPr>
          <p:cNvSpPr txBox="1">
            <a:spLocks/>
          </p:cNvSpPr>
          <p:nvPr/>
        </p:nvSpPr>
        <p:spPr>
          <a:xfrm>
            <a:off x="3741734" y="8685213"/>
            <a:ext cx="2971800" cy="458787"/>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A095F9-356E-4495-A750-3364FEDE8D37}" type="slidenum">
              <a:rPr kumimoji="0" lang="en-US" sz="1200" b="0" i="0" u="none" strike="noStrike" kern="1200" cap="none" spc="0" normalizeH="0" baseline="0" noProof="0" smtClean="0">
                <a:ln>
                  <a:noFill/>
                </a:ln>
                <a:solidFill>
                  <a:prstClr val="black"/>
                </a:solidFill>
                <a:effectLst/>
                <a:uLnTx/>
                <a:uFillTx/>
                <a:latin typeface="ATT Aleck Sans" panose="020B0503020203020204" pitchFamily="34" charset="0"/>
                <a:ea typeface="+mn-ea"/>
                <a:cs typeface="ATT Aleck Sans" panose="020B05030202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Tree>
    <p:extLst>
      <p:ext uri="{BB962C8B-B14F-4D97-AF65-F5344CB8AC3E}">
        <p14:creationId xmlns:p14="http://schemas.microsoft.com/office/powerpoint/2010/main" val="129557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FA050-D111-BFE8-A6C9-C32CDC180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8058A-916D-206C-E14F-A8688A965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B8185-56F2-7C60-681C-73A36BA56C07}"/>
              </a:ext>
            </a:extLst>
          </p:cNvPr>
          <p:cNvSpPr>
            <a:spLocks noGrp="1"/>
          </p:cNvSpPr>
          <p:nvPr>
            <p:ph type="body" idx="1"/>
          </p:nvPr>
        </p:nvSpPr>
        <p:spPr>
          <a:xfrm>
            <a:off x="685800" y="4400550"/>
            <a:ext cx="5486400" cy="4527550"/>
          </a:xfrm>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Topic format: </a:t>
            </a:r>
            <a:r>
              <a:rPr lang="en-US" sz="1200" dirty="0">
                <a:latin typeface="ATT Aleck Sans" panose="020B0503020203020204" pitchFamily="34" charset="0"/>
                <a:cs typeface="ATT Aleck Sans" panose="020B0503020203020204" pitchFamily="34" charset="0"/>
              </a:rPr>
              <a:t>Topic set-up</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Estimated time:</a:t>
            </a:r>
            <a:r>
              <a:rPr kumimoji="0" lang="en-US" sz="1200" b="0"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 1 minute</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effectLst/>
                <a:uLnTx/>
                <a:uFillTx/>
                <a:latin typeface="ATT Aleck Sans" panose="020B0503020203020204" pitchFamily="34" charset="0"/>
                <a:cs typeface="ATT Aleck Sans" panose="020B0503020203020204" pitchFamily="34" charset="0"/>
              </a:rPr>
              <a:t>Description: </a:t>
            </a:r>
            <a:r>
              <a:rPr lang="en-US" sz="1200" kern="1200" dirty="0">
                <a:effectLst/>
                <a:latin typeface="ATT Aleck Sans" panose="020B0503020203020204" pitchFamily="34" charset="0"/>
                <a:cs typeface="ATT Aleck Sans" panose="020B0503020203020204" pitchFamily="34" charset="0"/>
              </a:rPr>
              <a:t>Introduces the session and shows how better prospecting and Salesforce can improve sales.</a:t>
            </a:r>
          </a:p>
          <a:p>
            <a:pPr>
              <a:spcBef>
                <a:spcPts val="1000"/>
              </a:spcBef>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Say: </a:t>
            </a:r>
          </a:p>
          <a:p>
            <a:pPr>
              <a:spcBef>
                <a:spcPts val="1000"/>
              </a:spcBef>
            </a:pPr>
            <a:r>
              <a:rPr lang="en-US" dirty="0">
                <a:latin typeface="ATT Aleck Sans" panose="020B0503020203020204" pitchFamily="34" charset="0"/>
                <a:cs typeface="ATT Aleck Sans" panose="020B0503020203020204" pitchFamily="34" charset="0"/>
              </a:rPr>
              <a:t>This session invites you to take a more intentional approach to prospecting. You’ll explore how to apply purposeful contact strategies, build high-quality lists with ABC tools, and capture activities in Salesforce in a way that supports the sales cycle. You’ll also see how these habits help you maintain a clean and predictable pipeline. By the end, you can expect fresh techniques, practical insights, and a clearer sense of how focused prospecting efforts lead to stronger outcomes.</a:t>
            </a:r>
          </a:p>
          <a:p>
            <a:pPr>
              <a:spcBef>
                <a:spcPts val="1000"/>
              </a:spcBef>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a:spcBef>
                <a:spcPts val="1000"/>
              </a:spcBef>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Transition: </a:t>
            </a:r>
            <a:endParaRPr lang="en-US" sz="1200" dirty="0">
              <a:latin typeface="ATT Aleck Sans" panose="020B0503020203020204" pitchFamily="34" charset="0"/>
              <a:cs typeface="ATT Aleck Sans" panose="020B0503020203020204" pitchFamily="34" charset="0"/>
            </a:endParaRPr>
          </a:p>
          <a:p>
            <a:pPr marL="0" marR="0">
              <a:spcBef>
                <a:spcPts val="0"/>
              </a:spcBef>
              <a:spcAft>
                <a:spcPts val="1200"/>
              </a:spcAft>
            </a:pPr>
            <a:r>
              <a:rPr lang="en-US" sz="1200" dirty="0">
                <a:latin typeface="ATT Aleck Sans" panose="020B0503020203020204" pitchFamily="34" charset="0"/>
                <a:cs typeface="ATT Aleck Sans" panose="020B0503020203020204" pitchFamily="34" charset="0"/>
              </a:rPr>
              <a:t>To get us warmed up, let’s kick off with a quick, fun icebreaker that connects back to how you think as sellers.</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b="1" kern="1200" dirty="0">
              <a:effectLst/>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spcBef>
                <a:spcPts val="0"/>
              </a:spcBef>
              <a:spcAft>
                <a:spcPts val="12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5512B1F5-1BA2-C4E2-ACD7-424536EEB4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370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BB803-4D25-DEDB-A7B8-E5B2DF675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8D75A-BAE0-A74B-72DC-05F81213A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08830-46E9-E976-5C76-F4D38B64044C}"/>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Icebreaker activity</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1 minute</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An interactive icebreaker to reinforce effective sales cycle practices through real seller actions </a:t>
            </a:r>
          </a:p>
          <a:p>
            <a:pPr marL="0" marR="0" algn="l">
              <a:spcBef>
                <a:spcPts val="0"/>
              </a:spcBef>
              <a:spcAft>
                <a:spcPts val="0"/>
              </a:spcAft>
            </a:pPr>
            <a:endParaRPr lang="en-US" sz="1200" b="1"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lgn="l">
              <a:spcBef>
                <a:spcPts val="0"/>
              </a:spcBef>
              <a:spcAft>
                <a:spcPts val="0"/>
              </a:spcAft>
            </a:pPr>
            <a:r>
              <a:rPr lang="en-US" sz="1200" b="1" dirty="0">
                <a:effectLst/>
                <a:latin typeface="ATT Aleck Sans" panose="020B0503020203020204" pitchFamily="34" charset="0"/>
                <a:ea typeface="Calibri" panose="020F0502020204030204" pitchFamily="34" charset="0"/>
                <a:cs typeface="ATT Aleck Sans" panose="020B0503020203020204" pitchFamily="34" charset="0"/>
              </a:rPr>
              <a:t>Say</a:t>
            </a:r>
            <a:r>
              <a:rPr lang="en-US" sz="1200" dirty="0">
                <a:effectLst/>
                <a:latin typeface="ATT Aleck Sans" panose="020B0503020203020204" pitchFamily="34" charset="0"/>
                <a:ea typeface="Calibri" panose="020F0502020204030204" pitchFamily="34" charset="0"/>
                <a:cs typeface="ATT Aleck Sans" panose="020B0503020203020204" pitchFamily="34" charset="0"/>
              </a:rPr>
              <a:t>: </a:t>
            </a:r>
          </a:p>
          <a:p>
            <a:pPr marL="0" marR="0" algn="l">
              <a:spcBef>
                <a:spcPts val="0"/>
              </a:spcBef>
              <a:spcAft>
                <a:spcPts val="0"/>
              </a:spcAft>
            </a:pPr>
            <a:r>
              <a:rPr lang="en-US" sz="1200" dirty="0">
                <a:effectLst/>
                <a:latin typeface="ATT Aleck Sans" panose="020B0503020203020204" pitchFamily="34" charset="0"/>
                <a:ea typeface="Calibri" panose="020F0502020204030204" pitchFamily="34" charset="0"/>
                <a:cs typeface="ATT Aleck Sans" panose="020B0503020203020204" pitchFamily="34" charset="0"/>
              </a:rPr>
              <a:t>The sales cycle is supported by seven core capabilities designed to help you deliver customized and effective solutions to customers.</a:t>
            </a:r>
          </a:p>
          <a:p>
            <a:r>
              <a:rPr lang="en-US" sz="1200" dirty="0">
                <a:effectLst/>
                <a:latin typeface="ATT Aleck Sans" panose="020B0503020203020204" pitchFamily="34" charset="0"/>
                <a:ea typeface="Calibri"/>
                <a:cs typeface="ATT Aleck Sans" panose="020B0503020203020204" pitchFamily="34" charset="0"/>
              </a:rPr>
              <a:t>Let’s start with something fun. You’ll see a few seller actions. </a:t>
            </a:r>
            <a:r>
              <a:rPr lang="en-US" dirty="0">
                <a:latin typeface="ATT Aleck Sans" panose="020B0503020203020204" pitchFamily="34" charset="0"/>
                <a:cs typeface="ATT Aleck Sans" panose="020B0503020203020204" pitchFamily="34" charset="0"/>
              </a:rPr>
              <a:t>Decide whether each action aligns with the sales cycle, and respond in chat with Match or No match. </a:t>
            </a:r>
          </a:p>
          <a:p>
            <a:pPr marL="0" marR="0" algn="l">
              <a:spcBef>
                <a:spcPts val="0"/>
              </a:spcBef>
              <a:spcAft>
                <a:spcPts val="0"/>
              </a:spcAft>
            </a:pPr>
            <a:r>
              <a:rPr lang="en-US" dirty="0">
                <a:latin typeface="ATT Aleck Sans" panose="020B0503020203020204" pitchFamily="34" charset="0"/>
                <a:cs typeface="ATT Aleck Sans" panose="020B0503020203020204" pitchFamily="34" charset="0"/>
              </a:rPr>
              <a:t>Some responses may be incorrect. That is expected. This activity is meant to surface different interpretations before moving into a deeper discussion.</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algn="l">
              <a:spcBef>
                <a:spcPts val="0"/>
              </a:spcBef>
              <a:spcAft>
                <a:spcPts val="0"/>
              </a:spcAft>
            </a:pPr>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Do:</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Share five prompts one by one as shown on the next slide.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Have participants respond using chat.</a:t>
            </a:r>
          </a:p>
          <a:p>
            <a:pPr marL="171450" indent="-171450">
              <a:buFont typeface="Arial" panose="020B0604020202020204" pitchFamily="34" charset="0"/>
              <a:buChar char="•"/>
            </a:pPr>
            <a:r>
              <a:rPr lang="en-US" dirty="0">
                <a:latin typeface="ATT Aleck Sans" panose="020B0503020203020204" pitchFamily="34" charset="0"/>
                <a:cs typeface="ATT Aleck Sans" panose="020B0503020203020204" pitchFamily="34" charset="0"/>
              </a:rPr>
              <a:t>Acknowledge responses and clearly explain whether each action aligns with the sales cycle.</a:t>
            </a:r>
          </a:p>
          <a:p>
            <a:pPr marL="0" indent="0">
              <a:buFont typeface="Arial" panose="020B0604020202020204" pitchFamily="34" charset="0"/>
              <a:buNone/>
            </a:pPr>
            <a:endParaRPr lang="en-US" sz="1200" b="1" dirty="0">
              <a:latin typeface="ATT Aleck Sans" panose="020B0503020203020204" pitchFamily="34" charset="0"/>
              <a:cs typeface="ATT Aleck Sans" panose="020B0503020203020204" pitchFamily="34" charset="0"/>
            </a:endParaRPr>
          </a:p>
          <a:p>
            <a:pPr marL="0" marR="0" algn="l">
              <a:spcBef>
                <a:spcPts val="0"/>
              </a:spcBef>
              <a:spcAft>
                <a:spcPts val="0"/>
              </a:spcAft>
            </a:pPr>
            <a:r>
              <a:rPr lang="en-US" sz="1200" b="1" dirty="0">
                <a:latin typeface="ATT Aleck Sans" panose="020B0503020203020204" pitchFamily="34" charset="0"/>
                <a:cs typeface="ATT Aleck Sans" panose="020B0503020203020204" pitchFamily="34" charset="0"/>
              </a:rPr>
              <a:t>Instructor note:</a:t>
            </a:r>
          </a:p>
          <a:p>
            <a:pPr marL="0" marR="0" algn="l">
              <a:spcBef>
                <a:spcPts val="0"/>
              </a:spcBef>
              <a:spcAft>
                <a:spcPts val="0"/>
              </a:spcAft>
            </a:pPr>
            <a:r>
              <a:rPr lang="en-US" sz="1200" dirty="0">
                <a:latin typeface="ATT Aleck Sans" panose="020B0503020203020204" pitchFamily="34" charset="0"/>
                <a:cs typeface="ATT Aleck Sans" panose="020B0503020203020204" pitchFamily="34" charset="0"/>
              </a:rPr>
              <a:t>Continue to the next slide.</a:t>
            </a:r>
          </a:p>
        </p:txBody>
      </p:sp>
      <p:sp>
        <p:nvSpPr>
          <p:cNvPr id="4" name="Slide Number Placeholder 3">
            <a:extLst>
              <a:ext uri="{FF2B5EF4-FFF2-40B4-BE49-F238E27FC236}">
                <a16:creationId xmlns:a16="http://schemas.microsoft.com/office/drawing/2014/main" id="{DE5F52E0-3BE3-8266-026D-C1D9EB10DA8D}"/>
              </a:ext>
            </a:extLst>
          </p:cNvPr>
          <p:cNvSpPr>
            <a:spLocks noGrp="1"/>
          </p:cNvSpPr>
          <p:nvPr>
            <p:ph type="sldNum" sz="quarter" idx="5"/>
          </p:nvPr>
        </p:nvSpPr>
        <p:spPr/>
        <p:txBody>
          <a:bodyPr/>
          <a:lstStyle/>
          <a:p>
            <a:fld id="{EB361747-A2A8-44B1-850D-0AC0CFDA58C2}" type="slidenum">
              <a:rPr lang="en-US" smtClean="0"/>
              <a:t>6</a:t>
            </a:fld>
            <a:endParaRPr lang="en-US"/>
          </a:p>
        </p:txBody>
      </p:sp>
    </p:spTree>
    <p:extLst>
      <p:ext uri="{BB962C8B-B14F-4D97-AF65-F5344CB8AC3E}">
        <p14:creationId xmlns:p14="http://schemas.microsoft.com/office/powerpoint/2010/main" val="85329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884AA-DAA7-7ECD-0772-671FC5AD9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F8862-E2A1-CBC8-5204-0D209AAE0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DEC70-52EE-128D-33E5-2F49DBF6F6FB}"/>
              </a:ext>
            </a:extLst>
          </p:cNvPr>
          <p:cNvSpPr>
            <a:spLocks noGrp="1"/>
          </p:cNvSpPr>
          <p:nvPr>
            <p:ph type="body" idx="1"/>
          </p:nvPr>
        </p:nvSpPr>
        <p:spPr/>
        <p:txBody>
          <a:bodyPr/>
          <a:lstStyle/>
          <a:p>
            <a:pPr marL="0" marR="0">
              <a:lnSpc>
                <a:spcPct val="150000"/>
              </a:lnSpc>
              <a:spcBef>
                <a:spcPts val="600"/>
              </a:spcBef>
              <a:spcAft>
                <a:spcPts val="0"/>
              </a:spcAft>
            </a:pPr>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Icebreaker activity</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5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Quick game to identify actions that align with the sales cycle.</a:t>
            </a:r>
          </a:p>
          <a:p>
            <a:pPr marL="0" marR="0">
              <a:lnSpc>
                <a:spcPct val="150000"/>
              </a:lnSpc>
              <a:spcBef>
                <a:spcPts val="600"/>
              </a:spcBef>
              <a:spcAft>
                <a:spcPts val="0"/>
              </a:spcAft>
            </a:pPr>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Sample prompts (displayed one by one):</a:t>
            </a:r>
            <a:endParaRPr lang="en-US" sz="1200" dirty="0">
              <a:latin typeface="ATT Aleck Sans" panose="020B0503020203020204" pitchFamily="34" charset="0"/>
              <a:cs typeface="ATT Aleck Sans" panose="020B0503020203020204" pitchFamily="34" charset="0"/>
            </a:endParaRP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Sending a follow-up email after a first meeting.</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Reviewing past deals before meeting a new client.</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Sharing pricing before understanding needs.</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Logging customer feedback in Salesforce.</a:t>
            </a:r>
          </a:p>
          <a:p>
            <a:pPr marL="171450" indent="-171450">
              <a:buFont typeface="Arial" panose="020B0604020202020204" pitchFamily="34" charset="0"/>
              <a:buChar char="•"/>
            </a:pPr>
            <a:r>
              <a:rPr lang="en-US" sz="1200" dirty="0">
                <a:latin typeface="ATT Aleck Sans" panose="020B0503020203020204" pitchFamily="34" charset="0"/>
                <a:cs typeface="ATT Aleck Sans" panose="020B0503020203020204" pitchFamily="34" charset="0"/>
              </a:rPr>
              <a:t>Calling a customer without an agenda.</a:t>
            </a:r>
          </a:p>
          <a:p>
            <a:pPr marL="0" indent="0">
              <a:buFont typeface="Arial" panose="020B0604020202020204" pitchFamily="34" charset="0"/>
              <a:buNone/>
            </a:pPr>
            <a:endParaRPr lang="en-US" sz="1200" dirty="0">
              <a:latin typeface="ATT Aleck Sans" panose="020B0503020203020204" pitchFamily="34" charset="0"/>
              <a:cs typeface="ATT Aleck Sans" panose="020B0503020203020204" pitchFamily="34" charset="0"/>
            </a:endParaRPr>
          </a:p>
          <a:p>
            <a:pPr marL="0" indent="0">
              <a:buFont typeface="Arial" panose="020B0604020202020204" pitchFamily="34" charset="0"/>
              <a:buNone/>
            </a:pPr>
            <a:r>
              <a:rPr lang="en-US" sz="1200" b="1" dirty="0">
                <a:latin typeface="ATT Aleck Sans" panose="020B0503020203020204" pitchFamily="34" charset="0"/>
                <a:cs typeface="ATT Aleck Sans" panose="020B0503020203020204" pitchFamily="34" charset="0"/>
              </a:rPr>
              <a:t>Instructor note:</a:t>
            </a:r>
          </a:p>
          <a:p>
            <a:pPr marL="0" indent="0">
              <a:buFont typeface="Arial" panose="020B0604020202020204" pitchFamily="34" charset="0"/>
              <a:buNone/>
            </a:pPr>
            <a:r>
              <a:rPr lang="en-US" sz="1200" dirty="0">
                <a:latin typeface="ATT Aleck Sans" panose="020B0503020203020204" pitchFamily="34" charset="0"/>
                <a:cs typeface="ATT Aleck Sans" panose="020B0503020203020204" pitchFamily="34" charset="0"/>
              </a:rPr>
              <a:t>Below are the answers for the above prompts: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TT Aleck Sans" panose="020B0503020203020204" pitchFamily="34" charset="0"/>
                <a:cs typeface="ATT Aleck Sans" panose="020B0503020203020204" pitchFamily="34" charset="0"/>
              </a:rPr>
              <a:t>Sending a follow-up email after a first meeting. (Match: Demonstrates proactive communication and follow-through.)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TT Aleck Sans" panose="020B0503020203020204" pitchFamily="34" charset="0"/>
                <a:cs typeface="ATT Aleck Sans" panose="020B0503020203020204" pitchFamily="34" charset="0"/>
              </a:rPr>
              <a:t>Reviewing past deals before meeting a new client. (Match: Reflects preparation and leveraging insights—key selling behaviors.)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TT Aleck Sans" panose="020B0503020203020204" pitchFamily="34" charset="0"/>
                <a:cs typeface="ATT Aleck Sans" panose="020B0503020203020204" pitchFamily="34" charset="0"/>
              </a:rPr>
              <a:t>Sharing pricing before understanding needs. (No match: Jumps to solutioning before discovery; not aligned to consultative selling.)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TT Aleck Sans" panose="020B0503020203020204" pitchFamily="34" charset="0"/>
                <a:cs typeface="ATT Aleck Sans" panose="020B0503020203020204" pitchFamily="34" charset="0"/>
              </a:rPr>
              <a:t>Logging customer feedback in Salesforce. (Match: Encourages data-driven selling and collaboration across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TT Aleck Sans" panose="020B0503020203020204" pitchFamily="34" charset="0"/>
                <a:cs typeface="ATT Aleck Sans" panose="020B0503020203020204" pitchFamily="34" charset="0"/>
              </a:rPr>
              <a:t>Calling a customer without an agenda. (No match: Shows lack of preparation; doesn’t reflect effective planning and customer focus.)</a:t>
            </a:r>
          </a:p>
          <a:p>
            <a:pPr marL="0" indent="0">
              <a:buFont typeface="Arial" panose="020B0604020202020204" pitchFamily="34" charset="0"/>
              <a:buNone/>
            </a:pPr>
            <a:endParaRPr lang="en-US" sz="1200" dirty="0">
              <a:latin typeface="ATT Aleck Sans" panose="020B0503020203020204" pitchFamily="34" charset="0"/>
              <a:cs typeface="ATT Aleck Sans" panose="020B0503020203020204" pitchFamily="34" charset="0"/>
            </a:endParaRP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Ask:</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What </a:t>
            </a:r>
            <a:r>
              <a:rPr lang="en-US" sz="1200" dirty="0" err="1">
                <a:latin typeface="ATT Aleck Sans" panose="020B0503020203020204" pitchFamily="34" charset="0"/>
                <a:cs typeface="ATT Aleck Sans" panose="020B0503020203020204" pitchFamily="34" charset="0"/>
              </a:rPr>
              <a:t>pABCerns</a:t>
            </a:r>
            <a:r>
              <a:rPr lang="en-US" sz="1200" dirty="0">
                <a:latin typeface="ATT Aleck Sans" panose="020B0503020203020204" pitchFamily="34" charset="0"/>
                <a:cs typeface="ATT Aleck Sans" panose="020B0503020203020204" pitchFamily="34" charset="0"/>
              </a:rPr>
              <a:t> did you notice about what fits or doesn’t fit the sales cycle?</a:t>
            </a:r>
          </a:p>
          <a:p>
            <a:endParaRPr lang="en-US" sz="1200" b="1"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Listen for:</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Themes like intentional actions, planning, or customer-first mindset</a:t>
            </a:r>
          </a:p>
          <a:p>
            <a:endParaRPr lang="en-US" sz="1200" dirty="0">
              <a:latin typeface="ATT Aleck Sans" panose="020B0503020203020204" pitchFamily="34" charset="0"/>
              <a:cs typeface="ATT Aleck Sans" panose="020B0503020203020204" pitchFamily="34" charset="0"/>
            </a:endParaRPr>
          </a:p>
          <a:p>
            <a:r>
              <a:rPr lang="en-US" sz="1200" b="1" dirty="0">
                <a:latin typeface="ATT Aleck Sans" panose="020B0503020203020204" pitchFamily="34" charset="0"/>
                <a:cs typeface="ATT Aleck Sans" panose="020B0503020203020204" pitchFamily="34" charset="0"/>
              </a:rPr>
              <a:t>Transition:</a:t>
            </a:r>
            <a:br>
              <a:rPr lang="en-US" sz="1200" dirty="0">
                <a:latin typeface="ATT Aleck Sans" panose="020B0503020203020204" pitchFamily="34" charset="0"/>
                <a:cs typeface="ATT Aleck Sans" panose="020B0503020203020204" pitchFamily="34" charset="0"/>
              </a:rPr>
            </a:br>
            <a:r>
              <a:rPr lang="en-US" sz="1200" dirty="0">
                <a:latin typeface="ATT Aleck Sans" panose="020B0503020203020204" pitchFamily="34" charset="0"/>
                <a:cs typeface="ATT Aleck Sans" panose="020B0503020203020204" pitchFamily="34" charset="0"/>
              </a:rPr>
              <a:t>Excellent thinking! The sales cycle is not just about actions; it’s about intentional, customer-centered behaviors that drive meaningful outcomes. Now, let’s zoom in on prospecting, the heartbeat of your pipeline.</a:t>
            </a:r>
          </a:p>
          <a:p>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endParaRPr lang="en-US" sz="1200" dirty="0">
              <a:latin typeface="ATT Aleck Sans" panose="020B050302020302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E3D03F55-89C8-E57D-D124-961C07D449E9}"/>
              </a:ext>
            </a:extLst>
          </p:cNvPr>
          <p:cNvSpPr>
            <a:spLocks noGrp="1"/>
          </p:cNvSpPr>
          <p:nvPr>
            <p:ph type="sldNum" sz="quarter" idx="5"/>
          </p:nvPr>
        </p:nvSpPr>
        <p:spPr/>
        <p:txBody>
          <a:bodyPr/>
          <a:lstStyle/>
          <a:p>
            <a:fld id="{EB361747-A2A8-44B1-850D-0AC0CFDA58C2}" type="slidenum">
              <a:rPr lang="en-US" smtClean="0"/>
              <a:t>7</a:t>
            </a:fld>
            <a:endParaRPr lang="en-US"/>
          </a:p>
        </p:txBody>
      </p:sp>
    </p:spTree>
    <p:extLst>
      <p:ext uri="{BB962C8B-B14F-4D97-AF65-F5344CB8AC3E}">
        <p14:creationId xmlns:p14="http://schemas.microsoft.com/office/powerpoint/2010/main" val="418905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6C8D-D1B3-BDEF-C219-E9B27E640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87D8E-AF15-276F-6D57-A7D9193C2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916B9-D260-D39F-8FE5-5F67F68DD1F9}"/>
              </a:ext>
            </a:extLst>
          </p:cNvPr>
          <p:cNvSpPr>
            <a:spLocks noGrp="1"/>
          </p:cNvSpPr>
          <p:nvPr>
            <p:ph type="body" idx="1"/>
          </p:nvPr>
        </p:nvSpPr>
        <p:spPr/>
        <p:txBody>
          <a:bodyPr/>
          <a:lstStyle/>
          <a:p>
            <a:r>
              <a:rPr lang="en-US" sz="1200" b="1">
                <a:latin typeface="ATT Aleck Sans" panose="020B0503020203020204" pitchFamily="34" charset="0"/>
                <a:cs typeface="ATT Aleck Sans" panose="020B0503020203020204" pitchFamily="34" charset="0"/>
              </a:rPr>
              <a:t>Topic format:</a:t>
            </a:r>
            <a:r>
              <a:rPr lang="en-US" sz="1200">
                <a:latin typeface="ATT Aleck Sans" panose="020B0503020203020204" pitchFamily="34" charset="0"/>
                <a:cs typeface="ATT Aleck Sans" panose="020B0503020203020204" pitchFamily="34" charset="0"/>
              </a:rPr>
              <a:t> Lesson introduction</a:t>
            </a:r>
            <a:br>
              <a:rPr lang="en-US" sz="1200">
                <a:latin typeface="ATT Aleck Sans" panose="020B0503020203020204" pitchFamily="34" charset="0"/>
                <a:cs typeface="ATT Aleck Sans" panose="020B0503020203020204" pitchFamily="34" charset="0"/>
              </a:rPr>
            </a:br>
            <a:r>
              <a:rPr lang="en-US" sz="1200" b="1">
                <a:latin typeface="ATT Aleck Sans" panose="020B0503020203020204" pitchFamily="34" charset="0"/>
                <a:cs typeface="ATT Aleck Sans" panose="020B0503020203020204" pitchFamily="34" charset="0"/>
              </a:rPr>
              <a:t>Estimated time:</a:t>
            </a:r>
            <a:r>
              <a:rPr lang="en-US" sz="1200">
                <a:latin typeface="ATT Aleck Sans" panose="020B0503020203020204" pitchFamily="34" charset="0"/>
                <a:cs typeface="ATT Aleck Sans" panose="020B0503020203020204" pitchFamily="34" charset="0"/>
              </a:rPr>
              <a:t> 1 minute</a:t>
            </a:r>
            <a:br>
              <a:rPr lang="en-US" sz="1200">
                <a:latin typeface="ATT Aleck Sans" panose="020B0503020203020204" pitchFamily="34" charset="0"/>
                <a:cs typeface="ATT Aleck Sans" panose="020B0503020203020204" pitchFamily="34" charset="0"/>
              </a:rPr>
            </a:br>
            <a:r>
              <a:rPr lang="en-US" sz="1200" b="1">
                <a:latin typeface="ATT Aleck Sans" panose="020B0503020203020204" pitchFamily="34" charset="0"/>
                <a:cs typeface="ATT Aleck Sans" panose="020B0503020203020204" pitchFamily="34" charset="0"/>
              </a:rPr>
              <a:t>Description:</a:t>
            </a:r>
            <a:r>
              <a:rPr lang="en-US" sz="1200">
                <a:latin typeface="ATT Aleck Sans" panose="020B0503020203020204" pitchFamily="34" charset="0"/>
                <a:cs typeface="ATT Aleck Sans" panose="020B0503020203020204" pitchFamily="34" charset="0"/>
              </a:rPr>
              <a:t> Introduce the overall focus and objectives of the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0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effectLst/>
                <a:latin typeface="ATT Aleck Sans" panose="020B0503020203020204" pitchFamily="34" charset="0"/>
                <a:ea typeface="Calibri" panose="020F0502020204030204" pitchFamily="34" charset="0"/>
                <a:cs typeface="ATT Aleck Sans" panose="020B0503020203020204" pitchFamily="34" charset="0"/>
              </a:rPr>
              <a:t>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00">
                <a:effectLst/>
                <a:latin typeface="ATT Aleck Sans" panose="020B0503020203020204" pitchFamily="34" charset="0"/>
                <a:ea typeface="Calibri" panose="020F0502020204030204" pitchFamily="34" charset="0"/>
                <a:cs typeface="ATT Aleck Sans" panose="020B0503020203020204" pitchFamily="34" charset="0"/>
              </a:rPr>
              <a:t>Provide a description of the topic. </a:t>
            </a:r>
          </a:p>
          <a:p>
            <a:endParaRPr lang="en-US" sz="1200" b="1">
              <a:latin typeface="ATT Aleck Sans" panose="020B0503020203020204" pitchFamily="34" charset="0"/>
              <a:cs typeface="ATT Aleck Sans" panose="020B0503020203020204" pitchFamily="34" charset="0"/>
            </a:endParaRPr>
          </a:p>
          <a:p>
            <a:r>
              <a:rPr lang="en-US" sz="1200" b="1">
                <a:latin typeface="ATT Aleck Sans" panose="020B0503020203020204" pitchFamily="34" charset="0"/>
                <a:cs typeface="ATT Aleck Sans" panose="020B0503020203020204" pitchFamily="34" charset="0"/>
              </a:rPr>
              <a:t>Say:</a:t>
            </a:r>
            <a:br>
              <a:rPr lang="en-US" sz="1200">
                <a:latin typeface="ATT Aleck Sans" panose="020B0503020203020204" pitchFamily="34" charset="0"/>
                <a:cs typeface="ATT Aleck Sans" panose="020B0503020203020204" pitchFamily="34" charset="0"/>
              </a:rPr>
            </a:br>
            <a:r>
              <a:rPr lang="en-US" sz="1200">
                <a:latin typeface="ATT Aleck Sans" panose="020B0503020203020204" pitchFamily="34" charset="0"/>
                <a:cs typeface="ATT Aleck Sans" panose="020B0503020203020204" pitchFamily="34" charset="0"/>
              </a:rPr>
              <a:t>In this lesson, you’ll uncover what it takes to find, qualify, and engage the right prospects with confidence. You’ll see how strong qualification and effective use of Salesforce can turn prospecting into a smarter, more focused process.</a:t>
            </a:r>
          </a:p>
          <a:p>
            <a:pPr marR="0" lvl="0">
              <a:lnSpc>
                <a:spcPct val="107000"/>
              </a:lnSpc>
              <a:spcBef>
                <a:spcPts val="0"/>
              </a:spcBef>
              <a:spcAft>
                <a:spcPts val="0"/>
              </a:spcAft>
            </a:pPr>
            <a:endParaRPr lang="en-US" sz="1200" kern="10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a:effectLst/>
                <a:latin typeface="ATT Aleck Sans" panose="020B0503020203020204" pitchFamily="34" charset="0"/>
                <a:cs typeface="ATT Aleck Sans" panose="020B0503020203020204" pitchFamily="34" charset="0"/>
              </a:rPr>
              <a:t>Continue to the next slide.</a:t>
            </a:r>
            <a:endParaRPr lang="en-US" sz="120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7FCC0868-4917-1D9B-5CE9-3277D70DAB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61747-A2A8-44B1-850D-0AC0CFDA58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542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A3BC-6861-FF4B-CE57-2E2B997B5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B89DF-5A71-21F6-8A25-A8372B4ED0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92A0CC-21DC-03A0-9D34-E9F06AFF604C}"/>
              </a:ext>
            </a:extLst>
          </p:cNvPr>
          <p:cNvSpPr>
            <a:spLocks noGrp="1"/>
          </p:cNvSpPr>
          <p:nvPr>
            <p:ph type="body" idx="1"/>
          </p:nvPr>
        </p:nvSpPr>
        <p:spPr/>
        <p:txBody>
          <a:bodyPr/>
          <a:lstStyle/>
          <a:p>
            <a:r>
              <a:rPr lang="en-US" sz="1200" b="1" dirty="0">
                <a:latin typeface="ATT Aleck Sans" panose="020B0503020203020204" pitchFamily="34" charset="0"/>
                <a:cs typeface="ATT Aleck Sans" panose="020B0503020203020204" pitchFamily="34" charset="0"/>
              </a:rPr>
              <a:t>Topic format:</a:t>
            </a:r>
            <a:r>
              <a:rPr lang="en-US" sz="1200" dirty="0">
                <a:latin typeface="ATT Aleck Sans" panose="020B0503020203020204" pitchFamily="34" charset="0"/>
                <a:cs typeface="ATT Aleck Sans" panose="020B0503020203020204" pitchFamily="34" charset="0"/>
              </a:rPr>
              <a:t> Concept introduction</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Estimated time:</a:t>
            </a:r>
            <a:r>
              <a:rPr lang="en-US" sz="1200" dirty="0">
                <a:latin typeface="ATT Aleck Sans" panose="020B0503020203020204" pitchFamily="34" charset="0"/>
                <a:cs typeface="ATT Aleck Sans" panose="020B0503020203020204" pitchFamily="34" charset="0"/>
              </a:rPr>
              <a:t> 5 minutes</a:t>
            </a:r>
            <a:br>
              <a:rPr lang="en-US" sz="1200" dirty="0">
                <a:latin typeface="ATT Aleck Sans" panose="020B0503020203020204" pitchFamily="34" charset="0"/>
                <a:cs typeface="ATT Aleck Sans" panose="020B0503020203020204" pitchFamily="34" charset="0"/>
              </a:rPr>
            </a:br>
            <a:r>
              <a:rPr lang="en-US" sz="1200" b="1" dirty="0">
                <a:latin typeface="ATT Aleck Sans" panose="020B0503020203020204" pitchFamily="34" charset="0"/>
                <a:cs typeface="ATT Aleck Sans" panose="020B0503020203020204" pitchFamily="34" charset="0"/>
              </a:rPr>
              <a:t>Description:</a:t>
            </a:r>
            <a:r>
              <a:rPr lang="en-US" sz="1200" dirty="0">
                <a:latin typeface="ATT Aleck Sans" panose="020B0503020203020204" pitchFamily="34" charset="0"/>
                <a:cs typeface="ATT Aleck Sans" panose="020B0503020203020204" pitchFamily="34" charset="0"/>
              </a:rPr>
              <a:t> Foundational discussion to define what prospecting really means and how it supports a healthy sales pipeline.</a:t>
            </a:r>
            <a:endParaRPr lang="en-US" sz="1200" b="1" kern="1200" dirty="0">
              <a:solidFill>
                <a:schemeClr val="tx1"/>
              </a:solidFill>
              <a:effectLst/>
              <a:latin typeface="ATT Aleck Sans" panose="020B0503020203020204" pitchFamily="34" charset="0"/>
              <a:cs typeface="ATT Aleck Sans" panose="020B0503020203020204" pitchFamily="34" charset="0"/>
            </a:endParaRPr>
          </a:p>
          <a:p>
            <a:endParaRPr lang="en-US" sz="1200" b="1" kern="1200" dirty="0">
              <a:solidFill>
                <a:schemeClr val="tx1"/>
              </a:solidFill>
              <a:effectLst/>
              <a:latin typeface="ATT Aleck Sans" panose="020B0503020203020204" pitchFamily="34" charset="0"/>
              <a:cs typeface="ATT Aleck Sans" panose="020B0503020203020204" pitchFamily="34" charset="0"/>
            </a:endParaRPr>
          </a:p>
          <a:p>
            <a:r>
              <a:rPr lang="en-US" sz="1200" b="1" kern="1200" dirty="0">
                <a:solidFill>
                  <a:schemeClr val="tx1"/>
                </a:solidFill>
                <a:effectLst/>
                <a:latin typeface="ATT Aleck Sans" panose="020B0503020203020204" pitchFamily="34" charset="0"/>
                <a:cs typeface="ATT Aleck Sans" panose="020B0503020203020204" pitchFamily="34" charset="0"/>
              </a:rPr>
              <a:t>Say:</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Prospecting isn't about sending mass emails. It's about identifying the right people and building meaningful conversations.</a:t>
            </a:r>
          </a:p>
          <a:p>
            <a:endParaRPr lang="en-US" sz="1200" b="1" kern="1200" dirty="0">
              <a:solidFill>
                <a:schemeClr val="tx1"/>
              </a:solidFill>
              <a:effectLst/>
              <a:latin typeface="ATT Aleck Sans" panose="020B0503020203020204" pitchFamily="34" charset="0"/>
              <a:cs typeface="ATT Aleck Sans" panose="020B0503020203020204" pitchFamily="34" charset="0"/>
            </a:endParaRPr>
          </a:p>
          <a:p>
            <a:r>
              <a:rPr lang="en-US" sz="1200" b="1" kern="1200" dirty="0">
                <a:solidFill>
                  <a:schemeClr val="tx1"/>
                </a:solidFill>
                <a:effectLst/>
                <a:latin typeface="ATT Aleck Sans" panose="020B0503020203020204" pitchFamily="34" charset="0"/>
                <a:cs typeface="ATT Aleck Sans" panose="020B0503020203020204" pitchFamily="34" charset="0"/>
              </a:rPr>
              <a:t>Do: (Chat storm):</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Type one word that describes how you feel about prospecting.</a:t>
            </a:r>
          </a:p>
          <a:p>
            <a:endParaRPr lang="en-US" sz="1200" b="1" kern="1200" dirty="0">
              <a:solidFill>
                <a:schemeClr val="tx1"/>
              </a:solidFill>
              <a:effectLst/>
              <a:latin typeface="ATT Aleck Sans" panose="020B0503020203020204" pitchFamily="34" charset="0"/>
              <a:cs typeface="ATT Aleck Sans" panose="020B0503020203020204" pitchFamily="34" charset="0"/>
            </a:endParaRPr>
          </a:p>
          <a:p>
            <a:r>
              <a:rPr lang="en-US" sz="1200" b="1" kern="1200" dirty="0">
                <a:solidFill>
                  <a:schemeClr val="tx1"/>
                </a:solidFill>
                <a:effectLst/>
                <a:latin typeface="ATT Aleck Sans" panose="020B0503020203020204" pitchFamily="34" charset="0"/>
                <a:cs typeface="ATT Aleck Sans" panose="020B0503020203020204" pitchFamily="34" charset="0"/>
              </a:rPr>
              <a:t>Ask:</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What’s the difference between a name on a list and a true prospect?</a:t>
            </a:r>
          </a:p>
          <a:p>
            <a:endParaRPr lang="en-US" sz="1200" b="1" kern="1200" dirty="0">
              <a:solidFill>
                <a:schemeClr val="tx1"/>
              </a:solidFill>
              <a:effectLst/>
              <a:latin typeface="ATT Aleck Sans" panose="020B0503020203020204" pitchFamily="34" charset="0"/>
              <a:cs typeface="ATT Aleck Sans" panose="020B0503020203020204" pitchFamily="34" charset="0"/>
            </a:endParaRPr>
          </a:p>
          <a:p>
            <a:r>
              <a:rPr lang="en-US" sz="1200" b="1" kern="1200" dirty="0">
                <a:solidFill>
                  <a:schemeClr val="tx1"/>
                </a:solidFill>
                <a:effectLst/>
                <a:latin typeface="ATT Aleck Sans" panose="020B0503020203020204" pitchFamily="34" charset="0"/>
                <a:cs typeface="ATT Aleck Sans" panose="020B0503020203020204" pitchFamily="34" charset="0"/>
              </a:rPr>
              <a:t>Listen for:</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Responses highlighting intent, qualification, and business 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ATT Aleck Sans" panose="020B050302020302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TT Aleck Sans" panose="020B0503020203020204" pitchFamily="34" charset="0"/>
                <a:cs typeface="ATT Aleck Sans" panose="020B0503020203020204" pitchFamily="34" charset="0"/>
              </a:rPr>
              <a:t>Transition:</a:t>
            </a:r>
            <a:br>
              <a:rPr lang="en-US" sz="1200" kern="1200" dirty="0">
                <a:solidFill>
                  <a:schemeClr val="tx1"/>
                </a:solidFill>
                <a:effectLst/>
                <a:latin typeface="ATT Aleck Sans" panose="020B0503020203020204" pitchFamily="34" charset="0"/>
                <a:cs typeface="ATT Aleck Sans" panose="020B0503020203020204" pitchFamily="34" charset="0"/>
              </a:rPr>
            </a:br>
            <a:r>
              <a:rPr lang="en-US" sz="1200" kern="1200" dirty="0">
                <a:solidFill>
                  <a:schemeClr val="tx1"/>
                </a:solidFill>
                <a:effectLst/>
                <a:latin typeface="ATT Aleck Sans" panose="020B0503020203020204" pitchFamily="34" charset="0"/>
                <a:cs typeface="ATT Aleck Sans" panose="020B0503020203020204" pitchFamily="34" charset="0"/>
              </a:rPr>
              <a:t>To find the right prospects, you need solid research and clear selection criteria. </a:t>
            </a:r>
            <a:r>
              <a:rPr lang="en-US" sz="1200" dirty="0">
                <a:latin typeface="ATT Aleck Sans" panose="020B0503020203020204" pitchFamily="34" charset="0"/>
                <a:cs typeface="ATT Aleck Sans" panose="020B0503020203020204" pitchFamily="34" charset="0"/>
              </a:rPr>
              <a:t>So, let’s apply that mindset to real-world research.</a:t>
            </a:r>
          </a:p>
          <a:p>
            <a:pPr marL="0" marR="0">
              <a:spcBef>
                <a:spcPts val="0"/>
              </a:spcBef>
              <a:spcAft>
                <a:spcPts val="1200"/>
              </a:spcAft>
            </a:pP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b="1" kern="1200" dirty="0">
                <a:effectLst/>
                <a:latin typeface="ATT Aleck Sans" panose="020B0503020203020204" pitchFamily="34" charset="0"/>
                <a:cs typeface="ATT Aleck Sans" panose="020B0503020203020204" pitchFamily="34" charset="0"/>
              </a:rPr>
              <a:t>Instructor note: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kern="1200" dirty="0">
                <a:effectLst/>
                <a:latin typeface="ATT Aleck Sans" panose="020B0503020203020204" pitchFamily="34" charset="0"/>
                <a:cs typeface="ATT Aleck Sans" panose="020B0503020203020204" pitchFamily="34" charset="0"/>
              </a:rPr>
              <a:t>Continue to the next slide.</a:t>
            </a:r>
            <a:endParaRPr lang="en-US" sz="1200" dirty="0">
              <a:effectLst/>
              <a:latin typeface="ATT Aleck Sans" panose="020B0503020203020204" pitchFamily="34" charset="0"/>
              <a:ea typeface="Calibri" panose="020F0502020204030204" pitchFamily="34" charset="0"/>
              <a:cs typeface="ATT Aleck Sans" panose="020B0503020203020204" pitchFamily="34" charset="0"/>
            </a:endParaRPr>
          </a:p>
        </p:txBody>
      </p:sp>
      <p:sp>
        <p:nvSpPr>
          <p:cNvPr id="4" name="Slide Number Placeholder 3">
            <a:extLst>
              <a:ext uri="{FF2B5EF4-FFF2-40B4-BE49-F238E27FC236}">
                <a16:creationId xmlns:a16="http://schemas.microsoft.com/office/drawing/2014/main" id="{CB895635-35BC-82D3-36E7-CE84B293D7C8}"/>
              </a:ext>
            </a:extLst>
          </p:cNvPr>
          <p:cNvSpPr>
            <a:spLocks noGrp="1"/>
          </p:cNvSpPr>
          <p:nvPr>
            <p:ph type="sldNum" sz="quarter" idx="5"/>
          </p:nvPr>
        </p:nvSpPr>
        <p:spPr/>
        <p:txBody>
          <a:bodyPr/>
          <a:lstStyle/>
          <a:p>
            <a:fld id="{EB361747-A2A8-44B1-850D-0AC0CFDA58C2}" type="slidenum">
              <a:rPr lang="en-US" smtClean="0"/>
              <a:t>9</a:t>
            </a:fld>
            <a:endParaRPr lang="en-US"/>
          </a:p>
        </p:txBody>
      </p:sp>
    </p:spTree>
    <p:extLst>
      <p:ext uri="{BB962C8B-B14F-4D97-AF65-F5344CB8AC3E}">
        <p14:creationId xmlns:p14="http://schemas.microsoft.com/office/powerpoint/2010/main" val="393270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23F6-A58B-00F7-1E44-C790BE4D7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32C3B9-34F5-4A41-2FF4-37D09FFB6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9834B3-86D2-4F56-83D6-2E3D16735C26}"/>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ED5D14C1-451E-4F17-DC78-549912C97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5759F-81B5-D84B-A909-468B44D2D138}"/>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30252018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E01B-E0FC-834E-654B-068A6E4F2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CA1B33-64BA-CFDC-0165-1147FB21AB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E53D4-4393-4F9B-F21B-76A9CABCAA56}"/>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C6A7A84A-238F-969F-3457-4565F99AB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3F17D-732C-D618-98BD-6547BFF96A8A}"/>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793284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959968-550C-E9C8-025C-CC15217188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D8D1-4173-2253-E976-C16DF58C9E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DA5F-10C2-DE32-F0A6-B841737D603C}"/>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7F9E1ABB-62FE-F780-0650-7B5CFCC0C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0021-33B2-D742-0D62-30C10FC9EFD2}"/>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8327304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9B0F0A2-ACC0-2757-4E57-A469B1CABF56}"/>
              </a:ext>
            </a:extLst>
          </p:cNvPr>
          <p:cNvSpPr>
            <a:spLocks noGrp="1"/>
          </p:cNvSpPr>
          <p:nvPr>
            <p:ph type="body" sz="quarter" idx="10" hasCustomPrompt="1"/>
          </p:nvPr>
        </p:nvSpPr>
        <p:spPr>
          <a:xfrm>
            <a:off x="457200" y="5486400"/>
            <a:ext cx="4800600" cy="227901"/>
          </a:xfrm>
        </p:spPr>
        <p:txBody>
          <a:bodyPr anchor="b" anchorCtr="0"/>
          <a:lstStyle>
            <a:lvl1pPr marL="0" indent="0">
              <a:buFontTx/>
              <a:buNone/>
              <a:defRPr sz="1400" b="0" i="0">
                <a:solidFill>
                  <a:schemeClr val="bg1"/>
                </a:solidFill>
                <a:latin typeface="ATT Aleck Sans"/>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Presenter name or additional information</a:t>
            </a:r>
          </a:p>
        </p:txBody>
      </p:sp>
      <p:sp>
        <p:nvSpPr>
          <p:cNvPr id="10" name="Text Placeholder 13">
            <a:extLst>
              <a:ext uri="{FF2B5EF4-FFF2-40B4-BE49-F238E27FC236}">
                <a16:creationId xmlns:a16="http://schemas.microsoft.com/office/drawing/2014/main" id="{8355232E-528C-05C5-9AE4-E537E53FDD7C}"/>
              </a:ext>
            </a:extLst>
          </p:cNvPr>
          <p:cNvSpPr>
            <a:spLocks noGrp="1"/>
          </p:cNvSpPr>
          <p:nvPr>
            <p:ph type="body" sz="quarter" idx="11" hasCustomPrompt="1"/>
          </p:nvPr>
        </p:nvSpPr>
        <p:spPr>
          <a:xfrm>
            <a:off x="457200" y="5760720"/>
            <a:ext cx="4800600" cy="227901"/>
          </a:xfrm>
        </p:spPr>
        <p:txBody>
          <a:bodyPr/>
          <a:lstStyle>
            <a:lvl1pPr marL="0" indent="0">
              <a:buFontTx/>
              <a:buNone/>
              <a:defRPr sz="1400" b="1" i="0">
                <a:solidFill>
                  <a:schemeClr val="bg1"/>
                </a:solidFill>
                <a:latin typeface="ATT Aleck Sans" panose="020B0503020203020204" pitchFamily="34" charset="0"/>
                <a:cs typeface="ATT Aleck Sans" panose="020B0503020203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Date</a:t>
            </a:r>
          </a:p>
        </p:txBody>
      </p:sp>
    </p:spTree>
    <p:extLst>
      <p:ext uri="{BB962C8B-B14F-4D97-AF65-F5344CB8AC3E}">
        <p14:creationId xmlns:p14="http://schemas.microsoft.com/office/powerpoint/2010/main" val="33837041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50400">
              <a:srgbClr val="009FDB"/>
            </a:gs>
            <a:gs pos="0">
              <a:srgbClr val="0079B1"/>
            </a:gs>
            <a:gs pos="100000">
              <a:srgbClr val="00C9FF"/>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F76-6ABE-AAAA-EB93-0C8FE45B61C7}"/>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547393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DD4A-B9B7-386A-328B-9744E4303F48}"/>
              </a:ext>
            </a:extLst>
          </p:cNvPr>
          <p:cNvSpPr>
            <a:spLocks noGrp="1"/>
          </p:cNvSpPr>
          <p:nvPr>
            <p:ph type="ctrTitle"/>
          </p:nvPr>
        </p:nvSpPr>
        <p:spPr>
          <a:xfrm>
            <a:off x="553651" y="532428"/>
            <a:ext cx="11127071" cy="529456"/>
          </a:xfrm>
        </p:spPr>
        <p:txBody>
          <a:bodyPr anchor="b">
            <a:normAutofit/>
          </a:bodyPr>
          <a:lstStyle>
            <a:lvl1pPr algn="l">
              <a:defRPr sz="3200"/>
            </a:lvl1pPr>
          </a:lstStyle>
          <a:p>
            <a:r>
              <a:rPr lang="en-US"/>
              <a:t>Click to edit Master title style</a:t>
            </a:r>
            <a:endParaRPr lang="en-IN"/>
          </a:p>
        </p:txBody>
      </p:sp>
      <p:sp>
        <p:nvSpPr>
          <p:cNvPr id="3" name="Subtitle 2">
            <a:extLst>
              <a:ext uri="{FF2B5EF4-FFF2-40B4-BE49-F238E27FC236}">
                <a16:creationId xmlns:a16="http://schemas.microsoft.com/office/drawing/2014/main" id="{6CAD1F03-1C39-1929-E9D9-4551896CB8D4}"/>
              </a:ext>
            </a:extLst>
          </p:cNvPr>
          <p:cNvSpPr>
            <a:spLocks noGrp="1"/>
          </p:cNvSpPr>
          <p:nvPr>
            <p:ph type="subTitle" idx="1"/>
          </p:nvPr>
        </p:nvSpPr>
        <p:spPr>
          <a:xfrm>
            <a:off x="553650" y="1370115"/>
            <a:ext cx="1112707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471208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BC6C-BBA8-7814-8243-4370D23D7A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3C47B46-7BFF-7093-50C6-12D74E134A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355462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3F00-B64C-E817-3D2E-BA3335493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294D0DD-AF6A-409C-AFC4-A54CD5D75D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878449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56D9-DF97-3ACC-3915-1D56CE5DA2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139F401-BC9D-2206-EFD9-5C16F1AF2B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53CF60-93CF-791B-2533-59D8BACDC0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34329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4600-3590-6BBA-4568-3B602F3DA00D}"/>
              </a:ext>
            </a:extLst>
          </p:cNvPr>
          <p:cNvSpPr>
            <a:spLocks noGrp="1"/>
          </p:cNvSpPr>
          <p:nvPr>
            <p:ph type="title"/>
          </p:nvPr>
        </p:nvSpPr>
        <p:spPr>
          <a:xfrm>
            <a:off x="553652" y="530942"/>
            <a:ext cx="11097574" cy="530942"/>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902200B-3792-711A-31A7-0F667FB6D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71FA1-124A-C50B-DABB-BFBCE8A016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078B12A-AA81-6224-C9FD-21F4759D22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2C582-BC33-F726-C908-4D9B3C864E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8950258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3C6E-2B0E-7C56-3177-38A8EC566220}"/>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203343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37C13-EB10-AAA0-40C2-4D13CEEBF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F757A-9C4D-0788-284A-3D221B77B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141B2-0181-877D-C8EA-CF0B7C708565}"/>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43C8381B-33E2-6C97-083F-AC095E189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6E3D7-01EE-0C56-EC43-6F4F8208D1E6}"/>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1047142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511081"/>
            <a:ext cx="11138699" cy="380161"/>
          </a:xfrm>
        </p:spPr>
        <p:txBody>
          <a:bodyPr/>
          <a:lstStyle>
            <a:lvl1pPr>
              <a:defRPr sz="3200" spc="-60" baseline="0"/>
            </a:lvl1pPr>
          </a:lstStyle>
          <a:p>
            <a:r>
              <a:rPr lang="en-US"/>
              <a:t>Slide title</a:t>
            </a:r>
          </a:p>
        </p:txBody>
      </p:sp>
      <p:grpSp>
        <p:nvGrpSpPr>
          <p:cNvPr id="7" name="Group 6">
            <a:extLst>
              <a:ext uri="{FF2B5EF4-FFF2-40B4-BE49-F238E27FC236}">
                <a16:creationId xmlns:a16="http://schemas.microsoft.com/office/drawing/2014/main" id="{965EA356-C9E8-0905-D31B-9D3E8A6E2DAD}"/>
              </a:ext>
            </a:extLst>
          </p:cNvPr>
          <p:cNvGrpSpPr/>
          <p:nvPr userDrawn="1"/>
        </p:nvGrpSpPr>
        <p:grpSpPr>
          <a:xfrm>
            <a:off x="10147579" y="6247484"/>
            <a:ext cx="1776496" cy="469275"/>
            <a:chOff x="767605" y="510363"/>
            <a:chExt cx="1776496" cy="469275"/>
          </a:xfrm>
        </p:grpSpPr>
        <p:sp>
          <p:nvSpPr>
            <p:cNvPr id="8" name="TextBox 7">
              <a:extLst>
                <a:ext uri="{FF2B5EF4-FFF2-40B4-BE49-F238E27FC236}">
                  <a16:creationId xmlns:a16="http://schemas.microsoft.com/office/drawing/2014/main" id="{A9A04EE8-DDEF-C58B-1CFB-6BEE2FC65536}"/>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p>
          </p:txBody>
        </p:sp>
        <p:pic>
          <p:nvPicPr>
            <p:cNvPr id="9" name="Graphic 8">
              <a:extLst>
                <a:ext uri="{FF2B5EF4-FFF2-40B4-BE49-F238E27FC236}">
                  <a16:creationId xmlns:a16="http://schemas.microsoft.com/office/drawing/2014/main" id="{AA8F7043-6841-18D2-BCC5-A7C8594DBD4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3286307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creen bg with 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447581"/>
            <a:ext cx="11138699" cy="569102"/>
          </a:xfrm>
        </p:spPr>
        <p:txBody>
          <a:bodyPr>
            <a:normAutofit/>
          </a:bodyPr>
          <a:lstStyle>
            <a:lvl1pPr>
              <a:defRPr sz="2900" b="0" spc="-60" baseline="0"/>
            </a:lvl1pPr>
          </a:lstStyle>
          <a:p>
            <a:r>
              <a:rPr lang="en-US"/>
              <a:t>Slide title</a:t>
            </a:r>
          </a:p>
        </p:txBody>
      </p:sp>
      <p:grpSp>
        <p:nvGrpSpPr>
          <p:cNvPr id="7" name="Group 6">
            <a:extLst>
              <a:ext uri="{FF2B5EF4-FFF2-40B4-BE49-F238E27FC236}">
                <a16:creationId xmlns:a16="http://schemas.microsoft.com/office/drawing/2014/main" id="{7F207F34-50F7-39D2-3FC3-051C349EB6CF}"/>
              </a:ext>
            </a:extLst>
          </p:cNvPr>
          <p:cNvGrpSpPr/>
          <p:nvPr userDrawn="1"/>
        </p:nvGrpSpPr>
        <p:grpSpPr>
          <a:xfrm>
            <a:off x="10147579" y="6247484"/>
            <a:ext cx="1776496" cy="469275"/>
            <a:chOff x="767605" y="510363"/>
            <a:chExt cx="1776496" cy="469275"/>
          </a:xfrm>
        </p:grpSpPr>
        <p:sp>
          <p:nvSpPr>
            <p:cNvPr id="8" name="TextBox 7">
              <a:extLst>
                <a:ext uri="{FF2B5EF4-FFF2-40B4-BE49-F238E27FC236}">
                  <a16:creationId xmlns:a16="http://schemas.microsoft.com/office/drawing/2014/main" id="{6D1969ED-6442-5AEE-88F5-CFF015482854}"/>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p>
          </p:txBody>
        </p:sp>
        <p:pic>
          <p:nvPicPr>
            <p:cNvPr id="9" name="Graphic 8">
              <a:extLst>
                <a:ext uri="{FF2B5EF4-FFF2-40B4-BE49-F238E27FC236}">
                  <a16:creationId xmlns:a16="http://schemas.microsoft.com/office/drawing/2014/main" id="{47102872-2E8D-0DA3-B209-DCADBF72768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2222024880"/>
      </p:ext>
    </p:extLst>
  </p:cSld>
  <p:clrMapOvr>
    <a:masterClrMapping/>
  </p:clrMapOvr>
  <p:extLst>
    <p:ext uri="{DCECCB84-F9BA-43D5-87BE-67443E8EF086}">
      <p15:sldGuideLst xmlns:p15="http://schemas.microsoft.com/office/powerpoint/2012/main">
        <p15:guide id="1" orient="horz" pos="2160">
          <p15:clr>
            <a:srgbClr val="FBAE40"/>
          </p15:clr>
        </p15:guide>
        <p15:guide id="2" pos="325" userDrawn="1">
          <p15:clr>
            <a:srgbClr val="FBAE40"/>
          </p15:clr>
        </p15:guide>
        <p15:guide id="3" orient="horz" pos="82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9B0F0A2-ACC0-2757-4E57-A469B1CABF56}"/>
              </a:ext>
            </a:extLst>
          </p:cNvPr>
          <p:cNvSpPr>
            <a:spLocks noGrp="1"/>
          </p:cNvSpPr>
          <p:nvPr>
            <p:ph type="body" sz="quarter" idx="10" hasCustomPrompt="1"/>
          </p:nvPr>
        </p:nvSpPr>
        <p:spPr>
          <a:xfrm>
            <a:off x="457200" y="5486400"/>
            <a:ext cx="4800600" cy="227901"/>
          </a:xfrm>
        </p:spPr>
        <p:txBody>
          <a:bodyPr anchor="b" anchorCtr="0"/>
          <a:lstStyle>
            <a:lvl1pPr marL="0" indent="0">
              <a:buFontTx/>
              <a:buNone/>
              <a:defRPr sz="1400" b="0" i="0">
                <a:solidFill>
                  <a:schemeClr val="bg1"/>
                </a:solidFill>
                <a:latin typeface="ATT Aleck Sans"/>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Presenter name or additional information</a:t>
            </a:r>
          </a:p>
        </p:txBody>
      </p:sp>
      <p:sp>
        <p:nvSpPr>
          <p:cNvPr id="10" name="Text Placeholder 13">
            <a:extLst>
              <a:ext uri="{FF2B5EF4-FFF2-40B4-BE49-F238E27FC236}">
                <a16:creationId xmlns:a16="http://schemas.microsoft.com/office/drawing/2014/main" id="{8355232E-528C-05C5-9AE4-E537E53FDD7C}"/>
              </a:ext>
            </a:extLst>
          </p:cNvPr>
          <p:cNvSpPr>
            <a:spLocks noGrp="1"/>
          </p:cNvSpPr>
          <p:nvPr>
            <p:ph type="body" sz="quarter" idx="11" hasCustomPrompt="1"/>
          </p:nvPr>
        </p:nvSpPr>
        <p:spPr>
          <a:xfrm>
            <a:off x="457200" y="5760720"/>
            <a:ext cx="4800600" cy="227901"/>
          </a:xfrm>
        </p:spPr>
        <p:txBody>
          <a:bodyPr/>
          <a:lstStyle>
            <a:lvl1pPr marL="0" indent="0">
              <a:buFontTx/>
              <a:buNone/>
              <a:defRPr sz="1400" b="1" i="0">
                <a:solidFill>
                  <a:schemeClr val="bg1"/>
                </a:solidFill>
                <a:latin typeface="ATT Aleck Sans" panose="020B0503020203020204" pitchFamily="34" charset="0"/>
                <a:cs typeface="ATT Aleck Sans" panose="020B0503020203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Date</a:t>
            </a:r>
          </a:p>
        </p:txBody>
      </p:sp>
    </p:spTree>
    <p:extLst>
      <p:ext uri="{BB962C8B-B14F-4D97-AF65-F5344CB8AC3E}">
        <p14:creationId xmlns:p14="http://schemas.microsoft.com/office/powerpoint/2010/main" val="754590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9E5C-F251-BA40-417A-AB8105FA6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A348C4E-0EBB-F2C6-0311-8E9FE7CABC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CF653F-A395-1D64-5C47-E96FBBA129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1801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1F48-1BFF-B36A-76B5-0BE4432A2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3F59B8B-794E-FFDC-E6AC-AC1C309BB5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8CE1325-05B9-5E08-7A61-09C7B6ED2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336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A547-B112-2049-CAE9-23C57544499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ECFE09-0B93-05C7-77F4-DB1982CFAC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2929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8F76C-B1F8-996E-5F33-FFB930A0D6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4125A2-44C7-020E-2C66-FBB63E5A04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06333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56E6-1BBE-119B-0C64-6D8AA7CA13C6}"/>
              </a:ext>
            </a:extLst>
          </p:cNvPr>
          <p:cNvSpPr>
            <a:spLocks noGrp="1"/>
          </p:cNvSpPr>
          <p:nvPr>
            <p:ph type="title"/>
          </p:nvPr>
        </p:nvSpPr>
        <p:spPr/>
        <p:txBody>
          <a:bodyPr/>
          <a:lstStyle/>
          <a:p>
            <a:r>
              <a:rPr lang="en-US"/>
              <a:t>Click to edit Master title style</a:t>
            </a:r>
            <a:endParaRPr lang="en-IN"/>
          </a:p>
        </p:txBody>
      </p:sp>
      <p:grpSp>
        <p:nvGrpSpPr>
          <p:cNvPr id="19" name="Group 18">
            <a:extLst>
              <a:ext uri="{FF2B5EF4-FFF2-40B4-BE49-F238E27FC236}">
                <a16:creationId xmlns:a16="http://schemas.microsoft.com/office/drawing/2014/main" id="{243B90AA-AE0B-0631-877A-84B34FE7A8DB}"/>
              </a:ext>
            </a:extLst>
          </p:cNvPr>
          <p:cNvGrpSpPr/>
          <p:nvPr userDrawn="1"/>
        </p:nvGrpSpPr>
        <p:grpSpPr>
          <a:xfrm>
            <a:off x="-138896" y="-332772"/>
            <a:ext cx="12400344" cy="7717420"/>
            <a:chOff x="-138896" y="-332772"/>
            <a:chExt cx="12400344" cy="7717420"/>
          </a:xfrm>
        </p:grpSpPr>
        <p:grpSp>
          <p:nvGrpSpPr>
            <p:cNvPr id="20" name="Group 19">
              <a:extLst>
                <a:ext uri="{FF2B5EF4-FFF2-40B4-BE49-F238E27FC236}">
                  <a16:creationId xmlns:a16="http://schemas.microsoft.com/office/drawing/2014/main" id="{71B60077-92B4-FDF6-E4A1-24F499933582}"/>
                </a:ext>
              </a:extLst>
            </p:cNvPr>
            <p:cNvGrpSpPr/>
            <p:nvPr/>
          </p:nvGrpSpPr>
          <p:grpSpPr>
            <a:xfrm>
              <a:off x="-138896" y="-332772"/>
              <a:ext cx="12400344" cy="7717420"/>
              <a:chOff x="-138896" y="-332772"/>
              <a:chExt cx="12400344" cy="7717420"/>
            </a:xfrm>
          </p:grpSpPr>
          <p:cxnSp>
            <p:nvCxnSpPr>
              <p:cNvPr id="23" name="Straight Connector 22">
                <a:extLst>
                  <a:ext uri="{FF2B5EF4-FFF2-40B4-BE49-F238E27FC236}">
                    <a16:creationId xmlns:a16="http://schemas.microsoft.com/office/drawing/2014/main" id="{EEEE1A84-D8F2-3156-2FC1-8B1946A6B4F4}"/>
                  </a:ext>
                </a:extLst>
              </p:cNvPr>
              <p:cNvCxnSpPr/>
              <p:nvPr/>
            </p:nvCxnSpPr>
            <p:spPr>
              <a:xfrm>
                <a:off x="-138896" y="5266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C7AB980C-1CB7-F518-90CB-CAF49029AAEC}"/>
                  </a:ext>
                </a:extLst>
              </p:cNvPr>
              <p:cNvCxnSpPr>
                <a:cxnSpLocks/>
              </p:cNvCxnSpPr>
              <p:nvPr/>
            </p:nvCxnSpPr>
            <p:spPr>
              <a:xfrm>
                <a:off x="526650" y="-138896"/>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67B1988D-03F3-0F80-3034-9FECE4F1E13D}"/>
                  </a:ext>
                </a:extLst>
              </p:cNvPr>
              <p:cNvCxnSpPr>
                <a:cxnSpLocks/>
              </p:cNvCxnSpPr>
              <p:nvPr/>
            </p:nvCxnSpPr>
            <p:spPr>
              <a:xfrm>
                <a:off x="-69448" y="63313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0349E2F2-F765-D046-0590-EBEB0F95ED58}"/>
                  </a:ext>
                </a:extLst>
              </p:cNvPr>
              <p:cNvCxnSpPr>
                <a:cxnSpLocks/>
              </p:cNvCxnSpPr>
              <p:nvPr/>
            </p:nvCxnSpPr>
            <p:spPr>
              <a:xfrm>
                <a:off x="11665350" y="-332772"/>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grpSp>
        <p:sp>
          <p:nvSpPr>
            <p:cNvPr id="21" name="Rectangle 20">
              <a:extLst>
                <a:ext uri="{FF2B5EF4-FFF2-40B4-BE49-F238E27FC236}">
                  <a16:creationId xmlns:a16="http://schemas.microsoft.com/office/drawing/2014/main" id="{9A53FCDE-F194-1A37-A252-70109092C9C0}"/>
                </a:ext>
              </a:extLst>
            </p:cNvPr>
            <p:cNvSpPr/>
            <p:nvPr/>
          </p:nvSpPr>
          <p:spPr>
            <a:xfrm>
              <a:off x="0" y="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sp>
          <p:nvSpPr>
            <p:cNvPr id="22" name="Rectangle 21">
              <a:extLst>
                <a:ext uri="{FF2B5EF4-FFF2-40B4-BE49-F238E27FC236}">
                  <a16:creationId xmlns:a16="http://schemas.microsoft.com/office/drawing/2014/main" id="{0DDB88F4-1D52-B194-2542-8C8B4B2A18BA}"/>
                </a:ext>
              </a:extLst>
            </p:cNvPr>
            <p:cNvSpPr/>
            <p:nvPr/>
          </p:nvSpPr>
          <p:spPr>
            <a:xfrm>
              <a:off x="11665350" y="633135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grpSp>
    </p:spTree>
    <p:extLst>
      <p:ext uri="{BB962C8B-B14F-4D97-AF65-F5344CB8AC3E}">
        <p14:creationId xmlns:p14="http://schemas.microsoft.com/office/powerpoint/2010/main" val="2787871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ue screen bg with Title use thi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52049" y="447581"/>
            <a:ext cx="11138699" cy="569102"/>
          </a:xfrm>
        </p:spPr>
        <p:txBody>
          <a:bodyPr>
            <a:normAutofit/>
          </a:bodyPr>
          <a:lstStyle>
            <a:lvl1pPr>
              <a:defRPr sz="2900" b="0" spc="-60" baseline="0"/>
            </a:lvl1pPr>
          </a:lstStyle>
          <a:p>
            <a:r>
              <a:rPr lang="en-US"/>
              <a:t>Slide title</a:t>
            </a:r>
          </a:p>
        </p:txBody>
      </p:sp>
      <p:grpSp>
        <p:nvGrpSpPr>
          <p:cNvPr id="7" name="Group 6">
            <a:extLst>
              <a:ext uri="{FF2B5EF4-FFF2-40B4-BE49-F238E27FC236}">
                <a16:creationId xmlns:a16="http://schemas.microsoft.com/office/drawing/2014/main" id="{6F36FD90-2DE8-9110-18AF-699B8F49CCE9}"/>
              </a:ext>
            </a:extLst>
          </p:cNvPr>
          <p:cNvGrpSpPr/>
          <p:nvPr userDrawn="1"/>
        </p:nvGrpSpPr>
        <p:grpSpPr>
          <a:xfrm>
            <a:off x="10147579" y="6247484"/>
            <a:ext cx="1776496" cy="469275"/>
            <a:chOff x="767605" y="510363"/>
            <a:chExt cx="1776496" cy="469275"/>
          </a:xfrm>
        </p:grpSpPr>
        <p:sp>
          <p:nvSpPr>
            <p:cNvPr id="8" name="TextBox 7">
              <a:extLst>
                <a:ext uri="{FF2B5EF4-FFF2-40B4-BE49-F238E27FC236}">
                  <a16:creationId xmlns:a16="http://schemas.microsoft.com/office/drawing/2014/main" id="{CE4F60DE-9CEC-3C2E-3113-F0AFA1F758F1}"/>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tx1"/>
                  </a:solidFill>
                  <a:latin typeface="Arial" panose="020B0604020202020204" pitchFamily="34" charset="0"/>
                  <a:cs typeface="Arial" panose="020B0604020202020204" pitchFamily="34" charset="0"/>
                </a:rPr>
                <a:t>ABC Business</a:t>
              </a:r>
            </a:p>
          </p:txBody>
        </p:sp>
        <p:pic>
          <p:nvPicPr>
            <p:cNvPr id="9" name="Graphic 8">
              <a:extLst>
                <a:ext uri="{FF2B5EF4-FFF2-40B4-BE49-F238E27FC236}">
                  <a16:creationId xmlns:a16="http://schemas.microsoft.com/office/drawing/2014/main" id="{700EAD65-60FB-B29A-BFA8-409FBCEFECB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348160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guide id="4" pos="3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ue bg screen with 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447581"/>
            <a:ext cx="11138699" cy="568800"/>
          </a:xfrm>
          <a:prstGeom prst="rect">
            <a:avLst/>
          </a:prstGeom>
        </p:spPr>
        <p:txBody>
          <a:bodyPr>
            <a:normAutofit/>
          </a:bodyPr>
          <a:lstStyle>
            <a:lvl1pPr>
              <a:defRPr sz="2900" spc="-60" baseline="0"/>
            </a:lvl1pPr>
          </a:lstStyle>
          <a:p>
            <a:r>
              <a:rPr lang="en-US"/>
              <a:t>Slide title</a:t>
            </a:r>
          </a:p>
        </p:txBody>
      </p:sp>
    </p:spTree>
    <p:extLst>
      <p:ext uri="{BB962C8B-B14F-4D97-AF65-F5344CB8AC3E}">
        <p14:creationId xmlns:p14="http://schemas.microsoft.com/office/powerpoint/2010/main" val="1593852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15CA2-4564-9139-4B6B-F1BA723467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09AFDE-A473-C894-8D17-7F12BF47BE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0CFE1-4B3F-2761-9FCE-ED8FE02C015A}"/>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DA1E3C3C-226E-BB98-5798-68D8614E9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B6420-0E8D-7908-6750-7951CB9B4299}"/>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32752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Updated Left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4202F-5DE2-8CF4-E075-B7A6FA01FCE7}"/>
              </a:ext>
            </a:extLst>
          </p:cNvPr>
          <p:cNvSpPr/>
          <p:nvPr userDrawn="1"/>
        </p:nvSpPr>
        <p:spPr>
          <a:xfrm>
            <a:off x="0" y="1"/>
            <a:ext cx="6096000" cy="6451600"/>
          </a:xfrm>
          <a:prstGeom prst="rect">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12CF09E9-9E3B-D08F-69F8-B938B24E368C}"/>
              </a:ext>
            </a:extLst>
          </p:cNvPr>
          <p:cNvSpPr>
            <a:spLocks noGrp="1"/>
          </p:cNvSpPr>
          <p:nvPr>
            <p:ph type="title"/>
          </p:nvPr>
        </p:nvSpPr>
        <p:spPr>
          <a:xfrm>
            <a:off x="684530" y="613221"/>
            <a:ext cx="5411470" cy="393954"/>
          </a:xfrm>
          <a:prstGeom prst="rect">
            <a:avLst/>
          </a:prstGeom>
          <a:effectLst/>
        </p:spPr>
        <p:txBody>
          <a:bodyPr wrap="square" lIns="0" tIns="0" rIns="0" bIns="0" anchor="ctr" anchorCtr="0">
            <a:spAutoFit/>
          </a:bodyPr>
          <a:lstStyle>
            <a:lvl1pPr>
              <a:defRPr lang="en-US" sz="3200" b="0" i="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lvl="0">
              <a:lnSpc>
                <a:spcPct val="80000"/>
              </a:lnSpc>
            </a:pPr>
            <a:r>
              <a:rPr lang="en-US"/>
              <a:t>Click to edit</a:t>
            </a:r>
          </a:p>
        </p:txBody>
      </p:sp>
    </p:spTree>
    <p:custDataLst>
      <p:tags r:id="rId1"/>
    </p:custDataLst>
    <p:extLst>
      <p:ext uri="{BB962C8B-B14F-4D97-AF65-F5344CB8AC3E}">
        <p14:creationId xmlns:p14="http://schemas.microsoft.com/office/powerpoint/2010/main" val="303475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50400">
              <a:srgbClr val="009FDB"/>
            </a:gs>
            <a:gs pos="0">
              <a:srgbClr val="0079B1"/>
            </a:gs>
            <a:gs pos="100000">
              <a:srgbClr val="00C9FF"/>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F76-6ABE-AAAA-EB93-0C8FE45B61C7}"/>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070813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DD4A-B9B7-386A-328B-9744E4303F48}"/>
              </a:ext>
            </a:extLst>
          </p:cNvPr>
          <p:cNvSpPr>
            <a:spLocks noGrp="1"/>
          </p:cNvSpPr>
          <p:nvPr>
            <p:ph type="ctrTitle"/>
          </p:nvPr>
        </p:nvSpPr>
        <p:spPr>
          <a:xfrm>
            <a:off x="553651" y="532428"/>
            <a:ext cx="11127071" cy="529456"/>
          </a:xfrm>
        </p:spPr>
        <p:txBody>
          <a:bodyPr anchor="b">
            <a:normAutofit/>
          </a:bodyPr>
          <a:lstStyle>
            <a:lvl1pPr algn="l">
              <a:defRPr sz="3200"/>
            </a:lvl1pPr>
          </a:lstStyle>
          <a:p>
            <a:r>
              <a:rPr lang="en-US"/>
              <a:t>Click to edit Master title style</a:t>
            </a:r>
            <a:endParaRPr lang="en-IN"/>
          </a:p>
        </p:txBody>
      </p:sp>
      <p:sp>
        <p:nvSpPr>
          <p:cNvPr id="3" name="Subtitle 2">
            <a:extLst>
              <a:ext uri="{FF2B5EF4-FFF2-40B4-BE49-F238E27FC236}">
                <a16:creationId xmlns:a16="http://schemas.microsoft.com/office/drawing/2014/main" id="{6CAD1F03-1C39-1929-E9D9-4551896CB8D4}"/>
              </a:ext>
            </a:extLst>
          </p:cNvPr>
          <p:cNvSpPr>
            <a:spLocks noGrp="1"/>
          </p:cNvSpPr>
          <p:nvPr>
            <p:ph type="subTitle" idx="1"/>
          </p:nvPr>
        </p:nvSpPr>
        <p:spPr>
          <a:xfrm>
            <a:off x="553650" y="1370115"/>
            <a:ext cx="1112707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2551816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BC6C-BBA8-7814-8243-4370D23D7A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3C47B46-7BFF-7093-50C6-12D74E134A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514914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3F00-B64C-E817-3D2E-BA3335493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294D0DD-AF6A-409C-AFC4-A54CD5D75D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82276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56D9-DF97-3ACC-3915-1D56CE5DA2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139F401-BC9D-2206-EFD9-5C16F1AF2B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53CF60-93CF-791B-2533-59D8BACDC0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62813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4600-3590-6BBA-4568-3B602F3DA00D}"/>
              </a:ext>
            </a:extLst>
          </p:cNvPr>
          <p:cNvSpPr>
            <a:spLocks noGrp="1"/>
          </p:cNvSpPr>
          <p:nvPr>
            <p:ph type="title"/>
          </p:nvPr>
        </p:nvSpPr>
        <p:spPr>
          <a:xfrm>
            <a:off x="553652" y="530942"/>
            <a:ext cx="11097574" cy="530942"/>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902200B-3792-711A-31A7-0F667FB6D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71FA1-124A-C50B-DABB-BFBCE8A016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078B12A-AA81-6224-C9FD-21F4759D22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2C582-BC33-F726-C908-4D9B3C864E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921826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3C6E-2B0E-7C56-3177-38A8EC566220}"/>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1280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511081"/>
            <a:ext cx="11138699" cy="380161"/>
          </a:xfrm>
        </p:spPr>
        <p:txBody>
          <a:bodyPr/>
          <a:lstStyle>
            <a:lvl1pPr>
              <a:defRPr sz="3200" spc="-60" baseline="0"/>
            </a:lvl1pPr>
          </a:lstStyle>
          <a:p>
            <a:r>
              <a:rPr lang="en-US"/>
              <a:t>Slide title</a:t>
            </a:r>
          </a:p>
        </p:txBody>
      </p:sp>
      <p:pic>
        <p:nvPicPr>
          <p:cNvPr id="4" name="Picture 3" descr="A logo with white text&#10;&#10;AI-generated content may be incorrect.">
            <a:extLst>
              <a:ext uri="{FF2B5EF4-FFF2-40B4-BE49-F238E27FC236}">
                <a16:creationId xmlns:a16="http://schemas.microsoft.com/office/drawing/2014/main" id="{4BDACB7A-E07F-0C76-1306-64D034F17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5672" y="6264071"/>
            <a:ext cx="1107703" cy="593929"/>
          </a:xfrm>
          <a:prstGeom prst="rect">
            <a:avLst/>
          </a:prstGeom>
        </p:spPr>
      </p:pic>
    </p:spTree>
    <p:extLst>
      <p:ext uri="{BB962C8B-B14F-4D97-AF65-F5344CB8AC3E}">
        <p14:creationId xmlns:p14="http://schemas.microsoft.com/office/powerpoint/2010/main" val="1351571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screen bg with 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447581"/>
            <a:ext cx="11138699" cy="569102"/>
          </a:xfrm>
        </p:spPr>
        <p:txBody>
          <a:bodyPr>
            <a:normAutofit/>
          </a:bodyPr>
          <a:lstStyle>
            <a:lvl1pPr>
              <a:defRPr sz="2900" b="0" spc="-60" baseline="0"/>
            </a:lvl1pPr>
          </a:lstStyle>
          <a:p>
            <a:r>
              <a:rPr lang="en-US"/>
              <a:t>Slide title</a:t>
            </a:r>
          </a:p>
        </p:txBody>
      </p:sp>
      <p:pic>
        <p:nvPicPr>
          <p:cNvPr id="4" name="Picture 3" descr="A logo with white text&#10;&#10;AI-generated content may be incorrect.">
            <a:extLst>
              <a:ext uri="{FF2B5EF4-FFF2-40B4-BE49-F238E27FC236}">
                <a16:creationId xmlns:a16="http://schemas.microsoft.com/office/drawing/2014/main" id="{A7C711DB-E215-28DD-9516-ECD5150ED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5672" y="6264071"/>
            <a:ext cx="1107703" cy="593929"/>
          </a:xfrm>
          <a:prstGeom prst="rect">
            <a:avLst/>
          </a:prstGeom>
        </p:spPr>
      </p:pic>
    </p:spTree>
    <p:extLst>
      <p:ext uri="{BB962C8B-B14F-4D97-AF65-F5344CB8AC3E}">
        <p14:creationId xmlns:p14="http://schemas.microsoft.com/office/powerpoint/2010/main" val="562176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D6A1-86C9-9BDB-2783-A6FD5DDEF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814E76-5BD8-9FED-1C37-F067B3D71A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33C345-6EFC-AFB9-D3B4-F0D97C34F2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D4936E-E36C-59DA-E903-4947A93E9A28}"/>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6" name="Footer Placeholder 5">
            <a:extLst>
              <a:ext uri="{FF2B5EF4-FFF2-40B4-BE49-F238E27FC236}">
                <a16:creationId xmlns:a16="http://schemas.microsoft.com/office/drawing/2014/main" id="{0AB04534-BEFD-1E01-ADEF-F2BACC8F7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32E0E-EE0F-F06A-CC12-8A75F04AB0CC}"/>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2469832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9B0F0A2-ACC0-2757-4E57-A469B1CABF56}"/>
              </a:ext>
            </a:extLst>
          </p:cNvPr>
          <p:cNvSpPr>
            <a:spLocks noGrp="1"/>
          </p:cNvSpPr>
          <p:nvPr>
            <p:ph type="body" sz="quarter" idx="10" hasCustomPrompt="1"/>
          </p:nvPr>
        </p:nvSpPr>
        <p:spPr>
          <a:xfrm>
            <a:off x="457200" y="5486400"/>
            <a:ext cx="4800600" cy="227901"/>
          </a:xfrm>
        </p:spPr>
        <p:txBody>
          <a:bodyPr anchor="b" anchorCtr="0"/>
          <a:lstStyle>
            <a:lvl1pPr marL="0" indent="0">
              <a:buFontTx/>
              <a:buNone/>
              <a:defRPr sz="1400" b="0" i="0">
                <a:solidFill>
                  <a:schemeClr val="bg1"/>
                </a:solidFill>
                <a:latin typeface="ATT Aleck Sans"/>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Presenter name or additional information</a:t>
            </a:r>
          </a:p>
        </p:txBody>
      </p:sp>
      <p:sp>
        <p:nvSpPr>
          <p:cNvPr id="10" name="Text Placeholder 13">
            <a:extLst>
              <a:ext uri="{FF2B5EF4-FFF2-40B4-BE49-F238E27FC236}">
                <a16:creationId xmlns:a16="http://schemas.microsoft.com/office/drawing/2014/main" id="{8355232E-528C-05C5-9AE4-E537E53FDD7C}"/>
              </a:ext>
            </a:extLst>
          </p:cNvPr>
          <p:cNvSpPr>
            <a:spLocks noGrp="1"/>
          </p:cNvSpPr>
          <p:nvPr>
            <p:ph type="body" sz="quarter" idx="11" hasCustomPrompt="1"/>
          </p:nvPr>
        </p:nvSpPr>
        <p:spPr>
          <a:xfrm>
            <a:off x="457200" y="5760720"/>
            <a:ext cx="4800600" cy="227901"/>
          </a:xfrm>
        </p:spPr>
        <p:txBody>
          <a:bodyPr/>
          <a:lstStyle>
            <a:lvl1pPr marL="0" indent="0">
              <a:buFontTx/>
              <a:buNone/>
              <a:defRPr sz="1400" b="1" i="0">
                <a:solidFill>
                  <a:schemeClr val="bg1"/>
                </a:solidFill>
                <a:latin typeface="ATT Aleck Sans" panose="020B0503020203020204" pitchFamily="34" charset="0"/>
                <a:cs typeface="ATT Aleck Sans" panose="020B0503020203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Date</a:t>
            </a:r>
          </a:p>
        </p:txBody>
      </p:sp>
    </p:spTree>
    <p:extLst>
      <p:ext uri="{BB962C8B-B14F-4D97-AF65-F5344CB8AC3E}">
        <p14:creationId xmlns:p14="http://schemas.microsoft.com/office/powerpoint/2010/main" val="720485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9E5C-F251-BA40-417A-AB8105FA6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A348C4E-0EBB-F2C6-0311-8E9FE7CABC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CF653F-A395-1D64-5C47-E96FBBA129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440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1F48-1BFF-B36A-76B5-0BE4432A2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3F59B8B-794E-FFDC-E6AC-AC1C309BB5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8CE1325-05B9-5E08-7A61-09C7B6ED2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42627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A547-B112-2049-CAE9-23C57544499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ECFE09-0B93-05C7-77F4-DB1982CFAC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75940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8F76C-B1F8-996E-5F33-FFB930A0D6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4125A2-44C7-020E-2C66-FBB63E5A04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26317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56E6-1BBE-119B-0C64-6D8AA7CA13C6}"/>
              </a:ext>
            </a:extLst>
          </p:cNvPr>
          <p:cNvSpPr>
            <a:spLocks noGrp="1"/>
          </p:cNvSpPr>
          <p:nvPr>
            <p:ph type="title"/>
          </p:nvPr>
        </p:nvSpPr>
        <p:spPr/>
        <p:txBody>
          <a:bodyPr/>
          <a:lstStyle/>
          <a:p>
            <a:r>
              <a:rPr lang="en-US"/>
              <a:t>Click to edit Master title style</a:t>
            </a:r>
            <a:endParaRPr lang="en-IN"/>
          </a:p>
        </p:txBody>
      </p:sp>
      <p:grpSp>
        <p:nvGrpSpPr>
          <p:cNvPr id="19" name="Group 18">
            <a:extLst>
              <a:ext uri="{FF2B5EF4-FFF2-40B4-BE49-F238E27FC236}">
                <a16:creationId xmlns:a16="http://schemas.microsoft.com/office/drawing/2014/main" id="{243B90AA-AE0B-0631-877A-84B34FE7A8DB}"/>
              </a:ext>
            </a:extLst>
          </p:cNvPr>
          <p:cNvGrpSpPr/>
          <p:nvPr userDrawn="1"/>
        </p:nvGrpSpPr>
        <p:grpSpPr>
          <a:xfrm>
            <a:off x="-138896" y="-332772"/>
            <a:ext cx="12400344" cy="7717420"/>
            <a:chOff x="-138896" y="-332772"/>
            <a:chExt cx="12400344" cy="7717420"/>
          </a:xfrm>
        </p:grpSpPr>
        <p:grpSp>
          <p:nvGrpSpPr>
            <p:cNvPr id="20" name="Group 19">
              <a:extLst>
                <a:ext uri="{FF2B5EF4-FFF2-40B4-BE49-F238E27FC236}">
                  <a16:creationId xmlns:a16="http://schemas.microsoft.com/office/drawing/2014/main" id="{71B60077-92B4-FDF6-E4A1-24F499933582}"/>
                </a:ext>
              </a:extLst>
            </p:cNvPr>
            <p:cNvGrpSpPr/>
            <p:nvPr/>
          </p:nvGrpSpPr>
          <p:grpSpPr>
            <a:xfrm>
              <a:off x="-138896" y="-332772"/>
              <a:ext cx="12400344" cy="7717420"/>
              <a:chOff x="-138896" y="-332772"/>
              <a:chExt cx="12400344" cy="7717420"/>
            </a:xfrm>
          </p:grpSpPr>
          <p:cxnSp>
            <p:nvCxnSpPr>
              <p:cNvPr id="23" name="Straight Connector 22">
                <a:extLst>
                  <a:ext uri="{FF2B5EF4-FFF2-40B4-BE49-F238E27FC236}">
                    <a16:creationId xmlns:a16="http://schemas.microsoft.com/office/drawing/2014/main" id="{EEEE1A84-D8F2-3156-2FC1-8B1946A6B4F4}"/>
                  </a:ext>
                </a:extLst>
              </p:cNvPr>
              <p:cNvCxnSpPr/>
              <p:nvPr/>
            </p:nvCxnSpPr>
            <p:spPr>
              <a:xfrm>
                <a:off x="-138896" y="5266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C7AB980C-1CB7-F518-90CB-CAF49029AAEC}"/>
                  </a:ext>
                </a:extLst>
              </p:cNvPr>
              <p:cNvCxnSpPr>
                <a:cxnSpLocks/>
              </p:cNvCxnSpPr>
              <p:nvPr/>
            </p:nvCxnSpPr>
            <p:spPr>
              <a:xfrm>
                <a:off x="526650" y="-138896"/>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67B1988D-03F3-0F80-3034-9FECE4F1E13D}"/>
                  </a:ext>
                </a:extLst>
              </p:cNvPr>
              <p:cNvCxnSpPr>
                <a:cxnSpLocks/>
              </p:cNvCxnSpPr>
              <p:nvPr/>
            </p:nvCxnSpPr>
            <p:spPr>
              <a:xfrm>
                <a:off x="-69448" y="63313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0349E2F2-F765-D046-0590-EBEB0F95ED58}"/>
                  </a:ext>
                </a:extLst>
              </p:cNvPr>
              <p:cNvCxnSpPr>
                <a:cxnSpLocks/>
              </p:cNvCxnSpPr>
              <p:nvPr/>
            </p:nvCxnSpPr>
            <p:spPr>
              <a:xfrm>
                <a:off x="11665350" y="-332772"/>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grpSp>
        <p:sp>
          <p:nvSpPr>
            <p:cNvPr id="21" name="Rectangle 20">
              <a:extLst>
                <a:ext uri="{FF2B5EF4-FFF2-40B4-BE49-F238E27FC236}">
                  <a16:creationId xmlns:a16="http://schemas.microsoft.com/office/drawing/2014/main" id="{9A53FCDE-F194-1A37-A252-70109092C9C0}"/>
                </a:ext>
              </a:extLst>
            </p:cNvPr>
            <p:cNvSpPr/>
            <p:nvPr/>
          </p:nvSpPr>
          <p:spPr>
            <a:xfrm>
              <a:off x="0" y="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sp>
          <p:nvSpPr>
            <p:cNvPr id="22" name="Rectangle 21">
              <a:extLst>
                <a:ext uri="{FF2B5EF4-FFF2-40B4-BE49-F238E27FC236}">
                  <a16:creationId xmlns:a16="http://schemas.microsoft.com/office/drawing/2014/main" id="{0DDB88F4-1D52-B194-2542-8C8B4B2A18BA}"/>
                </a:ext>
              </a:extLst>
            </p:cNvPr>
            <p:cNvSpPr/>
            <p:nvPr/>
          </p:nvSpPr>
          <p:spPr>
            <a:xfrm>
              <a:off x="11665350" y="633135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grpSp>
    </p:spTree>
    <p:extLst>
      <p:ext uri="{BB962C8B-B14F-4D97-AF65-F5344CB8AC3E}">
        <p14:creationId xmlns:p14="http://schemas.microsoft.com/office/powerpoint/2010/main" val="27905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Updated Left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4202F-5DE2-8CF4-E075-B7A6FA01FCE7}"/>
              </a:ext>
            </a:extLst>
          </p:cNvPr>
          <p:cNvSpPr/>
          <p:nvPr userDrawn="1"/>
        </p:nvSpPr>
        <p:spPr>
          <a:xfrm>
            <a:off x="0" y="1"/>
            <a:ext cx="6096000" cy="6451600"/>
          </a:xfrm>
          <a:prstGeom prst="rect">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12CF09E9-9E3B-D08F-69F8-B938B24E368C}"/>
              </a:ext>
            </a:extLst>
          </p:cNvPr>
          <p:cNvSpPr>
            <a:spLocks noGrp="1"/>
          </p:cNvSpPr>
          <p:nvPr>
            <p:ph type="title"/>
          </p:nvPr>
        </p:nvSpPr>
        <p:spPr>
          <a:xfrm>
            <a:off x="684530" y="613221"/>
            <a:ext cx="5411470" cy="393954"/>
          </a:xfrm>
          <a:prstGeom prst="rect">
            <a:avLst/>
          </a:prstGeom>
          <a:effectLst/>
        </p:spPr>
        <p:txBody>
          <a:bodyPr wrap="square" lIns="0" tIns="0" rIns="0" bIns="0" anchor="ctr" anchorCtr="0">
            <a:spAutoFit/>
          </a:bodyPr>
          <a:lstStyle>
            <a:lvl1pPr>
              <a:defRPr lang="en-US" sz="3200" b="0" i="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lvl="0">
              <a:lnSpc>
                <a:spcPct val="80000"/>
              </a:lnSpc>
            </a:pPr>
            <a:r>
              <a:rPr lang="en-US"/>
              <a:t>Click to edit</a:t>
            </a:r>
          </a:p>
        </p:txBody>
      </p:sp>
    </p:spTree>
    <p:custDataLst>
      <p:tags r:id="rId1"/>
    </p:custDataLst>
    <p:extLst>
      <p:ext uri="{BB962C8B-B14F-4D97-AF65-F5344CB8AC3E}">
        <p14:creationId xmlns:p14="http://schemas.microsoft.com/office/powerpoint/2010/main" val="15662517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slide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B943-61D4-8FE1-A7E5-957CD353A61D}"/>
              </a:ext>
            </a:extLst>
          </p:cNvPr>
          <p:cNvSpPr>
            <a:spLocks noGrp="1"/>
          </p:cNvSpPr>
          <p:nvPr>
            <p:ph type="title"/>
          </p:nvPr>
        </p:nvSpPr>
        <p:spPr>
          <a:xfrm>
            <a:off x="684529" y="613221"/>
            <a:ext cx="10791825" cy="393954"/>
          </a:xfrm>
          <a:prstGeom prst="rect">
            <a:avLst/>
          </a:prstGeom>
          <a:effectLst/>
        </p:spPr>
        <p:txBody>
          <a:bodyPr wrap="square" lIns="0" tIns="0" rIns="0" bIns="0" anchor="ctr" anchorCtr="0">
            <a:spAutoFit/>
          </a:bodyPr>
          <a:lstStyle>
            <a:lvl1pPr>
              <a:defRPr lang="en-US" sz="3200" b="0" i="0" dirty="0">
                <a:solidFill>
                  <a:srgbClr val="00388F"/>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lvl="0">
              <a:lnSpc>
                <a:spcPct val="80000"/>
              </a:lnSpc>
            </a:pPr>
            <a:r>
              <a:rPr lang="en-US"/>
              <a:t>Click to edit</a:t>
            </a:r>
          </a:p>
        </p:txBody>
      </p:sp>
    </p:spTree>
    <p:custDataLst>
      <p:tags r:id="rId1"/>
    </p:custDataLst>
    <p:extLst>
      <p:ext uri="{BB962C8B-B14F-4D97-AF65-F5344CB8AC3E}">
        <p14:creationId xmlns:p14="http://schemas.microsoft.com/office/powerpoint/2010/main" val="204285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50400">
              <a:srgbClr val="009FDB"/>
            </a:gs>
            <a:gs pos="0">
              <a:srgbClr val="0079B1"/>
            </a:gs>
            <a:gs pos="100000">
              <a:srgbClr val="00C9FF"/>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F3F76-6ABE-AAAA-EB93-0C8FE45B61C7}"/>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130445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DD4A-B9B7-386A-328B-9744E4303F48}"/>
              </a:ext>
            </a:extLst>
          </p:cNvPr>
          <p:cNvSpPr>
            <a:spLocks noGrp="1"/>
          </p:cNvSpPr>
          <p:nvPr>
            <p:ph type="ctrTitle"/>
          </p:nvPr>
        </p:nvSpPr>
        <p:spPr>
          <a:xfrm>
            <a:off x="553651" y="532428"/>
            <a:ext cx="11127071" cy="529456"/>
          </a:xfrm>
        </p:spPr>
        <p:txBody>
          <a:bodyPr anchor="b">
            <a:normAutofit/>
          </a:bodyPr>
          <a:lstStyle>
            <a:lvl1pPr algn="l">
              <a:defRPr sz="3200"/>
            </a:lvl1pPr>
          </a:lstStyle>
          <a:p>
            <a:r>
              <a:rPr lang="en-US"/>
              <a:t>Click to edit Master title style</a:t>
            </a:r>
            <a:endParaRPr lang="en-IN"/>
          </a:p>
        </p:txBody>
      </p:sp>
      <p:sp>
        <p:nvSpPr>
          <p:cNvPr id="3" name="Subtitle 2">
            <a:extLst>
              <a:ext uri="{FF2B5EF4-FFF2-40B4-BE49-F238E27FC236}">
                <a16:creationId xmlns:a16="http://schemas.microsoft.com/office/drawing/2014/main" id="{6CAD1F03-1C39-1929-E9D9-4551896CB8D4}"/>
              </a:ext>
            </a:extLst>
          </p:cNvPr>
          <p:cNvSpPr>
            <a:spLocks noGrp="1"/>
          </p:cNvSpPr>
          <p:nvPr>
            <p:ph type="subTitle" idx="1"/>
          </p:nvPr>
        </p:nvSpPr>
        <p:spPr>
          <a:xfrm>
            <a:off x="553650" y="1370115"/>
            <a:ext cx="11127071"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81845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F72C-0F4B-D18C-0B6A-73D8E7040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16DC6-CF49-75FD-1733-1E8C22455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D71F5F-4AF7-E9B9-8184-BEAC03C721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3BE5BF-BE05-38FE-2C60-B254AF9FF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AA34F-9DA4-1D95-E7CC-7C058A2F2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2707DA-37C7-022C-EAF4-A3D3A8D73511}"/>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8" name="Footer Placeholder 7">
            <a:extLst>
              <a:ext uri="{FF2B5EF4-FFF2-40B4-BE49-F238E27FC236}">
                <a16:creationId xmlns:a16="http://schemas.microsoft.com/office/drawing/2014/main" id="{7877FDB3-4DFE-56AE-065A-4681380B13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2475EE-D034-64A3-08F2-A9FFB197026E}"/>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690240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BC6C-BBA8-7814-8243-4370D23D7A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3C47B46-7BFF-7093-50C6-12D74E134A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71018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3F00-B64C-E817-3D2E-BA3335493E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294D0DD-AF6A-409C-AFC4-A54CD5D75D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54108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56D9-DF97-3ACC-3915-1D56CE5DA2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139F401-BC9D-2206-EFD9-5C16F1AF2B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053CF60-93CF-791B-2533-59D8BACDC0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30316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4600-3590-6BBA-4568-3B602F3DA00D}"/>
              </a:ext>
            </a:extLst>
          </p:cNvPr>
          <p:cNvSpPr>
            <a:spLocks noGrp="1"/>
          </p:cNvSpPr>
          <p:nvPr>
            <p:ph type="title"/>
          </p:nvPr>
        </p:nvSpPr>
        <p:spPr>
          <a:xfrm>
            <a:off x="553652" y="530942"/>
            <a:ext cx="11097574" cy="530942"/>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902200B-3792-711A-31A7-0F667FB6D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71FA1-124A-C50B-DABB-BFBCE8A016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078B12A-AA81-6224-C9FD-21F4759D22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2C582-BC33-F726-C908-4D9B3C864E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23793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3C6E-2B0E-7C56-3177-38A8EC566220}"/>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891353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9B67450-E893-BA41-45D4-C84B467E2862}"/>
              </a:ext>
            </a:extLst>
          </p:cNvPr>
          <p:cNvSpPr>
            <a:spLocks noGrp="1"/>
          </p:cNvSpPr>
          <p:nvPr>
            <p:ph type="title" hasCustomPrompt="1"/>
          </p:nvPr>
        </p:nvSpPr>
        <p:spPr>
          <a:xfrm>
            <a:off x="526649" y="447581"/>
            <a:ext cx="11138699" cy="569102"/>
          </a:xfrm>
        </p:spPr>
        <p:txBody>
          <a:bodyPr>
            <a:normAutofit/>
          </a:bodyPr>
          <a:lstStyle>
            <a:lvl1pPr>
              <a:defRPr sz="2900" b="0" spc="-60" baseline="0"/>
            </a:lvl1pPr>
          </a:lstStyle>
          <a:p>
            <a:r>
              <a:rPr lang="en-US"/>
              <a:t>Slide title</a:t>
            </a:r>
          </a:p>
        </p:txBody>
      </p:sp>
      <p:pic>
        <p:nvPicPr>
          <p:cNvPr id="2" name="Picture 1" descr="A logo with white text&#10;&#10;AI-generated content may be incorrect.">
            <a:extLst>
              <a:ext uri="{FF2B5EF4-FFF2-40B4-BE49-F238E27FC236}">
                <a16:creationId xmlns:a16="http://schemas.microsoft.com/office/drawing/2014/main" id="{3419590D-8B40-0F3B-1639-197EBD0AD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5672" y="6264071"/>
            <a:ext cx="1107703" cy="593929"/>
          </a:xfrm>
          <a:prstGeom prst="rect">
            <a:avLst/>
          </a:prstGeom>
        </p:spPr>
      </p:pic>
    </p:spTree>
    <p:extLst>
      <p:ext uri="{BB962C8B-B14F-4D97-AF65-F5344CB8AC3E}">
        <p14:creationId xmlns:p14="http://schemas.microsoft.com/office/powerpoint/2010/main" val="301248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screen bg with Tit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B11942-2FF5-1E95-95BE-A12266484B80}"/>
              </a:ext>
            </a:extLst>
          </p:cNvPr>
          <p:cNvSpPr>
            <a:spLocks noGrp="1"/>
          </p:cNvSpPr>
          <p:nvPr>
            <p:ph type="title" hasCustomPrompt="1"/>
          </p:nvPr>
        </p:nvSpPr>
        <p:spPr>
          <a:xfrm>
            <a:off x="526649" y="447581"/>
            <a:ext cx="11138699" cy="569102"/>
          </a:xfrm>
        </p:spPr>
        <p:txBody>
          <a:bodyPr>
            <a:normAutofit/>
          </a:bodyPr>
          <a:lstStyle>
            <a:lvl1pPr>
              <a:defRPr sz="2900" b="0" spc="-60" baseline="0"/>
            </a:lvl1pPr>
          </a:lstStyle>
          <a:p>
            <a:r>
              <a:rPr lang="en-US"/>
              <a:t>Slide title</a:t>
            </a:r>
          </a:p>
        </p:txBody>
      </p:sp>
      <p:pic>
        <p:nvPicPr>
          <p:cNvPr id="4" name="Picture 3" descr="A logo with white text&#10;&#10;AI-generated content may be incorrect.">
            <a:extLst>
              <a:ext uri="{FF2B5EF4-FFF2-40B4-BE49-F238E27FC236}">
                <a16:creationId xmlns:a16="http://schemas.microsoft.com/office/drawing/2014/main" id="{CE768332-74F3-8985-235E-3031738B7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5672" y="6264071"/>
            <a:ext cx="1107703" cy="593929"/>
          </a:xfrm>
          <a:prstGeom prst="rect">
            <a:avLst/>
          </a:prstGeom>
        </p:spPr>
      </p:pic>
    </p:spTree>
    <p:extLst>
      <p:ext uri="{BB962C8B-B14F-4D97-AF65-F5344CB8AC3E}">
        <p14:creationId xmlns:p14="http://schemas.microsoft.com/office/powerpoint/2010/main" val="1284983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2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9B0F0A2-ACC0-2757-4E57-A469B1CABF56}"/>
              </a:ext>
            </a:extLst>
          </p:cNvPr>
          <p:cNvSpPr>
            <a:spLocks noGrp="1"/>
          </p:cNvSpPr>
          <p:nvPr>
            <p:ph type="body" sz="quarter" idx="10" hasCustomPrompt="1"/>
          </p:nvPr>
        </p:nvSpPr>
        <p:spPr>
          <a:xfrm>
            <a:off x="457200" y="5486400"/>
            <a:ext cx="4800600" cy="227901"/>
          </a:xfrm>
        </p:spPr>
        <p:txBody>
          <a:bodyPr anchor="b" anchorCtr="0"/>
          <a:lstStyle>
            <a:lvl1pPr marL="0" indent="0">
              <a:buFontTx/>
              <a:buNone/>
              <a:defRPr sz="1400" b="0" i="0">
                <a:solidFill>
                  <a:schemeClr val="bg1"/>
                </a:solidFill>
                <a:latin typeface="ATT Aleck Sans"/>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Presenter name or additional information</a:t>
            </a:r>
          </a:p>
        </p:txBody>
      </p:sp>
      <p:sp>
        <p:nvSpPr>
          <p:cNvPr id="10" name="Text Placeholder 13">
            <a:extLst>
              <a:ext uri="{FF2B5EF4-FFF2-40B4-BE49-F238E27FC236}">
                <a16:creationId xmlns:a16="http://schemas.microsoft.com/office/drawing/2014/main" id="{8355232E-528C-05C5-9AE4-E537E53FDD7C}"/>
              </a:ext>
            </a:extLst>
          </p:cNvPr>
          <p:cNvSpPr>
            <a:spLocks noGrp="1"/>
          </p:cNvSpPr>
          <p:nvPr>
            <p:ph type="body" sz="quarter" idx="11" hasCustomPrompt="1"/>
          </p:nvPr>
        </p:nvSpPr>
        <p:spPr>
          <a:xfrm>
            <a:off x="457200" y="5760720"/>
            <a:ext cx="4800600" cy="227901"/>
          </a:xfrm>
        </p:spPr>
        <p:txBody>
          <a:bodyPr/>
          <a:lstStyle>
            <a:lvl1pPr marL="0" indent="0">
              <a:buFontTx/>
              <a:buNone/>
              <a:defRPr sz="1400" b="1" i="0">
                <a:solidFill>
                  <a:schemeClr val="bg1"/>
                </a:solidFill>
                <a:latin typeface="ATT Aleck Sans" panose="020B0503020203020204" pitchFamily="34" charset="0"/>
                <a:cs typeface="ATT Aleck Sans" panose="020B0503020203020204" pitchFamily="34" charset="0"/>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Date</a:t>
            </a:r>
          </a:p>
        </p:txBody>
      </p:sp>
    </p:spTree>
    <p:extLst>
      <p:ext uri="{BB962C8B-B14F-4D97-AF65-F5344CB8AC3E}">
        <p14:creationId xmlns:p14="http://schemas.microsoft.com/office/powerpoint/2010/main" val="2778394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9E5C-F251-BA40-417A-AB8105FA6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A348C4E-0EBB-F2C6-0311-8E9FE7CABC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8CF653F-A395-1D64-5C47-E96FBBA1297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7895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1F48-1BFF-B36A-76B5-0BE4432A2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3F59B8B-794E-FFDC-E6AC-AC1C309BB5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8CE1325-05B9-5E08-7A61-09C7B6ED2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229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A88E-781F-C136-4CBA-48351461CB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4A3CB5-99E5-086B-3ED3-EC5CA08A7970}"/>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4" name="Footer Placeholder 3">
            <a:extLst>
              <a:ext uri="{FF2B5EF4-FFF2-40B4-BE49-F238E27FC236}">
                <a16:creationId xmlns:a16="http://schemas.microsoft.com/office/drawing/2014/main" id="{7B2C9688-A83F-B7B5-841F-A25985B91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2584AD-66B8-02AB-4352-248D32208A13}"/>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33843621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A547-B112-2049-CAE9-23C57544499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ECFE09-0B93-05C7-77F4-DB1982CFAC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35418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38F76C-B1F8-996E-5F33-FFB930A0D6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4125A2-44C7-020E-2C66-FBB63E5A04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14409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56E6-1BBE-119B-0C64-6D8AA7CA13C6}"/>
              </a:ext>
            </a:extLst>
          </p:cNvPr>
          <p:cNvSpPr>
            <a:spLocks noGrp="1"/>
          </p:cNvSpPr>
          <p:nvPr>
            <p:ph type="title"/>
          </p:nvPr>
        </p:nvSpPr>
        <p:spPr/>
        <p:txBody>
          <a:bodyPr/>
          <a:lstStyle/>
          <a:p>
            <a:r>
              <a:rPr lang="en-US"/>
              <a:t>Click to edit Master title style</a:t>
            </a:r>
            <a:endParaRPr lang="en-IN"/>
          </a:p>
        </p:txBody>
      </p:sp>
      <p:grpSp>
        <p:nvGrpSpPr>
          <p:cNvPr id="19" name="Group 18">
            <a:extLst>
              <a:ext uri="{FF2B5EF4-FFF2-40B4-BE49-F238E27FC236}">
                <a16:creationId xmlns:a16="http://schemas.microsoft.com/office/drawing/2014/main" id="{243B90AA-AE0B-0631-877A-84B34FE7A8DB}"/>
              </a:ext>
            </a:extLst>
          </p:cNvPr>
          <p:cNvGrpSpPr/>
          <p:nvPr userDrawn="1"/>
        </p:nvGrpSpPr>
        <p:grpSpPr>
          <a:xfrm>
            <a:off x="-138896" y="-332772"/>
            <a:ext cx="12400344" cy="7717420"/>
            <a:chOff x="-138896" y="-332772"/>
            <a:chExt cx="12400344" cy="7717420"/>
          </a:xfrm>
        </p:grpSpPr>
        <p:grpSp>
          <p:nvGrpSpPr>
            <p:cNvPr id="20" name="Group 19">
              <a:extLst>
                <a:ext uri="{FF2B5EF4-FFF2-40B4-BE49-F238E27FC236}">
                  <a16:creationId xmlns:a16="http://schemas.microsoft.com/office/drawing/2014/main" id="{71B60077-92B4-FDF6-E4A1-24F499933582}"/>
                </a:ext>
              </a:extLst>
            </p:cNvPr>
            <p:cNvGrpSpPr/>
            <p:nvPr/>
          </p:nvGrpSpPr>
          <p:grpSpPr>
            <a:xfrm>
              <a:off x="-138896" y="-332772"/>
              <a:ext cx="12400344" cy="7717420"/>
              <a:chOff x="-138896" y="-332772"/>
              <a:chExt cx="12400344" cy="7717420"/>
            </a:xfrm>
          </p:grpSpPr>
          <p:cxnSp>
            <p:nvCxnSpPr>
              <p:cNvPr id="23" name="Straight Connector 22">
                <a:extLst>
                  <a:ext uri="{FF2B5EF4-FFF2-40B4-BE49-F238E27FC236}">
                    <a16:creationId xmlns:a16="http://schemas.microsoft.com/office/drawing/2014/main" id="{EEEE1A84-D8F2-3156-2FC1-8B1946A6B4F4}"/>
                  </a:ext>
                </a:extLst>
              </p:cNvPr>
              <p:cNvCxnSpPr/>
              <p:nvPr/>
            </p:nvCxnSpPr>
            <p:spPr>
              <a:xfrm>
                <a:off x="-138896" y="5266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4" name="Straight Connector 23">
                <a:extLst>
                  <a:ext uri="{FF2B5EF4-FFF2-40B4-BE49-F238E27FC236}">
                    <a16:creationId xmlns:a16="http://schemas.microsoft.com/office/drawing/2014/main" id="{C7AB980C-1CB7-F518-90CB-CAF49029AAEC}"/>
                  </a:ext>
                </a:extLst>
              </p:cNvPr>
              <p:cNvCxnSpPr>
                <a:cxnSpLocks/>
              </p:cNvCxnSpPr>
              <p:nvPr/>
            </p:nvCxnSpPr>
            <p:spPr>
              <a:xfrm>
                <a:off x="526650" y="-138896"/>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67B1988D-03F3-0F80-3034-9FECE4F1E13D}"/>
                  </a:ext>
                </a:extLst>
              </p:cNvPr>
              <p:cNvCxnSpPr>
                <a:cxnSpLocks/>
              </p:cNvCxnSpPr>
              <p:nvPr/>
            </p:nvCxnSpPr>
            <p:spPr>
              <a:xfrm>
                <a:off x="-69448" y="6331350"/>
                <a:ext cx="12330896" cy="0"/>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cxnSp>
            <p:nvCxnSpPr>
              <p:cNvPr id="26" name="Straight Connector 25">
                <a:extLst>
                  <a:ext uri="{FF2B5EF4-FFF2-40B4-BE49-F238E27FC236}">
                    <a16:creationId xmlns:a16="http://schemas.microsoft.com/office/drawing/2014/main" id="{0349E2F2-F765-D046-0590-EBEB0F95ED58}"/>
                  </a:ext>
                </a:extLst>
              </p:cNvPr>
              <p:cNvCxnSpPr>
                <a:cxnSpLocks/>
              </p:cNvCxnSpPr>
              <p:nvPr/>
            </p:nvCxnSpPr>
            <p:spPr>
              <a:xfrm>
                <a:off x="11665350" y="-332772"/>
                <a:ext cx="0" cy="7523544"/>
              </a:xfrm>
              <a:prstGeom prst="line">
                <a:avLst/>
              </a:prstGeom>
              <a:ln w="6350" cap="sq">
                <a:solidFill>
                  <a:srgbClr val="FF0000"/>
                </a:solidFill>
              </a:ln>
            </p:spPr>
            <p:style>
              <a:lnRef idx="1">
                <a:schemeClr val="dk1"/>
              </a:lnRef>
              <a:fillRef idx="0">
                <a:schemeClr val="accent1"/>
              </a:fillRef>
              <a:effectRef idx="0">
                <a:schemeClr val="dk1"/>
              </a:effectRef>
              <a:fontRef idx="minor">
                <a:schemeClr val="lt1"/>
              </a:fontRef>
            </p:style>
          </p:cxnSp>
        </p:grpSp>
        <p:sp>
          <p:nvSpPr>
            <p:cNvPr id="21" name="Rectangle 20">
              <a:extLst>
                <a:ext uri="{FF2B5EF4-FFF2-40B4-BE49-F238E27FC236}">
                  <a16:creationId xmlns:a16="http://schemas.microsoft.com/office/drawing/2014/main" id="{9A53FCDE-F194-1A37-A252-70109092C9C0}"/>
                </a:ext>
              </a:extLst>
            </p:cNvPr>
            <p:cNvSpPr/>
            <p:nvPr/>
          </p:nvSpPr>
          <p:spPr>
            <a:xfrm>
              <a:off x="0" y="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sp>
          <p:nvSpPr>
            <p:cNvPr id="22" name="Rectangle 21">
              <a:extLst>
                <a:ext uri="{FF2B5EF4-FFF2-40B4-BE49-F238E27FC236}">
                  <a16:creationId xmlns:a16="http://schemas.microsoft.com/office/drawing/2014/main" id="{0DDB88F4-1D52-B194-2542-8C8B4B2A18BA}"/>
                </a:ext>
              </a:extLst>
            </p:cNvPr>
            <p:cNvSpPr/>
            <p:nvPr/>
          </p:nvSpPr>
          <p:spPr>
            <a:xfrm>
              <a:off x="11665350" y="6331350"/>
              <a:ext cx="526650" cy="526650"/>
            </a:xfrm>
            <a:prstGeom prst="rect">
              <a:avLst/>
            </a:prstGeom>
            <a:solidFill>
              <a:srgbClr val="FF0000"/>
            </a:soli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lnSpcReduction="10000"/>
            </a:bodyPr>
            <a:lstStyle/>
            <a:p>
              <a:pPr marL="0" marR="0" indent="0" algn="l" defTabSz="457200" rtl="0" eaLnBrk="1" fontAlgn="auto" latinLnBrk="0" hangingPunct="1">
                <a:lnSpc>
                  <a:spcPct val="100000"/>
                </a:lnSpc>
                <a:spcBef>
                  <a:spcPts val="0"/>
                </a:spcBef>
                <a:spcAft>
                  <a:spcPts val="800"/>
                </a:spcAft>
                <a:buClr>
                  <a:schemeClr val="bg1"/>
                </a:buClr>
                <a:buSzTx/>
                <a:buFont typeface="ATT Aleck Sans" panose="020B0604020202020204" pitchFamily="34" charset="0"/>
                <a:buNone/>
                <a:tabLst/>
              </a:pPr>
              <a:endParaRPr kumimoji="0" lang="en-IN" sz="2400" b="0" i="0" u="none" strike="noStrike" kern="1200" cap="none" spc="0" normalizeH="0" baseline="0" noProof="0">
                <a:ln>
                  <a:noFill/>
                </a:ln>
                <a:solidFill>
                  <a:schemeClr val="bg1"/>
                </a:solidFill>
                <a:effectLst/>
                <a:uLnTx/>
                <a:uFillTx/>
                <a:latin typeface="+mn-lt"/>
                <a:ea typeface="+mn-ea"/>
                <a:cs typeface="ATT Aleck Sans" panose="020B0503020203020204" pitchFamily="34" charset="0"/>
              </a:endParaRPr>
            </a:p>
          </p:txBody>
        </p:sp>
      </p:grpSp>
    </p:spTree>
    <p:extLst>
      <p:ext uri="{BB962C8B-B14F-4D97-AF65-F5344CB8AC3E}">
        <p14:creationId xmlns:p14="http://schemas.microsoft.com/office/powerpoint/2010/main" val="4027369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Updated Left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4202F-5DE2-8CF4-E075-B7A6FA01FCE7}"/>
              </a:ext>
            </a:extLst>
          </p:cNvPr>
          <p:cNvSpPr/>
          <p:nvPr userDrawn="1"/>
        </p:nvSpPr>
        <p:spPr>
          <a:xfrm>
            <a:off x="0" y="1"/>
            <a:ext cx="6096000" cy="6451600"/>
          </a:xfrm>
          <a:prstGeom prst="rect">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12CF09E9-9E3B-D08F-69F8-B938B24E368C}"/>
              </a:ext>
            </a:extLst>
          </p:cNvPr>
          <p:cNvSpPr>
            <a:spLocks noGrp="1"/>
          </p:cNvSpPr>
          <p:nvPr>
            <p:ph type="title"/>
          </p:nvPr>
        </p:nvSpPr>
        <p:spPr>
          <a:xfrm>
            <a:off x="684530" y="613221"/>
            <a:ext cx="5411470" cy="393954"/>
          </a:xfrm>
          <a:prstGeom prst="rect">
            <a:avLst/>
          </a:prstGeom>
          <a:effectLst/>
        </p:spPr>
        <p:txBody>
          <a:bodyPr wrap="square" lIns="0" tIns="0" rIns="0" bIns="0" anchor="ctr" anchorCtr="0">
            <a:spAutoFit/>
          </a:bodyPr>
          <a:lstStyle>
            <a:lvl1pPr>
              <a:defRPr lang="en-US" sz="3200" b="0" i="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lvl="0">
              <a:lnSpc>
                <a:spcPct val="80000"/>
              </a:lnSpc>
            </a:pPr>
            <a:r>
              <a:rPr lang="en-US"/>
              <a:t>Click to edit</a:t>
            </a:r>
          </a:p>
        </p:txBody>
      </p:sp>
    </p:spTree>
    <p:custDataLst>
      <p:tags r:id="rId1"/>
    </p:custDataLst>
    <p:extLst>
      <p:ext uri="{BB962C8B-B14F-4D97-AF65-F5344CB8AC3E}">
        <p14:creationId xmlns:p14="http://schemas.microsoft.com/office/powerpoint/2010/main" val="22351000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slide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B943-61D4-8FE1-A7E5-957CD353A61D}"/>
              </a:ext>
            </a:extLst>
          </p:cNvPr>
          <p:cNvSpPr>
            <a:spLocks noGrp="1"/>
          </p:cNvSpPr>
          <p:nvPr>
            <p:ph type="title"/>
          </p:nvPr>
        </p:nvSpPr>
        <p:spPr>
          <a:xfrm>
            <a:off x="684529" y="613221"/>
            <a:ext cx="10791825" cy="393954"/>
          </a:xfrm>
          <a:prstGeom prst="rect">
            <a:avLst/>
          </a:prstGeom>
          <a:effectLst/>
        </p:spPr>
        <p:txBody>
          <a:bodyPr wrap="square" lIns="0" tIns="0" rIns="0" bIns="0" anchor="ctr" anchorCtr="0">
            <a:spAutoFit/>
          </a:bodyPr>
          <a:lstStyle>
            <a:lvl1pPr>
              <a:defRPr lang="en-US" sz="3200" b="0" i="0" dirty="0">
                <a:solidFill>
                  <a:srgbClr val="00388F"/>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lvl="0">
              <a:lnSpc>
                <a:spcPct val="80000"/>
              </a:lnSpc>
            </a:pPr>
            <a:r>
              <a:rPr lang="en-US"/>
              <a:t>Click to edit</a:t>
            </a:r>
          </a:p>
        </p:txBody>
      </p:sp>
    </p:spTree>
    <p:custDataLst>
      <p:tags r:id="rId1"/>
    </p:custDataLst>
    <p:extLst>
      <p:ext uri="{BB962C8B-B14F-4D97-AF65-F5344CB8AC3E}">
        <p14:creationId xmlns:p14="http://schemas.microsoft.com/office/powerpoint/2010/main" val="419269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6376D-61C8-F9E7-E216-01A762B47E3C}"/>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3" name="Footer Placeholder 2">
            <a:extLst>
              <a:ext uri="{FF2B5EF4-FFF2-40B4-BE49-F238E27FC236}">
                <a16:creationId xmlns:a16="http://schemas.microsoft.com/office/drawing/2014/main" id="{08D1F35D-7BE8-C50F-ABBF-A9CDE714AE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170E8-A4C3-DD20-1140-39125FD068B3}"/>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32321750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623B-A364-5970-814F-94C7805B98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0510D-305D-E5E0-5391-8518C245CD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387571-CBA5-80A0-FBCD-9BCC038B5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7DD26-7249-5183-B0E0-82B3BE652A33}"/>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6" name="Footer Placeholder 5">
            <a:extLst>
              <a:ext uri="{FF2B5EF4-FFF2-40B4-BE49-F238E27FC236}">
                <a16:creationId xmlns:a16="http://schemas.microsoft.com/office/drawing/2014/main" id="{B756535E-570E-0BF6-8030-E5A483534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F2204D-270A-7D96-6EFA-A926E2226005}"/>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2802288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ED10-0204-E6DD-F21C-FB09C5B1A3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BA2C6-0407-753E-3D6B-6C0E81748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16947-51C7-5F0D-E505-7D4216B18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B12B1-1ADE-305C-152A-AB0C99FD3909}"/>
              </a:ext>
            </a:extLst>
          </p:cNvPr>
          <p:cNvSpPr>
            <a:spLocks noGrp="1"/>
          </p:cNvSpPr>
          <p:nvPr>
            <p:ph type="dt" sz="half" idx="10"/>
          </p:nvPr>
        </p:nvSpPr>
        <p:spPr/>
        <p:txBody>
          <a:bodyPr/>
          <a:lstStyle/>
          <a:p>
            <a:fld id="{8D9C8E1D-1580-4170-B201-B17F04C27CBA}" type="datetimeFigureOut">
              <a:rPr lang="en-US" smtClean="0"/>
              <a:t>3/31/2026</a:t>
            </a:fld>
            <a:endParaRPr lang="en-US"/>
          </a:p>
        </p:txBody>
      </p:sp>
      <p:sp>
        <p:nvSpPr>
          <p:cNvPr id="6" name="Footer Placeholder 5">
            <a:extLst>
              <a:ext uri="{FF2B5EF4-FFF2-40B4-BE49-F238E27FC236}">
                <a16:creationId xmlns:a16="http://schemas.microsoft.com/office/drawing/2014/main" id="{7FDA5BEB-C190-6F5B-2FF8-17A3833ED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5DE7F-6A50-23DA-F854-FDAD78A53C37}"/>
              </a:ext>
            </a:extLst>
          </p:cNvPr>
          <p:cNvSpPr>
            <a:spLocks noGrp="1"/>
          </p:cNvSpPr>
          <p:nvPr>
            <p:ph type="sldNum" sz="quarter" idx="12"/>
          </p:nvPr>
        </p:nvSpPr>
        <p:spPr/>
        <p:txBody>
          <a:bodyPr/>
          <a:lstStyle/>
          <a:p>
            <a:fld id="{23F5F0B3-C795-4CB3-BFA4-A9FB8E31A431}" type="slidenum">
              <a:rPr lang="en-US" smtClean="0"/>
              <a:t>‹#›</a:t>
            </a:fld>
            <a:endParaRPr lang="en-US"/>
          </a:p>
        </p:txBody>
      </p:sp>
    </p:spTree>
    <p:extLst>
      <p:ext uri="{BB962C8B-B14F-4D97-AF65-F5344CB8AC3E}">
        <p14:creationId xmlns:p14="http://schemas.microsoft.com/office/powerpoint/2010/main" val="2975064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65F036-6CEA-5A69-67F0-A6A5EFEB2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28546-CD02-B4BD-D047-F53C97EAD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5CDB7-4B65-EF9C-FDDB-DF32D521F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9C8E1D-1580-4170-B201-B17F04C27CBA}" type="datetimeFigureOut">
              <a:rPr lang="en-US" smtClean="0"/>
              <a:t>3/31/2026</a:t>
            </a:fld>
            <a:endParaRPr lang="en-US"/>
          </a:p>
        </p:txBody>
      </p:sp>
      <p:sp>
        <p:nvSpPr>
          <p:cNvPr id="5" name="Footer Placeholder 4">
            <a:extLst>
              <a:ext uri="{FF2B5EF4-FFF2-40B4-BE49-F238E27FC236}">
                <a16:creationId xmlns:a16="http://schemas.microsoft.com/office/drawing/2014/main" id="{9D9989C7-2A8C-B5EC-9E3A-A660134F1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9ABC1A-8A4B-1999-A764-69816D4E7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5F0B3-C795-4CB3-BFA4-A9FB8E31A431}" type="slidenum">
              <a:rPr lang="en-US" smtClean="0"/>
              <a:t>‹#›</a:t>
            </a:fld>
            <a:endParaRPr lang="en-US"/>
          </a:p>
        </p:txBody>
      </p:sp>
    </p:spTree>
    <p:extLst>
      <p:ext uri="{BB962C8B-B14F-4D97-AF65-F5344CB8AC3E}">
        <p14:creationId xmlns:p14="http://schemas.microsoft.com/office/powerpoint/2010/main" val="163585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FD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78766-7A3F-735A-2B22-31D962C5E781}"/>
              </a:ext>
            </a:extLst>
          </p:cNvPr>
          <p:cNvSpPr>
            <a:spLocks noGrp="1"/>
          </p:cNvSpPr>
          <p:nvPr>
            <p:ph type="title"/>
          </p:nvPr>
        </p:nvSpPr>
        <p:spPr>
          <a:xfrm>
            <a:off x="553652" y="562472"/>
            <a:ext cx="11111687" cy="455007"/>
          </a:xfrm>
          <a:prstGeom prst="rect">
            <a:avLst/>
          </a:prstGeom>
        </p:spPr>
        <p:txBody>
          <a:bodyPr vert="horz" lIns="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9AC3C6-58BB-0EB1-2768-9C353EDA1234}"/>
              </a:ext>
            </a:extLst>
          </p:cNvPr>
          <p:cNvSpPr>
            <a:spLocks noGrp="1"/>
          </p:cNvSpPr>
          <p:nvPr>
            <p:ph type="body" idx="1"/>
          </p:nvPr>
        </p:nvSpPr>
        <p:spPr>
          <a:xfrm>
            <a:off x="553652" y="1253331"/>
            <a:ext cx="1111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Slide Number Placeholder">
            <a:extLst>
              <a:ext uri="{FF2B5EF4-FFF2-40B4-BE49-F238E27FC236}">
                <a16:creationId xmlns:a16="http://schemas.microsoft.com/office/drawing/2014/main" id="{110BD2E6-FB28-B5EA-8209-2E215AA16822}"/>
              </a:ext>
            </a:extLst>
          </p:cNvPr>
          <p:cNvSpPr txBox="1">
            <a:spLocks/>
          </p:cNvSpPr>
          <p:nvPr userDrawn="1"/>
        </p:nvSpPr>
        <p:spPr>
          <a:xfrm>
            <a:off x="547699" y="6492240"/>
            <a:ext cx="582782" cy="192024"/>
          </a:xfrm>
          <a:prstGeom prst="rect">
            <a:avLst/>
          </a:prstGeom>
        </p:spPr>
        <p:txBody>
          <a:bodyPr vert="horz" lIns="0" tIns="0" rIns="0" bIns="0" rtlCol="0" anchor="ctr"/>
          <a:lstStyle>
            <a:defPPr>
              <a:defRPr lang="en-US"/>
            </a:defPPr>
            <a:lvl1pPr marL="0" algn="l" defTabSz="914400" rtl="0" eaLnBrk="1" latinLnBrk="0" hangingPunct="1">
              <a:lnSpc>
                <a:spcPts val="1000"/>
              </a:lnSpc>
              <a:defRPr sz="700" b="0" kern="1200">
                <a:solidFill>
                  <a:schemeClr val="tx1"/>
                </a:solidFill>
                <a:latin typeface="+mn-lt"/>
                <a:ea typeface="+mn-ea"/>
                <a:cs typeface="ATT Aleck Sans" panose="020B05030202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95DE5-D0F4-4A6A-AA45-C5378B7FBE40}" type="slidenum">
              <a:rPr lang="en-IN" smtClean="0">
                <a:solidFill>
                  <a:schemeClr val="bg1"/>
                </a:solidFill>
              </a:rPr>
              <a:pPr/>
              <a:t>‹#›</a:t>
            </a:fld>
            <a:endParaRPr lang="en-IN">
              <a:solidFill>
                <a:schemeClr val="bg1"/>
              </a:solidFill>
            </a:endParaRPr>
          </a:p>
        </p:txBody>
      </p:sp>
      <p:sp>
        <p:nvSpPr>
          <p:cNvPr id="18" name="Text Box">
            <a:extLst>
              <a:ext uri="{FF2B5EF4-FFF2-40B4-BE49-F238E27FC236}">
                <a16:creationId xmlns:a16="http://schemas.microsoft.com/office/drawing/2014/main" id="{F6787E33-48F6-6A17-15AF-9315B8F46CCC}"/>
              </a:ext>
            </a:extLst>
          </p:cNvPr>
          <p:cNvSpPr txBox="1"/>
          <p:nvPr userDrawn="1"/>
        </p:nvSpPr>
        <p:spPr>
          <a:xfrm>
            <a:off x="983230" y="6480007"/>
            <a:ext cx="5635060" cy="342169"/>
          </a:xfrm>
          <a:prstGeom prst="rect">
            <a:avLst/>
          </a:prstGeom>
          <a:noFill/>
          <a:ln>
            <a:noFill/>
          </a:ln>
        </p:spPr>
        <p:txBody>
          <a:bodyPr wrap="square" lIns="0" tIns="0" rIns="0" bIns="0" rtlCol="0" anchor="t" anchorCtr="0">
            <a:noAutofit/>
          </a:bodyPr>
          <a:lstStyle/>
          <a:p>
            <a:r>
              <a:rPr lang="en-US" sz="700" dirty="0">
                <a:solidFill>
                  <a:schemeClr val="bg1"/>
                </a:solidFill>
              </a:rPr>
              <a:t>©2025 ABC Intellectual Property – ABC Proprietary (Internal Use Only) </a:t>
            </a:r>
            <a:br>
              <a:rPr lang="en-US" sz="700" dirty="0">
                <a:solidFill>
                  <a:schemeClr val="bg1"/>
                </a:solidFill>
              </a:rPr>
            </a:br>
            <a:r>
              <a:rPr lang="en-US" sz="700" b="1" dirty="0">
                <a:solidFill>
                  <a:schemeClr val="bg1"/>
                </a:solidFill>
              </a:rPr>
              <a:t>Not for use or disclosure outside the ABC companies except under written agreement.</a:t>
            </a:r>
          </a:p>
        </p:txBody>
      </p:sp>
    </p:spTree>
    <p:extLst>
      <p:ext uri="{BB962C8B-B14F-4D97-AF65-F5344CB8AC3E}">
        <p14:creationId xmlns:p14="http://schemas.microsoft.com/office/powerpoint/2010/main" val="23733562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97" r:id="rId16"/>
    <p:sldLayoutId id="2147483730" r:id="rId17"/>
    <p:sldLayoutId id="2147483731" r:id="rId18"/>
  </p:sldLayoutIdLst>
  <p:txStyles>
    <p:titleStyle>
      <a:lvl1pPr algn="l" defTabSz="914400" rtl="0" eaLnBrk="1" latinLnBrk="0" hangingPunct="1">
        <a:lnSpc>
          <a:spcPct val="90000"/>
        </a:lnSpc>
        <a:spcBef>
          <a:spcPct val="0"/>
        </a:spcBef>
        <a:buNone/>
        <a:defRPr sz="3200" kern="1200">
          <a:solidFill>
            <a:schemeClr val="bg1"/>
          </a:solidFill>
          <a:latin typeface="ATT Aleck Sans Medium" panose="020B0603020203020204" pitchFamily="34" charset="0"/>
          <a:ea typeface="+mj-ea"/>
          <a:cs typeface="ATT Aleck Sans Medium" panose="020B0603020203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TT Aleck Sans (Bod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TT Aleck Sans (Bod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TT Aleck Sans (Bod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9FD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78766-7A3F-735A-2B22-31D962C5E781}"/>
              </a:ext>
            </a:extLst>
          </p:cNvPr>
          <p:cNvSpPr>
            <a:spLocks noGrp="1"/>
          </p:cNvSpPr>
          <p:nvPr>
            <p:ph type="title"/>
          </p:nvPr>
        </p:nvSpPr>
        <p:spPr>
          <a:xfrm>
            <a:off x="553652" y="562472"/>
            <a:ext cx="11111687" cy="455007"/>
          </a:xfrm>
          <a:prstGeom prst="rect">
            <a:avLst/>
          </a:prstGeom>
        </p:spPr>
        <p:txBody>
          <a:bodyPr vert="horz" lIns="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9AC3C6-58BB-0EB1-2768-9C353EDA1234}"/>
              </a:ext>
            </a:extLst>
          </p:cNvPr>
          <p:cNvSpPr>
            <a:spLocks noGrp="1"/>
          </p:cNvSpPr>
          <p:nvPr>
            <p:ph type="body" idx="1"/>
          </p:nvPr>
        </p:nvSpPr>
        <p:spPr>
          <a:xfrm>
            <a:off x="553652" y="1253331"/>
            <a:ext cx="1111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Slide Number Placeholder">
            <a:extLst>
              <a:ext uri="{FF2B5EF4-FFF2-40B4-BE49-F238E27FC236}">
                <a16:creationId xmlns:a16="http://schemas.microsoft.com/office/drawing/2014/main" id="{110BD2E6-FB28-B5EA-8209-2E215AA16822}"/>
              </a:ext>
            </a:extLst>
          </p:cNvPr>
          <p:cNvSpPr txBox="1">
            <a:spLocks/>
          </p:cNvSpPr>
          <p:nvPr userDrawn="1"/>
        </p:nvSpPr>
        <p:spPr>
          <a:xfrm>
            <a:off x="547699" y="6492240"/>
            <a:ext cx="582782" cy="192024"/>
          </a:xfrm>
          <a:prstGeom prst="rect">
            <a:avLst/>
          </a:prstGeom>
        </p:spPr>
        <p:txBody>
          <a:bodyPr vert="horz" lIns="0" tIns="0" rIns="0" bIns="0" rtlCol="0" anchor="ctr"/>
          <a:lstStyle>
            <a:defPPr>
              <a:defRPr lang="en-US"/>
            </a:defPPr>
            <a:lvl1pPr marL="0" algn="l" defTabSz="914400" rtl="0" eaLnBrk="1" latinLnBrk="0" hangingPunct="1">
              <a:lnSpc>
                <a:spcPts val="1000"/>
              </a:lnSpc>
              <a:defRPr sz="700" b="0" kern="1200">
                <a:solidFill>
                  <a:schemeClr val="tx1"/>
                </a:solidFill>
                <a:latin typeface="+mn-lt"/>
                <a:ea typeface="+mn-ea"/>
                <a:cs typeface="ATT Aleck Sans" panose="020B05030202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95DE5-D0F4-4A6A-AA45-C5378B7FBE40}" type="slidenum">
              <a:rPr lang="en-IN" smtClean="0">
                <a:solidFill>
                  <a:schemeClr val="bg1"/>
                </a:solidFill>
              </a:rPr>
              <a:pPr/>
              <a:t>‹#›</a:t>
            </a:fld>
            <a:endParaRPr lang="en-IN">
              <a:solidFill>
                <a:schemeClr val="bg1"/>
              </a:solidFill>
            </a:endParaRPr>
          </a:p>
        </p:txBody>
      </p:sp>
      <p:sp>
        <p:nvSpPr>
          <p:cNvPr id="18" name="Text Box">
            <a:extLst>
              <a:ext uri="{FF2B5EF4-FFF2-40B4-BE49-F238E27FC236}">
                <a16:creationId xmlns:a16="http://schemas.microsoft.com/office/drawing/2014/main" id="{F6787E33-48F6-6A17-15AF-9315B8F46CCC}"/>
              </a:ext>
            </a:extLst>
          </p:cNvPr>
          <p:cNvSpPr txBox="1"/>
          <p:nvPr userDrawn="1"/>
        </p:nvSpPr>
        <p:spPr>
          <a:xfrm>
            <a:off x="983230" y="6480007"/>
            <a:ext cx="5635060" cy="342169"/>
          </a:xfrm>
          <a:prstGeom prst="rect">
            <a:avLst/>
          </a:prstGeom>
          <a:noFill/>
          <a:ln>
            <a:noFill/>
          </a:ln>
        </p:spPr>
        <p:txBody>
          <a:bodyPr wrap="square" lIns="0" tIns="0" rIns="0" bIns="0" rtlCol="0" anchor="t" anchorCtr="0">
            <a:noAutofit/>
          </a:bodyPr>
          <a:lstStyle/>
          <a:p>
            <a:r>
              <a:rPr lang="en-US" sz="700" dirty="0">
                <a:solidFill>
                  <a:schemeClr val="bg1"/>
                </a:solidFill>
              </a:rPr>
              <a:t>©2025 ABC Intellectual Property – ABC Proprietary (Internal Use Only) </a:t>
            </a:r>
            <a:br>
              <a:rPr lang="en-US" sz="700" dirty="0">
                <a:solidFill>
                  <a:schemeClr val="bg1"/>
                </a:solidFill>
              </a:rPr>
            </a:br>
            <a:r>
              <a:rPr lang="en-US" sz="700" b="1" dirty="0">
                <a:solidFill>
                  <a:schemeClr val="bg1"/>
                </a:solidFill>
              </a:rPr>
              <a:t>Not for use or disclosure outside the ABC companies except under written agreement.</a:t>
            </a:r>
          </a:p>
        </p:txBody>
      </p:sp>
    </p:spTree>
    <p:extLst>
      <p:ext uri="{BB962C8B-B14F-4D97-AF65-F5344CB8AC3E}">
        <p14:creationId xmlns:p14="http://schemas.microsoft.com/office/powerpoint/2010/main" val="2053857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3200" kern="1200">
          <a:solidFill>
            <a:schemeClr val="bg1"/>
          </a:solidFill>
          <a:latin typeface="ATT Aleck Sans Medium" panose="020B0603020203020204" pitchFamily="34" charset="0"/>
          <a:ea typeface="+mj-ea"/>
          <a:cs typeface="ATT Aleck Sans Medium" panose="020B0603020203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TT Aleck Sans (Bod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TT Aleck Sans (Bod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TT Aleck Sans (Bod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FD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78766-7A3F-735A-2B22-31D962C5E781}"/>
              </a:ext>
            </a:extLst>
          </p:cNvPr>
          <p:cNvSpPr>
            <a:spLocks noGrp="1"/>
          </p:cNvSpPr>
          <p:nvPr>
            <p:ph type="title"/>
          </p:nvPr>
        </p:nvSpPr>
        <p:spPr>
          <a:xfrm>
            <a:off x="553652" y="562472"/>
            <a:ext cx="11111687" cy="455007"/>
          </a:xfrm>
          <a:prstGeom prst="rect">
            <a:avLst/>
          </a:prstGeom>
        </p:spPr>
        <p:txBody>
          <a:bodyPr vert="horz" lIns="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9AC3C6-58BB-0EB1-2768-9C353EDA1234}"/>
              </a:ext>
            </a:extLst>
          </p:cNvPr>
          <p:cNvSpPr>
            <a:spLocks noGrp="1"/>
          </p:cNvSpPr>
          <p:nvPr>
            <p:ph type="body" idx="1"/>
          </p:nvPr>
        </p:nvSpPr>
        <p:spPr>
          <a:xfrm>
            <a:off x="553652" y="1253331"/>
            <a:ext cx="1111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Slide Number Placeholder">
            <a:extLst>
              <a:ext uri="{FF2B5EF4-FFF2-40B4-BE49-F238E27FC236}">
                <a16:creationId xmlns:a16="http://schemas.microsoft.com/office/drawing/2014/main" id="{110BD2E6-FB28-B5EA-8209-2E215AA16822}"/>
              </a:ext>
            </a:extLst>
          </p:cNvPr>
          <p:cNvSpPr txBox="1">
            <a:spLocks/>
          </p:cNvSpPr>
          <p:nvPr userDrawn="1"/>
        </p:nvSpPr>
        <p:spPr>
          <a:xfrm>
            <a:off x="547699" y="6492240"/>
            <a:ext cx="582782" cy="192024"/>
          </a:xfrm>
          <a:prstGeom prst="rect">
            <a:avLst/>
          </a:prstGeom>
        </p:spPr>
        <p:txBody>
          <a:bodyPr vert="horz" lIns="0" tIns="0" rIns="0" bIns="0" rtlCol="0" anchor="ctr"/>
          <a:lstStyle>
            <a:defPPr>
              <a:defRPr lang="en-US"/>
            </a:defPPr>
            <a:lvl1pPr marL="0" algn="l" defTabSz="914400" rtl="0" eaLnBrk="1" latinLnBrk="0" hangingPunct="1">
              <a:lnSpc>
                <a:spcPts val="1000"/>
              </a:lnSpc>
              <a:defRPr sz="700" b="0" kern="1200">
                <a:solidFill>
                  <a:schemeClr val="tx1"/>
                </a:solidFill>
                <a:latin typeface="+mn-lt"/>
                <a:ea typeface="+mn-ea"/>
                <a:cs typeface="ATT Aleck Sans" panose="020B0503020203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95DE5-D0F4-4A6A-AA45-C5378B7FBE40}" type="slidenum">
              <a:rPr lang="en-IN" smtClean="0">
                <a:solidFill>
                  <a:schemeClr val="bg1"/>
                </a:solidFill>
              </a:rPr>
              <a:pPr/>
              <a:t>‹#›</a:t>
            </a:fld>
            <a:endParaRPr lang="en-IN">
              <a:solidFill>
                <a:schemeClr val="bg1"/>
              </a:solidFill>
            </a:endParaRPr>
          </a:p>
        </p:txBody>
      </p:sp>
      <p:sp>
        <p:nvSpPr>
          <p:cNvPr id="18" name="Text Box">
            <a:extLst>
              <a:ext uri="{FF2B5EF4-FFF2-40B4-BE49-F238E27FC236}">
                <a16:creationId xmlns:a16="http://schemas.microsoft.com/office/drawing/2014/main" id="{F6787E33-48F6-6A17-15AF-9315B8F46CCC}"/>
              </a:ext>
            </a:extLst>
          </p:cNvPr>
          <p:cNvSpPr txBox="1"/>
          <p:nvPr userDrawn="1"/>
        </p:nvSpPr>
        <p:spPr>
          <a:xfrm>
            <a:off x="983230" y="6480007"/>
            <a:ext cx="5635060" cy="342169"/>
          </a:xfrm>
          <a:prstGeom prst="rect">
            <a:avLst/>
          </a:prstGeom>
          <a:noFill/>
          <a:ln>
            <a:noFill/>
          </a:ln>
        </p:spPr>
        <p:txBody>
          <a:bodyPr wrap="square" lIns="0" tIns="0" rIns="0" bIns="0" rtlCol="0" anchor="t" anchorCtr="0">
            <a:noAutofit/>
          </a:bodyPr>
          <a:lstStyle/>
          <a:p>
            <a:r>
              <a:rPr lang="en-US" sz="700" dirty="0">
                <a:solidFill>
                  <a:schemeClr val="bg1"/>
                </a:solidFill>
              </a:rPr>
              <a:t>©2025 ABC Intellectual Property – ABC Proprietary (Internal Use Only) </a:t>
            </a:r>
            <a:br>
              <a:rPr lang="en-US" sz="700" dirty="0">
                <a:solidFill>
                  <a:schemeClr val="bg1"/>
                </a:solidFill>
              </a:rPr>
            </a:br>
            <a:r>
              <a:rPr lang="en-US" sz="700" b="1" dirty="0">
                <a:solidFill>
                  <a:schemeClr val="bg1"/>
                </a:solidFill>
              </a:rPr>
              <a:t>Not for use or disclosure outside the ABC companies except under written agreement.</a:t>
            </a:r>
          </a:p>
        </p:txBody>
      </p:sp>
    </p:spTree>
    <p:extLst>
      <p:ext uri="{BB962C8B-B14F-4D97-AF65-F5344CB8AC3E}">
        <p14:creationId xmlns:p14="http://schemas.microsoft.com/office/powerpoint/2010/main" val="9781310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lnSpc>
          <a:spcPct val="90000"/>
        </a:lnSpc>
        <a:spcBef>
          <a:spcPct val="0"/>
        </a:spcBef>
        <a:buNone/>
        <a:defRPr sz="3200" kern="1200">
          <a:solidFill>
            <a:schemeClr val="bg1"/>
          </a:solidFill>
          <a:latin typeface="ATT Aleck Sans Medium" panose="020B0603020203020204" pitchFamily="34" charset="0"/>
          <a:ea typeface="+mj-ea"/>
          <a:cs typeface="ATT Aleck Sans Medium" panose="020B0603020203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TT Aleck Sans (Bod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TT Aleck Sans (Bod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TT Aleck Sans (Bod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TT Aleck Sans (Bod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9.svg"/><Relationship Id="rId2" Type="http://schemas.openxmlformats.org/officeDocument/2006/relationships/slideLayout" Target="../slideLayouts/slideLayout20.xml"/><Relationship Id="rId1" Type="http://schemas.openxmlformats.org/officeDocument/2006/relationships/tags" Target="../tags/tag12.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microsoft.com/office/2007/relationships/hdphoto" Target="../media/hdphoto7.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20.xml"/><Relationship Id="rId7" Type="http://schemas.openxmlformats.org/officeDocument/2006/relationships/image" Target="../media/image20.jpeg"/><Relationship Id="rId2" Type="http://schemas.openxmlformats.org/officeDocument/2006/relationships/slideLayout" Target="../slideLayouts/slideLayout20.xml"/><Relationship Id="rId1" Type="http://schemas.openxmlformats.org/officeDocument/2006/relationships/tags" Target="../tags/tag14.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15.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9.svg"/><Relationship Id="rId2" Type="http://schemas.openxmlformats.org/officeDocument/2006/relationships/slideLayout" Target="../slideLayouts/slideLayout20.xml"/><Relationship Id="rId1" Type="http://schemas.openxmlformats.org/officeDocument/2006/relationships/tags" Target="../tags/tag16.xml"/><Relationship Id="rId6" Type="http://schemas.openxmlformats.org/officeDocument/2006/relationships/image" Target="../media/image20.jpeg"/><Relationship Id="rId5" Type="http://schemas.microsoft.com/office/2007/relationships/hdphoto" Target="../media/hdphoto9.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image" Target="../media/image11.svg"/><Relationship Id="rId5" Type="http://schemas.openxmlformats.org/officeDocument/2006/relationships/image" Target="../media/image40.sv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1.xml"/><Relationship Id="rId1" Type="http://schemas.openxmlformats.org/officeDocument/2006/relationships/tags" Target="../tags/tag18.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4.svg"/><Relationship Id="rId2" Type="http://schemas.openxmlformats.org/officeDocument/2006/relationships/slideLayout" Target="../slideLayouts/slideLayout21.xml"/><Relationship Id="rId1" Type="http://schemas.openxmlformats.org/officeDocument/2006/relationships/tags" Target="../tags/tag19.xml"/><Relationship Id="rId6" Type="http://schemas.openxmlformats.org/officeDocument/2006/relationships/image" Target="../media/image43.svg"/><Relationship Id="rId5" Type="http://schemas.openxmlformats.org/officeDocument/2006/relationships/image" Target="../media/image23.sv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8.xml"/><Relationship Id="rId7" Type="http://schemas.openxmlformats.org/officeDocument/2006/relationships/image" Target="../media/image48.svg"/><Relationship Id="rId2" Type="http://schemas.openxmlformats.org/officeDocument/2006/relationships/slideLayout" Target="../slideLayouts/slideLayout21.xml"/><Relationship Id="rId1" Type="http://schemas.openxmlformats.org/officeDocument/2006/relationships/tags" Target="../tags/tag20.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 Id="rId9"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tags" Target="../tags/tag21.xml"/><Relationship Id="rId5" Type="http://schemas.microsoft.com/office/2007/relationships/hdphoto" Target="../media/hdphoto10.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svg"/><Relationship Id="rId2" Type="http://schemas.openxmlformats.org/officeDocument/2006/relationships/slideLayout" Target="../slideLayouts/slideLayout55.xml"/><Relationship Id="rId1" Type="http://schemas.openxmlformats.org/officeDocument/2006/relationships/tags" Target="../tags/tag6.xml"/><Relationship Id="rId6" Type="http://schemas.openxmlformats.org/officeDocument/2006/relationships/image" Target="../media/image7.sv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51.svg"/><Relationship Id="rId5" Type="http://schemas.openxmlformats.org/officeDocument/2006/relationships/image" Target="../media/image50.sv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29.svg"/><Relationship Id="rId5" Type="http://schemas.openxmlformats.org/officeDocument/2006/relationships/image" Target="../media/image20.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tags" Target="../tags/tag23.xml"/><Relationship Id="rId5" Type="http://schemas.microsoft.com/office/2007/relationships/hdphoto" Target="../media/hdphoto11.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xml"/><Relationship Id="rId1" Type="http://schemas.openxmlformats.org/officeDocument/2006/relationships/tags" Target="../tags/tag24.xml"/><Relationship Id="rId5" Type="http://schemas.microsoft.com/office/2007/relationships/hdphoto" Target="../media/hdphoto11.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56.svg"/><Relationship Id="rId5" Type="http://schemas.openxmlformats.org/officeDocument/2006/relationships/image" Target="../media/image55.svg"/><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59.svg"/><Relationship Id="rId4" Type="http://schemas.openxmlformats.org/officeDocument/2006/relationships/image" Target="../media/image58.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1.xml"/><Relationship Id="rId1" Type="http://schemas.openxmlformats.org/officeDocument/2006/relationships/tags" Target="../tags/tag25.xml"/><Relationship Id="rId6" Type="http://schemas.openxmlformats.org/officeDocument/2006/relationships/image" Target="../media/image61.svg"/><Relationship Id="rId5" Type="http://schemas.openxmlformats.org/officeDocument/2006/relationships/image" Target="../media/image32.svg"/><Relationship Id="rId4" Type="http://schemas.openxmlformats.org/officeDocument/2006/relationships/image" Target="../media/image60.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29.svg"/><Relationship Id="rId2" Type="http://schemas.openxmlformats.org/officeDocument/2006/relationships/slideLayout" Target="../slideLayouts/slideLayout20.xml"/><Relationship Id="rId1" Type="http://schemas.openxmlformats.org/officeDocument/2006/relationships/tags" Target="../tags/tag26.xml"/><Relationship Id="rId6" Type="http://schemas.openxmlformats.org/officeDocument/2006/relationships/image" Target="../media/image20.jpeg"/><Relationship Id="rId5" Type="http://schemas.microsoft.com/office/2007/relationships/hdphoto" Target="../media/hdphoto12.wdp"/><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6.svg"/><Relationship Id="rId2" Type="http://schemas.openxmlformats.org/officeDocument/2006/relationships/slideLayout" Target="../slideLayouts/slideLayout21.xml"/><Relationship Id="rId1" Type="http://schemas.openxmlformats.org/officeDocument/2006/relationships/tags" Target="../tags/tag27.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0.svg"/><Relationship Id="rId5" Type="http://schemas.openxmlformats.org/officeDocument/2006/relationships/image" Target="../media/image9.svg"/><Relationship Id="rId10" Type="http://schemas.openxmlformats.org/officeDocument/2006/relationships/image" Target="../media/image14.svg"/><Relationship Id="rId4" Type="http://schemas.microsoft.com/office/2007/relationships/hdphoto" Target="../media/hdphoto2.wdp"/><Relationship Id="rId9"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image" Target="../media/image2.svg"/><Relationship Id="rId5" Type="http://schemas.openxmlformats.org/officeDocument/2006/relationships/image" Target="../media/image68.svg"/><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1.sv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71.svg"/><Relationship Id="rId4" Type="http://schemas.microsoft.com/office/2007/relationships/hdphoto" Target="../media/hdphoto15.wdp"/></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1.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16.svg"/><Relationship Id="rId5" Type="http://schemas.microsoft.com/office/2007/relationships/hdphoto" Target="../media/hdphoto3.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8.xml"/><Relationship Id="rId6" Type="http://schemas.openxmlformats.org/officeDocument/2006/relationships/image" Target="../media/image1.svg"/><Relationship Id="rId5" Type="http://schemas.microsoft.com/office/2007/relationships/hdphoto" Target="../media/hdphoto4.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9.xml"/><Relationship Id="rId6" Type="http://schemas.openxmlformats.org/officeDocument/2006/relationships/image" Target="../media/image1.svg"/><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8.xml"/><Relationship Id="rId7" Type="http://schemas.openxmlformats.org/officeDocument/2006/relationships/image" Target="../media/image20.jpeg"/><Relationship Id="rId2" Type="http://schemas.openxmlformats.org/officeDocument/2006/relationships/slideLayout" Target="../slideLayouts/slideLayout20.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svg"/><Relationship Id="rId2" Type="http://schemas.openxmlformats.org/officeDocument/2006/relationships/slideLayout" Target="../slideLayouts/slideLayout21.xml"/><Relationship Id="rId1" Type="http://schemas.openxmlformats.org/officeDocument/2006/relationships/tags" Target="../tags/tag11.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B6BE8-F02D-1ADF-3422-D8CF8E10C195}"/>
              </a:ext>
            </a:extLst>
          </p:cNvPr>
          <p:cNvSpPr>
            <a:spLocks noGrp="1"/>
          </p:cNvSpPr>
          <p:nvPr>
            <p:ph type="title"/>
          </p:nvPr>
        </p:nvSpPr>
        <p:spPr>
          <a:xfrm>
            <a:off x="684529" y="588599"/>
            <a:ext cx="10791825" cy="443198"/>
          </a:xfrm>
        </p:spPr>
        <p:txBody>
          <a:bodyPr/>
          <a:lstStyle/>
          <a:p>
            <a:r>
              <a:rPr lang="en-IN" dirty="0">
                <a:solidFill>
                  <a:schemeClr val="bg1"/>
                </a:solidFill>
              </a:rPr>
              <a:t>Lesson at a glance</a:t>
            </a:r>
          </a:p>
        </p:txBody>
      </p:sp>
      <p:graphicFrame>
        <p:nvGraphicFramePr>
          <p:cNvPr id="3" name="Table 2">
            <a:extLst>
              <a:ext uri="{FF2B5EF4-FFF2-40B4-BE49-F238E27FC236}">
                <a16:creationId xmlns:a16="http://schemas.microsoft.com/office/drawing/2014/main" id="{BBA015BA-0E33-8788-3A51-B4070E02D7F8}"/>
              </a:ext>
            </a:extLst>
          </p:cNvPr>
          <p:cNvGraphicFramePr>
            <a:graphicFrameLocks noGrp="1"/>
          </p:cNvGraphicFramePr>
          <p:nvPr>
            <p:extLst>
              <p:ext uri="{D42A27DB-BD31-4B8C-83A1-F6EECF244321}">
                <p14:modId xmlns:p14="http://schemas.microsoft.com/office/powerpoint/2010/main" val="66114850"/>
              </p:ext>
            </p:extLst>
          </p:nvPr>
        </p:nvGraphicFramePr>
        <p:xfrm>
          <a:off x="711993" y="1296049"/>
          <a:ext cx="10783888" cy="4263276"/>
        </p:xfrm>
        <a:graphic>
          <a:graphicData uri="http://schemas.openxmlformats.org/drawingml/2006/table">
            <a:tbl>
              <a:tblPr firstRow="1" bandRow="1">
                <a:tableStyleId>{5940675A-B579-460E-94D1-54222C63F5DA}</a:tableStyleId>
              </a:tblPr>
              <a:tblGrid>
                <a:gridCol w="2157897">
                  <a:extLst>
                    <a:ext uri="{9D8B030D-6E8A-4147-A177-3AD203B41FA5}">
                      <a16:colId xmlns:a16="http://schemas.microsoft.com/office/drawing/2014/main" val="3440087390"/>
                    </a:ext>
                  </a:extLst>
                </a:gridCol>
                <a:gridCol w="7293285">
                  <a:extLst>
                    <a:ext uri="{9D8B030D-6E8A-4147-A177-3AD203B41FA5}">
                      <a16:colId xmlns:a16="http://schemas.microsoft.com/office/drawing/2014/main" val="3981678930"/>
                    </a:ext>
                  </a:extLst>
                </a:gridCol>
                <a:gridCol w="1332706">
                  <a:extLst>
                    <a:ext uri="{9D8B030D-6E8A-4147-A177-3AD203B41FA5}">
                      <a16:colId xmlns:a16="http://schemas.microsoft.com/office/drawing/2014/main" val="833552593"/>
                    </a:ext>
                  </a:extLst>
                </a:gridCol>
              </a:tblGrid>
              <a:tr h="273546">
                <a:tc>
                  <a:txBody>
                    <a:bodyPr/>
                    <a:lstStyle/>
                    <a:p>
                      <a:pPr marL="0" algn="ctr">
                        <a:spcBef>
                          <a:spcPts val="0"/>
                        </a:spcBef>
                        <a:spcAft>
                          <a:spcPts val="0"/>
                        </a:spcAft>
                      </a:pPr>
                      <a:r>
                        <a:rPr lang="en-US" sz="1200" b="1" dirty="0">
                          <a:solidFill>
                            <a:schemeClr val="bg1"/>
                          </a:solidFill>
                          <a:latin typeface="ATT Aleck Sans" panose="020B0503020203020204" pitchFamily="34" charset="0"/>
                          <a:cs typeface="ATT Aleck Sans" panose="020B0503020203020204" pitchFamily="34" charset="0"/>
                        </a:rPr>
                        <a:t>Section name</a:t>
                      </a:r>
                      <a:endParaRPr lang="en-IN" sz="1200" b="1" dirty="0">
                        <a:solidFill>
                          <a:schemeClr val="bg1"/>
                        </a:solidFill>
                        <a:latin typeface="ATT Aleck Sans" panose="020B0503020203020204" pitchFamily="34" charset="0"/>
                        <a:cs typeface="ATT Aleck Sans" panose="020B0503020203020204" pitchFamily="34" charset="0"/>
                      </a:endParaRPr>
                    </a:p>
                  </a:txBody>
                  <a:tcPr marL="0" marR="0" marT="0" marB="0" anchor="ctr">
                    <a:lnL w="9525" cap="flat" cmpd="sng" algn="ctr">
                      <a:solidFill>
                        <a:srgbClr val="00388F"/>
                      </a:solidFill>
                      <a:prstDash val="solid"/>
                      <a:round/>
                      <a:headEnd type="none" w="med" len="med"/>
                      <a:tailEnd type="none" w="med" len="med"/>
                    </a:lnL>
                    <a:lnR w="12700" cap="flat" cmpd="sng" algn="ctr">
                      <a:solidFill>
                        <a:srgbClr val="D9D9D9"/>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rgbClr val="00388F"/>
                      </a:solidFill>
                      <a:prstDash val="solid"/>
                      <a:round/>
                      <a:headEnd type="none" w="med" len="med"/>
                      <a:tailEnd type="none" w="med" len="med"/>
                    </a:lnB>
                    <a:solidFill>
                      <a:srgbClr val="00388F"/>
                    </a:solidFill>
                  </a:tcPr>
                </a:tc>
                <a:tc>
                  <a:txBody>
                    <a:bodyPr/>
                    <a:lstStyle/>
                    <a:p>
                      <a:pPr marL="0" algn="ctr">
                        <a:spcBef>
                          <a:spcPts val="0"/>
                        </a:spcBef>
                        <a:spcAft>
                          <a:spcPts val="0"/>
                        </a:spcAft>
                      </a:pPr>
                      <a:r>
                        <a:rPr lang="en-US" altLang="en-US" sz="1200" b="1">
                          <a:solidFill>
                            <a:schemeClr val="bg1"/>
                          </a:solidFill>
                          <a:latin typeface="ATT Aleck Sans" panose="020B0503020203020204" pitchFamily="34" charset="0"/>
                          <a:cs typeface="ATT Aleck Sans" panose="020B0503020203020204" pitchFamily="34" charset="0"/>
                        </a:rPr>
                        <a:t>Description</a:t>
                      </a:r>
                      <a:endParaRPr lang="en-IN" sz="1200" b="1">
                        <a:solidFill>
                          <a:schemeClr val="bg1"/>
                        </a:solidFill>
                        <a:latin typeface="ATT Aleck Sans" panose="020B0503020203020204" pitchFamily="34" charset="0"/>
                        <a:cs typeface="ATT Aleck Sans" panose="020B0503020203020204" pitchFamily="34" charset="0"/>
                      </a:endParaRPr>
                    </a:p>
                  </a:txBody>
                  <a:tcPr marL="0" marR="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rgbClr val="00388F"/>
                      </a:solidFill>
                      <a:prstDash val="solid"/>
                      <a:round/>
                      <a:headEnd type="none" w="med" len="med"/>
                      <a:tailEnd type="none" w="med" len="med"/>
                    </a:lnB>
                    <a:solidFill>
                      <a:srgbClr val="00388F"/>
                    </a:solidFill>
                  </a:tcPr>
                </a:tc>
                <a:tc>
                  <a:txBody>
                    <a:bodyPr/>
                    <a:lstStyle/>
                    <a:p>
                      <a:pPr marL="0" algn="ctr">
                        <a:spcBef>
                          <a:spcPts val="0"/>
                        </a:spcBef>
                        <a:spcAft>
                          <a:spcPts val="0"/>
                        </a:spcAft>
                      </a:pPr>
                      <a:r>
                        <a:rPr lang="en-IN" sz="1200" b="1">
                          <a:solidFill>
                            <a:schemeClr val="bg1"/>
                          </a:solidFill>
                          <a:latin typeface="ATT Aleck Sans" panose="020B0503020203020204" pitchFamily="34" charset="0"/>
                          <a:cs typeface="ATT Aleck Sans" panose="020B0503020203020204" pitchFamily="34" charset="0"/>
                        </a:rPr>
                        <a:t>Time (minutes)</a:t>
                      </a:r>
                    </a:p>
                  </a:txBody>
                  <a:tcPr marL="0" marR="0" marT="0" marB="0" anchor="ctr">
                    <a:lnL w="12700" cap="flat" cmpd="sng" algn="ctr">
                      <a:solidFill>
                        <a:srgbClr val="D9D9D9"/>
                      </a:solidFill>
                      <a:prstDash val="solid"/>
                      <a:round/>
                      <a:headEnd type="none" w="med" len="med"/>
                      <a:tailEnd type="none" w="med" len="med"/>
                    </a:lnL>
                    <a:lnR w="9525" cap="flat" cmpd="sng" algn="ctr">
                      <a:solidFill>
                        <a:srgbClr val="00388F"/>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rgbClr val="00388F"/>
                      </a:solidFill>
                      <a:prstDash val="solid"/>
                      <a:round/>
                      <a:headEnd type="none" w="med" len="med"/>
                      <a:tailEnd type="none" w="med" len="med"/>
                    </a:lnB>
                    <a:solidFill>
                      <a:srgbClr val="00388F"/>
                    </a:solidFill>
                  </a:tcPr>
                </a:tc>
                <a:extLst>
                  <a:ext uri="{0D108BD9-81ED-4DB2-BD59-A6C34878D82A}">
                    <a16:rowId xmlns:a16="http://schemas.microsoft.com/office/drawing/2014/main" val="2254407106"/>
                  </a:ext>
                </a:extLst>
              </a:tr>
              <a:tr h="444368">
                <a:tc>
                  <a:txBody>
                    <a:bodyPr/>
                    <a:lstStyle/>
                    <a:p>
                      <a:pPr marL="180000" algn="l" defTabSz="914400" rtl="0" eaLnBrk="1" latinLnBrk="0" hangingPunct="1">
                        <a:spcBef>
                          <a:spcPts val="0"/>
                        </a:spcBef>
                        <a:spcAft>
                          <a:spcPts val="600"/>
                        </a:spcAft>
                      </a:pPr>
                      <a:r>
                        <a:rPr lang="en-US" sz="1200" b="0" kern="1200">
                          <a:solidFill>
                            <a:schemeClr val="tx1"/>
                          </a:solidFill>
                          <a:latin typeface="ATT Aleck Sans" panose="020B0503020203020204" pitchFamily="34" charset="0"/>
                          <a:cs typeface="ATT Aleck Sans" panose="020B0503020203020204" pitchFamily="34" charset="0"/>
                        </a:rPr>
                        <a:t>Welcome and WIIFM</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80000" algn="l" defTabSz="914400" rtl="0" eaLnBrk="1" latinLnBrk="0" hangingPunct="1">
                        <a:spcBef>
                          <a:spcPts val="0"/>
                        </a:spcBef>
                        <a:spcAft>
                          <a:spcPts val="600"/>
                        </a:spcAft>
                      </a:pPr>
                      <a:r>
                        <a:rPr lang="en-US" sz="1200" b="0" kern="1200" dirty="0">
                          <a:solidFill>
                            <a:schemeClr val="tx1"/>
                          </a:solidFill>
                          <a:latin typeface="ATT Aleck Sans" panose="020B0503020203020204" pitchFamily="34" charset="0"/>
                          <a:cs typeface="ATT Aleck Sans" panose="020B0503020203020204" pitchFamily="34" charset="0"/>
                        </a:rPr>
                        <a:t>Participants are welcomed and provided with an overview of the session.</a:t>
                      </a: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defTabSz="914400" rtl="0" eaLnBrk="1" latinLnBrk="0" hangingPunct="1">
                        <a:spcBef>
                          <a:spcPts val="0"/>
                        </a:spcBef>
                        <a:spcAft>
                          <a:spcPts val="600"/>
                        </a:spcAft>
                      </a:pPr>
                      <a:r>
                        <a:rPr lang="en-IN" sz="1200" b="0" kern="1200">
                          <a:solidFill>
                            <a:schemeClr val="tx1"/>
                          </a:solidFill>
                          <a:latin typeface="ATT Aleck Sans" panose="020B0503020203020204" pitchFamily="34" charset="0"/>
                          <a:cs typeface="ATT Aleck Sans" panose="020B0503020203020204" pitchFamily="34" charset="0"/>
                        </a:rPr>
                        <a:t>10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rgbClr val="00388F"/>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46390420"/>
                  </a:ext>
                </a:extLst>
              </a:tr>
              <a:tr h="469052">
                <a:tc>
                  <a:txBody>
                    <a:bodyPr/>
                    <a:lstStyle/>
                    <a:p>
                      <a:pPr marL="180000" algn="l">
                        <a:spcBef>
                          <a:spcPts val="0"/>
                        </a:spcBef>
                        <a:spcAft>
                          <a:spcPts val="600"/>
                        </a:spcAft>
                      </a:pPr>
                      <a:r>
                        <a:rPr lang="en-US" sz="1200">
                          <a:latin typeface="ATT Aleck Sans" panose="020B0503020203020204" pitchFamily="34" charset="0"/>
                          <a:cs typeface="ATT Aleck Sans" panose="020B0503020203020204" pitchFamily="34" charset="0"/>
                        </a:rPr>
                        <a:t>Recognizing the prospecting mindset</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b="0">
                          <a:solidFill>
                            <a:schemeClr val="tx1"/>
                          </a:solidFill>
                          <a:latin typeface="ATT Aleck Sans" panose="020B0503020203020204" pitchFamily="34" charset="0"/>
                          <a:cs typeface="ATT Aleck Sans" panose="020B0503020203020204" pitchFamily="34" charset="0"/>
                        </a:rPr>
                        <a:t>Participants explore how a focused and intentional prospecting approach lays the foundation for stronger sales outcomes.</a:t>
                      </a:r>
                      <a:endParaRPr lang="en-IN" sz="1200">
                        <a:solidFill>
                          <a:schemeClr val="tx1"/>
                        </a:solidFill>
                        <a:latin typeface="ATT Aleck Sans" panose="020B0503020203020204" pitchFamily="34" charset="0"/>
                        <a:cs typeface="ATT Aleck Sans" panose="020B0503020203020204" pitchFamily="34" charset="0"/>
                      </a:endParaRP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0" algn="ctr">
                        <a:spcBef>
                          <a:spcPts val="0"/>
                        </a:spcBef>
                        <a:spcAft>
                          <a:spcPts val="600"/>
                        </a:spcAft>
                      </a:pPr>
                      <a:r>
                        <a:rPr lang="en-IN" sz="1200">
                          <a:latin typeface="ATT Aleck Sans" panose="020B0503020203020204" pitchFamily="34" charset="0"/>
                          <a:cs typeface="ATT Aleck Sans" panose="020B0503020203020204" pitchFamily="34" charset="0"/>
                        </a:rPr>
                        <a:t>10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695759764"/>
                  </a:ext>
                </a:extLst>
              </a:tr>
              <a:tr h="547463">
                <a:tc>
                  <a:txBody>
                    <a:bodyPr/>
                    <a:lstStyle/>
                    <a:p>
                      <a:pPr marL="180000" marR="0" lvl="0" indent="0" algn="l" defTabSz="914400" rtl="0" eaLnBrk="1" fontAlgn="auto" latinLnBrk="0" hangingPunct="1">
                        <a:lnSpc>
                          <a:spcPct val="130000"/>
                        </a:lnSpc>
                        <a:spcBef>
                          <a:spcPts val="0"/>
                        </a:spcBef>
                        <a:spcAft>
                          <a:spcPts val="600"/>
                        </a:spcAft>
                        <a:buClrTx/>
                        <a:buSzTx/>
                        <a:buFontTx/>
                        <a:buNone/>
                        <a:tabLst/>
                        <a:defRPr/>
                      </a:pPr>
                      <a:r>
                        <a:rPr lang="en-US" sz="1200" kern="1200" noProof="0" dirty="0">
                          <a:solidFill>
                            <a:schemeClr val="tx1"/>
                          </a:solidFill>
                          <a:latin typeface="ATT Aleck Sans" panose="020B0503020203020204" pitchFamily="34" charset="0"/>
                          <a:ea typeface="+mn-ea"/>
                          <a:cs typeface="ATT Aleck Sans" panose="020B0503020203020204" pitchFamily="34" charset="0"/>
                        </a:rPr>
                        <a:t>Researching and identifying the right prospects</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b="0" dirty="0">
                          <a:solidFill>
                            <a:schemeClr val="tx1"/>
                          </a:solidFill>
                          <a:latin typeface="ATT Aleck Sans" panose="020B0503020203020204" pitchFamily="34" charset="0"/>
                          <a:cs typeface="ATT Aleck Sans" panose="020B0503020203020204" pitchFamily="34" charset="0"/>
                        </a:rPr>
                        <a:t>Participants apply research techniques to evaluate potential customers and identify high-quality leads that align with ABC solutions.</a:t>
                      </a:r>
                      <a:endParaRPr lang="en-US" sz="1200" dirty="0">
                        <a:solidFill>
                          <a:schemeClr val="tx1"/>
                        </a:solidFill>
                        <a:effectLst/>
                        <a:latin typeface="ATT Aleck Sans" panose="020B0503020203020204" pitchFamily="34" charset="0"/>
                        <a:ea typeface="Calibri" panose="020F0502020204030204" pitchFamily="34" charset="0"/>
                        <a:cs typeface="ATT Aleck Sans" panose="020B0503020203020204" pitchFamily="34" charset="0"/>
                      </a:endParaRP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a:spcBef>
                          <a:spcPts val="0"/>
                        </a:spcBef>
                        <a:spcAft>
                          <a:spcPts val="600"/>
                        </a:spcAft>
                      </a:pPr>
                      <a:r>
                        <a:rPr lang="en-IN" sz="1200">
                          <a:latin typeface="ATT Aleck Sans" panose="020B0503020203020204" pitchFamily="34" charset="0"/>
                          <a:cs typeface="ATT Aleck Sans" panose="020B0503020203020204" pitchFamily="34" charset="0"/>
                        </a:rPr>
                        <a:t>30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2999538"/>
                  </a:ext>
                </a:extLst>
              </a:tr>
              <a:tr h="469052">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a:latin typeface="ATT Aleck Sans" panose="020B0503020203020204" pitchFamily="34" charset="0"/>
                          <a:cs typeface="ATT Aleck Sans" panose="020B0503020203020204" pitchFamily="34" charset="0"/>
                        </a:rPr>
                        <a:t>Crafting outreach and starting conversations</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dirty="0">
                          <a:latin typeface="ATT Aleck Sans" panose="020B0503020203020204" pitchFamily="34" charset="0"/>
                          <a:cs typeface="ATT Aleck Sans" panose="020B0503020203020204" pitchFamily="34" charset="0"/>
                        </a:rPr>
                        <a:t>Participants practice creating personalized, value-driven outreach messages that capture </a:t>
                      </a:r>
                      <a:r>
                        <a:rPr lang="en-US" sz="1200" dirty="0" err="1">
                          <a:latin typeface="ATT Aleck Sans" panose="020B0503020203020204" pitchFamily="34" charset="0"/>
                          <a:cs typeface="ATT Aleck Sans" panose="020B0503020203020204" pitchFamily="34" charset="0"/>
                        </a:rPr>
                        <a:t>ABCention</a:t>
                      </a:r>
                      <a:r>
                        <a:rPr lang="en-US" sz="1200" dirty="0">
                          <a:latin typeface="ATT Aleck Sans" panose="020B0503020203020204" pitchFamily="34" charset="0"/>
                          <a:cs typeface="ATT Aleck Sans" panose="020B0503020203020204" pitchFamily="34" charset="0"/>
                        </a:rPr>
                        <a:t> and spark meaningful customer engagement.</a:t>
                      </a:r>
                      <a:endParaRPr lang="en-US" sz="1200" b="0" dirty="0">
                        <a:solidFill>
                          <a:schemeClr val="tx1"/>
                        </a:solidFill>
                        <a:latin typeface="ATT Aleck Sans" panose="020B0503020203020204" pitchFamily="34" charset="0"/>
                        <a:cs typeface="ATT Aleck Sans" panose="020B0503020203020204" pitchFamily="34" charset="0"/>
                      </a:endParaRP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0" algn="ctr">
                        <a:spcBef>
                          <a:spcPts val="0"/>
                        </a:spcBef>
                        <a:spcAft>
                          <a:spcPts val="600"/>
                        </a:spcAft>
                      </a:pPr>
                      <a:r>
                        <a:rPr lang="en-IN" sz="1200">
                          <a:latin typeface="ATT Aleck Sans" panose="020B0503020203020204" pitchFamily="34" charset="0"/>
                          <a:cs typeface="ATT Aleck Sans" panose="020B0503020203020204" pitchFamily="34" charset="0"/>
                        </a:rPr>
                        <a:t>10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833326303"/>
                  </a:ext>
                </a:extLst>
              </a:tr>
              <a:tr h="469052">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a:solidFill>
                            <a:schemeClr val="tx1"/>
                          </a:solidFill>
                          <a:latin typeface="ATT Aleck Sans" panose="020B0503020203020204" pitchFamily="34" charset="0"/>
                          <a:ea typeface="+mn-ea"/>
                          <a:cs typeface="ATT Aleck Sans" panose="020B0503020203020204" pitchFamily="34" charset="0"/>
                        </a:rPr>
                        <a:t>Applying salesforce alignment to the sales cycle</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noProof="0">
                          <a:solidFill>
                            <a:schemeClr val="tx1"/>
                          </a:solidFill>
                          <a:latin typeface="ATT Aleck Sans" panose="020B0503020203020204" pitchFamily="34" charset="0"/>
                          <a:ea typeface="+mn-ea"/>
                          <a:cs typeface="ATT Aleck Sans" panose="020B0503020203020204" pitchFamily="34" charset="0"/>
                        </a:rPr>
                        <a:t>Participants learn how to accurately document selling actions in Salesforce to improve visibility, collaboration, and forecasting accuracy.</a:t>
                      </a: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IN" sz="1200" kern="1200">
                          <a:solidFill>
                            <a:schemeClr val="tx1"/>
                          </a:solidFill>
                          <a:latin typeface="ATT Aleck Sans" panose="020B0503020203020204" pitchFamily="34" charset="0"/>
                          <a:ea typeface="+mn-ea"/>
                          <a:cs typeface="ATT Aleck Sans" panose="020B0503020203020204" pitchFamily="34" charset="0"/>
                        </a:rPr>
                        <a:t>20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0589103"/>
                  </a:ext>
                </a:extLst>
              </a:tr>
              <a:tr h="469052">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a:solidFill>
                            <a:schemeClr val="tx1"/>
                          </a:solidFill>
                          <a:latin typeface="ATT Aleck Sans" panose="020B0503020203020204" pitchFamily="34" charset="0"/>
                          <a:ea typeface="+mn-ea"/>
                          <a:cs typeface="ATT Aleck Sans" panose="020B0503020203020204" pitchFamily="34" charset="0"/>
                        </a:rPr>
                        <a:t>Applying the forecasting and pipeline metrics</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noProof="0">
                          <a:solidFill>
                            <a:schemeClr val="tx1"/>
                          </a:solidFill>
                          <a:latin typeface="ATT Aleck Sans" panose="020B0503020203020204" pitchFamily="34" charset="0"/>
                          <a:ea typeface="+mn-ea"/>
                          <a:cs typeface="ATT Aleck Sans" panose="020B0503020203020204" pitchFamily="34" charset="0"/>
                        </a:rPr>
                        <a:t>Participants analyze pipeline stages, qualification criteria, and sales metrics to strengthen pipeline health and improve forecasting.</a:t>
                      </a: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IN" sz="1200" kern="1200">
                          <a:solidFill>
                            <a:schemeClr val="tx1"/>
                          </a:solidFill>
                          <a:latin typeface="ATT Aleck Sans" panose="020B0503020203020204" pitchFamily="34" charset="0"/>
                          <a:ea typeface="+mn-ea"/>
                          <a:cs typeface="ATT Aleck Sans" panose="020B0503020203020204" pitchFamily="34" charset="0"/>
                        </a:rPr>
                        <a:t>30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05973093"/>
                  </a:ext>
                </a:extLst>
              </a:tr>
              <a:tr h="469052">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a:solidFill>
                            <a:schemeClr val="tx1"/>
                          </a:solidFill>
                          <a:latin typeface="ATT Aleck Sans" panose="020B0503020203020204" pitchFamily="34" charset="0"/>
                          <a:ea typeface="+mn-ea"/>
                          <a:cs typeface="ATT Aleck Sans" panose="020B0503020203020204" pitchFamily="34" charset="0"/>
                        </a:rPr>
                        <a:t>Key takeaways and next steps</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180000" marR="0" lvl="0" indent="0" algn="l" defTabSz="914400" rtl="0" eaLnBrk="1" fontAlgn="auto" latinLnBrk="0" hangingPunct="1">
                        <a:lnSpc>
                          <a:spcPct val="100000"/>
                        </a:lnSpc>
                        <a:spcBef>
                          <a:spcPts val="0"/>
                        </a:spcBef>
                        <a:spcAft>
                          <a:spcPts val="600"/>
                        </a:spcAft>
                        <a:buClrTx/>
                        <a:buSzTx/>
                        <a:buFontTx/>
                        <a:buNone/>
                        <a:tabLst/>
                        <a:defRPr/>
                      </a:pPr>
                      <a:r>
                        <a:rPr lang="en-US" sz="1200" kern="1200" noProof="0" dirty="0">
                          <a:solidFill>
                            <a:schemeClr val="tx1"/>
                          </a:solidFill>
                          <a:latin typeface="ATT Aleck Sans" panose="020B0503020203020204" pitchFamily="34" charset="0"/>
                          <a:ea typeface="+mn-ea"/>
                          <a:cs typeface="ATT Aleck Sans" panose="020B0503020203020204" pitchFamily="34" charset="0"/>
                        </a:rPr>
                        <a:t>Participants reflect on their learning, share key actions, and commit to applying effective prospecting and Salesforce alignment strategies in their daily selling.</a:t>
                      </a: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IN" sz="1200" kern="1200">
                          <a:solidFill>
                            <a:schemeClr val="tx1"/>
                          </a:solidFill>
                          <a:latin typeface="ATT Aleck Sans" panose="020B0503020203020204" pitchFamily="34" charset="0"/>
                          <a:ea typeface="+mn-ea"/>
                          <a:cs typeface="ATT Aleck Sans" panose="020B0503020203020204" pitchFamily="34" charset="0"/>
                        </a:rPr>
                        <a:t>10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8695254"/>
                  </a:ext>
                </a:extLst>
              </a:tr>
              <a:tr h="401585">
                <a:tc gridSpan="2">
                  <a:txBody>
                    <a:bodyPr/>
                    <a:lstStyle/>
                    <a:p>
                      <a:pPr marL="914400" marR="0" lvl="2"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kern="1200">
                          <a:solidFill>
                            <a:schemeClr val="tx1"/>
                          </a:solidFill>
                          <a:latin typeface="ATT Aleck Sans" panose="020B0503020203020204" pitchFamily="34" charset="0"/>
                          <a:ea typeface="+mn-ea"/>
                          <a:cs typeface="ATT Aleck Sans" panose="020B0503020203020204" pitchFamily="34" charset="0"/>
                        </a:rPr>
                        <a:t>                                                                                                                                                                                                                                     Total </a:t>
                      </a:r>
                    </a:p>
                  </a:txBody>
                  <a:tcPr marL="0" marR="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marL="0" lvl="0" algn="l">
                        <a:spcBef>
                          <a:spcPts val="0"/>
                        </a:spcBef>
                        <a:spcAft>
                          <a:spcPts val="0"/>
                        </a:spcAft>
                        <a:buNone/>
                      </a:pPr>
                      <a:endParaRPr lang="en-US" sz="1400" kern="1200" noProof="0">
                        <a:solidFill>
                          <a:schemeClr val="tx1"/>
                        </a:solidFill>
                        <a:latin typeface="+mn-lt"/>
                        <a:ea typeface="+mn-ea"/>
                        <a:cs typeface="+mn-cs"/>
                      </a:endParaRPr>
                    </a:p>
                  </a:txBody>
                  <a:tcPr marL="0" marR="108000" marT="72000" marB="7200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tc>
                  <a:txBody>
                    <a:bodyPr/>
                    <a:lstStyle/>
                    <a:p>
                      <a:pPr marL="0" algn="ctr">
                        <a:spcBef>
                          <a:spcPts val="0"/>
                        </a:spcBef>
                        <a:spcAft>
                          <a:spcPts val="600"/>
                        </a:spcAft>
                      </a:pPr>
                      <a:r>
                        <a:rPr lang="en-IN" sz="1200">
                          <a:latin typeface="ATT Aleck Sans" panose="020B0503020203020204" pitchFamily="34" charset="0"/>
                          <a:cs typeface="ATT Aleck Sans" panose="020B0503020203020204" pitchFamily="34" charset="0"/>
                        </a:rPr>
                        <a:t>120</a:t>
                      </a:r>
                    </a:p>
                  </a:txBody>
                  <a:tcPr marL="0" marR="0" marT="0" marB="0"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5105268"/>
                  </a:ext>
                </a:extLst>
              </a:tr>
            </a:tbl>
          </a:graphicData>
        </a:graphic>
      </p:graphicFrame>
    </p:spTree>
    <p:extLst>
      <p:ext uri="{BB962C8B-B14F-4D97-AF65-F5344CB8AC3E}">
        <p14:creationId xmlns:p14="http://schemas.microsoft.com/office/powerpoint/2010/main" val="114513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12AC25D-B06B-03D9-1B9E-B0AED36AD1F2}"/>
              </a:ext>
            </a:extLst>
          </p:cNvPr>
          <p:cNvSpPr/>
          <p:nvPr/>
        </p:nvSpPr>
        <p:spPr>
          <a:xfrm>
            <a:off x="1266825" y="1392751"/>
            <a:ext cx="9658350" cy="4314052"/>
          </a:xfrm>
          <a:prstGeom prst="roundRect">
            <a:avLst>
              <a:gd name="adj" fmla="val 6209"/>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sp>
        <p:nvSpPr>
          <p:cNvPr id="4" name="TextBox 3">
            <a:extLst>
              <a:ext uri="{FF2B5EF4-FFF2-40B4-BE49-F238E27FC236}">
                <a16:creationId xmlns:a16="http://schemas.microsoft.com/office/drawing/2014/main" id="{4B55B3DB-60E5-3118-35B0-A2E3B6C81FF6}"/>
              </a:ext>
            </a:extLst>
          </p:cNvPr>
          <p:cNvSpPr txBox="1"/>
          <p:nvPr/>
        </p:nvSpPr>
        <p:spPr>
          <a:xfrm>
            <a:off x="3276806" y="5301795"/>
            <a:ext cx="5638388" cy="770023"/>
          </a:xfrm>
          <a:prstGeom prst="rect">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ATT Aleck Sans" panose="020B0503020203020204" pitchFamily="34" charset="0"/>
                <a:cs typeface="ATT Aleck Sans" panose="020B0503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a:t>Prospecting fuels every step of the sales journey.</a:t>
            </a:r>
          </a:p>
        </p:txBody>
      </p:sp>
      <p:pic>
        <p:nvPicPr>
          <p:cNvPr id="12" name="Picture 11">
            <a:extLst>
              <a:ext uri="{FF2B5EF4-FFF2-40B4-BE49-F238E27FC236}">
                <a16:creationId xmlns:a16="http://schemas.microsoft.com/office/drawing/2014/main" id="{21F7AA99-150E-A355-C11C-E3D5DD058DFB}"/>
              </a:ext>
            </a:extLst>
          </p:cNvPr>
          <p:cNvPicPr>
            <a:picLocks noChangeAspect="1"/>
          </p:cNvPicPr>
          <p:nvPr/>
        </p:nvPicPr>
        <p:blipFill>
          <a:blip r:embed="rId3">
            <a:extLst>
              <a:ext uri="{28A0092B-C50C-407E-A947-70E740481C1C}">
                <a14:useLocalDpi xmlns:a14="http://schemas.microsoft.com/office/drawing/2010/main" val="0"/>
              </a:ext>
            </a:extLst>
          </a:blip>
          <a:srcRect l="1746" t="11545" r="8245" b="34306"/>
          <a:stretch>
            <a:fillRect/>
          </a:stretch>
        </p:blipFill>
        <p:spPr>
          <a:xfrm>
            <a:off x="1554032" y="1657073"/>
            <a:ext cx="9083935" cy="3644722"/>
          </a:xfrm>
          <a:prstGeom prst="roundRect">
            <a:avLst>
              <a:gd name="adj" fmla="val 4050"/>
            </a:avLst>
          </a:prstGeom>
        </p:spPr>
      </p:pic>
      <p:sp>
        <p:nvSpPr>
          <p:cNvPr id="13" name="Title 1">
            <a:extLst>
              <a:ext uri="{FF2B5EF4-FFF2-40B4-BE49-F238E27FC236}">
                <a16:creationId xmlns:a16="http://schemas.microsoft.com/office/drawing/2014/main" id="{16895D94-D8C5-D584-441D-E15E74E7FAB3}"/>
              </a:ext>
            </a:extLst>
          </p:cNvPr>
          <p:cNvSpPr txBox="1">
            <a:spLocks/>
          </p:cNvSpPr>
          <p:nvPr/>
        </p:nvSpPr>
        <p:spPr>
          <a:xfrm>
            <a:off x="526649" y="448056"/>
            <a:ext cx="11138699" cy="38016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r>
              <a:rPr lang="en-US"/>
              <a:t>Where prospecting fits in the sales cycle</a:t>
            </a:r>
          </a:p>
        </p:txBody>
      </p:sp>
    </p:spTree>
    <p:extLst>
      <p:ext uri="{BB962C8B-B14F-4D97-AF65-F5344CB8AC3E}">
        <p14:creationId xmlns:p14="http://schemas.microsoft.com/office/powerpoint/2010/main" val="2407765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BAA2-2390-4DA0-4242-0B78864B3B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1A922F-EB8E-897D-1AD1-F614CC8FACB5}"/>
              </a:ext>
            </a:extLst>
          </p:cNvPr>
          <p:cNvSpPr txBox="1">
            <a:spLocks/>
          </p:cNvSpPr>
          <p:nvPr/>
        </p:nvSpPr>
        <p:spPr>
          <a:xfrm>
            <a:off x="514438" y="1936873"/>
            <a:ext cx="5105312" cy="298425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Lesson </a:t>
            </a:r>
            <a:r>
              <a:rPr lang="en-US" sz="4600">
                <a:solidFill>
                  <a:prstClr val="white"/>
                </a:solidFill>
              </a:rPr>
              <a:t>2</a:t>
            </a: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Researching and identifying the right prospects</a:t>
            </a:r>
          </a:p>
        </p:txBody>
      </p:sp>
      <p:pic>
        <p:nvPicPr>
          <p:cNvPr id="4" name="Picture 3" descr="A logo with white text&#10;&#10;Description automatically generated">
            <a:extLst>
              <a:ext uri="{FF2B5EF4-FFF2-40B4-BE49-F238E27FC236}">
                <a16:creationId xmlns:a16="http://schemas.microsoft.com/office/drawing/2014/main" id="{26B057AA-863B-1C84-F79C-F203E826CD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7163" y="6288899"/>
            <a:ext cx="1154008" cy="569102"/>
          </a:xfrm>
          <a:prstGeom prst="rect">
            <a:avLst/>
          </a:prstGeom>
        </p:spPr>
      </p:pic>
      <p:pic>
        <p:nvPicPr>
          <p:cNvPr id="5" name="Picture 4">
            <a:extLst>
              <a:ext uri="{FF2B5EF4-FFF2-40B4-BE49-F238E27FC236}">
                <a16:creationId xmlns:a16="http://schemas.microsoft.com/office/drawing/2014/main" id="{FDCAFCDA-553C-697E-2571-97465DEAB4E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6238" r="34291"/>
          <a:stretch>
            <a:fillRect/>
          </a:stretch>
        </p:blipFill>
        <p:spPr bwMode="auto">
          <a:xfrm>
            <a:off x="6096000" y="0"/>
            <a:ext cx="6096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69C9375-DC60-41C5-CA78-4C14E878990B}"/>
              </a:ext>
            </a:extLst>
          </p:cNvPr>
          <p:cNvGrpSpPr/>
          <p:nvPr/>
        </p:nvGrpSpPr>
        <p:grpSpPr>
          <a:xfrm>
            <a:off x="10147579" y="6247484"/>
            <a:ext cx="1776496" cy="469275"/>
            <a:chOff x="767605" y="510363"/>
            <a:chExt cx="1776496" cy="469275"/>
          </a:xfrm>
        </p:grpSpPr>
        <p:sp>
          <p:nvSpPr>
            <p:cNvPr id="10" name="TextBox 9">
              <a:extLst>
                <a:ext uri="{FF2B5EF4-FFF2-40B4-BE49-F238E27FC236}">
                  <a16:creationId xmlns:a16="http://schemas.microsoft.com/office/drawing/2014/main" id="{FAF2F626-67AC-4752-BD13-1C91BC21445D}"/>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ABC Business</a:t>
              </a:r>
            </a:p>
          </p:txBody>
        </p:sp>
        <p:pic>
          <p:nvPicPr>
            <p:cNvPr id="11" name="Graphic 10">
              <a:extLst>
                <a:ext uri="{FF2B5EF4-FFF2-40B4-BE49-F238E27FC236}">
                  <a16:creationId xmlns:a16="http://schemas.microsoft.com/office/drawing/2014/main" id="{77F48DDE-534C-C10D-1EC5-03D0F1CBB73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295371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7B0A1-72EF-ACBB-E99C-B48BF7964F11}"/>
            </a:ext>
          </a:extLst>
        </p:cNvPr>
        <p:cNvGrpSpPr/>
        <p:nvPr/>
      </p:nvGrpSpPr>
      <p:grpSpPr>
        <a:xfrm>
          <a:off x="0" y="0"/>
          <a:ext cx="0" cy="0"/>
          <a:chOff x="0" y="0"/>
          <a:chExt cx="0" cy="0"/>
        </a:xfrm>
      </p:grpSpPr>
      <p:grpSp>
        <p:nvGrpSpPr>
          <p:cNvPr id="83" name="Group 82">
            <a:extLst>
              <a:ext uri="{FF2B5EF4-FFF2-40B4-BE49-F238E27FC236}">
                <a16:creationId xmlns:a16="http://schemas.microsoft.com/office/drawing/2014/main" id="{B5395E1A-ABC8-3DD2-DE47-B1A3DF4089F3}"/>
              </a:ext>
            </a:extLst>
          </p:cNvPr>
          <p:cNvGrpSpPr/>
          <p:nvPr/>
        </p:nvGrpSpPr>
        <p:grpSpPr>
          <a:xfrm>
            <a:off x="3422677" y="5037647"/>
            <a:ext cx="718917" cy="607292"/>
            <a:chOff x="6968466" y="3068284"/>
            <a:chExt cx="854037" cy="721432"/>
          </a:xfrm>
        </p:grpSpPr>
        <p:sp>
          <p:nvSpPr>
            <p:cNvPr id="84" name="Rectangle: Rounded Corners 83">
              <a:extLst>
                <a:ext uri="{FF2B5EF4-FFF2-40B4-BE49-F238E27FC236}">
                  <a16:creationId xmlns:a16="http://schemas.microsoft.com/office/drawing/2014/main" id="{E0CB88CC-D422-F9F1-8B4E-C6AD754670D5}"/>
                </a:ext>
              </a:extLst>
            </p:cNvPr>
            <p:cNvSpPr/>
            <p:nvPr/>
          </p:nvSpPr>
          <p:spPr>
            <a:xfrm>
              <a:off x="7101071" y="306828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Isosceles Triangle 84">
              <a:extLst>
                <a:ext uri="{FF2B5EF4-FFF2-40B4-BE49-F238E27FC236}">
                  <a16:creationId xmlns:a16="http://schemas.microsoft.com/office/drawing/2014/main" id="{FE008B1B-7B6B-77BE-8301-5DA50AE37E58}"/>
                </a:ext>
              </a:extLst>
            </p:cNvPr>
            <p:cNvSpPr/>
            <p:nvPr/>
          </p:nvSpPr>
          <p:spPr>
            <a:xfrm rot="16200000">
              <a:off x="6956467" y="3354007"/>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1F4BA1C7-937A-2C24-6962-C6306CC894CA}"/>
              </a:ext>
            </a:extLst>
          </p:cNvPr>
          <p:cNvGrpSpPr/>
          <p:nvPr/>
        </p:nvGrpSpPr>
        <p:grpSpPr>
          <a:xfrm>
            <a:off x="3422677" y="4180347"/>
            <a:ext cx="718917" cy="607292"/>
            <a:chOff x="6968466" y="3068284"/>
            <a:chExt cx="854037" cy="721432"/>
          </a:xfrm>
        </p:grpSpPr>
        <p:sp>
          <p:nvSpPr>
            <p:cNvPr id="81" name="Rectangle: Rounded Corners 80">
              <a:extLst>
                <a:ext uri="{FF2B5EF4-FFF2-40B4-BE49-F238E27FC236}">
                  <a16:creationId xmlns:a16="http://schemas.microsoft.com/office/drawing/2014/main" id="{1AAC7F59-742D-3D38-6467-9E5F29BBD658}"/>
                </a:ext>
              </a:extLst>
            </p:cNvPr>
            <p:cNvSpPr/>
            <p:nvPr/>
          </p:nvSpPr>
          <p:spPr>
            <a:xfrm>
              <a:off x="7101071" y="306828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Isosceles Triangle 81">
              <a:extLst>
                <a:ext uri="{FF2B5EF4-FFF2-40B4-BE49-F238E27FC236}">
                  <a16:creationId xmlns:a16="http://schemas.microsoft.com/office/drawing/2014/main" id="{3AC6B9F5-BE60-B16C-DF9E-E76E90E78FA9}"/>
                </a:ext>
              </a:extLst>
            </p:cNvPr>
            <p:cNvSpPr/>
            <p:nvPr/>
          </p:nvSpPr>
          <p:spPr>
            <a:xfrm rot="16200000">
              <a:off x="6956467" y="3354007"/>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42B7365F-580E-3712-D622-1F5D3D71DE37}"/>
              </a:ext>
            </a:extLst>
          </p:cNvPr>
          <p:cNvGrpSpPr/>
          <p:nvPr/>
        </p:nvGrpSpPr>
        <p:grpSpPr>
          <a:xfrm>
            <a:off x="3422677" y="3323048"/>
            <a:ext cx="718917" cy="607292"/>
            <a:chOff x="6968466" y="3068284"/>
            <a:chExt cx="854037" cy="721432"/>
          </a:xfrm>
        </p:grpSpPr>
        <p:sp>
          <p:nvSpPr>
            <p:cNvPr id="78" name="Rectangle: Rounded Corners 77">
              <a:extLst>
                <a:ext uri="{FF2B5EF4-FFF2-40B4-BE49-F238E27FC236}">
                  <a16:creationId xmlns:a16="http://schemas.microsoft.com/office/drawing/2014/main" id="{06B78625-60CA-978E-3A6A-6771ED852F2A}"/>
                </a:ext>
              </a:extLst>
            </p:cNvPr>
            <p:cNvSpPr/>
            <p:nvPr/>
          </p:nvSpPr>
          <p:spPr>
            <a:xfrm>
              <a:off x="7101071" y="306828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a:extLst>
                <a:ext uri="{FF2B5EF4-FFF2-40B4-BE49-F238E27FC236}">
                  <a16:creationId xmlns:a16="http://schemas.microsoft.com/office/drawing/2014/main" id="{9B1E1119-BD65-93E4-8565-B406163DC103}"/>
                </a:ext>
              </a:extLst>
            </p:cNvPr>
            <p:cNvSpPr/>
            <p:nvPr/>
          </p:nvSpPr>
          <p:spPr>
            <a:xfrm rot="16200000">
              <a:off x="6956467" y="3354007"/>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4D5A65B-B015-E95B-7DC7-DD0265E89F0F}"/>
              </a:ext>
            </a:extLst>
          </p:cNvPr>
          <p:cNvGrpSpPr/>
          <p:nvPr/>
        </p:nvGrpSpPr>
        <p:grpSpPr>
          <a:xfrm>
            <a:off x="3422677" y="2465749"/>
            <a:ext cx="718917" cy="607292"/>
            <a:chOff x="6968466" y="3068284"/>
            <a:chExt cx="854037" cy="721432"/>
          </a:xfrm>
        </p:grpSpPr>
        <p:sp>
          <p:nvSpPr>
            <p:cNvPr id="75" name="Rectangle: Rounded Corners 74">
              <a:extLst>
                <a:ext uri="{FF2B5EF4-FFF2-40B4-BE49-F238E27FC236}">
                  <a16:creationId xmlns:a16="http://schemas.microsoft.com/office/drawing/2014/main" id="{07BBDCCF-67A7-15A9-BF20-46F4528619BE}"/>
                </a:ext>
              </a:extLst>
            </p:cNvPr>
            <p:cNvSpPr/>
            <p:nvPr/>
          </p:nvSpPr>
          <p:spPr>
            <a:xfrm>
              <a:off x="7101071" y="306828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Isosceles Triangle 75">
              <a:extLst>
                <a:ext uri="{FF2B5EF4-FFF2-40B4-BE49-F238E27FC236}">
                  <a16:creationId xmlns:a16="http://schemas.microsoft.com/office/drawing/2014/main" id="{515E76A7-4453-D033-155F-79C800E13BF1}"/>
                </a:ext>
              </a:extLst>
            </p:cNvPr>
            <p:cNvSpPr/>
            <p:nvPr/>
          </p:nvSpPr>
          <p:spPr>
            <a:xfrm rot="16200000">
              <a:off x="6956467" y="3354007"/>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A30E400D-D21B-DA5E-D03E-13CD153511DF}"/>
              </a:ext>
            </a:extLst>
          </p:cNvPr>
          <p:cNvGrpSpPr/>
          <p:nvPr/>
        </p:nvGrpSpPr>
        <p:grpSpPr>
          <a:xfrm>
            <a:off x="3422677" y="1608450"/>
            <a:ext cx="718917" cy="607292"/>
            <a:chOff x="6968466" y="3068284"/>
            <a:chExt cx="854037" cy="721432"/>
          </a:xfrm>
        </p:grpSpPr>
        <p:sp>
          <p:nvSpPr>
            <p:cNvPr id="71" name="Rectangle: Rounded Corners 70">
              <a:extLst>
                <a:ext uri="{FF2B5EF4-FFF2-40B4-BE49-F238E27FC236}">
                  <a16:creationId xmlns:a16="http://schemas.microsoft.com/office/drawing/2014/main" id="{9D69B05C-5B1F-27C0-0180-57C4167A5F45}"/>
                </a:ext>
              </a:extLst>
            </p:cNvPr>
            <p:cNvSpPr/>
            <p:nvPr/>
          </p:nvSpPr>
          <p:spPr>
            <a:xfrm>
              <a:off x="7101071" y="306828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Isosceles Triangle 71">
              <a:extLst>
                <a:ext uri="{FF2B5EF4-FFF2-40B4-BE49-F238E27FC236}">
                  <a16:creationId xmlns:a16="http://schemas.microsoft.com/office/drawing/2014/main" id="{3AD6399A-E7C4-F622-4B84-4E888EBDFE05}"/>
                </a:ext>
              </a:extLst>
            </p:cNvPr>
            <p:cNvSpPr/>
            <p:nvPr/>
          </p:nvSpPr>
          <p:spPr>
            <a:xfrm rot="16200000">
              <a:off x="6956467" y="3354007"/>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2B6EFA5-ED2D-57F9-4865-6B03673A410F}"/>
              </a:ext>
            </a:extLst>
          </p:cNvPr>
          <p:cNvSpPr>
            <a:spLocks noGrp="1"/>
          </p:cNvSpPr>
          <p:nvPr>
            <p:ph type="title"/>
          </p:nvPr>
        </p:nvSpPr>
        <p:spPr/>
        <p:txBody>
          <a:bodyPr>
            <a:normAutofit/>
          </a:bodyPr>
          <a:lstStyle/>
          <a:p>
            <a:r>
              <a:rPr lang="en-US"/>
              <a:t>Prospecting strategies </a:t>
            </a:r>
          </a:p>
        </p:txBody>
      </p:sp>
      <p:sp>
        <p:nvSpPr>
          <p:cNvPr id="6" name="TextBox 5">
            <a:extLst>
              <a:ext uri="{FF2B5EF4-FFF2-40B4-BE49-F238E27FC236}">
                <a16:creationId xmlns:a16="http://schemas.microsoft.com/office/drawing/2014/main" id="{D0D531F2-CD89-16C2-F5E0-FE60679B6F50}"/>
              </a:ext>
            </a:extLst>
          </p:cNvPr>
          <p:cNvSpPr txBox="1"/>
          <p:nvPr/>
        </p:nvSpPr>
        <p:spPr>
          <a:xfrm>
            <a:off x="4253546" y="2451297"/>
            <a:ext cx="6599794" cy="646331"/>
          </a:xfrm>
          <a:prstGeom prst="rect">
            <a:avLst/>
          </a:prstGeom>
          <a:noFill/>
        </p:spPr>
        <p:txBody>
          <a:bodyPr wrap="square">
            <a:spAutoFit/>
          </a:bodyPr>
          <a:lstStyle/>
          <a:p>
            <a:r>
              <a:rPr lang="en-US" b="1" dirty="0">
                <a:solidFill>
                  <a:schemeClr val="bg1"/>
                </a:solidFill>
                <a:latin typeface="ATT Aleck Sans" panose="020B0503020203020204" pitchFamily="34" charset="0"/>
                <a:cs typeface="ATT Aleck Sans" panose="020B0503020203020204" pitchFamily="34" charset="0"/>
              </a:rPr>
              <a:t>Product-based: </a:t>
            </a:r>
            <a:r>
              <a:rPr lang="en-US" dirty="0">
                <a:solidFill>
                  <a:schemeClr val="bg1"/>
                </a:solidFill>
                <a:latin typeface="ATT Aleck Sans" panose="020B0503020203020204" pitchFamily="34" charset="0"/>
                <a:cs typeface="ATT Aleck Sans" panose="020B0503020203020204" pitchFamily="34" charset="0"/>
              </a:rPr>
              <a:t>Targeting companies or contacts that are a strong fit for a specific ABC product or solution</a:t>
            </a:r>
            <a:endParaRPr lang="en-US" b="1" dirty="0">
              <a:solidFill>
                <a:schemeClr val="bg1"/>
              </a:solidFill>
              <a:latin typeface="ATT Aleck Sans" panose="020B0503020203020204" pitchFamily="34" charset="0"/>
              <a:cs typeface="ATT Aleck Sans" panose="020B0503020203020204" pitchFamily="34" charset="0"/>
            </a:endParaRPr>
          </a:p>
        </p:txBody>
      </p:sp>
      <p:sp>
        <p:nvSpPr>
          <p:cNvPr id="7" name="TextBox 6">
            <a:extLst>
              <a:ext uri="{FF2B5EF4-FFF2-40B4-BE49-F238E27FC236}">
                <a16:creationId xmlns:a16="http://schemas.microsoft.com/office/drawing/2014/main" id="{E2A997A7-A3AA-3AA1-C8BF-C264BAD01130}"/>
              </a:ext>
            </a:extLst>
          </p:cNvPr>
          <p:cNvSpPr txBox="1"/>
          <p:nvPr/>
        </p:nvSpPr>
        <p:spPr>
          <a:xfrm>
            <a:off x="4253546" y="1601827"/>
            <a:ext cx="6599793" cy="646331"/>
          </a:xfrm>
          <a:prstGeom prst="rect">
            <a:avLst/>
          </a:prstGeom>
          <a:noFill/>
        </p:spPr>
        <p:txBody>
          <a:bodyPr wrap="square">
            <a:spAutoFit/>
          </a:bodyPr>
          <a:lstStyle/>
          <a:p>
            <a:r>
              <a:rPr lang="en-US" b="1" dirty="0">
                <a:solidFill>
                  <a:schemeClr val="bg1"/>
                </a:solidFill>
                <a:latin typeface="ATT Aleck Sans" panose="020B0503020203020204" pitchFamily="34" charset="0"/>
                <a:cs typeface="ATT Aleck Sans" panose="020B0503020203020204" pitchFamily="34" charset="0"/>
              </a:rPr>
              <a:t>Industry-based:  </a:t>
            </a:r>
            <a:r>
              <a:rPr lang="en-US" dirty="0">
                <a:solidFill>
                  <a:schemeClr val="bg1"/>
                </a:solidFill>
                <a:latin typeface="ATT Aleck Sans" panose="020B0503020203020204" pitchFamily="34" charset="0"/>
                <a:cs typeface="ATT Aleck Sans" panose="020B0503020203020204" pitchFamily="34" charset="0"/>
              </a:rPr>
              <a:t>Focusing your efforts on specific industries (verticals) like healthcare, finance, retail, or manufacturing</a:t>
            </a:r>
            <a:endParaRPr lang="en-US" b="1" dirty="0">
              <a:solidFill>
                <a:schemeClr val="bg1"/>
              </a:solidFill>
              <a:latin typeface="ATT Aleck Sans" panose="020B0503020203020204" pitchFamily="34" charset="0"/>
              <a:cs typeface="ATT Aleck Sans" panose="020B0503020203020204" pitchFamily="34" charset="0"/>
            </a:endParaRPr>
          </a:p>
        </p:txBody>
      </p:sp>
      <p:sp>
        <p:nvSpPr>
          <p:cNvPr id="8" name="TextBox 7">
            <a:extLst>
              <a:ext uri="{FF2B5EF4-FFF2-40B4-BE49-F238E27FC236}">
                <a16:creationId xmlns:a16="http://schemas.microsoft.com/office/drawing/2014/main" id="{8F147D44-B97B-45D7-EA2E-6218FEED245C}"/>
              </a:ext>
            </a:extLst>
          </p:cNvPr>
          <p:cNvSpPr txBox="1"/>
          <p:nvPr/>
        </p:nvSpPr>
        <p:spPr>
          <a:xfrm>
            <a:off x="4253546" y="3315651"/>
            <a:ext cx="7305258" cy="646331"/>
          </a:xfrm>
          <a:prstGeom prst="rect">
            <a:avLst/>
          </a:prstGeom>
          <a:noFill/>
        </p:spPr>
        <p:txBody>
          <a:bodyPr wrap="square">
            <a:spAutoFit/>
          </a:bodyPr>
          <a:lstStyle/>
          <a:p>
            <a:r>
              <a:rPr lang="en-US" b="1" dirty="0">
                <a:solidFill>
                  <a:schemeClr val="bg1"/>
                </a:solidFill>
                <a:latin typeface="ATT Aleck Sans" panose="020B0503020203020204" pitchFamily="34" charset="0"/>
                <a:cs typeface="ATT Aleck Sans" panose="020B0503020203020204" pitchFamily="34" charset="0"/>
              </a:rPr>
              <a:t>Wallet share: </a:t>
            </a:r>
            <a:r>
              <a:rPr lang="en-US" dirty="0">
                <a:solidFill>
                  <a:schemeClr val="bg1"/>
                </a:solidFill>
                <a:latin typeface="ATT Aleck Sans" panose="020B0503020203020204" pitchFamily="34" charset="0"/>
                <a:cs typeface="ATT Aleck Sans" panose="020B0503020203020204" pitchFamily="34" charset="0"/>
              </a:rPr>
              <a:t>Looking for more business within current ABC customer accounts, upselling or cross-selling</a:t>
            </a:r>
          </a:p>
        </p:txBody>
      </p:sp>
      <p:sp>
        <p:nvSpPr>
          <p:cNvPr id="9" name="TextBox 8">
            <a:extLst>
              <a:ext uri="{FF2B5EF4-FFF2-40B4-BE49-F238E27FC236}">
                <a16:creationId xmlns:a16="http://schemas.microsoft.com/office/drawing/2014/main" id="{D23C89FE-909E-EC81-0FBC-D4AD012B3CCB}"/>
              </a:ext>
            </a:extLst>
          </p:cNvPr>
          <p:cNvSpPr txBox="1"/>
          <p:nvPr/>
        </p:nvSpPr>
        <p:spPr>
          <a:xfrm>
            <a:off x="4253546" y="4177514"/>
            <a:ext cx="7305259" cy="646331"/>
          </a:xfrm>
          <a:prstGeom prst="rect">
            <a:avLst/>
          </a:prstGeom>
          <a:noFill/>
        </p:spPr>
        <p:txBody>
          <a:bodyPr wrap="square">
            <a:spAutoFit/>
          </a:bodyPr>
          <a:lstStyle/>
          <a:p>
            <a:r>
              <a:rPr lang="en-US" b="1" dirty="0">
                <a:solidFill>
                  <a:schemeClr val="bg1"/>
                </a:solidFill>
                <a:latin typeface="ATT Aleck Sans" panose="020B0503020203020204" pitchFamily="34" charset="0"/>
                <a:cs typeface="ATT Aleck Sans" panose="020B0503020203020204" pitchFamily="34" charset="0"/>
              </a:rPr>
              <a:t>Geography-based: </a:t>
            </a:r>
            <a:r>
              <a:rPr lang="en-US" dirty="0">
                <a:solidFill>
                  <a:schemeClr val="bg1"/>
                </a:solidFill>
                <a:latin typeface="ATT Aleck Sans" panose="020B0503020203020204" pitchFamily="34" charset="0"/>
                <a:cs typeface="ATT Aleck Sans" panose="020B0503020203020204" pitchFamily="34" charset="0"/>
              </a:rPr>
              <a:t>Organizing your prospecting by physical location, national, regional, state, city, or metro area</a:t>
            </a:r>
          </a:p>
        </p:txBody>
      </p:sp>
      <p:sp>
        <p:nvSpPr>
          <p:cNvPr id="10" name="TextBox 9">
            <a:extLst>
              <a:ext uri="{FF2B5EF4-FFF2-40B4-BE49-F238E27FC236}">
                <a16:creationId xmlns:a16="http://schemas.microsoft.com/office/drawing/2014/main" id="{592741CA-AF05-08F6-9E71-4A3FE843E919}"/>
              </a:ext>
            </a:extLst>
          </p:cNvPr>
          <p:cNvSpPr txBox="1"/>
          <p:nvPr/>
        </p:nvSpPr>
        <p:spPr>
          <a:xfrm>
            <a:off x="4253546" y="5022777"/>
            <a:ext cx="7492932" cy="657292"/>
          </a:xfrm>
          <a:prstGeom prst="rect">
            <a:avLst/>
          </a:prstGeom>
          <a:noFill/>
        </p:spPr>
        <p:txBody>
          <a:bodyPr wrap="square">
            <a:spAutoFit/>
          </a:bodyPr>
          <a:lstStyle/>
          <a:p>
            <a:r>
              <a:rPr lang="en-US" b="1" dirty="0">
                <a:solidFill>
                  <a:schemeClr val="bg1"/>
                </a:solidFill>
                <a:latin typeface="ATT Aleck Sans" panose="020B0503020203020204" pitchFamily="34" charset="0"/>
                <a:cs typeface="ATT Aleck Sans" panose="020B0503020203020204" pitchFamily="34" charset="0"/>
              </a:rPr>
              <a:t>Cross-sell and convergence: </a:t>
            </a:r>
            <a:r>
              <a:rPr lang="en-US" dirty="0">
                <a:solidFill>
                  <a:schemeClr val="bg1"/>
                </a:solidFill>
                <a:latin typeface="ATT Aleck Sans" panose="020B0503020203020204" pitchFamily="34" charset="0"/>
                <a:cs typeface="ATT Aleck Sans" panose="020B0503020203020204" pitchFamily="34" charset="0"/>
              </a:rPr>
              <a:t>Approaching existing ABC customers with bundled solutions that combine multiple products or services</a:t>
            </a:r>
          </a:p>
        </p:txBody>
      </p:sp>
      <p:sp>
        <p:nvSpPr>
          <p:cNvPr id="17" name="TextBox 16">
            <a:extLst>
              <a:ext uri="{FF2B5EF4-FFF2-40B4-BE49-F238E27FC236}">
                <a16:creationId xmlns:a16="http://schemas.microsoft.com/office/drawing/2014/main" id="{467481BA-CC83-57FA-C5F4-A339605C1BC4}"/>
              </a:ext>
            </a:extLst>
          </p:cNvPr>
          <p:cNvSpPr txBox="1"/>
          <p:nvPr/>
        </p:nvSpPr>
        <p:spPr>
          <a:xfrm>
            <a:off x="3636430" y="1727430"/>
            <a:ext cx="402100" cy="369332"/>
          </a:xfrm>
          <a:prstGeom prst="rect">
            <a:avLst/>
          </a:prstGeom>
          <a:noFill/>
        </p:spPr>
        <p:txBody>
          <a:bodyPr wrap="square" rtlCol="0">
            <a:spAutoFit/>
          </a:bodyPr>
          <a:lstStyle/>
          <a:p>
            <a:pPr algn="ctr"/>
            <a:r>
              <a:rPr lang="en-US" b="1" dirty="0">
                <a:solidFill>
                  <a:schemeClr val="bg1"/>
                </a:solidFill>
                <a:latin typeface="ATT Aleck Sans" panose="020B0503020203020204" pitchFamily="34" charset="0"/>
                <a:cs typeface="ATT Aleck Sans" panose="020B0503020203020204" pitchFamily="34" charset="0"/>
              </a:rPr>
              <a:t>1</a:t>
            </a:r>
          </a:p>
        </p:txBody>
      </p:sp>
      <p:sp>
        <p:nvSpPr>
          <p:cNvPr id="18" name="TextBox 17">
            <a:extLst>
              <a:ext uri="{FF2B5EF4-FFF2-40B4-BE49-F238E27FC236}">
                <a16:creationId xmlns:a16="http://schemas.microsoft.com/office/drawing/2014/main" id="{63EF62F8-0490-FAEC-BB5B-25BC89372F16}"/>
              </a:ext>
            </a:extLst>
          </p:cNvPr>
          <p:cNvSpPr txBox="1"/>
          <p:nvPr/>
        </p:nvSpPr>
        <p:spPr>
          <a:xfrm>
            <a:off x="3636430" y="2584729"/>
            <a:ext cx="402100" cy="369332"/>
          </a:xfrm>
          <a:prstGeom prst="rect">
            <a:avLst/>
          </a:prstGeom>
          <a:noFill/>
        </p:spPr>
        <p:txBody>
          <a:bodyPr wrap="square" rtlCol="0">
            <a:spAutoFit/>
          </a:bodyPr>
          <a:lstStyle/>
          <a:p>
            <a:pPr algn="ctr"/>
            <a:r>
              <a:rPr lang="en-US" b="1" dirty="0">
                <a:solidFill>
                  <a:schemeClr val="bg1"/>
                </a:solidFill>
                <a:latin typeface="ATT Aleck Sans" panose="020B0503020203020204" pitchFamily="34" charset="0"/>
                <a:cs typeface="ATT Aleck Sans" panose="020B0503020203020204" pitchFamily="34" charset="0"/>
              </a:rPr>
              <a:t>2</a:t>
            </a:r>
          </a:p>
        </p:txBody>
      </p:sp>
      <p:sp>
        <p:nvSpPr>
          <p:cNvPr id="19" name="TextBox 18">
            <a:extLst>
              <a:ext uri="{FF2B5EF4-FFF2-40B4-BE49-F238E27FC236}">
                <a16:creationId xmlns:a16="http://schemas.microsoft.com/office/drawing/2014/main" id="{E095A3F7-44FD-727B-A8BB-3512870BA0ED}"/>
              </a:ext>
            </a:extLst>
          </p:cNvPr>
          <p:cNvSpPr txBox="1"/>
          <p:nvPr/>
        </p:nvSpPr>
        <p:spPr>
          <a:xfrm>
            <a:off x="3636430" y="3442028"/>
            <a:ext cx="402100" cy="369332"/>
          </a:xfrm>
          <a:prstGeom prst="rect">
            <a:avLst/>
          </a:prstGeom>
          <a:noFill/>
        </p:spPr>
        <p:txBody>
          <a:bodyPr wrap="square" rtlCol="0">
            <a:spAutoFit/>
          </a:bodyPr>
          <a:lstStyle/>
          <a:p>
            <a:pPr algn="ctr"/>
            <a:r>
              <a:rPr lang="en-US" b="1" dirty="0">
                <a:solidFill>
                  <a:schemeClr val="bg1"/>
                </a:solidFill>
                <a:latin typeface="ATT Aleck Sans" panose="020B0503020203020204" pitchFamily="34" charset="0"/>
                <a:cs typeface="ATT Aleck Sans" panose="020B0503020203020204" pitchFamily="34" charset="0"/>
              </a:rPr>
              <a:t>3</a:t>
            </a:r>
          </a:p>
        </p:txBody>
      </p:sp>
      <p:sp>
        <p:nvSpPr>
          <p:cNvPr id="20" name="TextBox 19">
            <a:extLst>
              <a:ext uri="{FF2B5EF4-FFF2-40B4-BE49-F238E27FC236}">
                <a16:creationId xmlns:a16="http://schemas.microsoft.com/office/drawing/2014/main" id="{772BEC7D-7A73-A9D2-6B84-30B6392D98C9}"/>
              </a:ext>
            </a:extLst>
          </p:cNvPr>
          <p:cNvSpPr txBox="1"/>
          <p:nvPr/>
        </p:nvSpPr>
        <p:spPr>
          <a:xfrm>
            <a:off x="3636430" y="4299327"/>
            <a:ext cx="402100" cy="369332"/>
          </a:xfrm>
          <a:prstGeom prst="rect">
            <a:avLst/>
          </a:prstGeom>
          <a:noFill/>
        </p:spPr>
        <p:txBody>
          <a:bodyPr wrap="square" rtlCol="0" anchor="ctr">
            <a:spAutoFit/>
          </a:bodyPr>
          <a:lstStyle/>
          <a:p>
            <a:pPr algn="ctr"/>
            <a:r>
              <a:rPr lang="en-US" b="1" dirty="0">
                <a:solidFill>
                  <a:schemeClr val="bg1"/>
                </a:solidFill>
                <a:latin typeface="ATT Aleck Sans" panose="020B0503020203020204" pitchFamily="34" charset="0"/>
                <a:cs typeface="ATT Aleck Sans" panose="020B0503020203020204" pitchFamily="34" charset="0"/>
              </a:rPr>
              <a:t>4</a:t>
            </a:r>
          </a:p>
        </p:txBody>
      </p:sp>
      <p:sp>
        <p:nvSpPr>
          <p:cNvPr id="21" name="TextBox 20">
            <a:extLst>
              <a:ext uri="{FF2B5EF4-FFF2-40B4-BE49-F238E27FC236}">
                <a16:creationId xmlns:a16="http://schemas.microsoft.com/office/drawing/2014/main" id="{C7AC4AC1-7C3F-0FAD-FCFF-9C77574A62F5}"/>
              </a:ext>
            </a:extLst>
          </p:cNvPr>
          <p:cNvSpPr txBox="1"/>
          <p:nvPr/>
        </p:nvSpPr>
        <p:spPr>
          <a:xfrm>
            <a:off x="3636430" y="5156627"/>
            <a:ext cx="402100" cy="369332"/>
          </a:xfrm>
          <a:prstGeom prst="rect">
            <a:avLst/>
          </a:prstGeom>
          <a:noFill/>
        </p:spPr>
        <p:txBody>
          <a:bodyPr wrap="square" rtlCol="0">
            <a:spAutoFit/>
          </a:bodyPr>
          <a:lstStyle/>
          <a:p>
            <a:pPr algn="ctr"/>
            <a:r>
              <a:rPr lang="en-US" b="1">
                <a:solidFill>
                  <a:schemeClr val="bg1"/>
                </a:solidFill>
                <a:latin typeface="ATT Aleck Sans" panose="020B0503020203020204" pitchFamily="34" charset="0"/>
                <a:cs typeface="ATT Aleck Sans" panose="020B0503020203020204" pitchFamily="34" charset="0"/>
              </a:rPr>
              <a:t>5</a:t>
            </a:r>
          </a:p>
        </p:txBody>
      </p:sp>
      <p:pic>
        <p:nvPicPr>
          <p:cNvPr id="45" name="Picture 44">
            <a:extLst>
              <a:ext uri="{FF2B5EF4-FFF2-40B4-BE49-F238E27FC236}">
                <a16:creationId xmlns:a16="http://schemas.microsoft.com/office/drawing/2014/main" id="{F4A3F161-34DC-F158-00CF-4F3480A7B0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99" t="7853" r="23645" b="8060"/>
          <a:stretch>
            <a:fillRect/>
          </a:stretch>
        </p:blipFill>
        <p:spPr bwMode="auto">
          <a:xfrm>
            <a:off x="547609" y="2599280"/>
            <a:ext cx="2084817" cy="2084863"/>
          </a:xfrm>
          <a:custGeom>
            <a:avLst/>
            <a:gdLst>
              <a:gd name="csX0" fmla="*/ 208628 w 2084817"/>
              <a:gd name="csY0" fmla="*/ 0 h 2084863"/>
              <a:gd name="csX1" fmla="*/ 1876189 w 2084817"/>
              <a:gd name="csY1" fmla="*/ 0 h 2084863"/>
              <a:gd name="csX2" fmla="*/ 2084817 w 2084817"/>
              <a:gd name="csY2" fmla="*/ 208628 h 2084863"/>
              <a:gd name="csX3" fmla="*/ 2084817 w 2084817"/>
              <a:gd name="csY3" fmla="*/ 1876235 h 2084863"/>
              <a:gd name="csX4" fmla="*/ 1876189 w 2084817"/>
              <a:gd name="csY4" fmla="*/ 2084863 h 2084863"/>
              <a:gd name="csX5" fmla="*/ 208628 w 2084817"/>
              <a:gd name="csY5" fmla="*/ 2084863 h 2084863"/>
              <a:gd name="csX6" fmla="*/ 0 w 2084817"/>
              <a:gd name="csY6" fmla="*/ 1876235 h 2084863"/>
              <a:gd name="csX7" fmla="*/ 0 w 2084817"/>
              <a:gd name="csY7" fmla="*/ 208628 h 2084863"/>
              <a:gd name="csX8" fmla="*/ 208628 w 2084817"/>
              <a:gd name="csY8" fmla="*/ 0 h 20848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84817" h="2084863">
                <a:moveTo>
                  <a:pt x="208628" y="0"/>
                </a:moveTo>
                <a:lnTo>
                  <a:pt x="1876189" y="0"/>
                </a:lnTo>
                <a:cubicBezTo>
                  <a:pt x="1991411" y="0"/>
                  <a:pt x="2084817" y="93406"/>
                  <a:pt x="2084817" y="208628"/>
                </a:cubicBezTo>
                <a:lnTo>
                  <a:pt x="2084817" y="1876235"/>
                </a:lnTo>
                <a:cubicBezTo>
                  <a:pt x="2084817" y="1991457"/>
                  <a:pt x="1991411" y="2084863"/>
                  <a:pt x="1876189" y="2084863"/>
                </a:cubicBezTo>
                <a:lnTo>
                  <a:pt x="208628" y="2084863"/>
                </a:lnTo>
                <a:cubicBezTo>
                  <a:pt x="93406" y="2084863"/>
                  <a:pt x="0" y="1991457"/>
                  <a:pt x="0" y="1876235"/>
                </a:cubicBezTo>
                <a:lnTo>
                  <a:pt x="0" y="208628"/>
                </a:lnTo>
                <a:cubicBezTo>
                  <a:pt x="0" y="93406"/>
                  <a:pt x="93406" y="0"/>
                  <a:pt x="208628" y="0"/>
                </a:cubicBezTo>
                <a:close/>
              </a:path>
            </a:pathLst>
          </a:custGeom>
          <a:ln w="38100">
            <a:solidFill>
              <a:schemeClr val="bg1"/>
            </a:solidFill>
          </a:ln>
          <a:extLst>
            <a:ext uri="{909E8E84-426E-40DD-AFC4-6F175D3DCCD1}">
              <a14:hiddenFill xmlns:a14="http://schemas.microsoft.com/office/drawing/2010/main">
                <a:solidFill>
                  <a:srgbClr val="FFFFFF"/>
                </a:solidFill>
              </a14:hiddenFill>
            </a:ext>
          </a:extLst>
        </p:spPr>
      </p:pic>
      <p:sp>
        <p:nvSpPr>
          <p:cNvPr id="47" name="Right Bracket 46">
            <a:extLst>
              <a:ext uri="{FF2B5EF4-FFF2-40B4-BE49-F238E27FC236}">
                <a16:creationId xmlns:a16="http://schemas.microsoft.com/office/drawing/2014/main" id="{C376D5E0-2E60-BB8D-D734-163B23890BDD}"/>
              </a:ext>
            </a:extLst>
          </p:cNvPr>
          <p:cNvSpPr/>
          <p:nvPr/>
        </p:nvSpPr>
        <p:spPr>
          <a:xfrm>
            <a:off x="2761643" y="1639920"/>
            <a:ext cx="335891" cy="4003582"/>
          </a:xfrm>
          <a:prstGeom prst="rightBracket">
            <a:avLst>
              <a:gd name="adj" fmla="val 112865"/>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8" name="Group 67">
            <a:extLst>
              <a:ext uri="{FF2B5EF4-FFF2-40B4-BE49-F238E27FC236}">
                <a16:creationId xmlns:a16="http://schemas.microsoft.com/office/drawing/2014/main" id="{5D2A532E-94DA-817C-AE58-E8B7E0F42353}"/>
              </a:ext>
            </a:extLst>
          </p:cNvPr>
          <p:cNvGrpSpPr/>
          <p:nvPr/>
        </p:nvGrpSpPr>
        <p:grpSpPr>
          <a:xfrm>
            <a:off x="2953585" y="2633083"/>
            <a:ext cx="292153" cy="292310"/>
            <a:chOff x="2831739" y="2433607"/>
            <a:chExt cx="292153" cy="292310"/>
          </a:xfrm>
        </p:grpSpPr>
        <p:sp>
          <p:nvSpPr>
            <p:cNvPr id="53" name="Freeform: Shape 52">
              <a:extLst>
                <a:ext uri="{FF2B5EF4-FFF2-40B4-BE49-F238E27FC236}">
                  <a16:creationId xmlns:a16="http://schemas.microsoft.com/office/drawing/2014/main" id="{9D3D04ED-65A5-BA60-545E-8AAC7B48C9C9}"/>
                </a:ext>
              </a:extLst>
            </p:cNvPr>
            <p:cNvSpPr/>
            <p:nvPr/>
          </p:nvSpPr>
          <p:spPr>
            <a:xfrm>
              <a:off x="2855097" y="2457044"/>
              <a:ext cx="245436" cy="245436"/>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009FDB"/>
            </a:solidFill>
            <a:ln w="0" cap="flat">
              <a:noFill/>
              <a:prstDash val="solid"/>
              <a:miter/>
            </a:ln>
          </p:spPr>
          <p:txBody>
            <a:bodyPr/>
            <a:lstStyle/>
            <a:p>
              <a:endParaRPr lang="en-US"/>
            </a:p>
          </p:txBody>
        </p:sp>
        <p:sp>
          <p:nvSpPr>
            <p:cNvPr id="54" name="Freeform: Shape 53">
              <a:extLst>
                <a:ext uri="{FF2B5EF4-FFF2-40B4-BE49-F238E27FC236}">
                  <a16:creationId xmlns:a16="http://schemas.microsoft.com/office/drawing/2014/main" id="{97D92860-F522-C231-D8D1-B724C1246EF1}"/>
                </a:ext>
              </a:extLst>
            </p:cNvPr>
            <p:cNvSpPr/>
            <p:nvPr/>
          </p:nvSpPr>
          <p:spPr>
            <a:xfrm>
              <a:off x="2831739" y="2433607"/>
              <a:ext cx="292153" cy="292310"/>
            </a:xfrm>
            <a:custGeom>
              <a:avLst/>
              <a:gdLst>
                <a:gd name="csX0" fmla="*/ 286237 w 292153"/>
                <a:gd name="csY0" fmla="*/ 187425 h 292310"/>
                <a:gd name="csX1" fmla="*/ 278875 w 292153"/>
                <a:gd name="csY1" fmla="*/ 207058 h 292310"/>
                <a:gd name="csX2" fmla="*/ 196895 w 292153"/>
                <a:gd name="csY2" fmla="*/ 283113 h 292310"/>
                <a:gd name="csX3" fmla="*/ 85144 w 292153"/>
                <a:gd name="csY3" fmla="*/ 278899 h 292310"/>
                <a:gd name="csX4" fmla="*/ 5916 w 292153"/>
                <a:gd name="csY4" fmla="*/ 104801 h 292310"/>
                <a:gd name="csX5" fmla="*/ 13278 w 292153"/>
                <a:gd name="csY5" fmla="*/ 85168 h 292310"/>
                <a:gd name="csX6" fmla="*/ 207010 w 292153"/>
                <a:gd name="csY6" fmla="*/ 13302 h 292310"/>
                <a:gd name="csX7" fmla="*/ 286237 w 292153"/>
                <a:gd name="csY7" fmla="*/ 187400 h 292310"/>
                <a:gd name="csX8" fmla="*/ 41613 w 292153"/>
                <a:gd name="csY8" fmla="*/ 115362 h 292310"/>
                <a:gd name="csX9" fmla="*/ 100662 w 292153"/>
                <a:gd name="csY9" fmla="*/ 245061 h 292310"/>
                <a:gd name="csX10" fmla="*/ 183955 w 292153"/>
                <a:gd name="csY10" fmla="*/ 248184 h 292310"/>
                <a:gd name="csX11" fmla="*/ 245037 w 292153"/>
                <a:gd name="csY11" fmla="*/ 191515 h 292310"/>
                <a:gd name="csX12" fmla="*/ 250540 w 292153"/>
                <a:gd name="csY12" fmla="*/ 176840 h 292310"/>
                <a:gd name="csX13" fmla="*/ 191491 w 292153"/>
                <a:gd name="csY13" fmla="*/ 47116 h 292310"/>
                <a:gd name="csX14" fmla="*/ 47116 w 292153"/>
                <a:gd name="csY14" fmla="*/ 100661 h 292310"/>
                <a:gd name="csX15" fmla="*/ 41613 w 292153"/>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3" h="292310">
                  <a:moveTo>
                    <a:pt x="286237" y="187425"/>
                  </a:moveTo>
                  <a:cubicBezTo>
                    <a:pt x="284254" y="194093"/>
                    <a:pt x="281775" y="200712"/>
                    <a:pt x="278875" y="207058"/>
                  </a:cubicBezTo>
                  <a:cubicBezTo>
                    <a:pt x="262588" y="242532"/>
                    <a:pt x="233485" y="269528"/>
                    <a:pt x="196895" y="283113"/>
                  </a:cubicBezTo>
                  <a:cubicBezTo>
                    <a:pt x="160306" y="296698"/>
                    <a:pt x="120617" y="295186"/>
                    <a:pt x="85144" y="278899"/>
                  </a:cubicBezTo>
                  <a:cubicBezTo>
                    <a:pt x="19525" y="248804"/>
                    <a:pt x="-14536" y="173939"/>
                    <a:pt x="5916" y="104801"/>
                  </a:cubicBezTo>
                  <a:cubicBezTo>
                    <a:pt x="7899" y="98133"/>
                    <a:pt x="10378" y="91514"/>
                    <a:pt x="13278" y="85168"/>
                  </a:cubicBezTo>
                  <a:cubicBezTo>
                    <a:pt x="46868" y="11939"/>
                    <a:pt x="133781" y="-20287"/>
                    <a:pt x="207010"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dirty="0"/>
            </a:p>
          </p:txBody>
        </p:sp>
        <p:sp>
          <p:nvSpPr>
            <p:cNvPr id="55" name="Freeform: Shape 54">
              <a:extLst>
                <a:ext uri="{FF2B5EF4-FFF2-40B4-BE49-F238E27FC236}">
                  <a16:creationId xmlns:a16="http://schemas.microsoft.com/office/drawing/2014/main" id="{451E9CE9-EAE2-B80D-EB1D-B6C1089375C5}"/>
                </a:ext>
              </a:extLst>
            </p:cNvPr>
            <p:cNvSpPr/>
            <p:nvPr/>
          </p:nvSpPr>
          <p:spPr>
            <a:xfrm>
              <a:off x="2909565" y="2511512"/>
              <a:ext cx="136500" cy="136500"/>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dirty="0"/>
            </a:p>
          </p:txBody>
        </p:sp>
      </p:grpSp>
      <p:grpSp>
        <p:nvGrpSpPr>
          <p:cNvPr id="69" name="Group 68">
            <a:extLst>
              <a:ext uri="{FF2B5EF4-FFF2-40B4-BE49-F238E27FC236}">
                <a16:creationId xmlns:a16="http://schemas.microsoft.com/office/drawing/2014/main" id="{63FD25C5-7F71-BFC1-B633-CB7A9E99A901}"/>
              </a:ext>
            </a:extLst>
          </p:cNvPr>
          <p:cNvGrpSpPr/>
          <p:nvPr/>
        </p:nvGrpSpPr>
        <p:grpSpPr>
          <a:xfrm>
            <a:off x="2953585" y="3494364"/>
            <a:ext cx="292153" cy="292310"/>
            <a:chOff x="2854562" y="3171612"/>
            <a:chExt cx="292153" cy="292310"/>
          </a:xfrm>
        </p:grpSpPr>
        <p:sp>
          <p:nvSpPr>
            <p:cNvPr id="56" name="Freeform: Shape 55">
              <a:extLst>
                <a:ext uri="{FF2B5EF4-FFF2-40B4-BE49-F238E27FC236}">
                  <a16:creationId xmlns:a16="http://schemas.microsoft.com/office/drawing/2014/main" id="{3656A083-6ECC-BB82-4631-F6E62EDB2078}"/>
                </a:ext>
              </a:extLst>
            </p:cNvPr>
            <p:cNvSpPr/>
            <p:nvPr/>
          </p:nvSpPr>
          <p:spPr>
            <a:xfrm>
              <a:off x="2877920" y="3195049"/>
              <a:ext cx="245436" cy="245436"/>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009FDB"/>
            </a:solidFill>
            <a:ln w="0" cap="flat">
              <a:noFill/>
              <a:prstDash val="solid"/>
              <a:miter/>
            </a:ln>
          </p:spPr>
          <p:txBody>
            <a:bodyPr/>
            <a:lstStyle/>
            <a:p>
              <a:endParaRPr lang="en-US"/>
            </a:p>
          </p:txBody>
        </p:sp>
        <p:sp>
          <p:nvSpPr>
            <p:cNvPr id="57" name="Freeform: Shape 56">
              <a:extLst>
                <a:ext uri="{FF2B5EF4-FFF2-40B4-BE49-F238E27FC236}">
                  <a16:creationId xmlns:a16="http://schemas.microsoft.com/office/drawing/2014/main" id="{7EF719C7-1C50-00A4-F30A-84376D36409C}"/>
                </a:ext>
              </a:extLst>
            </p:cNvPr>
            <p:cNvSpPr/>
            <p:nvPr/>
          </p:nvSpPr>
          <p:spPr>
            <a:xfrm>
              <a:off x="2854562" y="3171612"/>
              <a:ext cx="292153" cy="292310"/>
            </a:xfrm>
            <a:custGeom>
              <a:avLst/>
              <a:gdLst>
                <a:gd name="csX0" fmla="*/ 286237 w 292153"/>
                <a:gd name="csY0" fmla="*/ 187425 h 292310"/>
                <a:gd name="csX1" fmla="*/ 278875 w 292153"/>
                <a:gd name="csY1" fmla="*/ 207058 h 292310"/>
                <a:gd name="csX2" fmla="*/ 196895 w 292153"/>
                <a:gd name="csY2" fmla="*/ 283113 h 292310"/>
                <a:gd name="csX3" fmla="*/ 85144 w 292153"/>
                <a:gd name="csY3" fmla="*/ 278899 h 292310"/>
                <a:gd name="csX4" fmla="*/ 5916 w 292153"/>
                <a:gd name="csY4" fmla="*/ 104801 h 292310"/>
                <a:gd name="csX5" fmla="*/ 13278 w 292153"/>
                <a:gd name="csY5" fmla="*/ 85168 h 292310"/>
                <a:gd name="csX6" fmla="*/ 207010 w 292153"/>
                <a:gd name="csY6" fmla="*/ 13302 h 292310"/>
                <a:gd name="csX7" fmla="*/ 286237 w 292153"/>
                <a:gd name="csY7" fmla="*/ 187400 h 292310"/>
                <a:gd name="csX8" fmla="*/ 41613 w 292153"/>
                <a:gd name="csY8" fmla="*/ 115362 h 292310"/>
                <a:gd name="csX9" fmla="*/ 100662 w 292153"/>
                <a:gd name="csY9" fmla="*/ 245061 h 292310"/>
                <a:gd name="csX10" fmla="*/ 183955 w 292153"/>
                <a:gd name="csY10" fmla="*/ 248184 h 292310"/>
                <a:gd name="csX11" fmla="*/ 245037 w 292153"/>
                <a:gd name="csY11" fmla="*/ 191515 h 292310"/>
                <a:gd name="csX12" fmla="*/ 250540 w 292153"/>
                <a:gd name="csY12" fmla="*/ 176840 h 292310"/>
                <a:gd name="csX13" fmla="*/ 191491 w 292153"/>
                <a:gd name="csY13" fmla="*/ 47116 h 292310"/>
                <a:gd name="csX14" fmla="*/ 47116 w 292153"/>
                <a:gd name="csY14" fmla="*/ 100661 h 292310"/>
                <a:gd name="csX15" fmla="*/ 41613 w 292153"/>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3" h="292310">
                  <a:moveTo>
                    <a:pt x="286237" y="187425"/>
                  </a:moveTo>
                  <a:cubicBezTo>
                    <a:pt x="284254" y="194093"/>
                    <a:pt x="281775" y="200712"/>
                    <a:pt x="278875" y="207058"/>
                  </a:cubicBezTo>
                  <a:cubicBezTo>
                    <a:pt x="262588" y="242532"/>
                    <a:pt x="233485" y="269528"/>
                    <a:pt x="196895" y="283113"/>
                  </a:cubicBezTo>
                  <a:cubicBezTo>
                    <a:pt x="160306" y="296698"/>
                    <a:pt x="120617" y="295186"/>
                    <a:pt x="85144" y="278899"/>
                  </a:cubicBezTo>
                  <a:cubicBezTo>
                    <a:pt x="19525" y="248804"/>
                    <a:pt x="-14536" y="173939"/>
                    <a:pt x="5916" y="104801"/>
                  </a:cubicBezTo>
                  <a:cubicBezTo>
                    <a:pt x="7899" y="98133"/>
                    <a:pt x="10378" y="91514"/>
                    <a:pt x="13278" y="85168"/>
                  </a:cubicBezTo>
                  <a:cubicBezTo>
                    <a:pt x="46868" y="11939"/>
                    <a:pt x="133781" y="-20287"/>
                    <a:pt x="207010"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dirty="0"/>
            </a:p>
          </p:txBody>
        </p:sp>
        <p:sp>
          <p:nvSpPr>
            <p:cNvPr id="58" name="Freeform: Shape 57">
              <a:extLst>
                <a:ext uri="{FF2B5EF4-FFF2-40B4-BE49-F238E27FC236}">
                  <a16:creationId xmlns:a16="http://schemas.microsoft.com/office/drawing/2014/main" id="{07A5AC1F-0D41-DC3D-0ED5-AEA5F00A3FE2}"/>
                </a:ext>
              </a:extLst>
            </p:cNvPr>
            <p:cNvSpPr/>
            <p:nvPr/>
          </p:nvSpPr>
          <p:spPr>
            <a:xfrm>
              <a:off x="2932388" y="3249517"/>
              <a:ext cx="136500" cy="136500"/>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dirty="0"/>
            </a:p>
          </p:txBody>
        </p:sp>
      </p:grpSp>
      <p:grpSp>
        <p:nvGrpSpPr>
          <p:cNvPr id="70" name="Group 69">
            <a:extLst>
              <a:ext uri="{FF2B5EF4-FFF2-40B4-BE49-F238E27FC236}">
                <a16:creationId xmlns:a16="http://schemas.microsoft.com/office/drawing/2014/main" id="{64F6CA5F-F419-4FF6-623E-73018B78E4F1}"/>
              </a:ext>
            </a:extLst>
          </p:cNvPr>
          <p:cNvGrpSpPr/>
          <p:nvPr/>
        </p:nvGrpSpPr>
        <p:grpSpPr>
          <a:xfrm>
            <a:off x="2953585" y="4355645"/>
            <a:ext cx="292153" cy="292310"/>
            <a:chOff x="2877385" y="3909617"/>
            <a:chExt cx="292153" cy="292310"/>
          </a:xfrm>
        </p:grpSpPr>
        <p:sp>
          <p:nvSpPr>
            <p:cNvPr id="59" name="Freeform: Shape 58">
              <a:extLst>
                <a:ext uri="{FF2B5EF4-FFF2-40B4-BE49-F238E27FC236}">
                  <a16:creationId xmlns:a16="http://schemas.microsoft.com/office/drawing/2014/main" id="{EFEB10B4-5F45-E2F5-8A56-C7051792F15B}"/>
                </a:ext>
              </a:extLst>
            </p:cNvPr>
            <p:cNvSpPr/>
            <p:nvPr/>
          </p:nvSpPr>
          <p:spPr>
            <a:xfrm>
              <a:off x="2900743" y="3933054"/>
              <a:ext cx="245436" cy="245436"/>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009FDB"/>
            </a:solidFill>
            <a:ln w="0" cap="flat">
              <a:noFill/>
              <a:prstDash val="solid"/>
              <a:miter/>
            </a:ln>
          </p:spPr>
          <p:txBody>
            <a:bodyPr/>
            <a:lstStyle/>
            <a:p>
              <a:endParaRPr lang="en-US"/>
            </a:p>
          </p:txBody>
        </p:sp>
        <p:sp>
          <p:nvSpPr>
            <p:cNvPr id="60" name="Freeform: Shape 59">
              <a:extLst>
                <a:ext uri="{FF2B5EF4-FFF2-40B4-BE49-F238E27FC236}">
                  <a16:creationId xmlns:a16="http://schemas.microsoft.com/office/drawing/2014/main" id="{2BA98337-1C31-4053-0DA1-0951393D6EEB}"/>
                </a:ext>
              </a:extLst>
            </p:cNvPr>
            <p:cNvSpPr/>
            <p:nvPr/>
          </p:nvSpPr>
          <p:spPr>
            <a:xfrm>
              <a:off x="2877385" y="3909617"/>
              <a:ext cx="292153" cy="292310"/>
            </a:xfrm>
            <a:custGeom>
              <a:avLst/>
              <a:gdLst>
                <a:gd name="csX0" fmla="*/ 286237 w 292153"/>
                <a:gd name="csY0" fmla="*/ 187425 h 292310"/>
                <a:gd name="csX1" fmla="*/ 278875 w 292153"/>
                <a:gd name="csY1" fmla="*/ 207058 h 292310"/>
                <a:gd name="csX2" fmla="*/ 196895 w 292153"/>
                <a:gd name="csY2" fmla="*/ 283113 h 292310"/>
                <a:gd name="csX3" fmla="*/ 85144 w 292153"/>
                <a:gd name="csY3" fmla="*/ 278899 h 292310"/>
                <a:gd name="csX4" fmla="*/ 5916 w 292153"/>
                <a:gd name="csY4" fmla="*/ 104801 h 292310"/>
                <a:gd name="csX5" fmla="*/ 13278 w 292153"/>
                <a:gd name="csY5" fmla="*/ 85168 h 292310"/>
                <a:gd name="csX6" fmla="*/ 207010 w 292153"/>
                <a:gd name="csY6" fmla="*/ 13302 h 292310"/>
                <a:gd name="csX7" fmla="*/ 286237 w 292153"/>
                <a:gd name="csY7" fmla="*/ 187400 h 292310"/>
                <a:gd name="csX8" fmla="*/ 41613 w 292153"/>
                <a:gd name="csY8" fmla="*/ 115362 h 292310"/>
                <a:gd name="csX9" fmla="*/ 100662 w 292153"/>
                <a:gd name="csY9" fmla="*/ 245061 h 292310"/>
                <a:gd name="csX10" fmla="*/ 183955 w 292153"/>
                <a:gd name="csY10" fmla="*/ 248184 h 292310"/>
                <a:gd name="csX11" fmla="*/ 245037 w 292153"/>
                <a:gd name="csY11" fmla="*/ 191515 h 292310"/>
                <a:gd name="csX12" fmla="*/ 250540 w 292153"/>
                <a:gd name="csY12" fmla="*/ 176840 h 292310"/>
                <a:gd name="csX13" fmla="*/ 191491 w 292153"/>
                <a:gd name="csY13" fmla="*/ 47116 h 292310"/>
                <a:gd name="csX14" fmla="*/ 47116 w 292153"/>
                <a:gd name="csY14" fmla="*/ 100661 h 292310"/>
                <a:gd name="csX15" fmla="*/ 41613 w 292153"/>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3" h="292310">
                  <a:moveTo>
                    <a:pt x="286237" y="187425"/>
                  </a:moveTo>
                  <a:cubicBezTo>
                    <a:pt x="284254" y="194093"/>
                    <a:pt x="281775" y="200712"/>
                    <a:pt x="278875" y="207058"/>
                  </a:cubicBezTo>
                  <a:cubicBezTo>
                    <a:pt x="262588" y="242532"/>
                    <a:pt x="233485" y="269528"/>
                    <a:pt x="196895" y="283113"/>
                  </a:cubicBezTo>
                  <a:cubicBezTo>
                    <a:pt x="160306" y="296698"/>
                    <a:pt x="120617" y="295186"/>
                    <a:pt x="85144" y="278899"/>
                  </a:cubicBezTo>
                  <a:cubicBezTo>
                    <a:pt x="19525" y="248804"/>
                    <a:pt x="-14536" y="173939"/>
                    <a:pt x="5916" y="104801"/>
                  </a:cubicBezTo>
                  <a:cubicBezTo>
                    <a:pt x="7899" y="98133"/>
                    <a:pt x="10378" y="91514"/>
                    <a:pt x="13278" y="85168"/>
                  </a:cubicBezTo>
                  <a:cubicBezTo>
                    <a:pt x="46868" y="11939"/>
                    <a:pt x="133781" y="-20287"/>
                    <a:pt x="207010"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dirty="0"/>
            </a:p>
          </p:txBody>
        </p:sp>
        <p:sp>
          <p:nvSpPr>
            <p:cNvPr id="61" name="Freeform: Shape 60">
              <a:extLst>
                <a:ext uri="{FF2B5EF4-FFF2-40B4-BE49-F238E27FC236}">
                  <a16:creationId xmlns:a16="http://schemas.microsoft.com/office/drawing/2014/main" id="{787006CC-9923-5C3C-F184-7331F85D1939}"/>
                </a:ext>
              </a:extLst>
            </p:cNvPr>
            <p:cNvSpPr/>
            <p:nvPr/>
          </p:nvSpPr>
          <p:spPr>
            <a:xfrm>
              <a:off x="2955211" y="3987522"/>
              <a:ext cx="136500" cy="136500"/>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dirty="0"/>
            </a:p>
          </p:txBody>
        </p:sp>
      </p:grpSp>
      <p:grpSp>
        <p:nvGrpSpPr>
          <p:cNvPr id="67" name="Group 66">
            <a:extLst>
              <a:ext uri="{FF2B5EF4-FFF2-40B4-BE49-F238E27FC236}">
                <a16:creationId xmlns:a16="http://schemas.microsoft.com/office/drawing/2014/main" id="{8D3ED119-DC85-45A4-1F7C-0B5380DB1696}"/>
              </a:ext>
            </a:extLst>
          </p:cNvPr>
          <p:cNvGrpSpPr/>
          <p:nvPr/>
        </p:nvGrpSpPr>
        <p:grpSpPr>
          <a:xfrm>
            <a:off x="2953585" y="1784991"/>
            <a:ext cx="292153" cy="292310"/>
            <a:chOff x="2808916" y="1695602"/>
            <a:chExt cx="292153" cy="292310"/>
          </a:xfrm>
        </p:grpSpPr>
        <p:sp>
          <p:nvSpPr>
            <p:cNvPr id="50" name="Freeform: Shape 49">
              <a:extLst>
                <a:ext uri="{FF2B5EF4-FFF2-40B4-BE49-F238E27FC236}">
                  <a16:creationId xmlns:a16="http://schemas.microsoft.com/office/drawing/2014/main" id="{953BAF1F-03EF-5DF1-D049-BADD92DA1379}"/>
                </a:ext>
              </a:extLst>
            </p:cNvPr>
            <p:cNvSpPr/>
            <p:nvPr/>
          </p:nvSpPr>
          <p:spPr>
            <a:xfrm>
              <a:off x="2832274" y="1719039"/>
              <a:ext cx="245436" cy="245436"/>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009FDB"/>
            </a:solidFill>
            <a:ln w="0" cap="flat">
              <a:noFill/>
              <a:prstDash val="solid"/>
              <a:miter/>
            </a:ln>
          </p:spPr>
          <p:txBody>
            <a:bodyPr/>
            <a:lstStyle/>
            <a:p>
              <a:endParaRPr lang="en-US"/>
            </a:p>
          </p:txBody>
        </p:sp>
        <p:sp>
          <p:nvSpPr>
            <p:cNvPr id="51" name="Freeform: Shape 50">
              <a:extLst>
                <a:ext uri="{FF2B5EF4-FFF2-40B4-BE49-F238E27FC236}">
                  <a16:creationId xmlns:a16="http://schemas.microsoft.com/office/drawing/2014/main" id="{BC11CED8-0179-E5D7-3FBC-A80C4452408B}"/>
                </a:ext>
              </a:extLst>
            </p:cNvPr>
            <p:cNvSpPr/>
            <p:nvPr/>
          </p:nvSpPr>
          <p:spPr>
            <a:xfrm>
              <a:off x="2808916" y="1695602"/>
              <a:ext cx="292153" cy="292310"/>
            </a:xfrm>
            <a:custGeom>
              <a:avLst/>
              <a:gdLst>
                <a:gd name="csX0" fmla="*/ 286237 w 292153"/>
                <a:gd name="csY0" fmla="*/ 187425 h 292310"/>
                <a:gd name="csX1" fmla="*/ 278875 w 292153"/>
                <a:gd name="csY1" fmla="*/ 207058 h 292310"/>
                <a:gd name="csX2" fmla="*/ 196895 w 292153"/>
                <a:gd name="csY2" fmla="*/ 283113 h 292310"/>
                <a:gd name="csX3" fmla="*/ 85144 w 292153"/>
                <a:gd name="csY3" fmla="*/ 278899 h 292310"/>
                <a:gd name="csX4" fmla="*/ 5916 w 292153"/>
                <a:gd name="csY4" fmla="*/ 104801 h 292310"/>
                <a:gd name="csX5" fmla="*/ 13278 w 292153"/>
                <a:gd name="csY5" fmla="*/ 85168 h 292310"/>
                <a:gd name="csX6" fmla="*/ 207010 w 292153"/>
                <a:gd name="csY6" fmla="*/ 13302 h 292310"/>
                <a:gd name="csX7" fmla="*/ 286237 w 292153"/>
                <a:gd name="csY7" fmla="*/ 187400 h 292310"/>
                <a:gd name="csX8" fmla="*/ 41613 w 292153"/>
                <a:gd name="csY8" fmla="*/ 115362 h 292310"/>
                <a:gd name="csX9" fmla="*/ 100662 w 292153"/>
                <a:gd name="csY9" fmla="*/ 245061 h 292310"/>
                <a:gd name="csX10" fmla="*/ 183955 w 292153"/>
                <a:gd name="csY10" fmla="*/ 248184 h 292310"/>
                <a:gd name="csX11" fmla="*/ 245037 w 292153"/>
                <a:gd name="csY11" fmla="*/ 191515 h 292310"/>
                <a:gd name="csX12" fmla="*/ 250540 w 292153"/>
                <a:gd name="csY12" fmla="*/ 176840 h 292310"/>
                <a:gd name="csX13" fmla="*/ 191491 w 292153"/>
                <a:gd name="csY13" fmla="*/ 47116 h 292310"/>
                <a:gd name="csX14" fmla="*/ 47116 w 292153"/>
                <a:gd name="csY14" fmla="*/ 100661 h 292310"/>
                <a:gd name="csX15" fmla="*/ 41613 w 292153"/>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3" h="292310">
                  <a:moveTo>
                    <a:pt x="286237" y="187425"/>
                  </a:moveTo>
                  <a:cubicBezTo>
                    <a:pt x="284254" y="194093"/>
                    <a:pt x="281775" y="200712"/>
                    <a:pt x="278875" y="207058"/>
                  </a:cubicBezTo>
                  <a:cubicBezTo>
                    <a:pt x="262588" y="242532"/>
                    <a:pt x="233485" y="269528"/>
                    <a:pt x="196895" y="283113"/>
                  </a:cubicBezTo>
                  <a:cubicBezTo>
                    <a:pt x="160306" y="296698"/>
                    <a:pt x="120617" y="295186"/>
                    <a:pt x="85144" y="278899"/>
                  </a:cubicBezTo>
                  <a:cubicBezTo>
                    <a:pt x="19525" y="248804"/>
                    <a:pt x="-14536" y="173939"/>
                    <a:pt x="5916" y="104801"/>
                  </a:cubicBezTo>
                  <a:cubicBezTo>
                    <a:pt x="7899" y="98133"/>
                    <a:pt x="10378" y="91514"/>
                    <a:pt x="13278" y="85168"/>
                  </a:cubicBezTo>
                  <a:cubicBezTo>
                    <a:pt x="46868" y="11939"/>
                    <a:pt x="133781" y="-20287"/>
                    <a:pt x="207010"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dirty="0"/>
            </a:p>
          </p:txBody>
        </p:sp>
        <p:sp>
          <p:nvSpPr>
            <p:cNvPr id="52" name="Freeform: Shape 51">
              <a:extLst>
                <a:ext uri="{FF2B5EF4-FFF2-40B4-BE49-F238E27FC236}">
                  <a16:creationId xmlns:a16="http://schemas.microsoft.com/office/drawing/2014/main" id="{5DA90E35-157E-8CA2-8187-42E4AB3E3419}"/>
                </a:ext>
              </a:extLst>
            </p:cNvPr>
            <p:cNvSpPr/>
            <p:nvPr/>
          </p:nvSpPr>
          <p:spPr>
            <a:xfrm>
              <a:off x="2886742" y="1773507"/>
              <a:ext cx="136500" cy="136500"/>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dirty="0"/>
            </a:p>
          </p:txBody>
        </p:sp>
      </p:grpSp>
      <p:grpSp>
        <p:nvGrpSpPr>
          <p:cNvPr id="65" name="Group 64">
            <a:extLst>
              <a:ext uri="{FF2B5EF4-FFF2-40B4-BE49-F238E27FC236}">
                <a16:creationId xmlns:a16="http://schemas.microsoft.com/office/drawing/2014/main" id="{14C07978-6B85-6CAE-8187-8A5F10A69EC8}"/>
              </a:ext>
            </a:extLst>
          </p:cNvPr>
          <p:cNvGrpSpPr/>
          <p:nvPr/>
        </p:nvGrpSpPr>
        <p:grpSpPr>
          <a:xfrm>
            <a:off x="2953585" y="5188350"/>
            <a:ext cx="292153" cy="292310"/>
            <a:chOff x="2900208" y="4647622"/>
            <a:chExt cx="292153" cy="292310"/>
          </a:xfrm>
        </p:grpSpPr>
        <p:sp>
          <p:nvSpPr>
            <p:cNvPr id="62" name="Freeform: Shape 61">
              <a:extLst>
                <a:ext uri="{FF2B5EF4-FFF2-40B4-BE49-F238E27FC236}">
                  <a16:creationId xmlns:a16="http://schemas.microsoft.com/office/drawing/2014/main" id="{E5C57AB9-0297-F95B-AF82-3B83BFB060E7}"/>
                </a:ext>
              </a:extLst>
            </p:cNvPr>
            <p:cNvSpPr/>
            <p:nvPr/>
          </p:nvSpPr>
          <p:spPr>
            <a:xfrm>
              <a:off x="2923566" y="4671059"/>
              <a:ext cx="245436" cy="245436"/>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009FDB"/>
            </a:solidFill>
            <a:ln w="0" cap="flat">
              <a:noFill/>
              <a:prstDash val="solid"/>
              <a:miter/>
            </a:ln>
          </p:spPr>
          <p:txBody>
            <a:bodyPr/>
            <a:lstStyle/>
            <a:p>
              <a:endParaRPr lang="en-US"/>
            </a:p>
          </p:txBody>
        </p:sp>
        <p:sp>
          <p:nvSpPr>
            <p:cNvPr id="63" name="Freeform: Shape 62">
              <a:extLst>
                <a:ext uri="{FF2B5EF4-FFF2-40B4-BE49-F238E27FC236}">
                  <a16:creationId xmlns:a16="http://schemas.microsoft.com/office/drawing/2014/main" id="{5B74A190-514F-6B39-776D-2CFB732E9937}"/>
                </a:ext>
              </a:extLst>
            </p:cNvPr>
            <p:cNvSpPr/>
            <p:nvPr/>
          </p:nvSpPr>
          <p:spPr>
            <a:xfrm>
              <a:off x="2900208" y="4647622"/>
              <a:ext cx="292153" cy="292310"/>
            </a:xfrm>
            <a:custGeom>
              <a:avLst/>
              <a:gdLst>
                <a:gd name="csX0" fmla="*/ 286237 w 292153"/>
                <a:gd name="csY0" fmla="*/ 187425 h 292310"/>
                <a:gd name="csX1" fmla="*/ 278875 w 292153"/>
                <a:gd name="csY1" fmla="*/ 207058 h 292310"/>
                <a:gd name="csX2" fmla="*/ 196895 w 292153"/>
                <a:gd name="csY2" fmla="*/ 283113 h 292310"/>
                <a:gd name="csX3" fmla="*/ 85144 w 292153"/>
                <a:gd name="csY3" fmla="*/ 278899 h 292310"/>
                <a:gd name="csX4" fmla="*/ 5916 w 292153"/>
                <a:gd name="csY4" fmla="*/ 104801 h 292310"/>
                <a:gd name="csX5" fmla="*/ 13278 w 292153"/>
                <a:gd name="csY5" fmla="*/ 85168 h 292310"/>
                <a:gd name="csX6" fmla="*/ 207010 w 292153"/>
                <a:gd name="csY6" fmla="*/ 13302 h 292310"/>
                <a:gd name="csX7" fmla="*/ 286237 w 292153"/>
                <a:gd name="csY7" fmla="*/ 187400 h 292310"/>
                <a:gd name="csX8" fmla="*/ 41613 w 292153"/>
                <a:gd name="csY8" fmla="*/ 115362 h 292310"/>
                <a:gd name="csX9" fmla="*/ 100662 w 292153"/>
                <a:gd name="csY9" fmla="*/ 245061 h 292310"/>
                <a:gd name="csX10" fmla="*/ 183955 w 292153"/>
                <a:gd name="csY10" fmla="*/ 248184 h 292310"/>
                <a:gd name="csX11" fmla="*/ 245037 w 292153"/>
                <a:gd name="csY11" fmla="*/ 191515 h 292310"/>
                <a:gd name="csX12" fmla="*/ 250540 w 292153"/>
                <a:gd name="csY12" fmla="*/ 176840 h 292310"/>
                <a:gd name="csX13" fmla="*/ 191491 w 292153"/>
                <a:gd name="csY13" fmla="*/ 47116 h 292310"/>
                <a:gd name="csX14" fmla="*/ 47116 w 292153"/>
                <a:gd name="csY14" fmla="*/ 100661 h 292310"/>
                <a:gd name="csX15" fmla="*/ 41613 w 292153"/>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3" h="292310">
                  <a:moveTo>
                    <a:pt x="286237" y="187425"/>
                  </a:moveTo>
                  <a:cubicBezTo>
                    <a:pt x="284254" y="194093"/>
                    <a:pt x="281775" y="200712"/>
                    <a:pt x="278875" y="207058"/>
                  </a:cubicBezTo>
                  <a:cubicBezTo>
                    <a:pt x="262588" y="242532"/>
                    <a:pt x="233485" y="269528"/>
                    <a:pt x="196895" y="283113"/>
                  </a:cubicBezTo>
                  <a:cubicBezTo>
                    <a:pt x="160306" y="296698"/>
                    <a:pt x="120617" y="295186"/>
                    <a:pt x="85144" y="278899"/>
                  </a:cubicBezTo>
                  <a:cubicBezTo>
                    <a:pt x="19525" y="248804"/>
                    <a:pt x="-14536" y="173939"/>
                    <a:pt x="5916" y="104801"/>
                  </a:cubicBezTo>
                  <a:cubicBezTo>
                    <a:pt x="7899" y="98133"/>
                    <a:pt x="10378" y="91514"/>
                    <a:pt x="13278" y="85168"/>
                  </a:cubicBezTo>
                  <a:cubicBezTo>
                    <a:pt x="46868" y="11939"/>
                    <a:pt x="133781" y="-20287"/>
                    <a:pt x="207010"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dirty="0"/>
            </a:p>
          </p:txBody>
        </p:sp>
        <p:sp>
          <p:nvSpPr>
            <p:cNvPr id="64" name="Freeform: Shape 63">
              <a:extLst>
                <a:ext uri="{FF2B5EF4-FFF2-40B4-BE49-F238E27FC236}">
                  <a16:creationId xmlns:a16="http://schemas.microsoft.com/office/drawing/2014/main" id="{7264C76A-E9D6-EDD1-7D3C-48E668FD59D1}"/>
                </a:ext>
              </a:extLst>
            </p:cNvPr>
            <p:cNvSpPr/>
            <p:nvPr/>
          </p:nvSpPr>
          <p:spPr>
            <a:xfrm>
              <a:off x="2978034" y="4725527"/>
              <a:ext cx="136500" cy="136500"/>
            </a:xfrm>
            <a:custGeom>
              <a:avLst/>
              <a:gdLst>
                <a:gd name="csX0" fmla="*/ 130261 w 136500"/>
                <a:gd name="csY0" fmla="*/ 96721 h 136500"/>
                <a:gd name="csX1" fmla="*/ 39779 w 136500"/>
                <a:gd name="csY1" fmla="*/ 130261 h 136500"/>
                <a:gd name="csX2" fmla="*/ 6239 w 136500"/>
                <a:gd name="csY2" fmla="*/ 39779 h 136500"/>
                <a:gd name="csX3" fmla="*/ 96721 w 136500"/>
                <a:gd name="csY3" fmla="*/ 6239 h 136500"/>
                <a:gd name="csX4" fmla="*/ 130261 w 136500"/>
                <a:gd name="csY4" fmla="*/ 96721 h 136500"/>
              </a:gdLst>
              <a:ahLst/>
              <a:cxnLst>
                <a:cxn ang="0">
                  <a:pos x="csX0" y="csY0"/>
                </a:cxn>
                <a:cxn ang="0">
                  <a:pos x="csX1" y="csY1"/>
                </a:cxn>
                <a:cxn ang="0">
                  <a:pos x="csX2" y="csY2"/>
                </a:cxn>
                <a:cxn ang="0">
                  <a:pos x="csX3" y="csY3"/>
                </a:cxn>
                <a:cxn ang="0">
                  <a:pos x="csX4" y="csY4"/>
                </a:cxn>
              </a:cxnLst>
              <a:rect l="l" t="t" r="r" b="b"/>
              <a:pathLst>
                <a:path w="136500"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dirty="0"/>
            </a:p>
          </p:txBody>
        </p:sp>
      </p:grpSp>
    </p:spTree>
    <p:extLst>
      <p:ext uri="{BB962C8B-B14F-4D97-AF65-F5344CB8AC3E}">
        <p14:creationId xmlns:p14="http://schemas.microsoft.com/office/powerpoint/2010/main" val="3143756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29DCC-743C-8EFD-0980-0706B940CA57}"/>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F9CB9A-BBED-7154-532A-0E82D06E5F09}"/>
              </a:ext>
            </a:extLst>
          </p:cNvPr>
          <p:cNvSpPr/>
          <p:nvPr/>
        </p:nvSpPr>
        <p:spPr>
          <a:xfrm>
            <a:off x="5880868" y="3581551"/>
            <a:ext cx="5562938" cy="765231"/>
          </a:xfrm>
          <a:prstGeom prst="roundRect">
            <a:avLst>
              <a:gd name="adj" fmla="val 15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DA0615DE-F393-DBC3-5988-866C2D54B91E}"/>
              </a:ext>
            </a:extLst>
          </p:cNvPr>
          <p:cNvSpPr>
            <a:spLocks noGrp="1"/>
          </p:cNvSpPr>
          <p:nvPr>
            <p:ph type="title"/>
          </p:nvPr>
        </p:nvSpPr>
        <p:spPr/>
        <p:txBody>
          <a:bodyPr/>
          <a:lstStyle/>
          <a:p>
            <a:r>
              <a:rPr lang="en-US"/>
              <a:t>Activity: Strategy to scenario match</a:t>
            </a:r>
            <a:endParaRPr lang="en-IN"/>
          </a:p>
        </p:txBody>
      </p:sp>
      <p:sp>
        <p:nvSpPr>
          <p:cNvPr id="32" name="TextBox 31">
            <a:extLst>
              <a:ext uri="{FF2B5EF4-FFF2-40B4-BE49-F238E27FC236}">
                <a16:creationId xmlns:a16="http://schemas.microsoft.com/office/drawing/2014/main" id="{C207C491-1757-9C75-CF6A-DD18A927020F}"/>
              </a:ext>
            </a:extLst>
          </p:cNvPr>
          <p:cNvSpPr txBox="1"/>
          <p:nvPr/>
        </p:nvSpPr>
        <p:spPr>
          <a:xfrm>
            <a:off x="7594928" y="1327597"/>
            <a:ext cx="2092911" cy="461663"/>
          </a:xfrm>
          <a:prstGeom prst="rect">
            <a:avLst/>
          </a:prstGeom>
          <a:ln w="25400">
            <a:miter lim="400000"/>
          </a:ln>
        </p:spPr>
        <p:txBody>
          <a:bodyPr wrap="square" lIns="91440" tIns="91439" rIns="91440" bIns="91439" anchor="t">
            <a:spAutoFit/>
          </a:bodyPr>
          <a:lstStyle>
            <a:defPPr>
              <a:defRPr lang="en-US"/>
            </a:defPPr>
            <a:lvl1pPr>
              <a:spcBef>
                <a:spcPts val="1000"/>
              </a:spcBef>
              <a:defRPr sz="2000" spc="36">
                <a:latin typeface="ATT Aleck Sans Medium" panose="020B0603020203020204" pitchFamily="34" charset="0"/>
                <a:cs typeface="ATT Aleck Sans Medium" panose="020B0603020203020204" pitchFamily="34" charset="0"/>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00" cap="none" spc="36" normalizeH="0" baseline="0" noProof="0" dirty="0">
                <a:ln>
                  <a:noFill/>
                </a:ln>
                <a:solidFill>
                  <a:schemeClr val="bg1"/>
                </a:solidFill>
                <a:effectLst/>
                <a:uLnTx/>
                <a:uFillTx/>
                <a:latin typeface="ATT Aleck Sans" panose="020B0503020203020204" pitchFamily="34" charset="0"/>
                <a:ea typeface="Calibri"/>
                <a:cs typeface="ATT Aleck Sans" panose="020B0503020203020204" pitchFamily="34" charset="0"/>
              </a:rPr>
              <a:t>Scenarios</a:t>
            </a:r>
          </a:p>
        </p:txBody>
      </p:sp>
      <p:sp>
        <p:nvSpPr>
          <p:cNvPr id="2" name="TextBox 1">
            <a:extLst>
              <a:ext uri="{FF2B5EF4-FFF2-40B4-BE49-F238E27FC236}">
                <a16:creationId xmlns:a16="http://schemas.microsoft.com/office/drawing/2014/main" id="{B1FD369F-088C-1058-85EB-A1C982FD1E53}"/>
              </a:ext>
            </a:extLst>
          </p:cNvPr>
          <p:cNvSpPr txBox="1"/>
          <p:nvPr/>
        </p:nvSpPr>
        <p:spPr>
          <a:xfrm>
            <a:off x="550431" y="1319664"/>
            <a:ext cx="3502392" cy="364523"/>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solidFill>
                  <a:prstClr val="white"/>
                </a:solidFill>
                <a:effectLst/>
                <a:uLnTx/>
                <a:uFillTx/>
                <a:latin typeface="ATT Aleck Sans" panose="020B0503020203020204" pitchFamily="34" charset="0"/>
              </a:rPr>
              <a:t>Instructions:</a:t>
            </a:r>
          </a:p>
        </p:txBody>
      </p:sp>
      <p:grpSp>
        <p:nvGrpSpPr>
          <p:cNvPr id="59" name="Group 58">
            <a:extLst>
              <a:ext uri="{FF2B5EF4-FFF2-40B4-BE49-F238E27FC236}">
                <a16:creationId xmlns:a16="http://schemas.microsoft.com/office/drawing/2014/main" id="{83A0A2BA-B7C3-6166-97C4-8048668DD353}"/>
              </a:ext>
            </a:extLst>
          </p:cNvPr>
          <p:cNvGrpSpPr/>
          <p:nvPr/>
        </p:nvGrpSpPr>
        <p:grpSpPr>
          <a:xfrm>
            <a:off x="5872514" y="1959348"/>
            <a:ext cx="5568118" cy="765231"/>
            <a:chOff x="6060583" y="1499875"/>
            <a:chExt cx="5568118" cy="765231"/>
          </a:xfrm>
        </p:grpSpPr>
        <p:grpSp>
          <p:nvGrpSpPr>
            <p:cNvPr id="57" name="Group 56">
              <a:extLst>
                <a:ext uri="{FF2B5EF4-FFF2-40B4-BE49-F238E27FC236}">
                  <a16:creationId xmlns:a16="http://schemas.microsoft.com/office/drawing/2014/main" id="{C416B19D-5A35-3089-F17F-96D605E0D3E5}"/>
                </a:ext>
              </a:extLst>
            </p:cNvPr>
            <p:cNvGrpSpPr/>
            <p:nvPr/>
          </p:nvGrpSpPr>
          <p:grpSpPr>
            <a:xfrm>
              <a:off x="6065763" y="1499875"/>
              <a:ext cx="5562938" cy="765231"/>
              <a:chOff x="6237213" y="1023625"/>
              <a:chExt cx="5562938" cy="765231"/>
            </a:xfrm>
          </p:grpSpPr>
          <p:grpSp>
            <p:nvGrpSpPr>
              <p:cNvPr id="66" name="Group 65">
                <a:extLst>
                  <a:ext uri="{FF2B5EF4-FFF2-40B4-BE49-F238E27FC236}">
                    <a16:creationId xmlns:a16="http://schemas.microsoft.com/office/drawing/2014/main" id="{4EE19A1B-E8F3-6F89-DBB4-539FB0289A99}"/>
                  </a:ext>
                </a:extLst>
              </p:cNvPr>
              <p:cNvGrpSpPr/>
              <p:nvPr/>
            </p:nvGrpSpPr>
            <p:grpSpPr>
              <a:xfrm>
                <a:off x="6237213" y="1023625"/>
                <a:ext cx="5562938" cy="765231"/>
                <a:chOff x="7346221" y="1904466"/>
                <a:chExt cx="5562938" cy="765231"/>
              </a:xfrm>
            </p:grpSpPr>
            <p:sp>
              <p:nvSpPr>
                <p:cNvPr id="23" name="Rectangle: Rounded Corners 22">
                  <a:extLst>
                    <a:ext uri="{FF2B5EF4-FFF2-40B4-BE49-F238E27FC236}">
                      <a16:creationId xmlns:a16="http://schemas.microsoft.com/office/drawing/2014/main" id="{304949A6-AF77-69BF-132F-A2206813B389}"/>
                    </a:ext>
                  </a:extLst>
                </p:cNvPr>
                <p:cNvSpPr/>
                <p:nvPr/>
              </p:nvSpPr>
              <p:spPr>
                <a:xfrm>
                  <a:off x="7346221" y="1904466"/>
                  <a:ext cx="5562938" cy="765231"/>
                </a:xfrm>
                <a:prstGeom prst="roundRect">
                  <a:avLst>
                    <a:gd name="adj" fmla="val 15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sp>
              <p:nvSpPr>
                <p:cNvPr id="26"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D06613BD-6B88-F170-5BFB-458153544E3F}"/>
                    </a:ext>
                  </a:extLst>
                </p:cNvPr>
                <p:cNvSpPr txBox="1"/>
                <p:nvPr/>
              </p:nvSpPr>
              <p:spPr>
                <a:xfrm>
                  <a:off x="8283917" y="2054548"/>
                  <a:ext cx="4404770" cy="492443"/>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TT Aleck Sans" panose="020B0503020203020204" pitchFamily="34" charset="0"/>
                      <a:cs typeface="ATT Aleck Sans" panose="020B0503020203020204" pitchFamily="34" charset="0"/>
                    </a:rPr>
                    <a:t>A hospital network expanding telehealth wants secure connectivity and compliance support.</a:t>
                  </a:r>
                </a:p>
              </p:txBody>
            </p:sp>
          </p:grpSp>
          <p:sp>
            <p:nvSpPr>
              <p:cNvPr id="65" name="Rectangle: Rounded Corners 64">
                <a:extLst>
                  <a:ext uri="{FF2B5EF4-FFF2-40B4-BE49-F238E27FC236}">
                    <a16:creationId xmlns:a16="http://schemas.microsoft.com/office/drawing/2014/main" id="{F8821992-7BCF-5E14-80F3-10B7BDAABA05}"/>
                  </a:ext>
                </a:extLst>
              </p:cNvPr>
              <p:cNvSpPr/>
              <p:nvPr/>
            </p:nvSpPr>
            <p:spPr>
              <a:xfrm>
                <a:off x="6299056" y="1069866"/>
                <a:ext cx="672741" cy="672749"/>
              </a:xfrm>
              <a:prstGeom prst="roundRect">
                <a:avLst/>
              </a:prstGeom>
              <a:solidFill>
                <a:srgbClr val="009FDB"/>
              </a:solidFill>
              <a:ln w="0" cap="flat">
                <a:noFill/>
                <a:prstDash val="solid"/>
                <a:miter/>
              </a:ln>
            </p:spPr>
            <p:txBody>
              <a:bodyPr rtlCol="0" anchor="ctr"/>
              <a:lstStyle/>
              <a:p>
                <a:endParaRPr lang="en-IN"/>
              </a:p>
            </p:txBody>
          </p:sp>
        </p:grpSp>
        <p:sp>
          <p:nvSpPr>
            <p:cNvPr id="58" name="TextBox 57">
              <a:extLst>
                <a:ext uri="{FF2B5EF4-FFF2-40B4-BE49-F238E27FC236}">
                  <a16:creationId xmlns:a16="http://schemas.microsoft.com/office/drawing/2014/main" id="{11928E98-5935-8CA0-2A8A-058BEBC446B3}"/>
                </a:ext>
              </a:extLst>
            </p:cNvPr>
            <p:cNvSpPr txBox="1"/>
            <p:nvPr/>
          </p:nvSpPr>
          <p:spPr>
            <a:xfrm>
              <a:off x="6060583" y="1620880"/>
              <a:ext cx="783829"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1</a:t>
              </a:r>
            </a:p>
          </p:txBody>
        </p:sp>
      </p:grpSp>
      <p:grpSp>
        <p:nvGrpSpPr>
          <p:cNvPr id="8" name="Group 7">
            <a:extLst>
              <a:ext uri="{FF2B5EF4-FFF2-40B4-BE49-F238E27FC236}">
                <a16:creationId xmlns:a16="http://schemas.microsoft.com/office/drawing/2014/main" id="{C43C024D-38AA-7E49-014C-99A483FA35A4}"/>
              </a:ext>
            </a:extLst>
          </p:cNvPr>
          <p:cNvGrpSpPr/>
          <p:nvPr/>
        </p:nvGrpSpPr>
        <p:grpSpPr>
          <a:xfrm>
            <a:off x="5872514" y="2773112"/>
            <a:ext cx="5568118" cy="765231"/>
            <a:chOff x="5872514" y="2773112"/>
            <a:chExt cx="5568118" cy="765231"/>
          </a:xfrm>
        </p:grpSpPr>
        <p:sp>
          <p:nvSpPr>
            <p:cNvPr id="4" name="Rectangle: Rounded Corners 3">
              <a:extLst>
                <a:ext uri="{FF2B5EF4-FFF2-40B4-BE49-F238E27FC236}">
                  <a16:creationId xmlns:a16="http://schemas.microsoft.com/office/drawing/2014/main" id="{493620DE-3097-0A8C-7985-5A4493EC26C8}"/>
                </a:ext>
              </a:extLst>
            </p:cNvPr>
            <p:cNvSpPr/>
            <p:nvPr/>
          </p:nvSpPr>
          <p:spPr>
            <a:xfrm>
              <a:off x="5877694" y="2773112"/>
              <a:ext cx="5562938" cy="765231"/>
            </a:xfrm>
            <a:prstGeom prst="roundRect">
              <a:avLst>
                <a:gd name="adj" fmla="val 15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grpSp>
          <p:nvGrpSpPr>
            <p:cNvPr id="61" name="Group 60">
              <a:extLst>
                <a:ext uri="{FF2B5EF4-FFF2-40B4-BE49-F238E27FC236}">
                  <a16:creationId xmlns:a16="http://schemas.microsoft.com/office/drawing/2014/main" id="{DB8EDAA5-19F4-6891-B0CD-AC3C3C27F830}"/>
                </a:ext>
              </a:extLst>
            </p:cNvPr>
            <p:cNvGrpSpPr/>
            <p:nvPr/>
          </p:nvGrpSpPr>
          <p:grpSpPr>
            <a:xfrm>
              <a:off x="5939537" y="2819353"/>
              <a:ext cx="5275860" cy="672749"/>
              <a:chOff x="6303819" y="1069752"/>
              <a:chExt cx="5275860" cy="672749"/>
            </a:xfrm>
          </p:grpSpPr>
          <p:sp>
            <p:nvSpPr>
              <p:cNvPr id="76"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FCFA5EA4-1E3F-801F-32BB-5E0A4ABE5E23}"/>
                  </a:ext>
                </a:extLst>
              </p:cNvPr>
              <p:cNvSpPr txBox="1"/>
              <p:nvPr/>
            </p:nvSpPr>
            <p:spPr>
              <a:xfrm>
                <a:off x="7174909" y="1160019"/>
                <a:ext cx="4404770" cy="492443"/>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TT Aleck Sans" panose="020B0503020203020204" pitchFamily="34" charset="0"/>
                    <a:cs typeface="ATT Aleck Sans" panose="020B0503020203020204" pitchFamily="34" charset="0"/>
                  </a:rPr>
                  <a:t>A chain of restaurants is struggling with customer Wi-Fi and mobile ordering.</a:t>
                </a:r>
              </a:p>
            </p:txBody>
          </p:sp>
          <p:sp>
            <p:nvSpPr>
              <p:cNvPr id="74" name="Rectangle: Rounded Corners 73">
                <a:extLst>
                  <a:ext uri="{FF2B5EF4-FFF2-40B4-BE49-F238E27FC236}">
                    <a16:creationId xmlns:a16="http://schemas.microsoft.com/office/drawing/2014/main" id="{0A99A5DC-0943-E04D-C542-9E2D2A57FE98}"/>
                  </a:ext>
                </a:extLst>
              </p:cNvPr>
              <p:cNvSpPr/>
              <p:nvPr/>
            </p:nvSpPr>
            <p:spPr>
              <a:xfrm>
                <a:off x="6303819" y="1069752"/>
                <a:ext cx="672741" cy="672749"/>
              </a:xfrm>
              <a:prstGeom prst="roundRect">
                <a:avLst/>
              </a:prstGeom>
              <a:solidFill>
                <a:srgbClr val="009FDB"/>
              </a:solidFill>
              <a:ln w="0" cap="flat">
                <a:noFill/>
                <a:prstDash val="solid"/>
                <a:miter/>
              </a:ln>
            </p:spPr>
            <p:txBody>
              <a:bodyPr rtlCol="0" anchor="ctr"/>
              <a:lstStyle/>
              <a:p>
                <a:endParaRPr lang="en-IN"/>
              </a:p>
            </p:txBody>
          </p:sp>
        </p:grpSp>
        <p:sp>
          <p:nvSpPr>
            <p:cNvPr id="62" name="TextBox 61">
              <a:extLst>
                <a:ext uri="{FF2B5EF4-FFF2-40B4-BE49-F238E27FC236}">
                  <a16:creationId xmlns:a16="http://schemas.microsoft.com/office/drawing/2014/main" id="{6AADF593-81B8-DA9B-765B-3F0AEE811196}"/>
                </a:ext>
              </a:extLst>
            </p:cNvPr>
            <p:cNvSpPr txBox="1"/>
            <p:nvPr/>
          </p:nvSpPr>
          <p:spPr>
            <a:xfrm>
              <a:off x="5872514" y="2894117"/>
              <a:ext cx="783829"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2</a:t>
              </a:r>
            </a:p>
          </p:txBody>
        </p:sp>
      </p:grpSp>
      <p:grpSp>
        <p:nvGrpSpPr>
          <p:cNvPr id="78" name="Group 77">
            <a:extLst>
              <a:ext uri="{FF2B5EF4-FFF2-40B4-BE49-F238E27FC236}">
                <a16:creationId xmlns:a16="http://schemas.microsoft.com/office/drawing/2014/main" id="{8A7A314E-DF9A-52FC-3F7A-B5486366D76D}"/>
              </a:ext>
            </a:extLst>
          </p:cNvPr>
          <p:cNvGrpSpPr/>
          <p:nvPr/>
        </p:nvGrpSpPr>
        <p:grpSpPr>
          <a:xfrm>
            <a:off x="5939537" y="3633344"/>
            <a:ext cx="5271097" cy="672749"/>
            <a:chOff x="6308582" y="1069865"/>
            <a:chExt cx="5271097" cy="672749"/>
          </a:xfrm>
        </p:grpSpPr>
        <p:sp>
          <p:nvSpPr>
            <p:cNvPr id="84"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9CDB7AAD-A1B3-1275-692D-C5D3DA0DEA8F}"/>
                </a:ext>
              </a:extLst>
            </p:cNvPr>
            <p:cNvSpPr txBox="1"/>
            <p:nvPr/>
          </p:nvSpPr>
          <p:spPr>
            <a:xfrm>
              <a:off x="7174909" y="1160019"/>
              <a:ext cx="4404770" cy="492443"/>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TT Aleck Sans" panose="020B0503020203020204" pitchFamily="34" charset="0"/>
                  <a:cs typeface="ATT Aleck Sans" panose="020B0503020203020204" pitchFamily="34" charset="0"/>
                </a:rPr>
                <a:t>A current ABC Business customer uses ABC Fiber but not Wireless backup.</a:t>
              </a:r>
            </a:p>
          </p:txBody>
        </p:sp>
        <p:sp>
          <p:nvSpPr>
            <p:cNvPr id="82" name="Rectangle: Rounded Corners 81">
              <a:extLst>
                <a:ext uri="{FF2B5EF4-FFF2-40B4-BE49-F238E27FC236}">
                  <a16:creationId xmlns:a16="http://schemas.microsoft.com/office/drawing/2014/main" id="{76157FCD-8874-7FD7-FCDE-CB0F796E5248}"/>
                </a:ext>
              </a:extLst>
            </p:cNvPr>
            <p:cNvSpPr/>
            <p:nvPr/>
          </p:nvSpPr>
          <p:spPr>
            <a:xfrm>
              <a:off x="6308582" y="1069865"/>
              <a:ext cx="672741" cy="672749"/>
            </a:xfrm>
            <a:prstGeom prst="roundRect">
              <a:avLst/>
            </a:prstGeom>
            <a:solidFill>
              <a:srgbClr val="009FDB"/>
            </a:solidFill>
            <a:ln w="0" cap="flat">
              <a:noFill/>
              <a:prstDash val="solid"/>
              <a:miter/>
            </a:ln>
          </p:spPr>
          <p:txBody>
            <a:bodyPr rtlCol="0" anchor="ctr"/>
            <a:lstStyle/>
            <a:p>
              <a:endParaRPr lang="en-IN" dirty="0"/>
            </a:p>
          </p:txBody>
        </p:sp>
      </p:grpSp>
      <p:sp>
        <p:nvSpPr>
          <p:cNvPr id="80" name="TextBox 79">
            <a:extLst>
              <a:ext uri="{FF2B5EF4-FFF2-40B4-BE49-F238E27FC236}">
                <a16:creationId xmlns:a16="http://schemas.microsoft.com/office/drawing/2014/main" id="{B1BD5191-C95B-9606-2CE7-700258D0F255}"/>
              </a:ext>
            </a:extLst>
          </p:cNvPr>
          <p:cNvSpPr txBox="1"/>
          <p:nvPr/>
        </p:nvSpPr>
        <p:spPr>
          <a:xfrm>
            <a:off x="5872514" y="3708108"/>
            <a:ext cx="783829" cy="523220"/>
          </a:xfrm>
          <a:prstGeom prst="rect">
            <a:avLst/>
          </a:prstGeom>
          <a:noFill/>
        </p:spPr>
        <p:txBody>
          <a:bodyPr wrap="square" rtlCol="0">
            <a:spAutoFit/>
          </a:bodyPr>
          <a:lstStyle/>
          <a:p>
            <a:pPr algn="ctr"/>
            <a:r>
              <a:rPr lang="en-US" sz="2800">
                <a:solidFill>
                  <a:schemeClr val="bg1"/>
                </a:solidFill>
                <a:latin typeface="ATT Aleck Sans" panose="020B0503020203020204" pitchFamily="34" charset="0"/>
                <a:cs typeface="ATT Aleck Sans" panose="020B0503020203020204" pitchFamily="34" charset="0"/>
              </a:rPr>
              <a:t>3</a:t>
            </a:r>
          </a:p>
        </p:txBody>
      </p:sp>
      <p:grpSp>
        <p:nvGrpSpPr>
          <p:cNvPr id="9" name="Group 8">
            <a:extLst>
              <a:ext uri="{FF2B5EF4-FFF2-40B4-BE49-F238E27FC236}">
                <a16:creationId xmlns:a16="http://schemas.microsoft.com/office/drawing/2014/main" id="{6566EEA9-2F68-8302-61CC-8E93AD793D53}"/>
              </a:ext>
            </a:extLst>
          </p:cNvPr>
          <p:cNvGrpSpPr/>
          <p:nvPr/>
        </p:nvGrpSpPr>
        <p:grpSpPr>
          <a:xfrm>
            <a:off x="5872514" y="4393453"/>
            <a:ext cx="5571292" cy="765231"/>
            <a:chOff x="5872514" y="4393453"/>
            <a:chExt cx="5571292" cy="765231"/>
          </a:xfrm>
        </p:grpSpPr>
        <p:sp>
          <p:nvSpPr>
            <p:cNvPr id="6" name="Rectangle: Rounded Corners 5">
              <a:extLst>
                <a:ext uri="{FF2B5EF4-FFF2-40B4-BE49-F238E27FC236}">
                  <a16:creationId xmlns:a16="http://schemas.microsoft.com/office/drawing/2014/main" id="{85177DF0-2CC7-9C11-74EA-FAD40ABAA15C}"/>
                </a:ext>
              </a:extLst>
            </p:cNvPr>
            <p:cNvSpPr/>
            <p:nvPr/>
          </p:nvSpPr>
          <p:spPr>
            <a:xfrm>
              <a:off x="5880868" y="4393453"/>
              <a:ext cx="5562938" cy="765231"/>
            </a:xfrm>
            <a:prstGeom prst="roundRect">
              <a:avLst>
                <a:gd name="adj" fmla="val 15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grpSp>
          <p:nvGrpSpPr>
            <p:cNvPr id="86" name="Group 85">
              <a:extLst>
                <a:ext uri="{FF2B5EF4-FFF2-40B4-BE49-F238E27FC236}">
                  <a16:creationId xmlns:a16="http://schemas.microsoft.com/office/drawing/2014/main" id="{6E09AD4D-1CD5-B96D-5D8D-F18147B55645}"/>
                </a:ext>
              </a:extLst>
            </p:cNvPr>
            <p:cNvGrpSpPr/>
            <p:nvPr/>
          </p:nvGrpSpPr>
          <p:grpSpPr>
            <a:xfrm>
              <a:off x="5939537" y="4440872"/>
              <a:ext cx="5271097" cy="672749"/>
              <a:chOff x="6308582" y="1069865"/>
              <a:chExt cx="5271097" cy="672749"/>
            </a:xfrm>
          </p:grpSpPr>
          <p:sp>
            <p:nvSpPr>
              <p:cNvPr id="91"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5CDAE788-CF39-C3E7-BC85-2765C12593A3}"/>
                  </a:ext>
                </a:extLst>
              </p:cNvPr>
              <p:cNvSpPr txBox="1"/>
              <p:nvPr/>
            </p:nvSpPr>
            <p:spPr>
              <a:xfrm>
                <a:off x="7174909" y="1160019"/>
                <a:ext cx="4404770" cy="492443"/>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TT Aleck Sans" panose="020B0503020203020204" pitchFamily="34" charset="0"/>
                    <a:cs typeface="ATT Aleck Sans" panose="020B0503020203020204" pitchFamily="34" charset="0"/>
                  </a:rPr>
                  <a:t>A Dallas metro territory shows high growth in logistics and manufacturing.</a:t>
                </a:r>
              </a:p>
            </p:txBody>
          </p:sp>
          <p:sp>
            <p:nvSpPr>
              <p:cNvPr id="89" name="Rectangle: Rounded Corners 88">
                <a:extLst>
                  <a:ext uri="{FF2B5EF4-FFF2-40B4-BE49-F238E27FC236}">
                    <a16:creationId xmlns:a16="http://schemas.microsoft.com/office/drawing/2014/main" id="{B2DB3F8F-FC36-1A06-E32A-BC288D43252F}"/>
                  </a:ext>
                </a:extLst>
              </p:cNvPr>
              <p:cNvSpPr/>
              <p:nvPr/>
            </p:nvSpPr>
            <p:spPr>
              <a:xfrm>
                <a:off x="6308582" y="1069865"/>
                <a:ext cx="672741" cy="672749"/>
              </a:xfrm>
              <a:prstGeom prst="roundRect">
                <a:avLst/>
              </a:prstGeom>
              <a:solidFill>
                <a:srgbClr val="009FDB"/>
              </a:solidFill>
              <a:ln w="0" cap="flat">
                <a:noFill/>
                <a:prstDash val="solid"/>
                <a:miter/>
              </a:ln>
            </p:spPr>
            <p:txBody>
              <a:bodyPr rtlCol="0" anchor="ctr"/>
              <a:lstStyle/>
              <a:p>
                <a:endParaRPr lang="en-IN"/>
              </a:p>
            </p:txBody>
          </p:sp>
        </p:grpSp>
        <p:sp>
          <p:nvSpPr>
            <p:cNvPr id="87" name="TextBox 86">
              <a:extLst>
                <a:ext uri="{FF2B5EF4-FFF2-40B4-BE49-F238E27FC236}">
                  <a16:creationId xmlns:a16="http://schemas.microsoft.com/office/drawing/2014/main" id="{4725FE33-A73E-B873-B629-0C4ECB168587}"/>
                </a:ext>
              </a:extLst>
            </p:cNvPr>
            <p:cNvSpPr txBox="1"/>
            <p:nvPr/>
          </p:nvSpPr>
          <p:spPr>
            <a:xfrm>
              <a:off x="5872514" y="4512461"/>
              <a:ext cx="783829"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4</a:t>
              </a:r>
            </a:p>
          </p:txBody>
        </p:sp>
      </p:grpSp>
      <p:grpSp>
        <p:nvGrpSpPr>
          <p:cNvPr id="11" name="Group 10">
            <a:extLst>
              <a:ext uri="{FF2B5EF4-FFF2-40B4-BE49-F238E27FC236}">
                <a16:creationId xmlns:a16="http://schemas.microsoft.com/office/drawing/2014/main" id="{115E5EC5-4251-0020-7B23-CA079AE98ED9}"/>
              </a:ext>
            </a:extLst>
          </p:cNvPr>
          <p:cNvGrpSpPr/>
          <p:nvPr/>
        </p:nvGrpSpPr>
        <p:grpSpPr>
          <a:xfrm>
            <a:off x="5872514" y="5202896"/>
            <a:ext cx="5569470" cy="765231"/>
            <a:chOff x="5872514" y="5202896"/>
            <a:chExt cx="5569470" cy="765231"/>
          </a:xfrm>
        </p:grpSpPr>
        <p:sp>
          <p:nvSpPr>
            <p:cNvPr id="7" name="Rectangle: Rounded Corners 6">
              <a:extLst>
                <a:ext uri="{FF2B5EF4-FFF2-40B4-BE49-F238E27FC236}">
                  <a16:creationId xmlns:a16="http://schemas.microsoft.com/office/drawing/2014/main" id="{03A923DA-3E15-36A0-94D6-90108396A525}"/>
                </a:ext>
              </a:extLst>
            </p:cNvPr>
            <p:cNvSpPr/>
            <p:nvPr/>
          </p:nvSpPr>
          <p:spPr>
            <a:xfrm>
              <a:off x="5879046" y="5202896"/>
              <a:ext cx="5562938" cy="765231"/>
            </a:xfrm>
            <a:prstGeom prst="roundRect">
              <a:avLst>
                <a:gd name="adj" fmla="val 15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grpSp>
          <p:nvGrpSpPr>
            <p:cNvPr id="93" name="Group 92">
              <a:extLst>
                <a:ext uri="{FF2B5EF4-FFF2-40B4-BE49-F238E27FC236}">
                  <a16:creationId xmlns:a16="http://schemas.microsoft.com/office/drawing/2014/main" id="{75218898-5FE8-BDD1-F43A-C49DB9CC0E82}"/>
                </a:ext>
              </a:extLst>
            </p:cNvPr>
            <p:cNvGrpSpPr/>
            <p:nvPr/>
          </p:nvGrpSpPr>
          <p:grpSpPr>
            <a:xfrm>
              <a:off x="5934774" y="5209094"/>
              <a:ext cx="5275860" cy="738664"/>
              <a:chOff x="6303819" y="1017859"/>
              <a:chExt cx="5275860" cy="738664"/>
            </a:xfrm>
          </p:grpSpPr>
          <p:sp>
            <p:nvSpPr>
              <p:cNvPr id="98"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A776B000-6406-A272-7238-2D5DA2BE44F4}"/>
                  </a:ext>
                </a:extLst>
              </p:cNvPr>
              <p:cNvSpPr txBox="1"/>
              <p:nvPr/>
            </p:nvSpPr>
            <p:spPr>
              <a:xfrm>
                <a:off x="7174909" y="1017859"/>
                <a:ext cx="4404770" cy="738664"/>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ATT Aleck Sans" panose="020B0503020203020204" pitchFamily="34" charset="0"/>
                    <a:cs typeface="ATT Aleck Sans" panose="020B0503020203020204" pitchFamily="34" charset="0"/>
                  </a:rPr>
                  <a:t>An accounting firm with multiple locations currently uses ABC for their wireless plans but not for internet services. </a:t>
                </a:r>
              </a:p>
            </p:txBody>
          </p:sp>
          <p:sp>
            <p:nvSpPr>
              <p:cNvPr id="96" name="Rectangle: Rounded Corners 95">
                <a:extLst>
                  <a:ext uri="{FF2B5EF4-FFF2-40B4-BE49-F238E27FC236}">
                    <a16:creationId xmlns:a16="http://schemas.microsoft.com/office/drawing/2014/main" id="{5D27E548-C4DB-BD0B-5AF0-DF13F5C091FB}"/>
                  </a:ext>
                </a:extLst>
              </p:cNvPr>
              <p:cNvSpPr/>
              <p:nvPr/>
            </p:nvSpPr>
            <p:spPr>
              <a:xfrm>
                <a:off x="6303819" y="1057165"/>
                <a:ext cx="672741" cy="672749"/>
              </a:xfrm>
              <a:prstGeom prst="roundRect">
                <a:avLst/>
              </a:prstGeom>
              <a:solidFill>
                <a:srgbClr val="009FDB"/>
              </a:solidFill>
              <a:ln w="0" cap="flat">
                <a:noFill/>
                <a:prstDash val="solid"/>
                <a:miter/>
              </a:ln>
            </p:spPr>
            <p:txBody>
              <a:bodyPr rtlCol="0" anchor="ctr"/>
              <a:lstStyle/>
              <a:p>
                <a:endParaRPr lang="en-IN"/>
              </a:p>
            </p:txBody>
          </p:sp>
        </p:grpSp>
        <p:sp>
          <p:nvSpPr>
            <p:cNvPr id="94" name="TextBox 93">
              <a:extLst>
                <a:ext uri="{FF2B5EF4-FFF2-40B4-BE49-F238E27FC236}">
                  <a16:creationId xmlns:a16="http://schemas.microsoft.com/office/drawing/2014/main" id="{779AFF9A-174B-2ECE-4861-AD69729CB348}"/>
                </a:ext>
              </a:extLst>
            </p:cNvPr>
            <p:cNvSpPr txBox="1"/>
            <p:nvPr/>
          </p:nvSpPr>
          <p:spPr>
            <a:xfrm>
              <a:off x="5872514" y="5329514"/>
              <a:ext cx="783829"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5</a:t>
              </a:r>
            </a:p>
          </p:txBody>
        </p:sp>
      </p:grpSp>
      <p:sp>
        <p:nvSpPr>
          <p:cNvPr id="99" name="TextBox 98">
            <a:extLst>
              <a:ext uri="{FF2B5EF4-FFF2-40B4-BE49-F238E27FC236}">
                <a16:creationId xmlns:a16="http://schemas.microsoft.com/office/drawing/2014/main" id="{870BE1A0-3CB6-A292-F611-BD3F1A617A54}"/>
              </a:ext>
            </a:extLst>
          </p:cNvPr>
          <p:cNvSpPr txBox="1"/>
          <p:nvPr/>
        </p:nvSpPr>
        <p:spPr>
          <a:xfrm>
            <a:off x="550431" y="1824285"/>
            <a:ext cx="3502392" cy="3295685"/>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indent="0">
              <a:lnSpc>
                <a:spcPct val="150000"/>
              </a:lnSpc>
              <a:buNone/>
            </a:pPr>
            <a:r>
              <a:rPr lang="en-US" sz="1800" dirty="0">
                <a:latin typeface="ATT Aleck Sans" panose="020B0503020203020204" pitchFamily="34" charset="0"/>
              </a:rPr>
              <a:t>In your breakout group:</a:t>
            </a:r>
          </a:p>
          <a:p>
            <a:pPr>
              <a:lnSpc>
                <a:spcPct val="150000"/>
              </a:lnSpc>
            </a:pPr>
            <a:r>
              <a:rPr lang="en-US" sz="1800" dirty="0">
                <a:latin typeface="ATT Aleck Sans" panose="020B0503020203020204" pitchFamily="34" charset="0"/>
              </a:rPr>
              <a:t>Review your assigned scenario.</a:t>
            </a:r>
          </a:p>
          <a:p>
            <a:pPr>
              <a:lnSpc>
                <a:spcPct val="150000"/>
              </a:lnSpc>
            </a:pPr>
            <a:r>
              <a:rPr lang="en-US" sz="1800" dirty="0">
                <a:latin typeface="ATT Aleck Sans" panose="020B0503020203020204" pitchFamily="34" charset="0"/>
              </a:rPr>
              <a:t>Identify the prospecting strategy that best fits.</a:t>
            </a:r>
          </a:p>
          <a:p>
            <a:pPr>
              <a:lnSpc>
                <a:spcPct val="150000"/>
              </a:lnSpc>
            </a:pPr>
            <a:r>
              <a:rPr lang="en-US" sz="1800" dirty="0">
                <a:latin typeface="ATT Aleck Sans" panose="020B0503020203020204" pitchFamily="34" charset="0"/>
              </a:rPr>
              <a:t>Note the cues that guided your decision.</a:t>
            </a:r>
          </a:p>
          <a:p>
            <a:pPr>
              <a:lnSpc>
                <a:spcPct val="150000"/>
              </a:lnSpc>
            </a:pPr>
            <a:r>
              <a:rPr lang="en-US" sz="1800" dirty="0">
                <a:latin typeface="ATT Aleck Sans" panose="020B0503020203020204" pitchFamily="34" charset="0"/>
              </a:rPr>
              <a:t>Choose one person to share your group’s match.</a:t>
            </a:r>
          </a:p>
        </p:txBody>
      </p:sp>
    </p:spTree>
    <p:extLst>
      <p:ext uri="{BB962C8B-B14F-4D97-AF65-F5344CB8AC3E}">
        <p14:creationId xmlns:p14="http://schemas.microsoft.com/office/powerpoint/2010/main" val="41456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xEl>
                                              <p:pRg st="0" end="0"/>
                                            </p:txEl>
                                          </p:spTgt>
                                        </p:tgtEl>
                                        <p:attrNameLst>
                                          <p:attrName>style.visibility</p:attrName>
                                        </p:attrNameLst>
                                      </p:cBhvr>
                                      <p:to>
                                        <p:strVal val="visible"/>
                                      </p:to>
                                    </p:set>
                                    <p:animEffect transition="in" filter="fade">
                                      <p:cBhvr>
                                        <p:cTn id="10" dur="500"/>
                                        <p:tgtEl>
                                          <p:spTgt spid="99">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xEl>
                                              <p:pRg st="1" end="1"/>
                                            </p:txEl>
                                          </p:spTgt>
                                        </p:tgtEl>
                                        <p:attrNameLst>
                                          <p:attrName>style.visibility</p:attrName>
                                        </p:attrNameLst>
                                      </p:cBhvr>
                                      <p:to>
                                        <p:strVal val="visible"/>
                                      </p:to>
                                    </p:set>
                                    <p:animEffect transition="in" filter="fade">
                                      <p:cBhvr>
                                        <p:cTn id="13" dur="500"/>
                                        <p:tgtEl>
                                          <p:spTgt spid="99">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9">
                                            <p:txEl>
                                              <p:pRg st="2" end="2"/>
                                            </p:txEl>
                                          </p:spTgt>
                                        </p:tgtEl>
                                        <p:attrNameLst>
                                          <p:attrName>style.visibility</p:attrName>
                                        </p:attrNameLst>
                                      </p:cBhvr>
                                      <p:to>
                                        <p:strVal val="visible"/>
                                      </p:to>
                                    </p:set>
                                    <p:animEffect transition="in" filter="fade">
                                      <p:cBhvr>
                                        <p:cTn id="16" dur="500"/>
                                        <p:tgtEl>
                                          <p:spTgt spid="99">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9">
                                            <p:txEl>
                                              <p:pRg st="3" end="3"/>
                                            </p:txEl>
                                          </p:spTgt>
                                        </p:tgtEl>
                                        <p:attrNameLst>
                                          <p:attrName>style.visibility</p:attrName>
                                        </p:attrNameLst>
                                      </p:cBhvr>
                                      <p:to>
                                        <p:strVal val="visible"/>
                                      </p:to>
                                    </p:set>
                                    <p:animEffect transition="in" filter="fade">
                                      <p:cBhvr>
                                        <p:cTn id="19" dur="500"/>
                                        <p:tgtEl>
                                          <p:spTgt spid="99">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9">
                                            <p:txEl>
                                              <p:pRg st="4" end="4"/>
                                            </p:txEl>
                                          </p:spTgt>
                                        </p:tgtEl>
                                        <p:attrNameLst>
                                          <p:attrName>style.visibility</p:attrName>
                                        </p:attrNameLst>
                                      </p:cBhvr>
                                      <p:to>
                                        <p:strVal val="visible"/>
                                      </p:to>
                                    </p:set>
                                    <p:animEffect transition="in" filter="fade">
                                      <p:cBhvr>
                                        <p:cTn id="22" dur="500"/>
                                        <p:tgtEl>
                                          <p:spTgt spid="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F8C55-0D3D-ED79-FF95-4EA68EE7AF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B925B9-67A8-57E9-2AC7-7FC271613840}"/>
              </a:ext>
            </a:extLst>
          </p:cNvPr>
          <p:cNvSpPr>
            <a:spLocks noGrp="1"/>
          </p:cNvSpPr>
          <p:nvPr>
            <p:ph type="title"/>
          </p:nvPr>
        </p:nvSpPr>
        <p:spPr/>
        <p:txBody>
          <a:bodyPr/>
          <a:lstStyle/>
          <a:p>
            <a:r>
              <a:rPr lang="en-US"/>
              <a:t>Activity: Strategy to scenario match (Continued)</a:t>
            </a:r>
            <a:endParaRPr lang="en-IN"/>
          </a:p>
        </p:txBody>
      </p:sp>
      <p:sp>
        <p:nvSpPr>
          <p:cNvPr id="2" name="Rectangle: Rounded Corners 1">
            <a:extLst>
              <a:ext uri="{FF2B5EF4-FFF2-40B4-BE49-F238E27FC236}">
                <a16:creationId xmlns:a16="http://schemas.microsoft.com/office/drawing/2014/main" id="{E2A46F68-8F45-0514-AB75-3A7D20DB9E93}"/>
              </a:ext>
            </a:extLst>
          </p:cNvPr>
          <p:cNvSpPr/>
          <p:nvPr/>
        </p:nvSpPr>
        <p:spPr>
          <a:xfrm>
            <a:off x="1720618" y="1504438"/>
            <a:ext cx="5304252"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A hospital network expanding telehealth wants secure connectivity and compliance support.</a:t>
            </a:r>
          </a:p>
        </p:txBody>
      </p:sp>
      <p:sp>
        <p:nvSpPr>
          <p:cNvPr id="6" name="Rectangle: Rounded Corners 5">
            <a:extLst>
              <a:ext uri="{FF2B5EF4-FFF2-40B4-BE49-F238E27FC236}">
                <a16:creationId xmlns:a16="http://schemas.microsoft.com/office/drawing/2014/main" id="{09F47B7A-B222-5493-8C5D-FDC05B55EAD9}"/>
              </a:ext>
            </a:extLst>
          </p:cNvPr>
          <p:cNvSpPr/>
          <p:nvPr/>
        </p:nvSpPr>
        <p:spPr>
          <a:xfrm>
            <a:off x="1720618" y="2472206"/>
            <a:ext cx="5304252"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A chain of restaurants is struggling with customer Wi-Fi and mobile ordering.</a:t>
            </a:r>
          </a:p>
        </p:txBody>
      </p:sp>
      <p:sp>
        <p:nvSpPr>
          <p:cNvPr id="20" name="Rectangle: Rounded Corners 19">
            <a:extLst>
              <a:ext uri="{FF2B5EF4-FFF2-40B4-BE49-F238E27FC236}">
                <a16:creationId xmlns:a16="http://schemas.microsoft.com/office/drawing/2014/main" id="{27A803B9-52F0-EFB5-4DF8-D18C1E7562B5}"/>
              </a:ext>
            </a:extLst>
          </p:cNvPr>
          <p:cNvSpPr/>
          <p:nvPr/>
        </p:nvSpPr>
        <p:spPr>
          <a:xfrm>
            <a:off x="1720618" y="3439974"/>
            <a:ext cx="5440749"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dirty="0">
                <a:solidFill>
                  <a:schemeClr val="bg1"/>
                </a:solidFill>
                <a:latin typeface="ATT Aleck Sans" panose="020B0503020203020204" pitchFamily="34" charset="0"/>
                <a:ea typeface="Calibri" panose="020F0502020204030204" pitchFamily="34" charset="0"/>
              </a:rPr>
              <a:t>A current ABC Business customer uses ABC Fiber but not Wireless backup.</a:t>
            </a:r>
          </a:p>
        </p:txBody>
      </p:sp>
      <p:sp>
        <p:nvSpPr>
          <p:cNvPr id="23" name="TextBox 22">
            <a:extLst>
              <a:ext uri="{FF2B5EF4-FFF2-40B4-BE49-F238E27FC236}">
                <a16:creationId xmlns:a16="http://schemas.microsoft.com/office/drawing/2014/main" id="{42B433BC-FB61-63FA-12D3-15678561AB6D}"/>
              </a:ext>
            </a:extLst>
          </p:cNvPr>
          <p:cNvSpPr txBox="1"/>
          <p:nvPr/>
        </p:nvSpPr>
        <p:spPr>
          <a:xfrm>
            <a:off x="2238917" y="1031338"/>
            <a:ext cx="2303539" cy="369332"/>
          </a:xfrm>
          <a:prstGeom prst="rect">
            <a:avLst/>
          </a:prstGeom>
          <a:noFill/>
        </p:spPr>
        <p:txBody>
          <a:bodyPr wrap="square">
            <a:spAutoFit/>
          </a:bodyPr>
          <a:lstStyle/>
          <a:p>
            <a:pPr algn="ctr"/>
            <a:r>
              <a:rPr lang="en-US" b="1" kern="100" noProof="0">
                <a:solidFill>
                  <a:schemeClr val="bg1"/>
                </a:solidFill>
                <a:latin typeface="ATT Aleck Sans" panose="020B0503020203020204" pitchFamily="34" charset="0"/>
                <a:ea typeface="Calibri" panose="020F0502020204030204" pitchFamily="34" charset="0"/>
              </a:rPr>
              <a:t>Scenarios</a:t>
            </a:r>
          </a:p>
        </p:txBody>
      </p:sp>
      <p:grpSp>
        <p:nvGrpSpPr>
          <p:cNvPr id="49" name="Group 48">
            <a:extLst>
              <a:ext uri="{FF2B5EF4-FFF2-40B4-BE49-F238E27FC236}">
                <a16:creationId xmlns:a16="http://schemas.microsoft.com/office/drawing/2014/main" id="{E4840B8D-B28D-1656-EE17-5E4BB076064C}"/>
              </a:ext>
            </a:extLst>
          </p:cNvPr>
          <p:cNvGrpSpPr/>
          <p:nvPr/>
        </p:nvGrpSpPr>
        <p:grpSpPr>
          <a:xfrm>
            <a:off x="7213593" y="1579610"/>
            <a:ext cx="2840392" cy="707254"/>
            <a:chOff x="4466342" y="2587072"/>
            <a:chExt cx="2840392" cy="707254"/>
          </a:xfrm>
        </p:grpSpPr>
        <p:grpSp>
          <p:nvGrpSpPr>
            <p:cNvPr id="50" name="Group 49">
              <a:extLst>
                <a:ext uri="{FF2B5EF4-FFF2-40B4-BE49-F238E27FC236}">
                  <a16:creationId xmlns:a16="http://schemas.microsoft.com/office/drawing/2014/main" id="{051E33E0-B1A5-5342-FAB3-8BB9E07DF2D0}"/>
                </a:ext>
              </a:extLst>
            </p:cNvPr>
            <p:cNvGrpSpPr/>
            <p:nvPr/>
          </p:nvGrpSpPr>
          <p:grpSpPr>
            <a:xfrm>
              <a:off x="4885267" y="2587072"/>
              <a:ext cx="2421467" cy="707254"/>
              <a:chOff x="4914900" y="2624667"/>
              <a:chExt cx="2421467" cy="707254"/>
            </a:xfrm>
          </p:grpSpPr>
          <p:sp>
            <p:nvSpPr>
              <p:cNvPr id="53" name="Rectangle: Rounded Corners 52">
                <a:extLst>
                  <a:ext uri="{FF2B5EF4-FFF2-40B4-BE49-F238E27FC236}">
                    <a16:creationId xmlns:a16="http://schemas.microsoft.com/office/drawing/2014/main" id="{922E05E2-AD28-9758-08C7-ECC678E4F5FE}"/>
                  </a:ext>
                </a:extLst>
              </p:cNvPr>
              <p:cNvSpPr/>
              <p:nvPr/>
            </p:nvSpPr>
            <p:spPr>
              <a:xfrm>
                <a:off x="4914900" y="2624667"/>
                <a:ext cx="2421467" cy="707254"/>
              </a:xfrm>
              <a:prstGeom prst="roundRect">
                <a:avLst>
                  <a:gd name="adj" fmla="val 1588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TextBox 53">
                <a:extLst>
                  <a:ext uri="{FF2B5EF4-FFF2-40B4-BE49-F238E27FC236}">
                    <a16:creationId xmlns:a16="http://schemas.microsoft.com/office/drawing/2014/main" id="{F68B0DC6-C933-BA11-5061-71C8D465ACAF}"/>
                  </a:ext>
                </a:extLst>
              </p:cNvPr>
              <p:cNvSpPr txBox="1"/>
              <p:nvPr/>
            </p:nvSpPr>
            <p:spPr>
              <a:xfrm>
                <a:off x="538515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Industry</a:t>
                </a:r>
              </a:p>
            </p:txBody>
          </p:sp>
        </p:grpSp>
        <p:pic>
          <p:nvPicPr>
            <p:cNvPr id="51" name="Graphic 50">
              <a:extLst>
                <a:ext uri="{FF2B5EF4-FFF2-40B4-BE49-F238E27FC236}">
                  <a16:creationId xmlns:a16="http://schemas.microsoft.com/office/drawing/2014/main" id="{DAB9396C-49BF-D005-9530-3646EB8A41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56" name="Group 55">
            <a:extLst>
              <a:ext uri="{FF2B5EF4-FFF2-40B4-BE49-F238E27FC236}">
                <a16:creationId xmlns:a16="http://schemas.microsoft.com/office/drawing/2014/main" id="{82AF434A-2B72-74ED-014B-2ECD5DAD4D3E}"/>
              </a:ext>
            </a:extLst>
          </p:cNvPr>
          <p:cNvGrpSpPr/>
          <p:nvPr/>
        </p:nvGrpSpPr>
        <p:grpSpPr>
          <a:xfrm>
            <a:off x="7213593" y="2543171"/>
            <a:ext cx="2849916" cy="707254"/>
            <a:chOff x="4466342" y="2587072"/>
            <a:chExt cx="2849916" cy="707254"/>
          </a:xfrm>
        </p:grpSpPr>
        <p:grpSp>
          <p:nvGrpSpPr>
            <p:cNvPr id="57" name="Group 56">
              <a:extLst>
                <a:ext uri="{FF2B5EF4-FFF2-40B4-BE49-F238E27FC236}">
                  <a16:creationId xmlns:a16="http://schemas.microsoft.com/office/drawing/2014/main" id="{68E4002A-35A3-1885-6149-9B71A681000B}"/>
                </a:ext>
              </a:extLst>
            </p:cNvPr>
            <p:cNvGrpSpPr/>
            <p:nvPr/>
          </p:nvGrpSpPr>
          <p:grpSpPr>
            <a:xfrm>
              <a:off x="4894791" y="2587072"/>
              <a:ext cx="2421467" cy="707254"/>
              <a:chOff x="4924424" y="2624667"/>
              <a:chExt cx="2421467" cy="707254"/>
            </a:xfrm>
          </p:grpSpPr>
          <p:sp>
            <p:nvSpPr>
              <p:cNvPr id="60" name="Rectangle: Rounded Corners 59">
                <a:extLst>
                  <a:ext uri="{FF2B5EF4-FFF2-40B4-BE49-F238E27FC236}">
                    <a16:creationId xmlns:a16="http://schemas.microsoft.com/office/drawing/2014/main" id="{C3B19CCA-B349-2741-23DF-5BC4A1EA1F49}"/>
                  </a:ext>
                </a:extLst>
              </p:cNvPr>
              <p:cNvSpPr/>
              <p:nvPr/>
            </p:nvSpPr>
            <p:spPr>
              <a:xfrm>
                <a:off x="4924424" y="2624667"/>
                <a:ext cx="2421467" cy="707254"/>
              </a:xfrm>
              <a:prstGeom prst="roundRect">
                <a:avLst>
                  <a:gd name="adj" fmla="val 1464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1" name="TextBox 60">
                <a:extLst>
                  <a:ext uri="{FF2B5EF4-FFF2-40B4-BE49-F238E27FC236}">
                    <a16:creationId xmlns:a16="http://schemas.microsoft.com/office/drawing/2014/main" id="{716C309F-A539-C1BB-2B03-8576169ACED6}"/>
                  </a:ext>
                </a:extLst>
              </p:cNvPr>
              <p:cNvSpPr txBox="1"/>
              <p:nvPr/>
            </p:nvSpPr>
            <p:spPr>
              <a:xfrm>
                <a:off x="536259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Product</a:t>
                </a:r>
              </a:p>
            </p:txBody>
          </p:sp>
        </p:grpSp>
        <p:pic>
          <p:nvPicPr>
            <p:cNvPr id="58" name="Graphic 57">
              <a:extLst>
                <a:ext uri="{FF2B5EF4-FFF2-40B4-BE49-F238E27FC236}">
                  <a16:creationId xmlns:a16="http://schemas.microsoft.com/office/drawing/2014/main" id="{6D53ECF7-CC13-9862-A078-301FD2058F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sp>
        <p:nvSpPr>
          <p:cNvPr id="70" name="TextBox 69">
            <a:extLst>
              <a:ext uri="{FF2B5EF4-FFF2-40B4-BE49-F238E27FC236}">
                <a16:creationId xmlns:a16="http://schemas.microsoft.com/office/drawing/2014/main" id="{67239266-DD98-DF44-FE86-4B8BE47B7DD9}"/>
              </a:ext>
            </a:extLst>
          </p:cNvPr>
          <p:cNvSpPr txBox="1"/>
          <p:nvPr/>
        </p:nvSpPr>
        <p:spPr>
          <a:xfrm>
            <a:off x="7693128" y="1031338"/>
            <a:ext cx="2303539" cy="369332"/>
          </a:xfrm>
          <a:prstGeom prst="rect">
            <a:avLst/>
          </a:prstGeom>
          <a:noFill/>
        </p:spPr>
        <p:txBody>
          <a:bodyPr wrap="square">
            <a:spAutoFit/>
          </a:bodyPr>
          <a:lstStyle/>
          <a:p>
            <a:pPr algn="ctr"/>
            <a:r>
              <a:rPr lang="en-US" b="1" kern="100" noProof="0">
                <a:solidFill>
                  <a:schemeClr val="bg1"/>
                </a:solidFill>
                <a:latin typeface="ATT Aleck Sans" panose="020B0503020203020204" pitchFamily="34" charset="0"/>
                <a:ea typeface="Calibri" panose="020F0502020204030204" pitchFamily="34" charset="0"/>
              </a:rPr>
              <a:t>Expected strategy </a:t>
            </a:r>
          </a:p>
        </p:txBody>
      </p:sp>
      <p:sp>
        <p:nvSpPr>
          <p:cNvPr id="71" name="Rectangle: Rounded Corners 70">
            <a:extLst>
              <a:ext uri="{FF2B5EF4-FFF2-40B4-BE49-F238E27FC236}">
                <a16:creationId xmlns:a16="http://schemas.microsoft.com/office/drawing/2014/main" id="{726F5E03-5460-99F1-BC21-D9230C14D496}"/>
              </a:ext>
            </a:extLst>
          </p:cNvPr>
          <p:cNvSpPr/>
          <p:nvPr/>
        </p:nvSpPr>
        <p:spPr>
          <a:xfrm>
            <a:off x="1720618" y="4407742"/>
            <a:ext cx="5440748"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A Dallas metro territory shows high growth in logistics and manufacturing.</a:t>
            </a:r>
          </a:p>
        </p:txBody>
      </p:sp>
      <p:sp>
        <p:nvSpPr>
          <p:cNvPr id="89" name="Rectangle: Rounded Corners 88">
            <a:extLst>
              <a:ext uri="{FF2B5EF4-FFF2-40B4-BE49-F238E27FC236}">
                <a16:creationId xmlns:a16="http://schemas.microsoft.com/office/drawing/2014/main" id="{41A32105-D9D8-77D6-357E-F0C21B279E99}"/>
              </a:ext>
            </a:extLst>
          </p:cNvPr>
          <p:cNvSpPr/>
          <p:nvPr/>
        </p:nvSpPr>
        <p:spPr>
          <a:xfrm>
            <a:off x="1720618" y="5360270"/>
            <a:ext cx="5440748"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dirty="0">
                <a:solidFill>
                  <a:schemeClr val="bg1"/>
                </a:solidFill>
                <a:latin typeface="ATT Aleck Sans" panose="020B0503020203020204" pitchFamily="34" charset="0"/>
                <a:ea typeface="Calibri" panose="020F0502020204030204" pitchFamily="34" charset="0"/>
              </a:rPr>
              <a:t>An accounting firm with multiple locations currently uses ABC for their wireless plans but not for internet services. </a:t>
            </a:r>
          </a:p>
        </p:txBody>
      </p:sp>
      <p:grpSp>
        <p:nvGrpSpPr>
          <p:cNvPr id="4" name="Group 3">
            <a:extLst>
              <a:ext uri="{FF2B5EF4-FFF2-40B4-BE49-F238E27FC236}">
                <a16:creationId xmlns:a16="http://schemas.microsoft.com/office/drawing/2014/main" id="{AEF92541-38E3-6445-76A0-C28A2C16090B}"/>
              </a:ext>
            </a:extLst>
          </p:cNvPr>
          <p:cNvGrpSpPr/>
          <p:nvPr/>
        </p:nvGrpSpPr>
        <p:grpSpPr>
          <a:xfrm>
            <a:off x="1426016" y="1452554"/>
            <a:ext cx="8637493" cy="4838837"/>
            <a:chOff x="1426016" y="1452554"/>
            <a:chExt cx="9000000" cy="4838837"/>
          </a:xfrm>
        </p:grpSpPr>
        <p:cxnSp>
          <p:nvCxnSpPr>
            <p:cNvPr id="44" name="Straight Connector 43">
              <a:extLst>
                <a:ext uri="{FF2B5EF4-FFF2-40B4-BE49-F238E27FC236}">
                  <a16:creationId xmlns:a16="http://schemas.microsoft.com/office/drawing/2014/main" id="{7808C262-E5D8-BD4D-7C70-2E84A34C9EF4}"/>
                </a:ext>
              </a:extLst>
            </p:cNvPr>
            <p:cNvCxnSpPr>
              <a:cxnSpLocks/>
            </p:cNvCxnSpPr>
            <p:nvPr/>
          </p:nvCxnSpPr>
          <p:spPr>
            <a:xfrm>
              <a:off x="1426016" y="1452554"/>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4D8777-07E3-CB27-0C46-DCACABF42DDE}"/>
                </a:ext>
              </a:extLst>
            </p:cNvPr>
            <p:cNvCxnSpPr>
              <a:cxnSpLocks/>
            </p:cNvCxnSpPr>
            <p:nvPr/>
          </p:nvCxnSpPr>
          <p:spPr>
            <a:xfrm>
              <a:off x="1426016" y="2420322"/>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27563F6-F263-C1ED-B41B-FE88E02641AA}"/>
                </a:ext>
              </a:extLst>
            </p:cNvPr>
            <p:cNvCxnSpPr>
              <a:cxnSpLocks/>
            </p:cNvCxnSpPr>
            <p:nvPr/>
          </p:nvCxnSpPr>
          <p:spPr>
            <a:xfrm>
              <a:off x="1426016" y="3388090"/>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38051DD-82E7-FE4D-F4C6-CAE92069FCCB}"/>
                </a:ext>
              </a:extLst>
            </p:cNvPr>
            <p:cNvCxnSpPr>
              <a:cxnSpLocks/>
            </p:cNvCxnSpPr>
            <p:nvPr/>
          </p:nvCxnSpPr>
          <p:spPr>
            <a:xfrm>
              <a:off x="1426016" y="4355858"/>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5510261-8310-95F7-9301-AD6E11A70B84}"/>
                </a:ext>
              </a:extLst>
            </p:cNvPr>
            <p:cNvCxnSpPr>
              <a:cxnSpLocks/>
            </p:cNvCxnSpPr>
            <p:nvPr/>
          </p:nvCxnSpPr>
          <p:spPr>
            <a:xfrm>
              <a:off x="1426016" y="5323626"/>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BDFBDE37-311C-8616-1786-C2AFE96032CC}"/>
                </a:ext>
              </a:extLst>
            </p:cNvPr>
            <p:cNvCxnSpPr>
              <a:cxnSpLocks/>
            </p:cNvCxnSpPr>
            <p:nvPr/>
          </p:nvCxnSpPr>
          <p:spPr>
            <a:xfrm>
              <a:off x="1426016" y="6291391"/>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C2D86C21-57BF-64C1-BE5E-B73C61CD1185}"/>
              </a:ext>
            </a:extLst>
          </p:cNvPr>
          <p:cNvGrpSpPr/>
          <p:nvPr/>
        </p:nvGrpSpPr>
        <p:grpSpPr>
          <a:xfrm>
            <a:off x="7213593" y="3517851"/>
            <a:ext cx="2840392" cy="707254"/>
            <a:chOff x="4466342" y="2587072"/>
            <a:chExt cx="2840392" cy="707254"/>
          </a:xfrm>
        </p:grpSpPr>
        <p:grpSp>
          <p:nvGrpSpPr>
            <p:cNvPr id="98" name="Group 97">
              <a:extLst>
                <a:ext uri="{FF2B5EF4-FFF2-40B4-BE49-F238E27FC236}">
                  <a16:creationId xmlns:a16="http://schemas.microsoft.com/office/drawing/2014/main" id="{7A73826A-ABCF-6C78-218F-1BB07EA15469}"/>
                </a:ext>
              </a:extLst>
            </p:cNvPr>
            <p:cNvGrpSpPr/>
            <p:nvPr/>
          </p:nvGrpSpPr>
          <p:grpSpPr>
            <a:xfrm>
              <a:off x="4885267" y="2587072"/>
              <a:ext cx="2421467" cy="707254"/>
              <a:chOff x="4914900" y="2624667"/>
              <a:chExt cx="2421467" cy="707254"/>
            </a:xfrm>
          </p:grpSpPr>
          <p:sp>
            <p:nvSpPr>
              <p:cNvPr id="100" name="Rectangle: Rounded Corners 99">
                <a:extLst>
                  <a:ext uri="{FF2B5EF4-FFF2-40B4-BE49-F238E27FC236}">
                    <a16:creationId xmlns:a16="http://schemas.microsoft.com/office/drawing/2014/main" id="{82EA0544-00F2-4F7F-CD40-361DD53D2BA1}"/>
                  </a:ext>
                </a:extLst>
              </p:cNvPr>
              <p:cNvSpPr/>
              <p:nvPr/>
            </p:nvSpPr>
            <p:spPr>
              <a:xfrm>
                <a:off x="4914900" y="2624667"/>
                <a:ext cx="2421467" cy="707254"/>
              </a:xfrm>
              <a:prstGeom prst="roundRect">
                <a:avLst>
                  <a:gd name="adj" fmla="val 1599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TextBox 100">
                <a:extLst>
                  <a:ext uri="{FF2B5EF4-FFF2-40B4-BE49-F238E27FC236}">
                    <a16:creationId xmlns:a16="http://schemas.microsoft.com/office/drawing/2014/main" id="{76FBFD0C-3A42-0C99-51D5-F76B2AE80F4E}"/>
                  </a:ext>
                </a:extLst>
              </p:cNvPr>
              <p:cNvSpPr txBox="1"/>
              <p:nvPr/>
            </p:nvSpPr>
            <p:spPr>
              <a:xfrm>
                <a:off x="5385151" y="2809017"/>
                <a:ext cx="1526085" cy="338554"/>
              </a:xfrm>
              <a:prstGeom prst="rect">
                <a:avLst/>
              </a:prstGeom>
              <a:noFill/>
            </p:spPr>
            <p:txBody>
              <a:bodyPr wrap="square" lIns="0">
                <a:spAutoFit/>
              </a:bodyPr>
              <a:lstStyle/>
              <a:p>
                <a:pPr algn="ctr"/>
                <a:r>
                  <a:rPr lang="en-US" sz="1600" kern="0" noProof="0" dirty="0">
                    <a:effectLst/>
                    <a:latin typeface="Arial" panose="020B0604020202020204" pitchFamily="34" charset="0"/>
                    <a:ea typeface="Times New Roman" panose="02020603050405020304" pitchFamily="18" charset="0"/>
                  </a:rPr>
                  <a:t>Wallet-share</a:t>
                </a:r>
              </a:p>
            </p:txBody>
          </p:sp>
        </p:grpSp>
        <p:pic>
          <p:nvPicPr>
            <p:cNvPr id="99" name="Graphic 98">
              <a:extLst>
                <a:ext uri="{FF2B5EF4-FFF2-40B4-BE49-F238E27FC236}">
                  <a16:creationId xmlns:a16="http://schemas.microsoft.com/office/drawing/2014/main" id="{FAEE3ECC-BD9F-FCC0-501B-E5416C06D8F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102" name="Group 101">
            <a:extLst>
              <a:ext uri="{FF2B5EF4-FFF2-40B4-BE49-F238E27FC236}">
                <a16:creationId xmlns:a16="http://schemas.microsoft.com/office/drawing/2014/main" id="{00E7EB96-095F-7424-F966-DFCA9331E703}"/>
              </a:ext>
            </a:extLst>
          </p:cNvPr>
          <p:cNvGrpSpPr/>
          <p:nvPr/>
        </p:nvGrpSpPr>
        <p:grpSpPr>
          <a:xfrm>
            <a:off x="7213593" y="4481412"/>
            <a:ext cx="2840392" cy="707254"/>
            <a:chOff x="4466342" y="2587072"/>
            <a:chExt cx="2840392" cy="707254"/>
          </a:xfrm>
        </p:grpSpPr>
        <p:grpSp>
          <p:nvGrpSpPr>
            <p:cNvPr id="103" name="Group 102">
              <a:extLst>
                <a:ext uri="{FF2B5EF4-FFF2-40B4-BE49-F238E27FC236}">
                  <a16:creationId xmlns:a16="http://schemas.microsoft.com/office/drawing/2014/main" id="{6558BBC1-9187-4952-8412-963B1823AB7D}"/>
                </a:ext>
              </a:extLst>
            </p:cNvPr>
            <p:cNvGrpSpPr/>
            <p:nvPr/>
          </p:nvGrpSpPr>
          <p:grpSpPr>
            <a:xfrm>
              <a:off x="4885267" y="2587072"/>
              <a:ext cx="2421467" cy="707254"/>
              <a:chOff x="4914900" y="2624667"/>
              <a:chExt cx="2421467" cy="707254"/>
            </a:xfrm>
          </p:grpSpPr>
          <p:sp>
            <p:nvSpPr>
              <p:cNvPr id="105" name="Rectangle: Rounded Corners 104">
                <a:extLst>
                  <a:ext uri="{FF2B5EF4-FFF2-40B4-BE49-F238E27FC236}">
                    <a16:creationId xmlns:a16="http://schemas.microsoft.com/office/drawing/2014/main" id="{FE5DF81F-37A9-89E3-3B3C-CE602A38426D}"/>
                  </a:ext>
                </a:extLst>
              </p:cNvPr>
              <p:cNvSpPr/>
              <p:nvPr/>
            </p:nvSpPr>
            <p:spPr>
              <a:xfrm>
                <a:off x="4914900" y="2624667"/>
                <a:ext cx="2421467" cy="707254"/>
              </a:xfrm>
              <a:prstGeom prst="roundRect">
                <a:avLst>
                  <a:gd name="adj" fmla="val 156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6" name="TextBox 105">
                <a:extLst>
                  <a:ext uri="{FF2B5EF4-FFF2-40B4-BE49-F238E27FC236}">
                    <a16:creationId xmlns:a16="http://schemas.microsoft.com/office/drawing/2014/main" id="{59C945C7-9070-EAAD-7300-572B6801C461}"/>
                  </a:ext>
                </a:extLst>
              </p:cNvPr>
              <p:cNvSpPr txBox="1"/>
              <p:nvPr/>
            </p:nvSpPr>
            <p:spPr>
              <a:xfrm>
                <a:off x="536259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Geography</a:t>
                </a:r>
              </a:p>
            </p:txBody>
          </p:sp>
        </p:grpSp>
        <p:pic>
          <p:nvPicPr>
            <p:cNvPr id="104" name="Graphic 103">
              <a:extLst>
                <a:ext uri="{FF2B5EF4-FFF2-40B4-BE49-F238E27FC236}">
                  <a16:creationId xmlns:a16="http://schemas.microsoft.com/office/drawing/2014/main" id="{9508270A-F0E7-737C-DEDF-2A22FA57D0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107" name="Group 106">
            <a:extLst>
              <a:ext uri="{FF2B5EF4-FFF2-40B4-BE49-F238E27FC236}">
                <a16:creationId xmlns:a16="http://schemas.microsoft.com/office/drawing/2014/main" id="{AEA37E17-5ADE-3210-15CF-825900794230}"/>
              </a:ext>
            </a:extLst>
          </p:cNvPr>
          <p:cNvGrpSpPr/>
          <p:nvPr/>
        </p:nvGrpSpPr>
        <p:grpSpPr>
          <a:xfrm>
            <a:off x="7213593" y="5468649"/>
            <a:ext cx="2840392" cy="707254"/>
            <a:chOff x="4466342" y="2587072"/>
            <a:chExt cx="2840392" cy="707254"/>
          </a:xfrm>
        </p:grpSpPr>
        <p:grpSp>
          <p:nvGrpSpPr>
            <p:cNvPr id="108" name="Group 107">
              <a:extLst>
                <a:ext uri="{FF2B5EF4-FFF2-40B4-BE49-F238E27FC236}">
                  <a16:creationId xmlns:a16="http://schemas.microsoft.com/office/drawing/2014/main" id="{CE164D77-90D1-87AF-8D08-C0D324BBFD6D}"/>
                </a:ext>
              </a:extLst>
            </p:cNvPr>
            <p:cNvGrpSpPr/>
            <p:nvPr/>
          </p:nvGrpSpPr>
          <p:grpSpPr>
            <a:xfrm>
              <a:off x="4885267" y="2587072"/>
              <a:ext cx="2421467" cy="707254"/>
              <a:chOff x="4914900" y="2624667"/>
              <a:chExt cx="2421467" cy="707254"/>
            </a:xfrm>
          </p:grpSpPr>
          <p:sp>
            <p:nvSpPr>
              <p:cNvPr id="110" name="Rectangle: Rounded Corners 109">
                <a:extLst>
                  <a:ext uri="{FF2B5EF4-FFF2-40B4-BE49-F238E27FC236}">
                    <a16:creationId xmlns:a16="http://schemas.microsoft.com/office/drawing/2014/main" id="{62235C5D-8D14-B81A-4C4A-0E7FD2F51C0B}"/>
                  </a:ext>
                </a:extLst>
              </p:cNvPr>
              <p:cNvSpPr/>
              <p:nvPr/>
            </p:nvSpPr>
            <p:spPr>
              <a:xfrm>
                <a:off x="4914900" y="2624667"/>
                <a:ext cx="2421467" cy="707254"/>
              </a:xfrm>
              <a:prstGeom prst="roundRect">
                <a:avLst>
                  <a:gd name="adj" fmla="val 17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1" name="TextBox 110">
                <a:extLst>
                  <a:ext uri="{FF2B5EF4-FFF2-40B4-BE49-F238E27FC236}">
                    <a16:creationId xmlns:a16="http://schemas.microsoft.com/office/drawing/2014/main" id="{F185908F-4611-4572-2446-D5D00CC909D5}"/>
                  </a:ext>
                </a:extLst>
              </p:cNvPr>
              <p:cNvSpPr txBox="1"/>
              <p:nvPr/>
            </p:nvSpPr>
            <p:spPr>
              <a:xfrm>
                <a:off x="5362591" y="2699289"/>
                <a:ext cx="1526085" cy="584775"/>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Cross-sell and converged</a:t>
                </a:r>
              </a:p>
            </p:txBody>
          </p:sp>
        </p:grpSp>
        <p:pic>
          <p:nvPicPr>
            <p:cNvPr id="109" name="Graphic 108">
              <a:extLst>
                <a:ext uri="{FF2B5EF4-FFF2-40B4-BE49-F238E27FC236}">
                  <a16:creationId xmlns:a16="http://schemas.microsoft.com/office/drawing/2014/main" id="{0FB11FFF-83D4-80C5-07BB-9385329F7E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spTree>
    <p:extLst>
      <p:ext uri="{BB962C8B-B14F-4D97-AF65-F5344CB8AC3E}">
        <p14:creationId xmlns:p14="http://schemas.microsoft.com/office/powerpoint/2010/main" val="375665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D6A8-B52A-32C0-5897-17AD162FF1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E258821-0ABB-CD44-813F-E59B7E1401EF}"/>
              </a:ext>
            </a:extLst>
          </p:cNvPr>
          <p:cNvSpPr txBox="1"/>
          <p:nvPr/>
        </p:nvSpPr>
        <p:spPr>
          <a:xfrm>
            <a:off x="519298" y="1543312"/>
            <a:ext cx="11138699" cy="4000238"/>
          </a:xfrm>
          <a:prstGeom prst="roundRect">
            <a:avLst>
              <a:gd name="adj" fmla="val 3774"/>
            </a:avLst>
          </a:prstGeom>
          <a:ln w="3175">
            <a:solidFill>
              <a:schemeClr val="bg1">
                <a:alpha val="99000"/>
              </a:schemeClr>
            </a:solidFill>
          </a:ln>
        </p:spPr>
        <p:style>
          <a:lnRef idx="2">
            <a:schemeClr val="accent1"/>
          </a:lnRef>
          <a:fillRef idx="0">
            <a:schemeClr val="accent1"/>
          </a:fillRef>
          <a:effectRef idx="1">
            <a:schemeClr val="accent1"/>
          </a:effectRef>
          <a:fontRef idx="minor">
            <a:schemeClr val="tx1"/>
          </a:fontRef>
        </p:style>
        <p:txBody>
          <a:bodyPr wrap="square" tIns="108000" bIns="108000">
            <a:noAutofit/>
          </a:bodyPr>
          <a:lstStyle/>
          <a:p>
            <a:pPr algn="ctr">
              <a:spcBef>
                <a:spcPct val="0"/>
              </a:spcBef>
            </a:pPr>
            <a:endParaRPr lang="en-US" b="1" kern="100" noProof="0">
              <a:latin typeface="ATT Aleck Sans" panose="020B0503020203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F5133BCF-B8C5-5B7B-FE24-5F0ADE4B7252}"/>
              </a:ext>
            </a:extLst>
          </p:cNvPr>
          <p:cNvSpPr>
            <a:spLocks noGrp="1"/>
          </p:cNvSpPr>
          <p:nvPr>
            <p:ph type="title"/>
          </p:nvPr>
        </p:nvSpPr>
        <p:spPr/>
        <p:txBody>
          <a:bodyPr anchor="ctr">
            <a:normAutofit/>
          </a:bodyPr>
          <a:lstStyle/>
          <a:p>
            <a:r>
              <a:rPr lang="en-US"/>
              <a:t>Prospecting tools </a:t>
            </a:r>
          </a:p>
        </p:txBody>
      </p:sp>
      <p:sp>
        <p:nvSpPr>
          <p:cNvPr id="7" name="TextBox 6">
            <a:extLst>
              <a:ext uri="{FF2B5EF4-FFF2-40B4-BE49-F238E27FC236}">
                <a16:creationId xmlns:a16="http://schemas.microsoft.com/office/drawing/2014/main" id="{AA93436B-997E-30A3-4171-389F336C5A6E}"/>
              </a:ext>
            </a:extLst>
          </p:cNvPr>
          <p:cNvSpPr txBox="1"/>
          <p:nvPr/>
        </p:nvSpPr>
        <p:spPr>
          <a:xfrm>
            <a:off x="736537" y="1643048"/>
            <a:ext cx="2311461"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Tool</a:t>
            </a:r>
          </a:p>
        </p:txBody>
      </p:sp>
      <p:sp>
        <p:nvSpPr>
          <p:cNvPr id="16" name="TextBox 15">
            <a:extLst>
              <a:ext uri="{FF2B5EF4-FFF2-40B4-BE49-F238E27FC236}">
                <a16:creationId xmlns:a16="http://schemas.microsoft.com/office/drawing/2014/main" id="{56FD880E-1B21-7FF3-4C13-E06EE24BA8D1}"/>
              </a:ext>
            </a:extLst>
          </p:cNvPr>
          <p:cNvSpPr txBox="1"/>
          <p:nvPr/>
        </p:nvSpPr>
        <p:spPr>
          <a:xfrm>
            <a:off x="818497" y="2520521"/>
            <a:ext cx="932916" cy="384144"/>
          </a:xfrm>
          <a:prstGeom prst="rect">
            <a:avLst/>
          </a:prstGeom>
          <a:noFill/>
        </p:spPr>
        <p:txBody>
          <a:bodyPr wrap="square" lIns="0" rIns="0">
            <a:spAutoFit/>
          </a:bodyPr>
          <a:lstStyle/>
          <a:p>
            <a:pPr>
              <a:lnSpc>
                <a:spcPct val="115000"/>
              </a:lnSpc>
              <a:spcBef>
                <a:spcPts val="600"/>
              </a:spcBef>
              <a:spcAft>
                <a:spcPts val="600"/>
              </a:spcAft>
            </a:pPr>
            <a:r>
              <a:rPr lang="en-US" kern="100">
                <a:solidFill>
                  <a:schemeClr val="bg1"/>
                </a:solidFill>
                <a:latin typeface="ATT Aleck Sans" panose="020B0503020203020204" pitchFamily="34" charset="0"/>
                <a:cs typeface="ATT Aleck Sans" panose="020B0503020203020204" pitchFamily="34" charset="0"/>
              </a:rPr>
              <a:t>MQO</a:t>
            </a:r>
            <a:endParaRPr lang="en-US" kern="100">
              <a:solidFill>
                <a:schemeClr val="bg1"/>
              </a:solidFill>
              <a:latin typeface="ATT Aleck Sans" panose="020B0503020203020204" pitchFamily="34" charset="0"/>
              <a:ea typeface="Aptos" panose="020B0004020202020204" pitchFamily="34" charset="0"/>
              <a:cs typeface="ATT Aleck Sans" panose="020B0503020203020204" pitchFamily="34" charset="0"/>
            </a:endParaRPr>
          </a:p>
        </p:txBody>
      </p:sp>
      <p:sp>
        <p:nvSpPr>
          <p:cNvPr id="17" name="TextBox 16">
            <a:extLst>
              <a:ext uri="{FF2B5EF4-FFF2-40B4-BE49-F238E27FC236}">
                <a16:creationId xmlns:a16="http://schemas.microsoft.com/office/drawing/2014/main" id="{4BF5BD9A-97F7-DD75-EFFC-A2DAE3026DCE}"/>
              </a:ext>
            </a:extLst>
          </p:cNvPr>
          <p:cNvSpPr txBox="1"/>
          <p:nvPr/>
        </p:nvSpPr>
        <p:spPr>
          <a:xfrm>
            <a:off x="818497" y="3623425"/>
            <a:ext cx="1708493" cy="384144"/>
          </a:xfrm>
          <a:prstGeom prst="rect">
            <a:avLst/>
          </a:prstGeom>
          <a:noFill/>
        </p:spPr>
        <p:txBody>
          <a:bodyPr wrap="square" lIns="0" rIns="0">
            <a:spAutoFit/>
          </a:bodyPr>
          <a:lstStyle/>
          <a:p>
            <a:pPr>
              <a:lnSpc>
                <a:spcPct val="115000"/>
              </a:lnSpc>
              <a:spcBef>
                <a:spcPts val="600"/>
              </a:spcBef>
              <a:spcAft>
                <a:spcPts val="600"/>
              </a:spcAft>
            </a:pPr>
            <a:r>
              <a:rPr lang="en-US" kern="100" dirty="0">
                <a:solidFill>
                  <a:schemeClr val="bg1"/>
                </a:solidFill>
                <a:latin typeface="ATT Aleck Sans" panose="020B0503020203020204" pitchFamily="34" charset="0"/>
                <a:cs typeface="ATT Aleck Sans" panose="020B0503020203020204" pitchFamily="34" charset="0"/>
              </a:rPr>
              <a:t>Prospecting Tab</a:t>
            </a:r>
            <a:endParaRPr lang="en-US" kern="100" dirty="0">
              <a:solidFill>
                <a:schemeClr val="bg1"/>
              </a:solidFill>
              <a:latin typeface="ATT Aleck Sans" panose="020B0503020203020204" pitchFamily="34" charset="0"/>
              <a:ea typeface="Aptos" panose="020B0004020202020204" pitchFamily="34" charset="0"/>
              <a:cs typeface="ATT Aleck Sans" panose="020B0503020203020204" pitchFamily="34" charset="0"/>
            </a:endParaRPr>
          </a:p>
        </p:txBody>
      </p:sp>
      <p:sp>
        <p:nvSpPr>
          <p:cNvPr id="18" name="TextBox 17">
            <a:extLst>
              <a:ext uri="{FF2B5EF4-FFF2-40B4-BE49-F238E27FC236}">
                <a16:creationId xmlns:a16="http://schemas.microsoft.com/office/drawing/2014/main" id="{A9C8438D-86FF-3036-4E75-7DB73998FBA1}"/>
              </a:ext>
            </a:extLst>
          </p:cNvPr>
          <p:cNvSpPr txBox="1"/>
          <p:nvPr/>
        </p:nvSpPr>
        <p:spPr>
          <a:xfrm>
            <a:off x="818497" y="4707789"/>
            <a:ext cx="932917" cy="384144"/>
          </a:xfrm>
          <a:prstGeom prst="rect">
            <a:avLst/>
          </a:prstGeom>
          <a:noFill/>
        </p:spPr>
        <p:txBody>
          <a:bodyPr wrap="square" lIns="0" rIns="0">
            <a:spAutoFit/>
          </a:bodyPr>
          <a:lstStyle/>
          <a:p>
            <a:pPr>
              <a:lnSpc>
                <a:spcPct val="115000"/>
              </a:lnSpc>
              <a:spcBef>
                <a:spcPts val="600"/>
              </a:spcBef>
              <a:spcAft>
                <a:spcPts val="600"/>
              </a:spcAft>
            </a:pPr>
            <a:r>
              <a:rPr lang="en-US" kern="100">
                <a:solidFill>
                  <a:schemeClr val="bg1"/>
                </a:solidFill>
                <a:latin typeface="ATT Aleck Sans" panose="020B0503020203020204" pitchFamily="34" charset="0"/>
                <a:cs typeface="ATT Aleck Sans" panose="020B0503020203020204" pitchFamily="34" charset="0"/>
              </a:rPr>
              <a:t>Ponder</a:t>
            </a:r>
            <a:endParaRPr lang="en-US" kern="100">
              <a:solidFill>
                <a:schemeClr val="bg1"/>
              </a:solidFill>
              <a:latin typeface="ATT Aleck Sans" panose="020B0503020203020204" pitchFamily="34" charset="0"/>
              <a:ea typeface="Aptos" panose="020B0004020202020204" pitchFamily="34" charset="0"/>
              <a:cs typeface="ATT Aleck Sans" panose="020B0503020203020204" pitchFamily="34" charset="0"/>
            </a:endParaRPr>
          </a:p>
        </p:txBody>
      </p:sp>
      <p:sp>
        <p:nvSpPr>
          <p:cNvPr id="28" name="TextBox 27">
            <a:extLst>
              <a:ext uri="{FF2B5EF4-FFF2-40B4-BE49-F238E27FC236}">
                <a16:creationId xmlns:a16="http://schemas.microsoft.com/office/drawing/2014/main" id="{566B870D-7A82-01A9-5A89-A28105E14493}"/>
              </a:ext>
            </a:extLst>
          </p:cNvPr>
          <p:cNvSpPr txBox="1"/>
          <p:nvPr/>
        </p:nvSpPr>
        <p:spPr>
          <a:xfrm>
            <a:off x="3535266" y="1643048"/>
            <a:ext cx="2311461"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Purpose</a:t>
            </a:r>
          </a:p>
        </p:txBody>
      </p:sp>
      <p:sp>
        <p:nvSpPr>
          <p:cNvPr id="29" name="TextBox 28">
            <a:extLst>
              <a:ext uri="{FF2B5EF4-FFF2-40B4-BE49-F238E27FC236}">
                <a16:creationId xmlns:a16="http://schemas.microsoft.com/office/drawing/2014/main" id="{36C6217A-9FEE-51E9-2474-A0587FFA190E}"/>
              </a:ext>
            </a:extLst>
          </p:cNvPr>
          <p:cNvSpPr txBox="1"/>
          <p:nvPr/>
        </p:nvSpPr>
        <p:spPr>
          <a:xfrm>
            <a:off x="3497770" y="2493864"/>
            <a:ext cx="2446480" cy="2585323"/>
          </a:xfrm>
          <a:prstGeom prst="rect">
            <a:avLst/>
          </a:prstGeom>
          <a:noFill/>
        </p:spPr>
        <p:txBody>
          <a:bodyPr wrap="square" lIns="0" rIns="0">
            <a:spAutoFit/>
          </a:bodyPr>
          <a:lstStyle/>
          <a:p>
            <a:pPr fontAlgn="ctr"/>
            <a:r>
              <a:rPr lang="en-US">
                <a:solidFill>
                  <a:schemeClr val="bg1"/>
                </a:solidFill>
                <a:latin typeface="ATT Aleck Sans" panose="020B0503020203020204" pitchFamily="34" charset="0"/>
                <a:cs typeface="ATT Aleck Sans" panose="020B0503020203020204" pitchFamily="34" charset="0"/>
              </a:rPr>
              <a:t>Start with pre-filtered, prioritized leads.</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Build and organize targeted lead lists.</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Build lists and confirm prospect eligibility.</a:t>
            </a:r>
          </a:p>
        </p:txBody>
      </p:sp>
      <p:sp>
        <p:nvSpPr>
          <p:cNvPr id="30" name="TextBox 29">
            <a:extLst>
              <a:ext uri="{FF2B5EF4-FFF2-40B4-BE49-F238E27FC236}">
                <a16:creationId xmlns:a16="http://schemas.microsoft.com/office/drawing/2014/main" id="{051D3655-2037-0BA8-8A1E-99E1893907B7}"/>
              </a:ext>
            </a:extLst>
          </p:cNvPr>
          <p:cNvSpPr txBox="1"/>
          <p:nvPr/>
        </p:nvSpPr>
        <p:spPr>
          <a:xfrm>
            <a:off x="6318588" y="2306951"/>
            <a:ext cx="2333309" cy="2862322"/>
          </a:xfrm>
          <a:prstGeom prst="rect">
            <a:avLst/>
          </a:prstGeom>
          <a:noFill/>
        </p:spPr>
        <p:txBody>
          <a:bodyPr wrap="square" lIns="0" rIns="0">
            <a:spAutoFit/>
          </a:bodyPr>
          <a:lstStyle/>
          <a:p>
            <a:pPr fontAlgn="ctr"/>
            <a:r>
              <a:rPr lang="en-US">
                <a:solidFill>
                  <a:schemeClr val="bg1"/>
                </a:solidFill>
                <a:latin typeface="ATT Aleck Sans" panose="020B0503020203020204" pitchFamily="34" charset="0"/>
                <a:cs typeface="ATT Aleck Sans" panose="020B0503020203020204" pitchFamily="34" charset="0"/>
              </a:rPr>
              <a:t>Surface warm, campaign-driven prospects.</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Search, segment, and sync leads in Salesforce.</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Validate locations and enrich prospect data.</a:t>
            </a:r>
          </a:p>
        </p:txBody>
      </p:sp>
      <p:sp>
        <p:nvSpPr>
          <p:cNvPr id="31" name="TextBox 30">
            <a:extLst>
              <a:ext uri="{FF2B5EF4-FFF2-40B4-BE49-F238E27FC236}">
                <a16:creationId xmlns:a16="http://schemas.microsoft.com/office/drawing/2014/main" id="{AE33B590-3229-780F-43E6-B949E5D901AB}"/>
              </a:ext>
            </a:extLst>
          </p:cNvPr>
          <p:cNvSpPr txBox="1"/>
          <p:nvPr/>
        </p:nvSpPr>
        <p:spPr>
          <a:xfrm>
            <a:off x="9075714" y="2452814"/>
            <a:ext cx="2701280" cy="2862322"/>
          </a:xfrm>
          <a:prstGeom prst="rect">
            <a:avLst/>
          </a:prstGeom>
          <a:noFill/>
        </p:spPr>
        <p:txBody>
          <a:bodyPr wrap="square" lIns="0" rIns="0">
            <a:spAutoFit/>
          </a:bodyPr>
          <a:lstStyle/>
          <a:p>
            <a:pPr fontAlgn="ctr"/>
            <a:r>
              <a:rPr lang="en-US">
                <a:solidFill>
                  <a:schemeClr val="bg1"/>
                </a:solidFill>
                <a:latin typeface="ATT Aleck Sans" panose="020B0503020203020204" pitchFamily="34" charset="0"/>
                <a:cs typeface="ATT Aleck Sans" panose="020B0503020203020204" pitchFamily="34" charset="0"/>
              </a:rPr>
              <a:t>Before building additional lead lists.</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When creating or refreshing lead lists.</a:t>
            </a:r>
          </a:p>
          <a:p>
            <a:pPr fontAlgn="ctr"/>
            <a:endParaRPr lang="en-US">
              <a:solidFill>
                <a:schemeClr val="bg1"/>
              </a:solidFill>
              <a:latin typeface="ATT Aleck Sans" panose="020B0503020203020204" pitchFamily="34" charset="0"/>
              <a:cs typeface="ATT Aleck Sans" panose="020B0503020203020204" pitchFamily="34" charset="0"/>
            </a:endParaRPr>
          </a:p>
          <a:p>
            <a:pPr fontAlgn="ctr"/>
            <a:endParaRPr lang="en-US">
              <a:solidFill>
                <a:schemeClr val="bg1"/>
              </a:solidFill>
              <a:latin typeface="ATT Aleck Sans" panose="020B0503020203020204" pitchFamily="34" charset="0"/>
              <a:cs typeface="ATT Aleck Sans" panose="020B0503020203020204" pitchFamily="34" charset="0"/>
            </a:endParaRPr>
          </a:p>
          <a:p>
            <a:pPr fontAlgn="ctr"/>
            <a:r>
              <a:rPr lang="en-US">
                <a:solidFill>
                  <a:schemeClr val="bg1"/>
                </a:solidFill>
                <a:latin typeface="ATT Aleck Sans" panose="020B0503020203020204" pitchFamily="34" charset="0"/>
                <a:cs typeface="ATT Aleck Sans" panose="020B0503020203020204" pitchFamily="34" charset="0"/>
              </a:rPr>
              <a:t>Before outreach, especially for door knocking.</a:t>
            </a:r>
          </a:p>
        </p:txBody>
      </p:sp>
      <p:sp>
        <p:nvSpPr>
          <p:cNvPr id="32" name="TextBox 31">
            <a:extLst>
              <a:ext uri="{FF2B5EF4-FFF2-40B4-BE49-F238E27FC236}">
                <a16:creationId xmlns:a16="http://schemas.microsoft.com/office/drawing/2014/main" id="{3721A860-F165-0A4A-C4CB-A63F6D72EED3}"/>
              </a:ext>
            </a:extLst>
          </p:cNvPr>
          <p:cNvSpPr txBox="1"/>
          <p:nvPr/>
        </p:nvSpPr>
        <p:spPr>
          <a:xfrm>
            <a:off x="6333995" y="1643048"/>
            <a:ext cx="2311461" cy="564167"/>
          </a:xfrm>
          <a:prstGeom prst="roundRect">
            <a:avLst/>
          </a:prstGeom>
          <a:solidFill>
            <a:srgbClr val="49EEDC"/>
          </a:solidFill>
        </p:spPr>
        <p:txBody>
          <a:bodyPr wrap="square" tIns="108000" bIns="108000" anchor="ctr" anchorCtr="0">
            <a:spAutoFit/>
          </a:bodyPr>
          <a:lstStyle/>
          <a:p>
            <a:pPr algn="ctr">
              <a:lnSpc>
                <a:spcPct val="115000"/>
              </a:lnSpc>
              <a:spcBef>
                <a:spcPts val="600"/>
              </a:spcBef>
              <a:spcAft>
                <a:spcPts val="600"/>
              </a:spcAft>
            </a:pPr>
            <a:r>
              <a:rPr lang="en-US" b="1" kern="100">
                <a:latin typeface="ATT Aleck Sans" panose="020B0503020203020204" pitchFamily="34" charset="0"/>
                <a:cs typeface="ATT Aleck Sans" panose="020B0503020203020204" pitchFamily="34" charset="0"/>
              </a:rPr>
              <a:t>Key function</a:t>
            </a:r>
            <a:endParaRPr lang="en-US" b="1" kern="100">
              <a:latin typeface="ATT Aleck Sans" panose="020B0503020203020204" pitchFamily="34" charset="0"/>
              <a:ea typeface="Aptos" panose="020B0004020202020204" pitchFamily="34" charset="0"/>
              <a:cs typeface="ATT Aleck Sans" panose="020B0503020203020204" pitchFamily="34" charset="0"/>
            </a:endParaRPr>
          </a:p>
        </p:txBody>
      </p:sp>
      <p:sp>
        <p:nvSpPr>
          <p:cNvPr id="33" name="TextBox 32">
            <a:extLst>
              <a:ext uri="{FF2B5EF4-FFF2-40B4-BE49-F238E27FC236}">
                <a16:creationId xmlns:a16="http://schemas.microsoft.com/office/drawing/2014/main" id="{57A0E7E0-054C-6F4E-E620-B7C9E62DB415}"/>
              </a:ext>
            </a:extLst>
          </p:cNvPr>
          <p:cNvSpPr txBox="1"/>
          <p:nvPr/>
        </p:nvSpPr>
        <p:spPr>
          <a:xfrm>
            <a:off x="9132725" y="1643048"/>
            <a:ext cx="2311461" cy="564167"/>
          </a:xfrm>
          <a:prstGeom prst="roundRect">
            <a:avLst/>
          </a:prstGeom>
          <a:solidFill>
            <a:srgbClr val="49EEDC"/>
          </a:solidFill>
        </p:spPr>
        <p:txBody>
          <a:bodyPr wrap="square" tIns="108000" bIns="108000" anchor="ctr" anchorCtr="0">
            <a:spAutoFit/>
          </a:bodyPr>
          <a:lstStyle/>
          <a:p>
            <a:pPr algn="ctr">
              <a:lnSpc>
                <a:spcPct val="115000"/>
              </a:lnSpc>
              <a:spcBef>
                <a:spcPts val="600"/>
              </a:spcBef>
              <a:spcAft>
                <a:spcPts val="600"/>
              </a:spcAft>
            </a:pPr>
            <a:r>
              <a:rPr lang="en-US" b="1" kern="100">
                <a:latin typeface="ATT Aleck Sans" panose="020B0503020203020204" pitchFamily="34" charset="0"/>
                <a:cs typeface="ATT Aleck Sans" panose="020B0503020203020204" pitchFamily="34" charset="0"/>
              </a:rPr>
              <a:t>Best time to use</a:t>
            </a:r>
            <a:endParaRPr lang="en-US" b="1" kern="100">
              <a:latin typeface="ATT Aleck Sans" panose="020B0503020203020204" pitchFamily="34" charset="0"/>
              <a:ea typeface="Aptos" panose="020B0004020202020204" pitchFamily="34" charset="0"/>
              <a:cs typeface="ATT Aleck Sans" panose="020B0503020203020204" pitchFamily="34" charset="0"/>
            </a:endParaRPr>
          </a:p>
        </p:txBody>
      </p:sp>
      <p:grpSp>
        <p:nvGrpSpPr>
          <p:cNvPr id="38" name="Group 37">
            <a:extLst>
              <a:ext uri="{FF2B5EF4-FFF2-40B4-BE49-F238E27FC236}">
                <a16:creationId xmlns:a16="http://schemas.microsoft.com/office/drawing/2014/main" id="{BE6206FF-F853-25C2-B418-A3BEC14E8FE8}"/>
              </a:ext>
            </a:extLst>
          </p:cNvPr>
          <p:cNvGrpSpPr/>
          <p:nvPr/>
        </p:nvGrpSpPr>
        <p:grpSpPr>
          <a:xfrm>
            <a:off x="3317516" y="1658604"/>
            <a:ext cx="5556968" cy="3789696"/>
            <a:chOff x="3322544" y="2122444"/>
            <a:chExt cx="5556968" cy="3103226"/>
          </a:xfrm>
        </p:grpSpPr>
        <p:cxnSp>
          <p:nvCxnSpPr>
            <p:cNvPr id="34" name="Straight Connector 33">
              <a:extLst>
                <a:ext uri="{FF2B5EF4-FFF2-40B4-BE49-F238E27FC236}">
                  <a16:creationId xmlns:a16="http://schemas.microsoft.com/office/drawing/2014/main" id="{D33A2BBC-6599-D824-29C2-9C4E33908A55}"/>
                </a:ext>
              </a:extLst>
            </p:cNvPr>
            <p:cNvCxnSpPr>
              <a:cxnSpLocks/>
            </p:cNvCxnSpPr>
            <p:nvPr/>
          </p:nvCxnSpPr>
          <p:spPr>
            <a:xfrm>
              <a:off x="8879512" y="2122444"/>
              <a:ext cx="0" cy="310322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8A677B5-D153-DE7A-97EC-66FE47B31575}"/>
                </a:ext>
              </a:extLst>
            </p:cNvPr>
            <p:cNvCxnSpPr>
              <a:cxnSpLocks/>
            </p:cNvCxnSpPr>
            <p:nvPr/>
          </p:nvCxnSpPr>
          <p:spPr>
            <a:xfrm>
              <a:off x="6101028" y="2122444"/>
              <a:ext cx="0" cy="310322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D9B0481-1B0F-DA9C-0208-2FBA8667A76D}"/>
                </a:ext>
              </a:extLst>
            </p:cNvPr>
            <p:cNvCxnSpPr>
              <a:cxnSpLocks/>
            </p:cNvCxnSpPr>
            <p:nvPr/>
          </p:nvCxnSpPr>
          <p:spPr>
            <a:xfrm>
              <a:off x="3322544" y="2122444"/>
              <a:ext cx="0" cy="3103226"/>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E9CE3A04-1F85-DDCA-0D27-84C7AFB0EAF5}"/>
              </a:ext>
            </a:extLst>
          </p:cNvPr>
          <p:cNvGrpSpPr/>
          <p:nvPr/>
        </p:nvGrpSpPr>
        <p:grpSpPr>
          <a:xfrm>
            <a:off x="3425505" y="3271936"/>
            <a:ext cx="2555313" cy="1092200"/>
            <a:chOff x="3509325" y="3271936"/>
            <a:chExt cx="2421575" cy="1092200"/>
          </a:xfrm>
        </p:grpSpPr>
        <p:cxnSp>
          <p:nvCxnSpPr>
            <p:cNvPr id="21" name="Straight Connector 20">
              <a:extLst>
                <a:ext uri="{FF2B5EF4-FFF2-40B4-BE49-F238E27FC236}">
                  <a16:creationId xmlns:a16="http://schemas.microsoft.com/office/drawing/2014/main" id="{6E4AF73C-7C40-9FE4-1F7F-100F1624F7FC}"/>
                </a:ext>
              </a:extLst>
            </p:cNvPr>
            <p:cNvCxnSpPr>
              <a:cxnSpLocks/>
            </p:cNvCxnSpPr>
            <p:nvPr/>
          </p:nvCxnSpPr>
          <p:spPr>
            <a:xfrm>
              <a:off x="3522025" y="32719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6AEB924-A309-D4E5-F97E-93BE101D76DD}"/>
                </a:ext>
              </a:extLst>
            </p:cNvPr>
            <p:cNvCxnSpPr>
              <a:cxnSpLocks/>
            </p:cNvCxnSpPr>
            <p:nvPr/>
          </p:nvCxnSpPr>
          <p:spPr>
            <a:xfrm>
              <a:off x="3509325" y="43641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A71933B1-C57D-F740-BE85-0C06A75FBAE4}"/>
              </a:ext>
            </a:extLst>
          </p:cNvPr>
          <p:cNvGrpSpPr/>
          <p:nvPr/>
        </p:nvGrpSpPr>
        <p:grpSpPr>
          <a:xfrm>
            <a:off x="6231019" y="3271936"/>
            <a:ext cx="2555313" cy="1092200"/>
            <a:chOff x="3509325" y="3271936"/>
            <a:chExt cx="2421575" cy="1092200"/>
          </a:xfrm>
        </p:grpSpPr>
        <p:cxnSp>
          <p:nvCxnSpPr>
            <p:cNvPr id="44" name="Straight Connector 43">
              <a:extLst>
                <a:ext uri="{FF2B5EF4-FFF2-40B4-BE49-F238E27FC236}">
                  <a16:creationId xmlns:a16="http://schemas.microsoft.com/office/drawing/2014/main" id="{923A6F6D-22BD-F030-4EEB-132D1A84B248}"/>
                </a:ext>
              </a:extLst>
            </p:cNvPr>
            <p:cNvCxnSpPr>
              <a:cxnSpLocks/>
            </p:cNvCxnSpPr>
            <p:nvPr/>
          </p:nvCxnSpPr>
          <p:spPr>
            <a:xfrm>
              <a:off x="3522025" y="32719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455C48D-97C4-296C-1EFB-5BF4741D8A0D}"/>
                </a:ext>
              </a:extLst>
            </p:cNvPr>
            <p:cNvCxnSpPr>
              <a:cxnSpLocks/>
            </p:cNvCxnSpPr>
            <p:nvPr/>
          </p:nvCxnSpPr>
          <p:spPr>
            <a:xfrm>
              <a:off x="3509325" y="43641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2804E02E-B8E8-FBA1-9843-FFDCA9E12786}"/>
              </a:ext>
            </a:extLst>
          </p:cNvPr>
          <p:cNvGrpSpPr/>
          <p:nvPr/>
        </p:nvGrpSpPr>
        <p:grpSpPr>
          <a:xfrm>
            <a:off x="8963962" y="3271936"/>
            <a:ext cx="2555313" cy="1092200"/>
            <a:chOff x="3509325" y="3271936"/>
            <a:chExt cx="2421575" cy="1092200"/>
          </a:xfrm>
        </p:grpSpPr>
        <p:cxnSp>
          <p:nvCxnSpPr>
            <p:cNvPr id="47" name="Straight Connector 46">
              <a:extLst>
                <a:ext uri="{FF2B5EF4-FFF2-40B4-BE49-F238E27FC236}">
                  <a16:creationId xmlns:a16="http://schemas.microsoft.com/office/drawing/2014/main" id="{B99D3C19-6141-3517-7D74-05DCB96FCBDD}"/>
                </a:ext>
              </a:extLst>
            </p:cNvPr>
            <p:cNvCxnSpPr>
              <a:cxnSpLocks/>
            </p:cNvCxnSpPr>
            <p:nvPr/>
          </p:nvCxnSpPr>
          <p:spPr>
            <a:xfrm>
              <a:off x="3522025" y="32719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0262070-B257-5E96-A97A-895E7EAF2E0B}"/>
                </a:ext>
              </a:extLst>
            </p:cNvPr>
            <p:cNvCxnSpPr>
              <a:cxnSpLocks/>
            </p:cNvCxnSpPr>
            <p:nvPr/>
          </p:nvCxnSpPr>
          <p:spPr>
            <a:xfrm>
              <a:off x="3509325" y="43641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9" name="Group 48">
            <a:extLst>
              <a:ext uri="{FF2B5EF4-FFF2-40B4-BE49-F238E27FC236}">
                <a16:creationId xmlns:a16="http://schemas.microsoft.com/office/drawing/2014/main" id="{8433F692-3DDF-0CB4-2CE0-92386750F85B}"/>
              </a:ext>
            </a:extLst>
          </p:cNvPr>
          <p:cNvGrpSpPr/>
          <p:nvPr/>
        </p:nvGrpSpPr>
        <p:grpSpPr>
          <a:xfrm>
            <a:off x="599595" y="3271936"/>
            <a:ext cx="2555313" cy="1092200"/>
            <a:chOff x="3509325" y="3271936"/>
            <a:chExt cx="2421575" cy="1092200"/>
          </a:xfrm>
        </p:grpSpPr>
        <p:cxnSp>
          <p:nvCxnSpPr>
            <p:cNvPr id="50" name="Straight Connector 49">
              <a:extLst>
                <a:ext uri="{FF2B5EF4-FFF2-40B4-BE49-F238E27FC236}">
                  <a16:creationId xmlns:a16="http://schemas.microsoft.com/office/drawing/2014/main" id="{018E1075-2653-35C2-081F-1FEB41686B3C}"/>
                </a:ext>
              </a:extLst>
            </p:cNvPr>
            <p:cNvCxnSpPr>
              <a:cxnSpLocks/>
            </p:cNvCxnSpPr>
            <p:nvPr/>
          </p:nvCxnSpPr>
          <p:spPr>
            <a:xfrm>
              <a:off x="3522025" y="32719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858EE9D-762E-EF3A-BD17-12113B6B7758}"/>
                </a:ext>
              </a:extLst>
            </p:cNvPr>
            <p:cNvCxnSpPr>
              <a:cxnSpLocks/>
            </p:cNvCxnSpPr>
            <p:nvPr/>
          </p:nvCxnSpPr>
          <p:spPr>
            <a:xfrm>
              <a:off x="3509325" y="4364136"/>
              <a:ext cx="2408875"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8632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1751-9783-F19B-D856-CD44C70393B3}"/>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1D7512C8-2F2E-1FBF-04DD-350FE84F4664}"/>
              </a:ext>
            </a:extLst>
          </p:cNvPr>
          <p:cNvSpPr/>
          <p:nvPr/>
        </p:nvSpPr>
        <p:spPr>
          <a:xfrm>
            <a:off x="6146305" y="4557494"/>
            <a:ext cx="406371" cy="356133"/>
          </a:xfrm>
          <a:custGeom>
            <a:avLst/>
            <a:gdLst>
              <a:gd name="csX0" fmla="*/ 476829 w 476828"/>
              <a:gd name="csY0" fmla="*/ 22757 h 417879"/>
              <a:gd name="csX1" fmla="*/ 18121 w 476828"/>
              <a:gd name="csY1" fmla="*/ 417879 h 417879"/>
              <a:gd name="csX2" fmla="*/ 0 w 476828"/>
              <a:gd name="csY2" fmla="*/ 385355 h 417879"/>
              <a:gd name="csX3" fmla="*/ 447379 w 476828"/>
              <a:gd name="csY3" fmla="*/ 0 h 417879"/>
              <a:gd name="csX4" fmla="*/ 476829 w 476828"/>
              <a:gd name="csY4" fmla="*/ 22757 h 417879"/>
            </a:gdLst>
            <a:ahLst/>
            <a:cxnLst>
              <a:cxn ang="0">
                <a:pos x="csX0" y="csY0"/>
              </a:cxn>
              <a:cxn ang="0">
                <a:pos x="csX1" y="csY1"/>
              </a:cxn>
              <a:cxn ang="0">
                <a:pos x="csX2" y="csY2"/>
              </a:cxn>
              <a:cxn ang="0">
                <a:pos x="csX3" y="csY3"/>
              </a:cxn>
              <a:cxn ang="0">
                <a:pos x="csX4" y="csY4"/>
              </a:cxn>
            </a:cxnLst>
            <a:rect l="l" t="t" r="r" b="b"/>
            <a:pathLst>
              <a:path w="476828" h="417879">
                <a:moveTo>
                  <a:pt x="476829" y="22757"/>
                </a:moveTo>
                <a:cubicBezTo>
                  <a:pt x="351245" y="185328"/>
                  <a:pt x="196904" y="318274"/>
                  <a:pt x="18121" y="417879"/>
                </a:cubicBezTo>
                <a:lnTo>
                  <a:pt x="0" y="385355"/>
                </a:lnTo>
                <a:cubicBezTo>
                  <a:pt x="174370" y="288205"/>
                  <a:pt x="324893" y="158555"/>
                  <a:pt x="447379" y="0"/>
                </a:cubicBezTo>
                <a:lnTo>
                  <a:pt x="476829" y="22757"/>
                </a:lnTo>
                <a:close/>
              </a:path>
            </a:pathLst>
          </a:custGeom>
          <a:solidFill>
            <a:srgbClr val="FFFFFF"/>
          </a:solidFill>
          <a:ln w="0" cap="flat">
            <a:noFill/>
            <a:prstDash val="solid"/>
            <a:miter/>
          </a:ln>
        </p:spPr>
        <p:txBody>
          <a:bodyPr/>
          <a:lstStyle/>
          <a:p>
            <a:endParaRPr lang="en-US"/>
          </a:p>
        </p:txBody>
      </p:sp>
      <p:sp>
        <p:nvSpPr>
          <p:cNvPr id="7" name="Freeform: Shape 6">
            <a:extLst>
              <a:ext uri="{FF2B5EF4-FFF2-40B4-BE49-F238E27FC236}">
                <a16:creationId xmlns:a16="http://schemas.microsoft.com/office/drawing/2014/main" id="{99A72514-8C56-58D1-AD9E-555D8410C621}"/>
              </a:ext>
            </a:extLst>
          </p:cNvPr>
          <p:cNvSpPr/>
          <p:nvPr/>
        </p:nvSpPr>
        <p:spPr>
          <a:xfrm>
            <a:off x="6642529" y="3897812"/>
            <a:ext cx="174759" cy="497386"/>
          </a:xfrm>
          <a:custGeom>
            <a:avLst/>
            <a:gdLst>
              <a:gd name="csX0" fmla="*/ 148837 w 205059"/>
              <a:gd name="csY0" fmla="*/ 301368 h 583622"/>
              <a:gd name="csX1" fmla="*/ 32821 w 205059"/>
              <a:gd name="csY1" fmla="*/ 583623 h 583622"/>
              <a:gd name="csX2" fmla="*/ 0 w 205059"/>
              <a:gd name="csY2" fmla="*/ 566072 h 583622"/>
              <a:gd name="csX3" fmla="*/ 167975 w 205059"/>
              <a:gd name="csY3" fmla="*/ 0 h 583622"/>
              <a:gd name="csX4" fmla="*/ 205060 w 205059"/>
              <a:gd name="csY4" fmla="*/ 3222 h 583622"/>
              <a:gd name="csX5" fmla="*/ 148812 w 205059"/>
              <a:gd name="csY5" fmla="*/ 301368 h 583622"/>
            </a:gdLst>
            <a:ahLst/>
            <a:cxnLst>
              <a:cxn ang="0">
                <a:pos x="csX0" y="csY0"/>
              </a:cxn>
              <a:cxn ang="0">
                <a:pos x="csX1" y="csY1"/>
              </a:cxn>
              <a:cxn ang="0">
                <a:pos x="csX2" y="csY2"/>
              </a:cxn>
              <a:cxn ang="0">
                <a:pos x="csX3" y="csY3"/>
              </a:cxn>
              <a:cxn ang="0">
                <a:pos x="csX4" y="csY4"/>
              </a:cxn>
              <a:cxn ang="0">
                <a:pos x="csX5" y="csY5"/>
              </a:cxn>
            </a:cxnLst>
            <a:rect l="l" t="t" r="r" b="b"/>
            <a:pathLst>
              <a:path w="205059" h="583622">
                <a:moveTo>
                  <a:pt x="148837" y="301368"/>
                </a:moveTo>
                <a:cubicBezTo>
                  <a:pt x="120031" y="398742"/>
                  <a:pt x="81285" y="493066"/>
                  <a:pt x="32821" y="583623"/>
                </a:cubicBezTo>
                <a:lnTo>
                  <a:pt x="0" y="566072"/>
                </a:lnTo>
                <a:cubicBezTo>
                  <a:pt x="94126" y="390115"/>
                  <a:pt x="150647" y="199656"/>
                  <a:pt x="167975" y="0"/>
                </a:cubicBezTo>
                <a:lnTo>
                  <a:pt x="205060" y="3222"/>
                </a:lnTo>
                <a:cubicBezTo>
                  <a:pt x="196210" y="105158"/>
                  <a:pt x="177395" y="204763"/>
                  <a:pt x="148812" y="301368"/>
                </a:cubicBezTo>
                <a:close/>
              </a:path>
            </a:pathLst>
          </a:custGeom>
          <a:solidFill>
            <a:srgbClr val="FFFFFF"/>
          </a:solidFill>
          <a:ln w="0" cap="flat">
            <a:noFill/>
            <a:prstDash val="solid"/>
            <a:miter/>
          </a:ln>
        </p:spPr>
        <p:txBody>
          <a:bodyPr/>
          <a:lstStyle/>
          <a:p>
            <a:endParaRPr lang="en-US"/>
          </a:p>
        </p:txBody>
      </p:sp>
      <p:sp>
        <p:nvSpPr>
          <p:cNvPr id="8" name="Freeform: Shape 7">
            <a:extLst>
              <a:ext uri="{FF2B5EF4-FFF2-40B4-BE49-F238E27FC236}">
                <a16:creationId xmlns:a16="http://schemas.microsoft.com/office/drawing/2014/main" id="{6D5507D2-3509-241B-DE46-2902FA9E9269}"/>
              </a:ext>
            </a:extLst>
          </p:cNvPr>
          <p:cNvSpPr/>
          <p:nvPr/>
        </p:nvSpPr>
        <p:spPr>
          <a:xfrm>
            <a:off x="6646163" y="3188546"/>
            <a:ext cx="172035" cy="498020"/>
          </a:xfrm>
          <a:custGeom>
            <a:avLst/>
            <a:gdLst>
              <a:gd name="csX0" fmla="*/ 201862 w 201862"/>
              <a:gd name="csY0" fmla="*/ 581392 h 584366"/>
              <a:gd name="csX1" fmla="*/ 164752 w 201862"/>
              <a:gd name="csY1" fmla="*/ 584367 h 584366"/>
              <a:gd name="csX2" fmla="*/ 0 w 201862"/>
              <a:gd name="csY2" fmla="*/ 17353 h 584366"/>
              <a:gd name="csX3" fmla="*/ 32946 w 201862"/>
              <a:gd name="csY3" fmla="*/ 0 h 584366"/>
              <a:gd name="csX4" fmla="*/ 201862 w 201862"/>
              <a:gd name="csY4" fmla="*/ 581367 h 584366"/>
            </a:gdLst>
            <a:ahLst/>
            <a:cxnLst>
              <a:cxn ang="0">
                <a:pos x="csX0" y="csY0"/>
              </a:cxn>
              <a:cxn ang="0">
                <a:pos x="csX1" y="csY1"/>
              </a:cxn>
              <a:cxn ang="0">
                <a:pos x="csX2" y="csY2"/>
              </a:cxn>
              <a:cxn ang="0">
                <a:pos x="csX3" y="csY3"/>
              </a:cxn>
              <a:cxn ang="0">
                <a:pos x="csX4" y="csY4"/>
              </a:cxn>
            </a:cxnLst>
            <a:rect l="l" t="t" r="r" b="b"/>
            <a:pathLst>
              <a:path w="201862" h="584366">
                <a:moveTo>
                  <a:pt x="201862" y="581392"/>
                </a:moveTo>
                <a:lnTo>
                  <a:pt x="164752" y="584367"/>
                </a:lnTo>
                <a:cubicBezTo>
                  <a:pt x="148812" y="385430"/>
                  <a:pt x="93358" y="194673"/>
                  <a:pt x="0" y="17353"/>
                </a:cubicBezTo>
                <a:lnTo>
                  <a:pt x="32946" y="0"/>
                </a:lnTo>
                <a:cubicBezTo>
                  <a:pt x="128683" y="181807"/>
                  <a:pt x="185501" y="377398"/>
                  <a:pt x="201862" y="581367"/>
                </a:cubicBezTo>
                <a:close/>
              </a:path>
            </a:pathLst>
          </a:custGeom>
          <a:solidFill>
            <a:srgbClr val="FFFFFF"/>
          </a:solidFill>
          <a:ln w="0" cap="flat">
            <a:noFill/>
            <a:prstDash val="solid"/>
            <a:miter/>
          </a:ln>
        </p:spPr>
        <p:txBody>
          <a:bodyPr/>
          <a:lstStyle/>
          <a:p>
            <a:endParaRPr lang="en-US"/>
          </a:p>
        </p:txBody>
      </p:sp>
      <p:sp>
        <p:nvSpPr>
          <p:cNvPr id="9" name="Freeform: Shape 8">
            <a:extLst>
              <a:ext uri="{FF2B5EF4-FFF2-40B4-BE49-F238E27FC236}">
                <a16:creationId xmlns:a16="http://schemas.microsoft.com/office/drawing/2014/main" id="{24C4B9AF-8BBE-8529-1BD6-97EE9591FE39}"/>
              </a:ext>
            </a:extLst>
          </p:cNvPr>
          <p:cNvSpPr/>
          <p:nvPr/>
        </p:nvSpPr>
        <p:spPr>
          <a:xfrm>
            <a:off x="6153297" y="2666927"/>
            <a:ext cx="404618" cy="358203"/>
          </a:xfrm>
          <a:custGeom>
            <a:avLst/>
            <a:gdLst>
              <a:gd name="csX0" fmla="*/ 474771 w 474771"/>
              <a:gd name="csY0" fmla="*/ 397750 h 420308"/>
              <a:gd name="csX1" fmla="*/ 445173 w 474771"/>
              <a:gd name="csY1" fmla="*/ 420309 h 420308"/>
              <a:gd name="csX2" fmla="*/ 0 w 474771"/>
              <a:gd name="csY2" fmla="*/ 32400 h 420308"/>
              <a:gd name="csX3" fmla="*/ 18344 w 474771"/>
              <a:gd name="csY3" fmla="*/ 0 h 420308"/>
              <a:gd name="csX4" fmla="*/ 474771 w 474771"/>
              <a:gd name="csY4" fmla="*/ 397750 h 420308"/>
            </a:gdLst>
            <a:ahLst/>
            <a:cxnLst>
              <a:cxn ang="0">
                <a:pos x="csX0" y="csY0"/>
              </a:cxn>
              <a:cxn ang="0">
                <a:pos x="csX1" y="csY1"/>
              </a:cxn>
              <a:cxn ang="0">
                <a:pos x="csX2" y="csY2"/>
              </a:cxn>
              <a:cxn ang="0">
                <a:pos x="csX3" y="csY3"/>
              </a:cxn>
              <a:cxn ang="0">
                <a:pos x="csX4" y="csY4"/>
              </a:cxn>
            </a:cxnLst>
            <a:rect l="l" t="t" r="r" b="b"/>
            <a:pathLst>
              <a:path w="474771" h="420308">
                <a:moveTo>
                  <a:pt x="474771" y="397750"/>
                </a:moveTo>
                <a:lnTo>
                  <a:pt x="445173" y="420309"/>
                </a:lnTo>
                <a:cubicBezTo>
                  <a:pt x="324224" y="261605"/>
                  <a:pt x="174445" y="131088"/>
                  <a:pt x="0" y="32400"/>
                </a:cubicBezTo>
                <a:lnTo>
                  <a:pt x="18344" y="0"/>
                </a:lnTo>
                <a:cubicBezTo>
                  <a:pt x="197177" y="101191"/>
                  <a:pt x="350749" y="235006"/>
                  <a:pt x="474771" y="397750"/>
                </a:cubicBezTo>
                <a:close/>
              </a:path>
            </a:pathLst>
          </a:custGeom>
          <a:solidFill>
            <a:srgbClr val="FFFFFF"/>
          </a:solidFill>
          <a:ln w="0" cap="flat">
            <a:noFill/>
            <a:prstDash val="solid"/>
            <a:miter/>
          </a:ln>
        </p:spPr>
        <p:txBody>
          <a:bodyPr/>
          <a:lstStyle/>
          <a:p>
            <a:endParaRPr lang="en-US"/>
          </a:p>
        </p:txBody>
      </p:sp>
      <p:sp>
        <p:nvSpPr>
          <p:cNvPr id="10" name="Freeform: Shape 9">
            <a:extLst>
              <a:ext uri="{FF2B5EF4-FFF2-40B4-BE49-F238E27FC236}">
                <a16:creationId xmlns:a16="http://schemas.microsoft.com/office/drawing/2014/main" id="{058DE627-C4FC-0BAB-3452-DEDF3D3D16FA}"/>
              </a:ext>
            </a:extLst>
          </p:cNvPr>
          <p:cNvSpPr/>
          <p:nvPr/>
        </p:nvSpPr>
        <p:spPr>
          <a:xfrm>
            <a:off x="5935338" y="4822448"/>
            <a:ext cx="249052" cy="249181"/>
          </a:xfrm>
          <a:custGeom>
            <a:avLst/>
            <a:gdLst>
              <a:gd name="csX0" fmla="*/ 286215 w 292233"/>
              <a:gd name="csY0" fmla="*/ 187603 h 292384"/>
              <a:gd name="csX1" fmla="*/ 206517 w 292233"/>
              <a:gd name="csY1" fmla="*/ 279226 h 292384"/>
              <a:gd name="csX2" fmla="*/ 94765 w 292233"/>
              <a:gd name="csY2" fmla="*/ 282994 h 292384"/>
              <a:gd name="csX3" fmla="*/ 13083 w 292233"/>
              <a:gd name="csY3" fmla="*/ 206617 h 292384"/>
              <a:gd name="csX4" fmla="*/ 5993 w 292233"/>
              <a:gd name="csY4" fmla="*/ 104781 h 292384"/>
              <a:gd name="csX5" fmla="*/ 85692 w 292233"/>
              <a:gd name="csY5" fmla="*/ 13159 h 292384"/>
              <a:gd name="csX6" fmla="*/ 197469 w 292233"/>
              <a:gd name="csY6" fmla="*/ 9390 h 292384"/>
              <a:gd name="csX7" fmla="*/ 279150 w 292233"/>
              <a:gd name="csY7" fmla="*/ 85768 h 292384"/>
              <a:gd name="csX8" fmla="*/ 286240 w 292233"/>
              <a:gd name="csY8" fmla="*/ 187603 h 292384"/>
              <a:gd name="csX9" fmla="*/ 41641 w 292233"/>
              <a:gd name="csY9" fmla="*/ 115366 h 292384"/>
              <a:gd name="csX10" fmla="*/ 46921 w 292233"/>
              <a:gd name="csY10" fmla="*/ 191223 h 292384"/>
              <a:gd name="csX11" fmla="*/ 107804 w 292233"/>
              <a:gd name="csY11" fmla="*/ 248140 h 292384"/>
              <a:gd name="csX12" fmla="*/ 191098 w 292233"/>
              <a:gd name="csY12" fmla="*/ 245339 h 292384"/>
              <a:gd name="csX13" fmla="*/ 250518 w 292233"/>
              <a:gd name="csY13" fmla="*/ 177043 h 292384"/>
              <a:gd name="csX14" fmla="*/ 245213 w 292233"/>
              <a:gd name="csY14" fmla="*/ 101162 h 292384"/>
              <a:gd name="csX15" fmla="*/ 101062 w 292233"/>
              <a:gd name="csY15" fmla="*/ 47046 h 292384"/>
              <a:gd name="csX16" fmla="*/ 41666 w 292233"/>
              <a:gd name="csY16" fmla="*/ 115341 h 2923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2233" h="292384">
                <a:moveTo>
                  <a:pt x="286215" y="187603"/>
                </a:moveTo>
                <a:cubicBezTo>
                  <a:pt x="274168" y="228308"/>
                  <a:pt x="245114" y="261700"/>
                  <a:pt x="206517" y="279226"/>
                </a:cubicBezTo>
                <a:cubicBezTo>
                  <a:pt x="170993" y="295364"/>
                  <a:pt x="131305" y="296703"/>
                  <a:pt x="94765" y="282994"/>
                </a:cubicBezTo>
                <a:cubicBezTo>
                  <a:pt x="58225" y="269285"/>
                  <a:pt x="29221" y="242165"/>
                  <a:pt x="13083" y="206617"/>
                </a:cubicBezTo>
                <a:cubicBezTo>
                  <a:pt x="-1444" y="174614"/>
                  <a:pt x="-3972" y="138446"/>
                  <a:pt x="5993" y="104781"/>
                </a:cubicBezTo>
                <a:cubicBezTo>
                  <a:pt x="18041" y="64077"/>
                  <a:pt x="47070" y="30685"/>
                  <a:pt x="85692" y="13159"/>
                </a:cubicBezTo>
                <a:cubicBezTo>
                  <a:pt x="121240" y="-2980"/>
                  <a:pt x="160929" y="-4318"/>
                  <a:pt x="197469" y="9390"/>
                </a:cubicBezTo>
                <a:cubicBezTo>
                  <a:pt x="234008" y="23099"/>
                  <a:pt x="263012" y="50219"/>
                  <a:pt x="279150" y="85768"/>
                </a:cubicBezTo>
                <a:cubicBezTo>
                  <a:pt x="293677" y="117771"/>
                  <a:pt x="296206" y="153939"/>
                  <a:pt x="286240" y="187603"/>
                </a:cubicBezTo>
                <a:close/>
                <a:moveTo>
                  <a:pt x="41641" y="115366"/>
                </a:moveTo>
                <a:cubicBezTo>
                  <a:pt x="34229" y="140453"/>
                  <a:pt x="36088" y="167375"/>
                  <a:pt x="46921" y="191223"/>
                </a:cubicBezTo>
                <a:cubicBezTo>
                  <a:pt x="58944" y="217698"/>
                  <a:pt x="80561" y="237926"/>
                  <a:pt x="107804" y="248140"/>
                </a:cubicBezTo>
                <a:cubicBezTo>
                  <a:pt x="135023" y="258353"/>
                  <a:pt x="164622" y="257361"/>
                  <a:pt x="191098" y="245339"/>
                </a:cubicBezTo>
                <a:cubicBezTo>
                  <a:pt x="219878" y="232274"/>
                  <a:pt x="241520" y="207385"/>
                  <a:pt x="250518" y="177043"/>
                </a:cubicBezTo>
                <a:cubicBezTo>
                  <a:pt x="257931" y="151956"/>
                  <a:pt x="256046" y="125034"/>
                  <a:pt x="245213" y="101162"/>
                </a:cubicBezTo>
                <a:cubicBezTo>
                  <a:pt x="220374" y="46500"/>
                  <a:pt x="155723" y="22232"/>
                  <a:pt x="101062" y="47046"/>
                </a:cubicBezTo>
                <a:cubicBezTo>
                  <a:pt x="72281" y="60110"/>
                  <a:pt x="50639" y="84999"/>
                  <a:pt x="41666" y="115341"/>
                </a:cubicBezTo>
                <a:close/>
              </a:path>
            </a:pathLst>
          </a:custGeom>
          <a:solidFill>
            <a:srgbClr val="FFFFFF"/>
          </a:solidFill>
          <a:ln w="0" cap="flat">
            <a:noFill/>
            <a:prstDash val="solid"/>
            <a:miter/>
          </a:ln>
        </p:spPr>
        <p:txBody>
          <a:bodyPr/>
          <a:lstStyle/>
          <a:p>
            <a:endParaRPr lang="en-US"/>
          </a:p>
        </p:txBody>
      </p:sp>
      <p:sp>
        <p:nvSpPr>
          <p:cNvPr id="11" name="Freeform: Shape 10">
            <a:extLst>
              <a:ext uri="{FF2B5EF4-FFF2-40B4-BE49-F238E27FC236}">
                <a16:creationId xmlns:a16="http://schemas.microsoft.com/office/drawing/2014/main" id="{FA509CCE-2242-D44A-5BE1-DA56151084E0}"/>
              </a:ext>
            </a:extLst>
          </p:cNvPr>
          <p:cNvSpPr/>
          <p:nvPr/>
        </p:nvSpPr>
        <p:spPr>
          <a:xfrm>
            <a:off x="6478358" y="4353940"/>
            <a:ext cx="248980" cy="248979"/>
          </a:xfrm>
          <a:custGeom>
            <a:avLst/>
            <a:gdLst>
              <a:gd name="csX0" fmla="*/ 286215 w 292148"/>
              <a:gd name="csY0" fmla="*/ 187482 h 292147"/>
              <a:gd name="csX1" fmla="*/ 268838 w 292148"/>
              <a:gd name="csY1" fmla="*/ 225311 h 292147"/>
              <a:gd name="csX2" fmla="*/ 66827 w 292148"/>
              <a:gd name="csY2" fmla="*/ 268841 h 292147"/>
              <a:gd name="csX3" fmla="*/ 5919 w 292148"/>
              <a:gd name="csY3" fmla="*/ 104659 h 292147"/>
              <a:gd name="csX4" fmla="*/ 23321 w 292148"/>
              <a:gd name="csY4" fmla="*/ 66830 h 292147"/>
              <a:gd name="csX5" fmla="*/ 225332 w 292148"/>
              <a:gd name="csY5" fmla="*/ 23300 h 292147"/>
              <a:gd name="csX6" fmla="*/ 286240 w 292148"/>
              <a:gd name="csY6" fmla="*/ 187482 h 292147"/>
              <a:gd name="csX7" fmla="*/ 41616 w 292148"/>
              <a:gd name="csY7" fmla="*/ 115220 h 292147"/>
              <a:gd name="csX8" fmla="*/ 87030 w 292148"/>
              <a:gd name="csY8" fmla="*/ 237557 h 292147"/>
              <a:gd name="csX9" fmla="*/ 237553 w 292148"/>
              <a:gd name="csY9" fmla="*/ 205132 h 292147"/>
              <a:gd name="csX10" fmla="*/ 250518 w 292148"/>
              <a:gd name="csY10" fmla="*/ 176946 h 292147"/>
              <a:gd name="csX11" fmla="*/ 205128 w 292148"/>
              <a:gd name="csY11" fmla="*/ 54609 h 292147"/>
              <a:gd name="csX12" fmla="*/ 54605 w 292148"/>
              <a:gd name="csY12" fmla="*/ 87034 h 292147"/>
              <a:gd name="csX13" fmla="*/ 41616 w 292148"/>
              <a:gd name="csY13" fmla="*/ 115245 h 2921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92148" h="292147">
                <a:moveTo>
                  <a:pt x="286215" y="187482"/>
                </a:moveTo>
                <a:cubicBezTo>
                  <a:pt x="282274" y="200794"/>
                  <a:pt x="276423" y="213536"/>
                  <a:pt x="268838" y="225311"/>
                </a:cubicBezTo>
                <a:cubicBezTo>
                  <a:pt x="225133" y="293011"/>
                  <a:pt x="134527" y="312521"/>
                  <a:pt x="66827" y="268841"/>
                </a:cubicBezTo>
                <a:cubicBezTo>
                  <a:pt x="12711" y="233888"/>
                  <a:pt x="-12351" y="166386"/>
                  <a:pt x="5919" y="104659"/>
                </a:cubicBezTo>
                <a:cubicBezTo>
                  <a:pt x="9860" y="91323"/>
                  <a:pt x="15711" y="78606"/>
                  <a:pt x="23321" y="66830"/>
                </a:cubicBezTo>
                <a:cubicBezTo>
                  <a:pt x="67025" y="-845"/>
                  <a:pt x="157631" y="-20380"/>
                  <a:pt x="225332" y="23300"/>
                </a:cubicBezTo>
                <a:cubicBezTo>
                  <a:pt x="279448" y="58228"/>
                  <a:pt x="304485" y="125755"/>
                  <a:pt x="286240" y="187482"/>
                </a:cubicBezTo>
                <a:close/>
                <a:moveTo>
                  <a:pt x="41616" y="115220"/>
                </a:moveTo>
                <a:cubicBezTo>
                  <a:pt x="28006" y="161205"/>
                  <a:pt x="46698" y="211503"/>
                  <a:pt x="87030" y="237557"/>
                </a:cubicBezTo>
                <a:cubicBezTo>
                  <a:pt x="137452" y="270106"/>
                  <a:pt x="205004" y="255554"/>
                  <a:pt x="237553" y="205132"/>
                </a:cubicBezTo>
                <a:cubicBezTo>
                  <a:pt x="243230" y="196332"/>
                  <a:pt x="247593" y="186862"/>
                  <a:pt x="250518" y="176946"/>
                </a:cubicBezTo>
                <a:cubicBezTo>
                  <a:pt x="264127" y="130961"/>
                  <a:pt x="245461" y="80638"/>
                  <a:pt x="205128" y="54609"/>
                </a:cubicBezTo>
                <a:cubicBezTo>
                  <a:pt x="154706" y="22060"/>
                  <a:pt x="87154" y="36612"/>
                  <a:pt x="54605" y="87034"/>
                </a:cubicBezTo>
                <a:cubicBezTo>
                  <a:pt x="48929" y="95834"/>
                  <a:pt x="44566" y="105304"/>
                  <a:pt x="41616" y="115245"/>
                </a:cubicBezTo>
                <a:close/>
              </a:path>
            </a:pathLst>
          </a:custGeom>
          <a:solidFill>
            <a:srgbClr val="FFFFFF"/>
          </a:solidFill>
          <a:ln w="0" cap="flat">
            <a:noFill/>
            <a:prstDash val="solid"/>
            <a:miter/>
          </a:ln>
        </p:spPr>
        <p:txBody>
          <a:bodyPr/>
          <a:lstStyle/>
          <a:p>
            <a:endParaRPr lang="en-US"/>
          </a:p>
        </p:txBody>
      </p:sp>
      <p:sp>
        <p:nvSpPr>
          <p:cNvPr id="12" name="Freeform: Shape 11">
            <a:extLst>
              <a:ext uri="{FF2B5EF4-FFF2-40B4-BE49-F238E27FC236}">
                <a16:creationId xmlns:a16="http://schemas.microsoft.com/office/drawing/2014/main" id="{C56AB8B5-CB64-8446-9289-2CE5AA0B14FA}"/>
              </a:ext>
            </a:extLst>
          </p:cNvPr>
          <p:cNvSpPr/>
          <p:nvPr/>
        </p:nvSpPr>
        <p:spPr>
          <a:xfrm>
            <a:off x="6681740" y="3666094"/>
            <a:ext cx="249063" cy="249063"/>
          </a:xfrm>
          <a:custGeom>
            <a:avLst/>
            <a:gdLst>
              <a:gd name="csX0" fmla="*/ 286246 w 292245"/>
              <a:gd name="csY0" fmla="*/ 187633 h 292245"/>
              <a:gd name="csX1" fmla="*/ 145838 w 292245"/>
              <a:gd name="csY1" fmla="*/ 292245 h 292245"/>
              <a:gd name="csX2" fmla="*/ 0 w 292245"/>
              <a:gd name="csY2" fmla="*/ 145838 h 292245"/>
              <a:gd name="csX3" fmla="*/ 5999 w 292245"/>
              <a:gd name="csY3" fmla="*/ 104612 h 292245"/>
              <a:gd name="csX4" fmla="*/ 146408 w 292245"/>
              <a:gd name="csY4" fmla="*/ 0 h 292245"/>
              <a:gd name="csX5" fmla="*/ 292245 w 292245"/>
              <a:gd name="csY5" fmla="*/ 146408 h 292245"/>
              <a:gd name="csX6" fmla="*/ 286246 w 292245"/>
              <a:gd name="csY6" fmla="*/ 187633 h 292245"/>
              <a:gd name="csX7" fmla="*/ 41696 w 292245"/>
              <a:gd name="csY7" fmla="*/ 115173 h 292245"/>
              <a:gd name="csX8" fmla="*/ 37234 w 292245"/>
              <a:gd name="csY8" fmla="*/ 145912 h 292245"/>
              <a:gd name="csX9" fmla="*/ 145912 w 292245"/>
              <a:gd name="csY9" fmla="*/ 255011 h 292245"/>
              <a:gd name="csX10" fmla="*/ 250549 w 292245"/>
              <a:gd name="csY10" fmla="*/ 177073 h 292245"/>
              <a:gd name="csX11" fmla="*/ 255011 w 292245"/>
              <a:gd name="csY11" fmla="*/ 146333 h 292245"/>
              <a:gd name="csX12" fmla="*/ 146333 w 292245"/>
              <a:gd name="csY12" fmla="*/ 37234 h 292245"/>
              <a:gd name="csX13" fmla="*/ 41696 w 292245"/>
              <a:gd name="csY13" fmla="*/ 115173 h 2922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292245" h="292245">
                <a:moveTo>
                  <a:pt x="286246" y="187633"/>
                </a:moveTo>
                <a:cubicBezTo>
                  <a:pt x="267976" y="249359"/>
                  <a:pt x="210266" y="292345"/>
                  <a:pt x="145838" y="292245"/>
                </a:cubicBezTo>
                <a:cubicBezTo>
                  <a:pt x="65271" y="292072"/>
                  <a:pt x="-148" y="226404"/>
                  <a:pt x="0" y="145838"/>
                </a:cubicBezTo>
                <a:cubicBezTo>
                  <a:pt x="25" y="131807"/>
                  <a:pt x="2058" y="117949"/>
                  <a:pt x="5999" y="104612"/>
                </a:cubicBezTo>
                <a:cubicBezTo>
                  <a:pt x="24269" y="42886"/>
                  <a:pt x="82004" y="-99"/>
                  <a:pt x="146408" y="0"/>
                </a:cubicBezTo>
                <a:cubicBezTo>
                  <a:pt x="226974" y="149"/>
                  <a:pt x="292394" y="65842"/>
                  <a:pt x="292245" y="146408"/>
                </a:cubicBezTo>
                <a:cubicBezTo>
                  <a:pt x="292220" y="160439"/>
                  <a:pt x="290188" y="174296"/>
                  <a:pt x="286246" y="187633"/>
                </a:cubicBezTo>
                <a:close/>
                <a:moveTo>
                  <a:pt x="41696" y="115173"/>
                </a:moveTo>
                <a:cubicBezTo>
                  <a:pt x="38746" y="125114"/>
                  <a:pt x="37259" y="135451"/>
                  <a:pt x="37234" y="145912"/>
                </a:cubicBezTo>
                <a:cubicBezTo>
                  <a:pt x="37110" y="205953"/>
                  <a:pt x="85872" y="254887"/>
                  <a:pt x="145912" y="255011"/>
                </a:cubicBezTo>
                <a:cubicBezTo>
                  <a:pt x="193930" y="255110"/>
                  <a:pt x="236940" y="223057"/>
                  <a:pt x="250549" y="177073"/>
                </a:cubicBezTo>
                <a:cubicBezTo>
                  <a:pt x="253474" y="167157"/>
                  <a:pt x="254987" y="156795"/>
                  <a:pt x="255011" y="146333"/>
                </a:cubicBezTo>
                <a:cubicBezTo>
                  <a:pt x="255135" y="86293"/>
                  <a:pt x="206374" y="37358"/>
                  <a:pt x="146333" y="37234"/>
                </a:cubicBezTo>
                <a:cubicBezTo>
                  <a:pt x="98316" y="37135"/>
                  <a:pt x="55306" y="69188"/>
                  <a:pt x="41696" y="115173"/>
                </a:cubicBezTo>
                <a:close/>
              </a:path>
            </a:pathLst>
          </a:custGeom>
          <a:solidFill>
            <a:srgbClr val="FFFFFF"/>
          </a:solidFill>
          <a:ln w="0" cap="flat">
            <a:noFill/>
            <a:prstDash val="solid"/>
            <a:miter/>
          </a:ln>
        </p:spPr>
        <p:txBody>
          <a:bodyPr/>
          <a:lstStyle/>
          <a:p>
            <a:endParaRPr lang="en-US"/>
          </a:p>
        </p:txBody>
      </p:sp>
      <p:sp>
        <p:nvSpPr>
          <p:cNvPr id="13" name="Freeform: Shape 12">
            <a:extLst>
              <a:ext uri="{FF2B5EF4-FFF2-40B4-BE49-F238E27FC236}">
                <a16:creationId xmlns:a16="http://schemas.microsoft.com/office/drawing/2014/main" id="{DA8AD77D-46AE-0816-1FA6-E27609D053D3}"/>
              </a:ext>
            </a:extLst>
          </p:cNvPr>
          <p:cNvSpPr/>
          <p:nvPr/>
        </p:nvSpPr>
        <p:spPr>
          <a:xfrm>
            <a:off x="6480977" y="2977483"/>
            <a:ext cx="249053" cy="249118"/>
          </a:xfrm>
          <a:custGeom>
            <a:avLst/>
            <a:gdLst>
              <a:gd name="csX0" fmla="*/ 286216 w 292234"/>
              <a:gd name="csY0" fmla="*/ 187665 h 292310"/>
              <a:gd name="csX1" fmla="*/ 224886 w 292234"/>
              <a:gd name="csY1" fmla="*/ 269223 h 292310"/>
              <a:gd name="csX2" fmla="*/ 114795 w 292234"/>
              <a:gd name="csY2" fmla="*/ 288857 h 292310"/>
              <a:gd name="csX3" fmla="*/ 23049 w 292234"/>
              <a:gd name="csY3" fmla="*/ 224900 h 292310"/>
              <a:gd name="csX4" fmla="*/ 6018 w 292234"/>
              <a:gd name="csY4" fmla="*/ 104645 h 292310"/>
              <a:gd name="csX5" fmla="*/ 67348 w 292234"/>
              <a:gd name="csY5" fmla="*/ 23087 h 292310"/>
              <a:gd name="csX6" fmla="*/ 177439 w 292234"/>
              <a:gd name="csY6" fmla="*/ 3453 h 292310"/>
              <a:gd name="csX7" fmla="*/ 269185 w 292234"/>
              <a:gd name="csY7" fmla="*/ 67411 h 292310"/>
              <a:gd name="csX8" fmla="*/ 286216 w 292234"/>
              <a:gd name="csY8" fmla="*/ 187690 h 292310"/>
              <a:gd name="csX9" fmla="*/ 41740 w 292234"/>
              <a:gd name="csY9" fmla="*/ 115181 h 292310"/>
              <a:gd name="csX10" fmla="*/ 54433 w 292234"/>
              <a:gd name="csY10" fmla="*/ 204820 h 292310"/>
              <a:gd name="csX11" fmla="*/ 122803 w 292234"/>
              <a:gd name="csY11" fmla="*/ 252490 h 292310"/>
              <a:gd name="csX12" fmla="*/ 204856 w 292234"/>
              <a:gd name="csY12" fmla="*/ 237840 h 292310"/>
              <a:gd name="csX13" fmla="*/ 250544 w 292234"/>
              <a:gd name="csY13" fmla="*/ 177080 h 292310"/>
              <a:gd name="csX14" fmla="*/ 237851 w 292234"/>
              <a:gd name="csY14" fmla="*/ 87441 h 292310"/>
              <a:gd name="csX15" fmla="*/ 169506 w 292234"/>
              <a:gd name="csY15" fmla="*/ 39770 h 292310"/>
              <a:gd name="csX16" fmla="*/ 87453 w 292234"/>
              <a:gd name="csY16" fmla="*/ 54421 h 292310"/>
              <a:gd name="csX17" fmla="*/ 41765 w 292234"/>
              <a:gd name="csY17" fmla="*/ 115181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292234" h="292310">
                <a:moveTo>
                  <a:pt x="286216" y="187665"/>
                </a:moveTo>
                <a:cubicBezTo>
                  <a:pt x="276250" y="221305"/>
                  <a:pt x="254485" y="250259"/>
                  <a:pt x="224886" y="269223"/>
                </a:cubicBezTo>
                <a:cubicBezTo>
                  <a:pt x="192015" y="290245"/>
                  <a:pt x="152922" y="297236"/>
                  <a:pt x="114795" y="288857"/>
                </a:cubicBezTo>
                <a:cubicBezTo>
                  <a:pt x="76669" y="280478"/>
                  <a:pt x="44095" y="257771"/>
                  <a:pt x="23049" y="224900"/>
                </a:cubicBezTo>
                <a:cubicBezTo>
                  <a:pt x="193" y="189178"/>
                  <a:pt x="-6029" y="145350"/>
                  <a:pt x="6018" y="104645"/>
                </a:cubicBezTo>
                <a:cubicBezTo>
                  <a:pt x="15984" y="71005"/>
                  <a:pt x="37749" y="42026"/>
                  <a:pt x="67348" y="23087"/>
                </a:cubicBezTo>
                <a:cubicBezTo>
                  <a:pt x="100219" y="2065"/>
                  <a:pt x="139312" y="-4925"/>
                  <a:pt x="177439" y="3453"/>
                </a:cubicBezTo>
                <a:cubicBezTo>
                  <a:pt x="215565" y="11832"/>
                  <a:pt x="248139" y="34540"/>
                  <a:pt x="269185" y="67411"/>
                </a:cubicBezTo>
                <a:cubicBezTo>
                  <a:pt x="292041" y="103133"/>
                  <a:pt x="298264" y="146961"/>
                  <a:pt x="286216" y="187690"/>
                </a:cubicBezTo>
                <a:close/>
                <a:moveTo>
                  <a:pt x="41740" y="115181"/>
                </a:moveTo>
                <a:cubicBezTo>
                  <a:pt x="32767" y="145523"/>
                  <a:pt x="37377" y="178196"/>
                  <a:pt x="54433" y="204820"/>
                </a:cubicBezTo>
                <a:cubicBezTo>
                  <a:pt x="70100" y="229312"/>
                  <a:pt x="94394" y="246243"/>
                  <a:pt x="122803" y="252490"/>
                </a:cubicBezTo>
                <a:cubicBezTo>
                  <a:pt x="151211" y="258713"/>
                  <a:pt x="180339" y="253507"/>
                  <a:pt x="204856" y="237840"/>
                </a:cubicBezTo>
                <a:cubicBezTo>
                  <a:pt x="226894" y="223735"/>
                  <a:pt x="243131" y="202143"/>
                  <a:pt x="250544" y="177080"/>
                </a:cubicBezTo>
                <a:cubicBezTo>
                  <a:pt x="259517" y="146738"/>
                  <a:pt x="254907" y="114065"/>
                  <a:pt x="237851" y="87441"/>
                </a:cubicBezTo>
                <a:cubicBezTo>
                  <a:pt x="222184" y="62949"/>
                  <a:pt x="197890" y="46017"/>
                  <a:pt x="169506" y="39770"/>
                </a:cubicBezTo>
                <a:cubicBezTo>
                  <a:pt x="141097" y="33548"/>
                  <a:pt x="111970" y="38754"/>
                  <a:pt x="87453" y="54421"/>
                </a:cubicBezTo>
                <a:cubicBezTo>
                  <a:pt x="65390" y="68526"/>
                  <a:pt x="49177" y="90093"/>
                  <a:pt x="41765" y="115181"/>
                </a:cubicBezTo>
                <a:close/>
              </a:path>
            </a:pathLst>
          </a:custGeom>
          <a:solidFill>
            <a:srgbClr val="FFFFFF"/>
          </a:solidFill>
          <a:ln w="0" cap="flat">
            <a:noFill/>
            <a:prstDash val="solid"/>
            <a:miter/>
          </a:ln>
        </p:spPr>
        <p:txBody>
          <a:bodyPr/>
          <a:lstStyle/>
          <a:p>
            <a:endParaRPr lang="en-US"/>
          </a:p>
        </p:txBody>
      </p:sp>
      <p:sp>
        <p:nvSpPr>
          <p:cNvPr id="14" name="Freeform: Shape 13">
            <a:extLst>
              <a:ext uri="{FF2B5EF4-FFF2-40B4-BE49-F238E27FC236}">
                <a16:creationId xmlns:a16="http://schemas.microsoft.com/office/drawing/2014/main" id="{E540C4B4-D935-3109-3BEE-12BEF1184DD4}"/>
              </a:ext>
            </a:extLst>
          </p:cNvPr>
          <p:cNvSpPr/>
          <p:nvPr/>
        </p:nvSpPr>
        <p:spPr>
          <a:xfrm>
            <a:off x="5939820" y="2506795"/>
            <a:ext cx="248983" cy="249118"/>
          </a:xfrm>
          <a:custGeom>
            <a:avLst/>
            <a:gdLst>
              <a:gd name="csX0" fmla="*/ 286237 w 292152"/>
              <a:gd name="csY0" fmla="*/ 187425 h 292310"/>
              <a:gd name="csX1" fmla="*/ 278875 w 292152"/>
              <a:gd name="csY1" fmla="*/ 207058 h 292310"/>
              <a:gd name="csX2" fmla="*/ 196895 w 292152"/>
              <a:gd name="csY2" fmla="*/ 283113 h 292310"/>
              <a:gd name="csX3" fmla="*/ 85143 w 292152"/>
              <a:gd name="csY3" fmla="*/ 278899 h 292310"/>
              <a:gd name="csX4" fmla="*/ 5916 w 292152"/>
              <a:gd name="csY4" fmla="*/ 104801 h 292310"/>
              <a:gd name="csX5" fmla="*/ 13278 w 292152"/>
              <a:gd name="csY5" fmla="*/ 85168 h 292310"/>
              <a:gd name="csX6" fmla="*/ 207009 w 292152"/>
              <a:gd name="csY6" fmla="*/ 13302 h 292310"/>
              <a:gd name="csX7" fmla="*/ 286237 w 292152"/>
              <a:gd name="csY7" fmla="*/ 187400 h 292310"/>
              <a:gd name="csX8" fmla="*/ 41613 w 292152"/>
              <a:gd name="csY8" fmla="*/ 115362 h 292310"/>
              <a:gd name="csX9" fmla="*/ 100662 w 292152"/>
              <a:gd name="csY9" fmla="*/ 245061 h 292310"/>
              <a:gd name="csX10" fmla="*/ 183955 w 292152"/>
              <a:gd name="csY10" fmla="*/ 248184 h 292310"/>
              <a:gd name="csX11" fmla="*/ 245037 w 292152"/>
              <a:gd name="csY11" fmla="*/ 191515 h 292310"/>
              <a:gd name="csX12" fmla="*/ 250540 w 292152"/>
              <a:gd name="csY12" fmla="*/ 176840 h 292310"/>
              <a:gd name="csX13" fmla="*/ 191491 w 292152"/>
              <a:gd name="csY13" fmla="*/ 47116 h 292310"/>
              <a:gd name="csX14" fmla="*/ 47116 w 292152"/>
              <a:gd name="csY14" fmla="*/ 100661 h 292310"/>
              <a:gd name="csX15" fmla="*/ 41613 w 292152"/>
              <a:gd name="csY15" fmla="*/ 115337 h 292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2152" h="292310">
                <a:moveTo>
                  <a:pt x="286237" y="187425"/>
                </a:moveTo>
                <a:cubicBezTo>
                  <a:pt x="284254" y="194093"/>
                  <a:pt x="281775" y="200712"/>
                  <a:pt x="278875" y="207058"/>
                </a:cubicBezTo>
                <a:cubicBezTo>
                  <a:pt x="262588" y="242532"/>
                  <a:pt x="233485" y="269528"/>
                  <a:pt x="196895" y="283113"/>
                </a:cubicBezTo>
                <a:cubicBezTo>
                  <a:pt x="160306" y="296698"/>
                  <a:pt x="120617" y="295186"/>
                  <a:pt x="85143" y="278899"/>
                </a:cubicBezTo>
                <a:cubicBezTo>
                  <a:pt x="19525" y="248804"/>
                  <a:pt x="-14536" y="173939"/>
                  <a:pt x="5916" y="104801"/>
                </a:cubicBezTo>
                <a:cubicBezTo>
                  <a:pt x="7899" y="98133"/>
                  <a:pt x="10378" y="91514"/>
                  <a:pt x="13278" y="85168"/>
                </a:cubicBezTo>
                <a:cubicBezTo>
                  <a:pt x="46868" y="11939"/>
                  <a:pt x="133781" y="-20287"/>
                  <a:pt x="207009" y="13302"/>
                </a:cubicBezTo>
                <a:cubicBezTo>
                  <a:pt x="272628" y="43422"/>
                  <a:pt x="306689" y="118262"/>
                  <a:pt x="286237" y="187400"/>
                </a:cubicBezTo>
                <a:close/>
                <a:moveTo>
                  <a:pt x="41613" y="115362"/>
                </a:moveTo>
                <a:cubicBezTo>
                  <a:pt x="26367" y="166874"/>
                  <a:pt x="51752" y="222626"/>
                  <a:pt x="100662" y="245061"/>
                </a:cubicBezTo>
                <a:cubicBezTo>
                  <a:pt x="127088" y="257183"/>
                  <a:pt x="156686" y="258299"/>
                  <a:pt x="183955" y="248184"/>
                </a:cubicBezTo>
                <a:cubicBezTo>
                  <a:pt x="211224" y="238070"/>
                  <a:pt x="232915" y="217941"/>
                  <a:pt x="245037" y="191515"/>
                </a:cubicBezTo>
                <a:cubicBezTo>
                  <a:pt x="247218" y="186756"/>
                  <a:pt x="249077" y="181823"/>
                  <a:pt x="250540" y="176840"/>
                </a:cubicBezTo>
                <a:cubicBezTo>
                  <a:pt x="265786" y="125352"/>
                  <a:pt x="240401" y="69575"/>
                  <a:pt x="191491" y="47116"/>
                </a:cubicBezTo>
                <a:cubicBezTo>
                  <a:pt x="136929" y="22078"/>
                  <a:pt x="72154" y="46099"/>
                  <a:pt x="47116" y="100661"/>
                </a:cubicBezTo>
                <a:cubicBezTo>
                  <a:pt x="44935" y="105421"/>
                  <a:pt x="43076" y="110354"/>
                  <a:pt x="41613" y="115337"/>
                </a:cubicBezTo>
                <a:close/>
              </a:path>
            </a:pathLst>
          </a:custGeom>
          <a:solidFill>
            <a:srgbClr val="FFFFFF"/>
          </a:solidFill>
          <a:ln w="0" cap="flat">
            <a:noFill/>
            <a:prstDash val="solid"/>
            <a:miter/>
          </a:ln>
        </p:spPr>
        <p:txBody>
          <a:bodyPr/>
          <a:lstStyle/>
          <a:p>
            <a:endParaRPr lang="en-US"/>
          </a:p>
        </p:txBody>
      </p:sp>
      <p:sp>
        <p:nvSpPr>
          <p:cNvPr id="15" name="Freeform: Shape 14">
            <a:extLst>
              <a:ext uri="{FF2B5EF4-FFF2-40B4-BE49-F238E27FC236}">
                <a16:creationId xmlns:a16="http://schemas.microsoft.com/office/drawing/2014/main" id="{3EB596E7-83C9-B25E-4228-80BFA661C9D6}"/>
              </a:ext>
            </a:extLst>
          </p:cNvPr>
          <p:cNvSpPr/>
          <p:nvPr/>
        </p:nvSpPr>
        <p:spPr>
          <a:xfrm>
            <a:off x="6001604" y="4888884"/>
            <a:ext cx="116352" cy="116352"/>
          </a:xfrm>
          <a:custGeom>
            <a:avLst/>
            <a:gdLst>
              <a:gd name="csX0" fmla="*/ 6127 w 136525"/>
              <a:gd name="csY0" fmla="*/ 96486 h 136525"/>
              <a:gd name="csX1" fmla="*/ 40039 w 136525"/>
              <a:gd name="csY1" fmla="*/ 6127 h 136525"/>
              <a:gd name="csX2" fmla="*/ 130398 w 136525"/>
              <a:gd name="csY2" fmla="*/ 40040 h 136525"/>
              <a:gd name="csX3" fmla="*/ 96486 w 136525"/>
              <a:gd name="csY3" fmla="*/ 130398 h 136525"/>
              <a:gd name="csX4" fmla="*/ 6127 w 136525"/>
              <a:gd name="csY4" fmla="*/ 96486 h 136525"/>
            </a:gdLst>
            <a:ahLst/>
            <a:cxnLst>
              <a:cxn ang="0">
                <a:pos x="csX0" y="csY0"/>
              </a:cxn>
              <a:cxn ang="0">
                <a:pos x="csX1" y="csY1"/>
              </a:cxn>
              <a:cxn ang="0">
                <a:pos x="csX2" y="csY2"/>
              </a:cxn>
              <a:cxn ang="0">
                <a:pos x="csX3" y="csY3"/>
              </a:cxn>
              <a:cxn ang="0">
                <a:pos x="csX4" y="csY4"/>
              </a:cxn>
            </a:cxnLst>
            <a:rect l="l" t="t" r="r" b="b"/>
            <a:pathLst>
              <a:path w="136525" h="136525">
                <a:moveTo>
                  <a:pt x="6127" y="96486"/>
                </a:moveTo>
                <a:cubicBezTo>
                  <a:pt x="-9465" y="62177"/>
                  <a:pt x="5731" y="21720"/>
                  <a:pt x="40039" y="6127"/>
                </a:cubicBezTo>
                <a:cubicBezTo>
                  <a:pt x="74348" y="-9465"/>
                  <a:pt x="114805" y="5731"/>
                  <a:pt x="130398" y="40040"/>
                </a:cubicBezTo>
                <a:cubicBezTo>
                  <a:pt x="145991" y="74348"/>
                  <a:pt x="130794" y="114805"/>
                  <a:pt x="96486" y="130398"/>
                </a:cubicBezTo>
                <a:cubicBezTo>
                  <a:pt x="62177" y="145991"/>
                  <a:pt x="21720" y="130795"/>
                  <a:pt x="6127" y="96486"/>
                </a:cubicBezTo>
                <a:close/>
              </a:path>
            </a:pathLst>
          </a:custGeom>
          <a:solidFill>
            <a:srgbClr val="FFFFFF"/>
          </a:solidFill>
          <a:ln w="0" cap="flat">
            <a:noFill/>
            <a:prstDash val="solid"/>
            <a:miter/>
          </a:ln>
        </p:spPr>
        <p:txBody>
          <a:bodyPr/>
          <a:lstStyle/>
          <a:p>
            <a:endParaRPr lang="en-US"/>
          </a:p>
        </p:txBody>
      </p:sp>
      <p:sp>
        <p:nvSpPr>
          <p:cNvPr id="16" name="Freeform: Shape 15">
            <a:extLst>
              <a:ext uri="{FF2B5EF4-FFF2-40B4-BE49-F238E27FC236}">
                <a16:creationId xmlns:a16="http://schemas.microsoft.com/office/drawing/2014/main" id="{F060345C-8785-363D-31FA-9350D470E1A0}"/>
              </a:ext>
            </a:extLst>
          </p:cNvPr>
          <p:cNvSpPr/>
          <p:nvPr/>
        </p:nvSpPr>
        <p:spPr>
          <a:xfrm>
            <a:off x="6544607" y="4420387"/>
            <a:ext cx="116296" cy="116311"/>
          </a:xfrm>
          <a:custGeom>
            <a:avLst/>
            <a:gdLst>
              <a:gd name="csX0" fmla="*/ 31234 w 136459"/>
              <a:gd name="csY0" fmla="*/ 125553 h 136477"/>
              <a:gd name="csX1" fmla="*/ 10907 w 136459"/>
              <a:gd name="csY1" fmla="*/ 31228 h 136477"/>
              <a:gd name="csX2" fmla="*/ 105231 w 136459"/>
              <a:gd name="csY2" fmla="*/ 10925 h 136477"/>
              <a:gd name="csX3" fmla="*/ 125534 w 136459"/>
              <a:gd name="csY3" fmla="*/ 105250 h 136477"/>
              <a:gd name="csX4" fmla="*/ 31210 w 136459"/>
              <a:gd name="csY4" fmla="*/ 125553 h 136477"/>
            </a:gdLst>
            <a:ahLst/>
            <a:cxnLst>
              <a:cxn ang="0">
                <a:pos x="csX0" y="csY0"/>
              </a:cxn>
              <a:cxn ang="0">
                <a:pos x="csX1" y="csY1"/>
              </a:cxn>
              <a:cxn ang="0">
                <a:pos x="csX2" y="csY2"/>
              </a:cxn>
              <a:cxn ang="0">
                <a:pos x="csX3" y="csY3"/>
              </a:cxn>
              <a:cxn ang="0">
                <a:pos x="csX4" y="csY4"/>
              </a:cxn>
            </a:cxnLst>
            <a:rect l="l" t="t" r="r" b="b"/>
            <a:pathLst>
              <a:path w="136459" h="136477">
                <a:moveTo>
                  <a:pt x="31234" y="125553"/>
                </a:moveTo>
                <a:cubicBezTo>
                  <a:pt x="-422" y="105126"/>
                  <a:pt x="-9520" y="62884"/>
                  <a:pt x="10907" y="31228"/>
                </a:cubicBezTo>
                <a:cubicBezTo>
                  <a:pt x="31358" y="-429"/>
                  <a:pt x="73575" y="-9526"/>
                  <a:pt x="105231" y="10925"/>
                </a:cubicBezTo>
                <a:cubicBezTo>
                  <a:pt x="136888" y="31377"/>
                  <a:pt x="145986" y="73594"/>
                  <a:pt x="125534" y="105250"/>
                </a:cubicBezTo>
                <a:cubicBezTo>
                  <a:pt x="105083" y="136906"/>
                  <a:pt x="62866" y="146004"/>
                  <a:pt x="31210" y="125553"/>
                </a:cubicBezTo>
                <a:close/>
              </a:path>
            </a:pathLst>
          </a:custGeom>
          <a:solidFill>
            <a:srgbClr val="FFFFFF"/>
          </a:solidFill>
          <a:ln w="0" cap="flat">
            <a:noFill/>
            <a:prstDash val="solid"/>
            <a:miter/>
          </a:ln>
        </p:spPr>
        <p:txBody>
          <a:bodyPr/>
          <a:lstStyle/>
          <a:p>
            <a:endParaRPr lang="en-US"/>
          </a:p>
        </p:txBody>
      </p:sp>
      <p:sp>
        <p:nvSpPr>
          <p:cNvPr id="17" name="Freeform: Shape 16">
            <a:extLst>
              <a:ext uri="{FF2B5EF4-FFF2-40B4-BE49-F238E27FC236}">
                <a16:creationId xmlns:a16="http://schemas.microsoft.com/office/drawing/2014/main" id="{C34CC1A3-363C-45EC-689B-14428C182912}"/>
              </a:ext>
            </a:extLst>
          </p:cNvPr>
          <p:cNvSpPr/>
          <p:nvPr/>
        </p:nvSpPr>
        <p:spPr>
          <a:xfrm>
            <a:off x="6748120" y="3732643"/>
            <a:ext cx="116303" cy="116303"/>
          </a:xfrm>
          <a:custGeom>
            <a:avLst/>
            <a:gdLst>
              <a:gd name="csX0" fmla="*/ 68097 w 136467"/>
              <a:gd name="csY0" fmla="*/ 136467 h 136467"/>
              <a:gd name="csX1" fmla="*/ 0 w 136467"/>
              <a:gd name="csY1" fmla="*/ 68097 h 136467"/>
              <a:gd name="csX2" fmla="*/ 68370 w 136467"/>
              <a:gd name="csY2" fmla="*/ 0 h 136467"/>
              <a:gd name="csX3" fmla="*/ 136467 w 136467"/>
              <a:gd name="csY3" fmla="*/ 68370 h 136467"/>
              <a:gd name="csX4" fmla="*/ 68097 w 136467"/>
              <a:gd name="csY4" fmla="*/ 136467 h 136467"/>
            </a:gdLst>
            <a:ahLst/>
            <a:cxnLst>
              <a:cxn ang="0">
                <a:pos x="csX0" y="csY0"/>
              </a:cxn>
              <a:cxn ang="0">
                <a:pos x="csX1" y="csY1"/>
              </a:cxn>
              <a:cxn ang="0">
                <a:pos x="csX2" y="csY2"/>
              </a:cxn>
              <a:cxn ang="0">
                <a:pos x="csX3" y="csY3"/>
              </a:cxn>
              <a:cxn ang="0">
                <a:pos x="csX4" y="csY4"/>
              </a:cxn>
            </a:cxnLst>
            <a:rect l="l" t="t" r="r" b="b"/>
            <a:pathLst>
              <a:path w="136467" h="136467">
                <a:moveTo>
                  <a:pt x="68097" y="136467"/>
                </a:moveTo>
                <a:cubicBezTo>
                  <a:pt x="30417" y="136393"/>
                  <a:pt x="-74" y="105778"/>
                  <a:pt x="0" y="68097"/>
                </a:cubicBezTo>
                <a:cubicBezTo>
                  <a:pt x="75" y="30417"/>
                  <a:pt x="30690" y="-74"/>
                  <a:pt x="68370" y="0"/>
                </a:cubicBezTo>
                <a:cubicBezTo>
                  <a:pt x="106050" y="74"/>
                  <a:pt x="136541" y="30690"/>
                  <a:pt x="136467" y="68370"/>
                </a:cubicBezTo>
                <a:cubicBezTo>
                  <a:pt x="136393" y="106050"/>
                  <a:pt x="105778" y="136542"/>
                  <a:pt x="68097" y="136467"/>
                </a:cubicBezTo>
                <a:close/>
              </a:path>
            </a:pathLst>
          </a:custGeom>
          <a:solidFill>
            <a:srgbClr val="FFFFFF"/>
          </a:solidFill>
          <a:ln w="0" cap="flat">
            <a:noFill/>
            <a:prstDash val="solid"/>
            <a:miter/>
          </a:ln>
        </p:spPr>
        <p:txBody>
          <a:bodyPr/>
          <a:lstStyle/>
          <a:p>
            <a:endParaRPr lang="en-US"/>
          </a:p>
        </p:txBody>
      </p:sp>
      <p:sp>
        <p:nvSpPr>
          <p:cNvPr id="18" name="Freeform: Shape 17">
            <a:extLst>
              <a:ext uri="{FF2B5EF4-FFF2-40B4-BE49-F238E27FC236}">
                <a16:creationId xmlns:a16="http://schemas.microsoft.com/office/drawing/2014/main" id="{E13F084F-593F-F1D9-1F6D-6D77F8E3B41A}"/>
              </a:ext>
            </a:extLst>
          </p:cNvPr>
          <p:cNvSpPr/>
          <p:nvPr/>
        </p:nvSpPr>
        <p:spPr>
          <a:xfrm>
            <a:off x="6547458" y="3044059"/>
            <a:ext cx="116346" cy="116346"/>
          </a:xfrm>
          <a:custGeom>
            <a:avLst/>
            <a:gdLst>
              <a:gd name="csX0" fmla="*/ 105035 w 136518"/>
              <a:gd name="csY0" fmla="*/ 125759 h 136518"/>
              <a:gd name="csX1" fmla="*/ 10759 w 136518"/>
              <a:gd name="csY1" fmla="*/ 105035 h 136518"/>
              <a:gd name="csX2" fmla="*/ 31484 w 136518"/>
              <a:gd name="csY2" fmla="*/ 10759 h 136518"/>
              <a:gd name="csX3" fmla="*/ 125759 w 136518"/>
              <a:gd name="csY3" fmla="*/ 31484 h 136518"/>
              <a:gd name="csX4" fmla="*/ 105035 w 136518"/>
              <a:gd name="csY4" fmla="*/ 125759 h 136518"/>
            </a:gdLst>
            <a:ahLst/>
            <a:cxnLst>
              <a:cxn ang="0">
                <a:pos x="csX0" y="csY0"/>
              </a:cxn>
              <a:cxn ang="0">
                <a:pos x="csX1" y="csY1"/>
              </a:cxn>
              <a:cxn ang="0">
                <a:pos x="csX2" y="csY2"/>
              </a:cxn>
              <a:cxn ang="0">
                <a:pos x="csX3" y="csY3"/>
              </a:cxn>
              <a:cxn ang="0">
                <a:pos x="csX4" y="csY4"/>
              </a:cxn>
            </a:cxnLst>
            <a:rect l="l" t="t" r="r" b="b"/>
            <a:pathLst>
              <a:path w="136518" h="136518">
                <a:moveTo>
                  <a:pt x="105035" y="125759"/>
                </a:moveTo>
                <a:cubicBezTo>
                  <a:pt x="73279" y="146061"/>
                  <a:pt x="31087" y="136790"/>
                  <a:pt x="10759" y="105035"/>
                </a:cubicBezTo>
                <a:cubicBezTo>
                  <a:pt x="-9543" y="73279"/>
                  <a:pt x="-272" y="31087"/>
                  <a:pt x="31484" y="10759"/>
                </a:cubicBezTo>
                <a:cubicBezTo>
                  <a:pt x="63239" y="-9543"/>
                  <a:pt x="105431" y="-272"/>
                  <a:pt x="125759" y="31484"/>
                </a:cubicBezTo>
                <a:cubicBezTo>
                  <a:pt x="146061" y="63239"/>
                  <a:pt x="136790" y="105431"/>
                  <a:pt x="105035" y="125759"/>
                </a:cubicBezTo>
                <a:close/>
              </a:path>
            </a:pathLst>
          </a:custGeom>
          <a:solidFill>
            <a:srgbClr val="FFFFFF"/>
          </a:solidFill>
          <a:ln w="0" cap="flat">
            <a:noFill/>
            <a:prstDash val="solid"/>
            <a:miter/>
          </a:ln>
        </p:spPr>
        <p:txBody>
          <a:bodyPr/>
          <a:lstStyle/>
          <a:p>
            <a:endParaRPr lang="en-US"/>
          </a:p>
        </p:txBody>
      </p:sp>
      <p:sp>
        <p:nvSpPr>
          <p:cNvPr id="19" name="Freeform: Shape 18">
            <a:extLst>
              <a:ext uri="{FF2B5EF4-FFF2-40B4-BE49-F238E27FC236}">
                <a16:creationId xmlns:a16="http://schemas.microsoft.com/office/drawing/2014/main" id="{8B50E763-12C9-F8B7-F7CF-37969E72E280}"/>
              </a:ext>
            </a:extLst>
          </p:cNvPr>
          <p:cNvSpPr/>
          <p:nvPr/>
        </p:nvSpPr>
        <p:spPr>
          <a:xfrm>
            <a:off x="6006432" y="2573280"/>
            <a:ext cx="116330" cy="116331"/>
          </a:xfrm>
          <a:custGeom>
            <a:avLst/>
            <a:gdLst>
              <a:gd name="csX0" fmla="*/ 130261 w 136499"/>
              <a:gd name="csY0" fmla="*/ 96721 h 136500"/>
              <a:gd name="csX1" fmla="*/ 39779 w 136499"/>
              <a:gd name="csY1" fmla="*/ 130261 h 136500"/>
              <a:gd name="csX2" fmla="*/ 6239 w 136499"/>
              <a:gd name="csY2" fmla="*/ 39779 h 136500"/>
              <a:gd name="csX3" fmla="*/ 96721 w 136499"/>
              <a:gd name="csY3" fmla="*/ 6239 h 136500"/>
              <a:gd name="csX4" fmla="*/ 130261 w 136499"/>
              <a:gd name="csY4" fmla="*/ 96721 h 136500"/>
            </a:gdLst>
            <a:ahLst/>
            <a:cxnLst>
              <a:cxn ang="0">
                <a:pos x="csX0" y="csY0"/>
              </a:cxn>
              <a:cxn ang="0">
                <a:pos x="csX1" y="csY1"/>
              </a:cxn>
              <a:cxn ang="0">
                <a:pos x="csX2" y="csY2"/>
              </a:cxn>
              <a:cxn ang="0">
                <a:pos x="csX3" y="csY3"/>
              </a:cxn>
              <a:cxn ang="0">
                <a:pos x="csX4" y="csY4"/>
              </a:cxn>
            </a:cxnLst>
            <a:rect l="l" t="t" r="r" b="b"/>
            <a:pathLst>
              <a:path w="136499" h="136500">
                <a:moveTo>
                  <a:pt x="130261" y="96721"/>
                </a:moveTo>
                <a:cubicBezTo>
                  <a:pt x="114545" y="130980"/>
                  <a:pt x="74014" y="145978"/>
                  <a:pt x="39779" y="130261"/>
                </a:cubicBezTo>
                <a:cubicBezTo>
                  <a:pt x="5520" y="114545"/>
                  <a:pt x="-9478" y="74014"/>
                  <a:pt x="6239" y="39779"/>
                </a:cubicBezTo>
                <a:cubicBezTo>
                  <a:pt x="21955" y="5520"/>
                  <a:pt x="62486" y="-9478"/>
                  <a:pt x="96721" y="6239"/>
                </a:cubicBezTo>
                <a:cubicBezTo>
                  <a:pt x="130980" y="21955"/>
                  <a:pt x="145978" y="62486"/>
                  <a:pt x="130261" y="96721"/>
                </a:cubicBezTo>
                <a:close/>
              </a:path>
            </a:pathLst>
          </a:custGeom>
          <a:solidFill>
            <a:srgbClr val="FFFFFF"/>
          </a:solidFill>
          <a:ln w="0" cap="flat">
            <a:noFill/>
            <a:prstDash val="solid"/>
            <a:miter/>
          </a:ln>
        </p:spPr>
        <p:txBody>
          <a:bodyPr/>
          <a:lstStyle/>
          <a:p>
            <a:endParaRPr lang="en-US"/>
          </a:p>
        </p:txBody>
      </p:sp>
      <p:sp>
        <p:nvSpPr>
          <p:cNvPr id="26" name="Freeform: Shape 25">
            <a:extLst>
              <a:ext uri="{FF2B5EF4-FFF2-40B4-BE49-F238E27FC236}">
                <a16:creationId xmlns:a16="http://schemas.microsoft.com/office/drawing/2014/main" id="{0D45A5DD-1467-CBC9-F836-997995732AE6}"/>
              </a:ext>
            </a:extLst>
          </p:cNvPr>
          <p:cNvSpPr/>
          <p:nvPr/>
        </p:nvSpPr>
        <p:spPr>
          <a:xfrm>
            <a:off x="5994345" y="5204739"/>
            <a:ext cx="676057" cy="676064"/>
          </a:xfrm>
          <a:custGeom>
            <a:avLst/>
            <a:gdLst>
              <a:gd name="csX0" fmla="*/ 509149 w 793271"/>
              <a:gd name="csY0" fmla="*/ 16403 h 793280"/>
              <a:gd name="csX1" fmla="*/ 776877 w 793271"/>
              <a:gd name="csY1" fmla="*/ 509147 h 793280"/>
              <a:gd name="csX2" fmla="*/ 284133 w 793271"/>
              <a:gd name="csY2" fmla="*/ 776876 h 793280"/>
              <a:gd name="csX3" fmla="*/ 16405 w 793271"/>
              <a:gd name="csY3" fmla="*/ 284131 h 793280"/>
              <a:gd name="csX4" fmla="*/ 509149 w 793271"/>
              <a:gd name="csY4" fmla="*/ 16403 h 793280"/>
            </a:gdLst>
            <a:ahLst/>
            <a:cxnLst>
              <a:cxn ang="0">
                <a:pos x="csX0" y="csY0"/>
              </a:cxn>
              <a:cxn ang="0">
                <a:pos x="csX1" y="csY1"/>
              </a:cxn>
              <a:cxn ang="0">
                <a:pos x="csX2" y="csY2"/>
              </a:cxn>
              <a:cxn ang="0">
                <a:pos x="csX3" y="csY3"/>
              </a:cxn>
              <a:cxn ang="0">
                <a:pos x="csX4" y="csY4"/>
              </a:cxn>
            </a:cxnLst>
            <a:rect l="l" t="t" r="r" b="b"/>
            <a:pathLst>
              <a:path w="793271" h="793280">
                <a:moveTo>
                  <a:pt x="509149" y="16403"/>
                </a:moveTo>
                <a:cubicBezTo>
                  <a:pt x="719142" y="78526"/>
                  <a:pt x="839000" y="299154"/>
                  <a:pt x="776877" y="509147"/>
                </a:cubicBezTo>
                <a:cubicBezTo>
                  <a:pt x="714730" y="719165"/>
                  <a:pt x="494126" y="839023"/>
                  <a:pt x="284133" y="776876"/>
                </a:cubicBezTo>
                <a:cubicBezTo>
                  <a:pt x="74115" y="714728"/>
                  <a:pt x="-45743" y="494125"/>
                  <a:pt x="16405" y="284131"/>
                </a:cubicBezTo>
                <a:cubicBezTo>
                  <a:pt x="78528" y="74138"/>
                  <a:pt x="299156" y="-45744"/>
                  <a:pt x="509149" y="16403"/>
                </a:cubicBezTo>
                <a:close/>
              </a:path>
            </a:pathLst>
          </a:custGeom>
          <a:solidFill>
            <a:srgbClr val="009FDB"/>
          </a:solidFill>
          <a:ln w="0" cap="flat">
            <a:noFill/>
            <a:prstDash val="solid"/>
            <a:miter/>
          </a:ln>
        </p:spPr>
        <p:txBody>
          <a:bodyPr/>
          <a:lstStyle/>
          <a:p>
            <a:endParaRPr lang="en-US"/>
          </a:p>
        </p:txBody>
      </p:sp>
      <p:sp>
        <p:nvSpPr>
          <p:cNvPr id="28" name="Freeform: Shape 27">
            <a:extLst>
              <a:ext uri="{FF2B5EF4-FFF2-40B4-BE49-F238E27FC236}">
                <a16:creationId xmlns:a16="http://schemas.microsoft.com/office/drawing/2014/main" id="{175E285B-B6BC-EDB3-1A69-D8A7088BA988}"/>
              </a:ext>
            </a:extLst>
          </p:cNvPr>
          <p:cNvSpPr/>
          <p:nvPr/>
        </p:nvSpPr>
        <p:spPr>
          <a:xfrm>
            <a:off x="6816174" y="4494184"/>
            <a:ext cx="676057" cy="676064"/>
          </a:xfrm>
          <a:custGeom>
            <a:avLst/>
            <a:gdLst>
              <a:gd name="csX0" fmla="*/ 509149 w 793271"/>
              <a:gd name="csY0" fmla="*/ 16403 h 793280"/>
              <a:gd name="csX1" fmla="*/ 776877 w 793271"/>
              <a:gd name="csY1" fmla="*/ 509147 h 793280"/>
              <a:gd name="csX2" fmla="*/ 284133 w 793271"/>
              <a:gd name="csY2" fmla="*/ 776875 h 793280"/>
              <a:gd name="csX3" fmla="*/ 16405 w 793271"/>
              <a:gd name="csY3" fmla="*/ 284132 h 793280"/>
              <a:gd name="csX4" fmla="*/ 509149 w 793271"/>
              <a:gd name="csY4" fmla="*/ 16403 h 793280"/>
            </a:gdLst>
            <a:ahLst/>
            <a:cxnLst>
              <a:cxn ang="0">
                <a:pos x="csX0" y="csY0"/>
              </a:cxn>
              <a:cxn ang="0">
                <a:pos x="csX1" y="csY1"/>
              </a:cxn>
              <a:cxn ang="0">
                <a:pos x="csX2" y="csY2"/>
              </a:cxn>
              <a:cxn ang="0">
                <a:pos x="csX3" y="csY3"/>
              </a:cxn>
              <a:cxn ang="0">
                <a:pos x="csX4" y="csY4"/>
              </a:cxn>
            </a:cxnLst>
            <a:rect l="l" t="t" r="r" b="b"/>
            <a:pathLst>
              <a:path w="793271" h="793280">
                <a:moveTo>
                  <a:pt x="509149" y="16403"/>
                </a:moveTo>
                <a:cubicBezTo>
                  <a:pt x="719142" y="78526"/>
                  <a:pt x="839000" y="299154"/>
                  <a:pt x="776877" y="509147"/>
                </a:cubicBezTo>
                <a:cubicBezTo>
                  <a:pt x="714730" y="719165"/>
                  <a:pt x="494127" y="839023"/>
                  <a:pt x="284133" y="776875"/>
                </a:cubicBezTo>
                <a:cubicBezTo>
                  <a:pt x="74115" y="714728"/>
                  <a:pt x="-45742" y="494125"/>
                  <a:pt x="16405" y="284132"/>
                </a:cubicBezTo>
                <a:cubicBezTo>
                  <a:pt x="78528" y="74138"/>
                  <a:pt x="299156" y="-45745"/>
                  <a:pt x="509149" y="16403"/>
                </a:cubicBezTo>
                <a:close/>
              </a:path>
            </a:pathLst>
          </a:custGeom>
          <a:solidFill>
            <a:srgbClr val="009FDB"/>
          </a:solidFill>
          <a:ln w="0" cap="flat">
            <a:noFill/>
            <a:prstDash val="solid"/>
            <a:miter/>
          </a:ln>
        </p:spPr>
        <p:txBody>
          <a:bodyPr/>
          <a:lstStyle/>
          <a:p>
            <a:endParaRPr lang="en-US"/>
          </a:p>
        </p:txBody>
      </p:sp>
      <p:sp>
        <p:nvSpPr>
          <p:cNvPr id="30" name="Freeform: Shape 29">
            <a:extLst>
              <a:ext uri="{FF2B5EF4-FFF2-40B4-BE49-F238E27FC236}">
                <a16:creationId xmlns:a16="http://schemas.microsoft.com/office/drawing/2014/main" id="{992632B4-0058-BB98-8036-EC554D3CA10B}"/>
              </a:ext>
            </a:extLst>
          </p:cNvPr>
          <p:cNvSpPr/>
          <p:nvPr/>
        </p:nvSpPr>
        <p:spPr>
          <a:xfrm>
            <a:off x="6832822" y="2394864"/>
            <a:ext cx="676057" cy="676064"/>
          </a:xfrm>
          <a:custGeom>
            <a:avLst/>
            <a:gdLst>
              <a:gd name="csX0" fmla="*/ 509149 w 793271"/>
              <a:gd name="csY0" fmla="*/ 16403 h 793280"/>
              <a:gd name="csX1" fmla="*/ 776877 w 793271"/>
              <a:gd name="csY1" fmla="*/ 509147 h 793280"/>
              <a:gd name="csX2" fmla="*/ 284133 w 793271"/>
              <a:gd name="csY2" fmla="*/ 776876 h 793280"/>
              <a:gd name="csX3" fmla="*/ 16405 w 793271"/>
              <a:gd name="csY3" fmla="*/ 284132 h 793280"/>
              <a:gd name="csX4" fmla="*/ 509149 w 793271"/>
              <a:gd name="csY4" fmla="*/ 16403 h 793280"/>
            </a:gdLst>
            <a:ahLst/>
            <a:cxnLst>
              <a:cxn ang="0">
                <a:pos x="csX0" y="csY0"/>
              </a:cxn>
              <a:cxn ang="0">
                <a:pos x="csX1" y="csY1"/>
              </a:cxn>
              <a:cxn ang="0">
                <a:pos x="csX2" y="csY2"/>
              </a:cxn>
              <a:cxn ang="0">
                <a:pos x="csX3" y="csY3"/>
              </a:cxn>
              <a:cxn ang="0">
                <a:pos x="csX4" y="csY4"/>
              </a:cxn>
            </a:cxnLst>
            <a:rect l="l" t="t" r="r" b="b"/>
            <a:pathLst>
              <a:path w="793271" h="793280">
                <a:moveTo>
                  <a:pt x="509149" y="16403"/>
                </a:moveTo>
                <a:cubicBezTo>
                  <a:pt x="719142" y="78526"/>
                  <a:pt x="839000" y="299154"/>
                  <a:pt x="776877" y="509147"/>
                </a:cubicBezTo>
                <a:cubicBezTo>
                  <a:pt x="714730" y="719165"/>
                  <a:pt x="494127" y="839023"/>
                  <a:pt x="284133" y="776876"/>
                </a:cubicBezTo>
                <a:cubicBezTo>
                  <a:pt x="74115" y="714728"/>
                  <a:pt x="-45742" y="494125"/>
                  <a:pt x="16405" y="284132"/>
                </a:cubicBezTo>
                <a:cubicBezTo>
                  <a:pt x="78528" y="74138"/>
                  <a:pt x="299156" y="-45744"/>
                  <a:pt x="509149" y="16403"/>
                </a:cubicBezTo>
                <a:close/>
              </a:path>
            </a:pathLst>
          </a:custGeom>
          <a:solidFill>
            <a:srgbClr val="009FDB"/>
          </a:solidFill>
          <a:ln w="0" cap="flat">
            <a:noFill/>
            <a:prstDash val="solid"/>
            <a:miter/>
          </a:ln>
        </p:spPr>
        <p:txBody>
          <a:bodyPr/>
          <a:lstStyle/>
          <a:p>
            <a:endParaRPr lang="en-US"/>
          </a:p>
        </p:txBody>
      </p:sp>
      <p:sp>
        <p:nvSpPr>
          <p:cNvPr id="5" name="Title 4">
            <a:extLst>
              <a:ext uri="{FF2B5EF4-FFF2-40B4-BE49-F238E27FC236}">
                <a16:creationId xmlns:a16="http://schemas.microsoft.com/office/drawing/2014/main" id="{2B298667-FDE8-0F73-03E2-C58C2D024508}"/>
              </a:ext>
            </a:extLst>
          </p:cNvPr>
          <p:cNvSpPr>
            <a:spLocks noGrp="1"/>
          </p:cNvSpPr>
          <p:nvPr>
            <p:ph type="title"/>
          </p:nvPr>
        </p:nvSpPr>
        <p:spPr/>
        <p:txBody>
          <a:bodyPr>
            <a:normAutofit/>
          </a:bodyPr>
          <a:lstStyle/>
          <a:p>
            <a:r>
              <a:rPr lang="en-US"/>
              <a:t>Activity: Tool selection lightning round</a:t>
            </a:r>
            <a:endParaRPr lang="en-US" noProof="0"/>
          </a:p>
        </p:txBody>
      </p:sp>
      <p:sp>
        <p:nvSpPr>
          <p:cNvPr id="42" name="TextBox 41">
            <a:extLst>
              <a:ext uri="{FF2B5EF4-FFF2-40B4-BE49-F238E27FC236}">
                <a16:creationId xmlns:a16="http://schemas.microsoft.com/office/drawing/2014/main" id="{9803757F-8D5B-61AA-B96B-17BC737AAAFA}"/>
              </a:ext>
            </a:extLst>
          </p:cNvPr>
          <p:cNvSpPr txBox="1"/>
          <p:nvPr/>
        </p:nvSpPr>
        <p:spPr>
          <a:xfrm>
            <a:off x="7632087" y="2522207"/>
            <a:ext cx="4111611" cy="646331"/>
          </a:xfrm>
          <a:prstGeom prst="rect">
            <a:avLst/>
          </a:prstGeom>
          <a:noFill/>
        </p:spPr>
        <p:txBody>
          <a:bodyPr wrap="square">
            <a:spAutoFit/>
          </a:bodyPr>
          <a:lstStyle/>
          <a:p>
            <a:r>
              <a:rPr lang="en-US" dirty="0">
                <a:solidFill>
                  <a:schemeClr val="bg1"/>
                </a:solidFill>
                <a:latin typeface="ATT Aleck Sans" panose="020B0503020203020204" pitchFamily="34" charset="0"/>
                <a:cs typeface="ATT Aleck Sans" panose="020B0503020203020204" pitchFamily="34" charset="0"/>
              </a:rPr>
              <a:t>Need to identify eligible business addresses for prospecting</a:t>
            </a:r>
          </a:p>
        </p:txBody>
      </p:sp>
      <p:sp>
        <p:nvSpPr>
          <p:cNvPr id="41" name="TextBox 40">
            <a:extLst>
              <a:ext uri="{FF2B5EF4-FFF2-40B4-BE49-F238E27FC236}">
                <a16:creationId xmlns:a16="http://schemas.microsoft.com/office/drawing/2014/main" id="{23EE256D-7F1C-E76B-879A-F6CFE7E3FAAA}"/>
              </a:ext>
            </a:extLst>
          </p:cNvPr>
          <p:cNvSpPr txBox="1"/>
          <p:nvPr/>
        </p:nvSpPr>
        <p:spPr>
          <a:xfrm>
            <a:off x="6626382" y="1637498"/>
            <a:ext cx="3777942" cy="646331"/>
          </a:xfrm>
          <a:prstGeom prst="rect">
            <a:avLst/>
          </a:prstGeom>
          <a:noFill/>
        </p:spPr>
        <p:txBody>
          <a:bodyPr wrap="square">
            <a:spAutoFit/>
          </a:bodyPr>
          <a:lstStyle/>
          <a:p>
            <a:r>
              <a:rPr lang="en-US" dirty="0">
                <a:solidFill>
                  <a:schemeClr val="bg1"/>
                </a:solidFill>
                <a:latin typeface="ATT Aleck Sans" panose="020B0503020203020204" pitchFamily="34" charset="0"/>
                <a:cs typeface="ATT Aleck Sans" panose="020B0503020203020204" pitchFamily="34" charset="0"/>
              </a:rPr>
              <a:t>Need to generate a list of businesses that match a territory</a:t>
            </a:r>
          </a:p>
        </p:txBody>
      </p:sp>
      <p:sp>
        <p:nvSpPr>
          <p:cNvPr id="44" name="TextBox 43">
            <a:extLst>
              <a:ext uri="{FF2B5EF4-FFF2-40B4-BE49-F238E27FC236}">
                <a16:creationId xmlns:a16="http://schemas.microsoft.com/office/drawing/2014/main" id="{B57F868B-BE94-E1B3-18F7-42C07F2EC7B4}"/>
              </a:ext>
            </a:extLst>
          </p:cNvPr>
          <p:cNvSpPr txBox="1"/>
          <p:nvPr/>
        </p:nvSpPr>
        <p:spPr>
          <a:xfrm>
            <a:off x="7635262" y="4425477"/>
            <a:ext cx="4092561" cy="646331"/>
          </a:xfrm>
          <a:prstGeom prst="rect">
            <a:avLst/>
          </a:prstGeom>
          <a:noFill/>
        </p:spPr>
        <p:txBody>
          <a:bodyPr wrap="square">
            <a:spAutoFit/>
          </a:bodyPr>
          <a:lstStyle/>
          <a:p>
            <a:r>
              <a:rPr lang="en-US" dirty="0">
                <a:solidFill>
                  <a:schemeClr val="bg1"/>
                </a:solidFill>
                <a:latin typeface="ATT Aleck Sans" panose="020B0503020203020204" pitchFamily="34" charset="0"/>
                <a:cs typeface="ATT Aleck Sans" panose="020B0503020203020204" pitchFamily="34" charset="0"/>
              </a:rPr>
              <a:t>Need to see which accounts are assigned during door knocking.</a:t>
            </a:r>
          </a:p>
        </p:txBody>
      </p:sp>
      <p:sp>
        <p:nvSpPr>
          <p:cNvPr id="45" name="TextBox 44">
            <a:extLst>
              <a:ext uri="{FF2B5EF4-FFF2-40B4-BE49-F238E27FC236}">
                <a16:creationId xmlns:a16="http://schemas.microsoft.com/office/drawing/2014/main" id="{35374B2D-9C93-DA6C-01AE-C42DA9A96DFC}"/>
              </a:ext>
            </a:extLst>
          </p:cNvPr>
          <p:cNvSpPr txBox="1"/>
          <p:nvPr/>
        </p:nvSpPr>
        <p:spPr>
          <a:xfrm>
            <a:off x="6679953" y="5248312"/>
            <a:ext cx="3596402" cy="646331"/>
          </a:xfrm>
          <a:prstGeom prst="rect">
            <a:avLst/>
          </a:prstGeom>
          <a:noFill/>
        </p:spPr>
        <p:txBody>
          <a:bodyPr wrap="square">
            <a:spAutoFit/>
          </a:bodyPr>
          <a:lstStyle/>
          <a:p>
            <a:r>
              <a:rPr lang="en-US" dirty="0">
                <a:solidFill>
                  <a:schemeClr val="bg1"/>
                </a:solidFill>
                <a:latin typeface="ATT Aleck Sans" panose="020B0503020203020204" pitchFamily="34" charset="0"/>
                <a:cs typeface="ATT Aleck Sans" panose="020B0503020203020204" pitchFamily="34" charset="0"/>
              </a:rPr>
              <a:t>Need to export a clean list for targeted outreach</a:t>
            </a:r>
          </a:p>
        </p:txBody>
      </p:sp>
      <p:sp>
        <p:nvSpPr>
          <p:cNvPr id="2" name="TextBox 1">
            <a:extLst>
              <a:ext uri="{FF2B5EF4-FFF2-40B4-BE49-F238E27FC236}">
                <a16:creationId xmlns:a16="http://schemas.microsoft.com/office/drawing/2014/main" id="{6EBD1B86-E4E8-81B5-0C24-E76C5F351CC7}"/>
              </a:ext>
            </a:extLst>
          </p:cNvPr>
          <p:cNvSpPr txBox="1"/>
          <p:nvPr/>
        </p:nvSpPr>
        <p:spPr>
          <a:xfrm>
            <a:off x="4699306" y="3466424"/>
            <a:ext cx="1695450" cy="646331"/>
          </a:xfrm>
          <a:prstGeom prst="rect">
            <a:avLst/>
          </a:prstGeom>
          <a:noFill/>
        </p:spPr>
        <p:txBody>
          <a:bodyPr wrap="square" rtlCol="0">
            <a:spAutoFit/>
          </a:bodyPr>
          <a:lstStyle/>
          <a:p>
            <a:pPr algn="ctr"/>
            <a:r>
              <a:rPr lang="en-US" b="1" dirty="0">
                <a:solidFill>
                  <a:schemeClr val="bg1"/>
                </a:solidFill>
                <a:latin typeface="ATT Aleck Sans" panose="020B0503020203020204" pitchFamily="34" charset="0"/>
                <a:cs typeface="ATT Aleck Sans" panose="020B0503020203020204" pitchFamily="34" charset="0"/>
              </a:rPr>
              <a:t>Prospecting task</a:t>
            </a:r>
            <a:endParaRPr lang="en-US" dirty="0">
              <a:solidFill>
                <a:schemeClr val="bg1"/>
              </a:solidFill>
            </a:endParaRPr>
          </a:p>
        </p:txBody>
      </p:sp>
      <p:sp>
        <p:nvSpPr>
          <p:cNvPr id="36" name="TextBox 35">
            <a:extLst>
              <a:ext uri="{FF2B5EF4-FFF2-40B4-BE49-F238E27FC236}">
                <a16:creationId xmlns:a16="http://schemas.microsoft.com/office/drawing/2014/main" id="{2C359B8E-1377-C564-0DC3-BF1A00FB0ED0}"/>
              </a:ext>
            </a:extLst>
          </p:cNvPr>
          <p:cNvSpPr txBox="1"/>
          <p:nvPr/>
        </p:nvSpPr>
        <p:spPr>
          <a:xfrm>
            <a:off x="553035" y="2021094"/>
            <a:ext cx="3370424" cy="3273012"/>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dirty="0">
                <a:ln>
                  <a:noFill/>
                </a:ln>
                <a:effectLst/>
                <a:uLnTx/>
                <a:uFillTx/>
                <a:latin typeface="ATT Aleck Sans" panose="020B0503020203020204" pitchFamily="34" charset="0"/>
              </a:rPr>
              <a:t>Instructions:</a:t>
            </a:r>
            <a:endParaRPr lang="en-US" sz="1800" dirty="0">
              <a:latin typeface="ATT Aleck Sans" panose="020B0503020203020204" pitchFamily="34" charset="0"/>
            </a:endParaRPr>
          </a:p>
          <a:p>
            <a:pPr marL="0" indent="0">
              <a:lnSpc>
                <a:spcPct val="150000"/>
              </a:lnSpc>
              <a:buNone/>
            </a:pPr>
            <a:r>
              <a:rPr lang="en-US" sz="1800" dirty="0">
                <a:latin typeface="ATT Aleck Sans" panose="020B0503020203020204" pitchFamily="34" charset="0"/>
              </a:rPr>
              <a:t>During the lightning round:</a:t>
            </a:r>
          </a:p>
          <a:p>
            <a:pPr>
              <a:lnSpc>
                <a:spcPct val="150000"/>
              </a:lnSpc>
            </a:pPr>
            <a:r>
              <a:rPr lang="en-US" sz="1800" dirty="0">
                <a:latin typeface="ATT Aleck Sans" panose="020B0503020203020204" pitchFamily="34" charset="0"/>
              </a:rPr>
              <a:t>Review the prospecting task that appears on the screen.</a:t>
            </a:r>
          </a:p>
          <a:p>
            <a:pPr>
              <a:lnSpc>
                <a:spcPct val="150000"/>
              </a:lnSpc>
            </a:pPr>
            <a:r>
              <a:rPr lang="en-US" sz="1800" dirty="0">
                <a:latin typeface="ATT Aleck Sans" panose="020B0503020203020204" pitchFamily="34" charset="0"/>
              </a:rPr>
              <a:t>Type the prospecting tool that best fits.</a:t>
            </a:r>
          </a:p>
          <a:p>
            <a:pPr>
              <a:lnSpc>
                <a:spcPct val="150000"/>
              </a:lnSpc>
            </a:pPr>
            <a:r>
              <a:rPr lang="en-US" sz="1800" dirty="0">
                <a:latin typeface="ATT Aleck Sans" panose="020B0503020203020204" pitchFamily="34" charset="0"/>
              </a:rPr>
              <a:t>Focus on the cues in the task that guided the selection.</a:t>
            </a:r>
          </a:p>
        </p:txBody>
      </p:sp>
      <p:grpSp>
        <p:nvGrpSpPr>
          <p:cNvPr id="60" name="Group 59">
            <a:extLst>
              <a:ext uri="{FF2B5EF4-FFF2-40B4-BE49-F238E27FC236}">
                <a16:creationId xmlns:a16="http://schemas.microsoft.com/office/drawing/2014/main" id="{75E41741-7AA1-BB41-1E06-1FB6C4122F8C}"/>
              </a:ext>
            </a:extLst>
          </p:cNvPr>
          <p:cNvGrpSpPr/>
          <p:nvPr/>
        </p:nvGrpSpPr>
        <p:grpSpPr>
          <a:xfrm>
            <a:off x="5922815" y="1666171"/>
            <a:ext cx="621792" cy="761473"/>
            <a:chOff x="6045188" y="1467728"/>
            <a:chExt cx="621792" cy="761473"/>
          </a:xfrm>
        </p:grpSpPr>
        <p:sp>
          <p:nvSpPr>
            <p:cNvPr id="24" name="Rectangle: Rounded Corners 23">
              <a:extLst>
                <a:ext uri="{FF2B5EF4-FFF2-40B4-BE49-F238E27FC236}">
                  <a16:creationId xmlns:a16="http://schemas.microsoft.com/office/drawing/2014/main" id="{E0B84316-0690-92CA-573A-60BD4E52613E}"/>
                </a:ext>
              </a:extLst>
            </p:cNvPr>
            <p:cNvSpPr/>
            <p:nvPr/>
          </p:nvSpPr>
          <p:spPr>
            <a:xfrm>
              <a:off x="6045188" y="1467728"/>
              <a:ext cx="621792" cy="621792"/>
            </a:xfrm>
            <a:prstGeom prst="roundRect">
              <a:avLst/>
            </a:prstGeom>
            <a:noFill/>
            <a:ln w="38100" cap="flat">
              <a:solidFill>
                <a:schemeClr val="bg1"/>
              </a:solidFill>
              <a:prstDash val="solid"/>
              <a:miter/>
            </a:ln>
          </p:spPr>
          <p:txBody>
            <a:bodyPr/>
            <a:lstStyle/>
            <a:p>
              <a:endParaRPr lang="en-US" dirty="0"/>
            </a:p>
          </p:txBody>
        </p:sp>
        <p:sp>
          <p:nvSpPr>
            <p:cNvPr id="38" name="TextBox 37">
              <a:extLst>
                <a:ext uri="{FF2B5EF4-FFF2-40B4-BE49-F238E27FC236}">
                  <a16:creationId xmlns:a16="http://schemas.microsoft.com/office/drawing/2014/main" id="{AEB4B12E-5C43-DE08-4C8D-2FE580639262}"/>
                </a:ext>
              </a:extLst>
            </p:cNvPr>
            <p:cNvSpPr txBox="1"/>
            <p:nvPr/>
          </p:nvSpPr>
          <p:spPr>
            <a:xfrm>
              <a:off x="6097578" y="1517014"/>
              <a:ext cx="510662"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1</a:t>
              </a:r>
            </a:p>
          </p:txBody>
        </p:sp>
        <p:sp>
          <p:nvSpPr>
            <p:cNvPr id="54" name="Isosceles Triangle 53">
              <a:extLst>
                <a:ext uri="{FF2B5EF4-FFF2-40B4-BE49-F238E27FC236}">
                  <a16:creationId xmlns:a16="http://schemas.microsoft.com/office/drawing/2014/main" id="{7942FC16-785A-0C6C-DD1F-C39339B11813}"/>
                </a:ext>
              </a:extLst>
            </p:cNvPr>
            <p:cNvSpPr/>
            <p:nvPr/>
          </p:nvSpPr>
          <p:spPr>
            <a:xfrm flipV="1">
              <a:off x="6289409" y="2107106"/>
              <a:ext cx="133350" cy="122095"/>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62" name="Group 61">
            <a:extLst>
              <a:ext uri="{FF2B5EF4-FFF2-40B4-BE49-F238E27FC236}">
                <a16:creationId xmlns:a16="http://schemas.microsoft.com/office/drawing/2014/main" id="{31FE13EB-2147-6941-CB57-7CCD666204FC}"/>
              </a:ext>
            </a:extLst>
          </p:cNvPr>
          <p:cNvGrpSpPr/>
          <p:nvPr/>
        </p:nvGrpSpPr>
        <p:grpSpPr>
          <a:xfrm>
            <a:off x="6815350" y="2517823"/>
            <a:ext cx="753972" cy="621792"/>
            <a:chOff x="6772598" y="2412255"/>
            <a:chExt cx="753972" cy="621792"/>
          </a:xfrm>
        </p:grpSpPr>
        <p:sp>
          <p:nvSpPr>
            <p:cNvPr id="46" name="TextBox 45">
              <a:extLst>
                <a:ext uri="{FF2B5EF4-FFF2-40B4-BE49-F238E27FC236}">
                  <a16:creationId xmlns:a16="http://schemas.microsoft.com/office/drawing/2014/main" id="{8EE5A266-464F-2162-206E-3AC3A8163FF9}"/>
                </a:ext>
              </a:extLst>
            </p:cNvPr>
            <p:cNvSpPr txBox="1"/>
            <p:nvPr/>
          </p:nvSpPr>
          <p:spPr>
            <a:xfrm>
              <a:off x="6961448" y="2442140"/>
              <a:ext cx="510662"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2 </a:t>
              </a:r>
            </a:p>
          </p:txBody>
        </p:sp>
        <p:sp>
          <p:nvSpPr>
            <p:cNvPr id="3" name="Rectangle: Rounded Corners 2">
              <a:extLst>
                <a:ext uri="{FF2B5EF4-FFF2-40B4-BE49-F238E27FC236}">
                  <a16:creationId xmlns:a16="http://schemas.microsoft.com/office/drawing/2014/main" id="{4FF3377E-93CA-AF51-52F8-D99C1F90AA3F}"/>
                </a:ext>
              </a:extLst>
            </p:cNvPr>
            <p:cNvSpPr/>
            <p:nvPr/>
          </p:nvSpPr>
          <p:spPr>
            <a:xfrm>
              <a:off x="6906988" y="2412255"/>
              <a:ext cx="619582" cy="621792"/>
            </a:xfrm>
            <a:prstGeom prst="roundRect">
              <a:avLst/>
            </a:prstGeom>
            <a:noFill/>
            <a:ln w="38100" cap="flat">
              <a:solidFill>
                <a:schemeClr val="bg1"/>
              </a:solidFill>
              <a:prstDash val="solid"/>
              <a:miter/>
            </a:ln>
          </p:spPr>
          <p:txBody>
            <a:bodyPr/>
            <a:lstStyle/>
            <a:p>
              <a:endParaRPr lang="en-US" dirty="0"/>
            </a:p>
          </p:txBody>
        </p:sp>
        <p:sp>
          <p:nvSpPr>
            <p:cNvPr id="55" name="Isosceles Triangle 54">
              <a:extLst>
                <a:ext uri="{FF2B5EF4-FFF2-40B4-BE49-F238E27FC236}">
                  <a16:creationId xmlns:a16="http://schemas.microsoft.com/office/drawing/2014/main" id="{4958691F-69BB-3DB0-B65A-697B3C1FFD09}"/>
                </a:ext>
              </a:extLst>
            </p:cNvPr>
            <p:cNvSpPr/>
            <p:nvPr/>
          </p:nvSpPr>
          <p:spPr>
            <a:xfrm rot="5400000" flipV="1">
              <a:off x="6766971" y="2727351"/>
              <a:ext cx="133350" cy="122095"/>
            </a:xfrm>
            <a:prstGeom prst="triangle">
              <a:avLst>
                <a:gd name="adj" fmla="val 10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7" name="Rectangle: Rounded Corners 26">
            <a:extLst>
              <a:ext uri="{FF2B5EF4-FFF2-40B4-BE49-F238E27FC236}">
                <a16:creationId xmlns:a16="http://schemas.microsoft.com/office/drawing/2014/main" id="{BD540B9B-98FE-E3CF-ED09-D19749A9EE7F}"/>
              </a:ext>
            </a:extLst>
          </p:cNvPr>
          <p:cNvSpPr/>
          <p:nvPr/>
        </p:nvSpPr>
        <p:spPr>
          <a:xfrm>
            <a:off x="7142324" y="3486164"/>
            <a:ext cx="619582" cy="621792"/>
          </a:xfrm>
          <a:prstGeom prst="roundRect">
            <a:avLst/>
          </a:prstGeom>
          <a:noFill/>
          <a:ln w="38100" cap="flat">
            <a:solidFill>
              <a:schemeClr val="bg1"/>
            </a:solidFill>
            <a:prstDash val="solid"/>
            <a:miter/>
          </a:ln>
        </p:spPr>
        <p:txBody>
          <a:bodyPr/>
          <a:lstStyle/>
          <a:p>
            <a:endParaRPr lang="en-US" dirty="0"/>
          </a:p>
        </p:txBody>
      </p:sp>
      <p:sp>
        <p:nvSpPr>
          <p:cNvPr id="43" name="TextBox 42">
            <a:extLst>
              <a:ext uri="{FF2B5EF4-FFF2-40B4-BE49-F238E27FC236}">
                <a16:creationId xmlns:a16="http://schemas.microsoft.com/office/drawing/2014/main" id="{35DC25C8-6985-8BDF-31BE-3DAA3D63B457}"/>
              </a:ext>
            </a:extLst>
          </p:cNvPr>
          <p:cNvSpPr txBox="1"/>
          <p:nvPr/>
        </p:nvSpPr>
        <p:spPr>
          <a:xfrm>
            <a:off x="7837056" y="3501234"/>
            <a:ext cx="3835875" cy="646331"/>
          </a:xfrm>
          <a:prstGeom prst="rect">
            <a:avLst/>
          </a:prstGeom>
          <a:noFill/>
        </p:spPr>
        <p:txBody>
          <a:bodyPr wrap="square">
            <a:spAutoFit/>
          </a:bodyPr>
          <a:lstStyle/>
          <a:p>
            <a:r>
              <a:rPr lang="en-US" dirty="0">
                <a:solidFill>
                  <a:schemeClr val="bg1"/>
                </a:solidFill>
                <a:latin typeface="ATT Aleck Sans" panose="020B0503020203020204" pitchFamily="34" charset="0"/>
                <a:cs typeface="ATT Aleck Sans" panose="020B0503020203020204" pitchFamily="34" charset="0"/>
              </a:rPr>
              <a:t>Need to identify leads that marketing says are ready</a:t>
            </a:r>
          </a:p>
        </p:txBody>
      </p:sp>
      <p:grpSp>
        <p:nvGrpSpPr>
          <p:cNvPr id="63" name="Group 62">
            <a:extLst>
              <a:ext uri="{FF2B5EF4-FFF2-40B4-BE49-F238E27FC236}">
                <a16:creationId xmlns:a16="http://schemas.microsoft.com/office/drawing/2014/main" id="{4598EE39-D6D5-ADB7-D3D4-289510187770}"/>
              </a:ext>
            </a:extLst>
          </p:cNvPr>
          <p:cNvGrpSpPr/>
          <p:nvPr/>
        </p:nvGrpSpPr>
        <p:grpSpPr>
          <a:xfrm>
            <a:off x="6816174" y="4442849"/>
            <a:ext cx="753148" cy="621792"/>
            <a:chOff x="6741103" y="4584291"/>
            <a:chExt cx="753148" cy="621792"/>
          </a:xfrm>
        </p:grpSpPr>
        <p:sp>
          <p:nvSpPr>
            <p:cNvPr id="49" name="TextBox 48">
              <a:extLst>
                <a:ext uri="{FF2B5EF4-FFF2-40B4-BE49-F238E27FC236}">
                  <a16:creationId xmlns:a16="http://schemas.microsoft.com/office/drawing/2014/main" id="{D1947983-8396-726B-3835-D6D758018EF4}"/>
                </a:ext>
              </a:extLst>
            </p:cNvPr>
            <p:cNvSpPr txBox="1"/>
            <p:nvPr/>
          </p:nvSpPr>
          <p:spPr>
            <a:xfrm>
              <a:off x="6925954" y="4633577"/>
              <a:ext cx="510662"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4</a:t>
              </a:r>
            </a:p>
          </p:txBody>
        </p:sp>
        <p:sp>
          <p:nvSpPr>
            <p:cNvPr id="32" name="Rectangle: Rounded Corners 31">
              <a:extLst>
                <a:ext uri="{FF2B5EF4-FFF2-40B4-BE49-F238E27FC236}">
                  <a16:creationId xmlns:a16="http://schemas.microsoft.com/office/drawing/2014/main" id="{688152C2-D1E4-097F-39F8-CA7634B508D6}"/>
                </a:ext>
              </a:extLst>
            </p:cNvPr>
            <p:cNvSpPr/>
            <p:nvPr/>
          </p:nvSpPr>
          <p:spPr>
            <a:xfrm>
              <a:off x="6874669" y="4584291"/>
              <a:ext cx="619582" cy="621792"/>
            </a:xfrm>
            <a:prstGeom prst="roundRect">
              <a:avLst/>
            </a:prstGeom>
            <a:noFill/>
            <a:ln w="38100" cap="flat">
              <a:solidFill>
                <a:schemeClr val="bg1"/>
              </a:solidFill>
              <a:prstDash val="solid"/>
              <a:miter/>
            </a:ln>
          </p:spPr>
          <p:txBody>
            <a:bodyPr/>
            <a:lstStyle/>
            <a:p>
              <a:endParaRPr lang="en-US" dirty="0"/>
            </a:p>
          </p:txBody>
        </p:sp>
        <p:sp>
          <p:nvSpPr>
            <p:cNvPr id="58" name="Isosceles Triangle 57">
              <a:extLst>
                <a:ext uri="{FF2B5EF4-FFF2-40B4-BE49-F238E27FC236}">
                  <a16:creationId xmlns:a16="http://schemas.microsoft.com/office/drawing/2014/main" id="{E06B55BD-B240-7546-8273-439009A1A3AD}"/>
                </a:ext>
              </a:extLst>
            </p:cNvPr>
            <p:cNvSpPr/>
            <p:nvPr/>
          </p:nvSpPr>
          <p:spPr>
            <a:xfrm flipH="1" flipV="1">
              <a:off x="6741103" y="4774518"/>
              <a:ext cx="133350" cy="122095"/>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61" name="Group 60">
            <a:extLst>
              <a:ext uri="{FF2B5EF4-FFF2-40B4-BE49-F238E27FC236}">
                <a16:creationId xmlns:a16="http://schemas.microsoft.com/office/drawing/2014/main" id="{E80A3292-FA39-78AB-1B7A-56EE1A7A5B25}"/>
              </a:ext>
            </a:extLst>
          </p:cNvPr>
          <p:cNvGrpSpPr/>
          <p:nvPr/>
        </p:nvGrpSpPr>
        <p:grpSpPr>
          <a:xfrm>
            <a:off x="5999466" y="5110774"/>
            <a:ext cx="619582" cy="770029"/>
            <a:chOff x="6050843" y="5289064"/>
            <a:chExt cx="619582" cy="770029"/>
          </a:xfrm>
        </p:grpSpPr>
        <p:sp>
          <p:nvSpPr>
            <p:cNvPr id="50" name="TextBox 49">
              <a:extLst>
                <a:ext uri="{FF2B5EF4-FFF2-40B4-BE49-F238E27FC236}">
                  <a16:creationId xmlns:a16="http://schemas.microsoft.com/office/drawing/2014/main" id="{69AC7EF3-7F15-6B9C-72F0-52A1DAD97D7E}"/>
                </a:ext>
              </a:extLst>
            </p:cNvPr>
            <p:cNvSpPr txBox="1"/>
            <p:nvPr/>
          </p:nvSpPr>
          <p:spPr>
            <a:xfrm>
              <a:off x="6105303" y="5486587"/>
              <a:ext cx="510662" cy="523220"/>
            </a:xfrm>
            <a:prstGeom prst="rect">
              <a:avLst/>
            </a:prstGeom>
            <a:noFill/>
          </p:spPr>
          <p:txBody>
            <a:bodyPr wrap="square" rtlCol="0">
              <a:spAutoFit/>
            </a:bodyPr>
            <a:lstStyle/>
            <a:p>
              <a:pPr algn="ctr"/>
              <a:r>
                <a:rPr lang="en-US" sz="2800">
                  <a:solidFill>
                    <a:schemeClr val="bg1"/>
                  </a:solidFill>
                  <a:latin typeface="ATT Aleck Sans" panose="020B0503020203020204" pitchFamily="34" charset="0"/>
                  <a:cs typeface="ATT Aleck Sans" panose="020B0503020203020204" pitchFamily="34" charset="0"/>
                </a:rPr>
                <a:t>5</a:t>
              </a:r>
            </a:p>
          </p:txBody>
        </p:sp>
        <p:sp>
          <p:nvSpPr>
            <p:cNvPr id="34" name="Rectangle: Rounded Corners 33">
              <a:extLst>
                <a:ext uri="{FF2B5EF4-FFF2-40B4-BE49-F238E27FC236}">
                  <a16:creationId xmlns:a16="http://schemas.microsoft.com/office/drawing/2014/main" id="{2F41099C-A7F2-FBDD-4B2C-4C8E30BC3C7D}"/>
                </a:ext>
              </a:extLst>
            </p:cNvPr>
            <p:cNvSpPr/>
            <p:nvPr/>
          </p:nvSpPr>
          <p:spPr>
            <a:xfrm>
              <a:off x="6050843" y="5437301"/>
              <a:ext cx="619582" cy="621792"/>
            </a:xfrm>
            <a:prstGeom prst="roundRect">
              <a:avLst/>
            </a:prstGeom>
            <a:noFill/>
            <a:ln w="38100" cap="flat">
              <a:solidFill>
                <a:schemeClr val="bg1"/>
              </a:solidFill>
              <a:prstDash val="solid"/>
              <a:miter/>
            </a:ln>
          </p:spPr>
          <p:txBody>
            <a:bodyPr/>
            <a:lstStyle/>
            <a:p>
              <a:endParaRPr lang="en-US" dirty="0"/>
            </a:p>
          </p:txBody>
        </p:sp>
        <p:sp>
          <p:nvSpPr>
            <p:cNvPr id="59" name="Isosceles Triangle 58">
              <a:extLst>
                <a:ext uri="{FF2B5EF4-FFF2-40B4-BE49-F238E27FC236}">
                  <a16:creationId xmlns:a16="http://schemas.microsoft.com/office/drawing/2014/main" id="{CE8C1325-728B-DED2-0447-C2B627FF0044}"/>
                </a:ext>
              </a:extLst>
            </p:cNvPr>
            <p:cNvSpPr/>
            <p:nvPr/>
          </p:nvSpPr>
          <p:spPr>
            <a:xfrm rot="16200000" flipH="1" flipV="1">
              <a:off x="6231270" y="5294691"/>
              <a:ext cx="133350" cy="122095"/>
            </a:xfrm>
            <a:prstGeom prst="triangle">
              <a:avLst>
                <a:gd name="adj" fmla="val 10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7" name="TextBox 66">
            <a:extLst>
              <a:ext uri="{FF2B5EF4-FFF2-40B4-BE49-F238E27FC236}">
                <a16:creationId xmlns:a16="http://schemas.microsoft.com/office/drawing/2014/main" id="{0731264E-532A-5C04-B3E4-1A4EDC99A753}"/>
              </a:ext>
            </a:extLst>
          </p:cNvPr>
          <p:cNvSpPr txBox="1"/>
          <p:nvPr/>
        </p:nvSpPr>
        <p:spPr>
          <a:xfrm>
            <a:off x="7196784" y="3535450"/>
            <a:ext cx="510662"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3</a:t>
            </a:r>
          </a:p>
        </p:txBody>
      </p:sp>
      <p:sp>
        <p:nvSpPr>
          <p:cNvPr id="68" name="Isosceles Triangle 67">
            <a:extLst>
              <a:ext uri="{FF2B5EF4-FFF2-40B4-BE49-F238E27FC236}">
                <a16:creationId xmlns:a16="http://schemas.microsoft.com/office/drawing/2014/main" id="{54F7894E-67A7-8C6F-EBBB-A1FA950BB4A4}"/>
              </a:ext>
            </a:extLst>
          </p:cNvPr>
          <p:cNvSpPr/>
          <p:nvPr/>
        </p:nvSpPr>
        <p:spPr>
          <a:xfrm rot="5400000" flipV="1">
            <a:off x="7000054" y="3738396"/>
            <a:ext cx="133350" cy="12209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631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xEl>
                                              <p:pRg st="0" end="0"/>
                                            </p:txEl>
                                          </p:spTgt>
                                        </p:tgtEl>
                                        <p:attrNameLst>
                                          <p:attrName>style.visibility</p:attrName>
                                        </p:attrNameLst>
                                      </p:cBhvr>
                                      <p:to>
                                        <p:strVal val="visible"/>
                                      </p:to>
                                    </p:set>
                                    <p:animEffect transition="in" filter="fade">
                                      <p:cBhvr>
                                        <p:cTn id="26"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1" grpId="0"/>
      <p:bldP spid="44" grpId="0"/>
      <p:bldP spid="45" grpId="0"/>
      <p:bldP spid="36" grpId="0" build="p"/>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8BD7F-B737-9E25-16C3-EDF4849A24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3DC40B-D96C-9AD9-30AF-86E2A51F33D2}"/>
              </a:ext>
            </a:extLst>
          </p:cNvPr>
          <p:cNvSpPr>
            <a:spLocks noGrp="1"/>
          </p:cNvSpPr>
          <p:nvPr>
            <p:ph type="title"/>
          </p:nvPr>
        </p:nvSpPr>
        <p:spPr/>
        <p:txBody>
          <a:bodyPr/>
          <a:lstStyle/>
          <a:p>
            <a:r>
              <a:rPr lang="en-US"/>
              <a:t>Activity: Tool selection lightning round (Continued)</a:t>
            </a:r>
            <a:endParaRPr lang="en-IN"/>
          </a:p>
        </p:txBody>
      </p:sp>
      <p:sp>
        <p:nvSpPr>
          <p:cNvPr id="2" name="Rectangle: Rounded Corners 1">
            <a:extLst>
              <a:ext uri="{FF2B5EF4-FFF2-40B4-BE49-F238E27FC236}">
                <a16:creationId xmlns:a16="http://schemas.microsoft.com/office/drawing/2014/main" id="{749F0EEE-E4CF-9170-709C-96475B8C0EDB}"/>
              </a:ext>
            </a:extLst>
          </p:cNvPr>
          <p:cNvSpPr/>
          <p:nvPr/>
        </p:nvSpPr>
        <p:spPr>
          <a:xfrm>
            <a:off x="1720618" y="1504438"/>
            <a:ext cx="5304252"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Need to generate a list of businesses that match a territory</a:t>
            </a:r>
          </a:p>
        </p:txBody>
      </p:sp>
      <p:sp>
        <p:nvSpPr>
          <p:cNvPr id="6" name="Rectangle: Rounded Corners 5">
            <a:extLst>
              <a:ext uri="{FF2B5EF4-FFF2-40B4-BE49-F238E27FC236}">
                <a16:creationId xmlns:a16="http://schemas.microsoft.com/office/drawing/2014/main" id="{FF99CD66-C102-94FA-7B8B-C949561C3BAB}"/>
              </a:ext>
            </a:extLst>
          </p:cNvPr>
          <p:cNvSpPr/>
          <p:nvPr/>
        </p:nvSpPr>
        <p:spPr>
          <a:xfrm>
            <a:off x="1720618" y="2472206"/>
            <a:ext cx="5304252"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Need to identify eligible business addresses for prospecting</a:t>
            </a:r>
          </a:p>
        </p:txBody>
      </p:sp>
      <p:sp>
        <p:nvSpPr>
          <p:cNvPr id="20" name="Rectangle: Rounded Corners 19">
            <a:extLst>
              <a:ext uri="{FF2B5EF4-FFF2-40B4-BE49-F238E27FC236}">
                <a16:creationId xmlns:a16="http://schemas.microsoft.com/office/drawing/2014/main" id="{849CFB3B-9970-ABF0-284C-3DFE5E58AAA3}"/>
              </a:ext>
            </a:extLst>
          </p:cNvPr>
          <p:cNvSpPr/>
          <p:nvPr/>
        </p:nvSpPr>
        <p:spPr>
          <a:xfrm>
            <a:off x="1720618" y="3439974"/>
            <a:ext cx="5440749"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Need to identify leads that marketing says are ready</a:t>
            </a:r>
          </a:p>
        </p:txBody>
      </p:sp>
      <p:sp>
        <p:nvSpPr>
          <p:cNvPr id="23" name="TextBox 22">
            <a:extLst>
              <a:ext uri="{FF2B5EF4-FFF2-40B4-BE49-F238E27FC236}">
                <a16:creationId xmlns:a16="http://schemas.microsoft.com/office/drawing/2014/main" id="{274B659C-38D4-F780-6040-29D49EDEA418}"/>
              </a:ext>
            </a:extLst>
          </p:cNvPr>
          <p:cNvSpPr txBox="1"/>
          <p:nvPr/>
        </p:nvSpPr>
        <p:spPr>
          <a:xfrm>
            <a:off x="2238917" y="1031338"/>
            <a:ext cx="2303539" cy="369332"/>
          </a:xfrm>
          <a:prstGeom prst="rect">
            <a:avLst/>
          </a:prstGeom>
          <a:noFill/>
        </p:spPr>
        <p:txBody>
          <a:bodyPr wrap="square">
            <a:spAutoFit/>
          </a:bodyPr>
          <a:lstStyle/>
          <a:p>
            <a:pPr algn="ctr"/>
            <a:r>
              <a:rPr lang="en-US" b="1" kern="100" noProof="0">
                <a:solidFill>
                  <a:schemeClr val="bg1"/>
                </a:solidFill>
                <a:latin typeface="ATT Aleck Sans" panose="020B0503020203020204" pitchFamily="34" charset="0"/>
                <a:ea typeface="Calibri" panose="020F0502020204030204" pitchFamily="34" charset="0"/>
              </a:rPr>
              <a:t>Prospecting task</a:t>
            </a:r>
          </a:p>
        </p:txBody>
      </p:sp>
      <p:grpSp>
        <p:nvGrpSpPr>
          <p:cNvPr id="49" name="Group 48">
            <a:extLst>
              <a:ext uri="{FF2B5EF4-FFF2-40B4-BE49-F238E27FC236}">
                <a16:creationId xmlns:a16="http://schemas.microsoft.com/office/drawing/2014/main" id="{7433B08F-5ACC-C9D8-0788-3A1C60359E2E}"/>
              </a:ext>
            </a:extLst>
          </p:cNvPr>
          <p:cNvGrpSpPr/>
          <p:nvPr/>
        </p:nvGrpSpPr>
        <p:grpSpPr>
          <a:xfrm>
            <a:off x="7234738" y="1579610"/>
            <a:ext cx="2840392" cy="707254"/>
            <a:chOff x="4466342" y="2587072"/>
            <a:chExt cx="2840392" cy="707254"/>
          </a:xfrm>
        </p:grpSpPr>
        <p:sp>
          <p:nvSpPr>
            <p:cNvPr id="52" name="Rectangle: Rounded Corners 51">
              <a:extLst>
                <a:ext uri="{FF2B5EF4-FFF2-40B4-BE49-F238E27FC236}">
                  <a16:creationId xmlns:a16="http://schemas.microsoft.com/office/drawing/2014/main" id="{1A9E6F76-E077-BDBA-A83A-B916001360D7}"/>
                </a:ext>
              </a:extLst>
            </p:cNvPr>
            <p:cNvSpPr/>
            <p:nvPr/>
          </p:nvSpPr>
          <p:spPr>
            <a:xfrm>
              <a:off x="4885267" y="2587072"/>
              <a:ext cx="2421467" cy="707254"/>
            </a:xfrm>
            <a:prstGeom prst="roundRect">
              <a:avLst>
                <a:gd name="adj" fmla="val 17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1" name="Graphic 50">
              <a:extLst>
                <a:ext uri="{FF2B5EF4-FFF2-40B4-BE49-F238E27FC236}">
                  <a16:creationId xmlns:a16="http://schemas.microsoft.com/office/drawing/2014/main" id="{23839A69-4261-66C6-62AF-3F1978216B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54" name="Group 53">
            <a:extLst>
              <a:ext uri="{FF2B5EF4-FFF2-40B4-BE49-F238E27FC236}">
                <a16:creationId xmlns:a16="http://schemas.microsoft.com/office/drawing/2014/main" id="{81626DA5-0296-D858-9A2B-4D3B9F620FE2}"/>
              </a:ext>
            </a:extLst>
          </p:cNvPr>
          <p:cNvGrpSpPr/>
          <p:nvPr/>
        </p:nvGrpSpPr>
        <p:grpSpPr>
          <a:xfrm>
            <a:off x="7213593" y="2543171"/>
            <a:ext cx="2840392" cy="707254"/>
            <a:chOff x="4466342" y="2587072"/>
            <a:chExt cx="2840392" cy="707254"/>
          </a:xfrm>
        </p:grpSpPr>
        <p:grpSp>
          <p:nvGrpSpPr>
            <p:cNvPr id="55" name="Group 54">
              <a:extLst>
                <a:ext uri="{FF2B5EF4-FFF2-40B4-BE49-F238E27FC236}">
                  <a16:creationId xmlns:a16="http://schemas.microsoft.com/office/drawing/2014/main" id="{D82321AC-8819-4738-FC8D-50B7259FE849}"/>
                </a:ext>
              </a:extLst>
            </p:cNvPr>
            <p:cNvGrpSpPr/>
            <p:nvPr/>
          </p:nvGrpSpPr>
          <p:grpSpPr>
            <a:xfrm>
              <a:off x="4885267" y="2587072"/>
              <a:ext cx="2421467" cy="707254"/>
              <a:chOff x="4914900" y="2624667"/>
              <a:chExt cx="2421467" cy="707254"/>
            </a:xfrm>
          </p:grpSpPr>
          <p:sp>
            <p:nvSpPr>
              <p:cNvPr id="57" name="Rectangle: Rounded Corners 56">
                <a:extLst>
                  <a:ext uri="{FF2B5EF4-FFF2-40B4-BE49-F238E27FC236}">
                    <a16:creationId xmlns:a16="http://schemas.microsoft.com/office/drawing/2014/main" id="{C63A64CE-EF01-BD0B-FB30-668663B56235}"/>
                  </a:ext>
                </a:extLst>
              </p:cNvPr>
              <p:cNvSpPr/>
              <p:nvPr/>
            </p:nvSpPr>
            <p:spPr>
              <a:xfrm>
                <a:off x="4914900" y="2624667"/>
                <a:ext cx="2421467" cy="707254"/>
              </a:xfrm>
              <a:prstGeom prst="roundRect">
                <a:avLst>
                  <a:gd name="adj" fmla="val 207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TextBox 57">
                <a:extLst>
                  <a:ext uri="{FF2B5EF4-FFF2-40B4-BE49-F238E27FC236}">
                    <a16:creationId xmlns:a16="http://schemas.microsoft.com/office/drawing/2014/main" id="{29928F85-EF2F-DA08-2D95-80EE252088B3}"/>
                  </a:ext>
                </a:extLst>
              </p:cNvPr>
              <p:cNvSpPr txBox="1"/>
              <p:nvPr/>
            </p:nvSpPr>
            <p:spPr>
              <a:xfrm>
                <a:off x="536259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Ponder</a:t>
                </a:r>
              </a:p>
            </p:txBody>
          </p:sp>
        </p:grpSp>
        <p:pic>
          <p:nvPicPr>
            <p:cNvPr id="56" name="Graphic 55">
              <a:extLst>
                <a:ext uri="{FF2B5EF4-FFF2-40B4-BE49-F238E27FC236}">
                  <a16:creationId xmlns:a16="http://schemas.microsoft.com/office/drawing/2014/main" id="{26FF6E04-3BE5-7FB0-E78A-229A8FC20D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sp>
        <p:nvSpPr>
          <p:cNvPr id="59" name="TextBox 58">
            <a:extLst>
              <a:ext uri="{FF2B5EF4-FFF2-40B4-BE49-F238E27FC236}">
                <a16:creationId xmlns:a16="http://schemas.microsoft.com/office/drawing/2014/main" id="{041F1781-73E9-F355-3775-F71F0C00EE93}"/>
              </a:ext>
            </a:extLst>
          </p:cNvPr>
          <p:cNvSpPr txBox="1"/>
          <p:nvPr/>
        </p:nvSpPr>
        <p:spPr>
          <a:xfrm>
            <a:off x="7693128" y="1031338"/>
            <a:ext cx="2303539" cy="369332"/>
          </a:xfrm>
          <a:prstGeom prst="rect">
            <a:avLst/>
          </a:prstGeom>
          <a:noFill/>
        </p:spPr>
        <p:txBody>
          <a:bodyPr wrap="square">
            <a:spAutoFit/>
          </a:bodyPr>
          <a:lstStyle/>
          <a:p>
            <a:pPr algn="ctr"/>
            <a:r>
              <a:rPr lang="en-US" b="1" kern="100" noProof="0">
                <a:solidFill>
                  <a:schemeClr val="bg1"/>
                </a:solidFill>
                <a:latin typeface="ATT Aleck Sans" panose="020B0503020203020204" pitchFamily="34" charset="0"/>
                <a:ea typeface="Calibri" panose="020F0502020204030204" pitchFamily="34" charset="0"/>
              </a:rPr>
              <a:t>Tool</a:t>
            </a:r>
          </a:p>
        </p:txBody>
      </p:sp>
      <p:sp>
        <p:nvSpPr>
          <p:cNvPr id="60" name="Rectangle: Rounded Corners 59">
            <a:extLst>
              <a:ext uri="{FF2B5EF4-FFF2-40B4-BE49-F238E27FC236}">
                <a16:creationId xmlns:a16="http://schemas.microsoft.com/office/drawing/2014/main" id="{C7D2DDA5-F5CA-C1BF-5F80-5C43A97EB2C7}"/>
              </a:ext>
            </a:extLst>
          </p:cNvPr>
          <p:cNvSpPr/>
          <p:nvPr/>
        </p:nvSpPr>
        <p:spPr>
          <a:xfrm>
            <a:off x="1720618" y="4407742"/>
            <a:ext cx="5440748"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Need to see which accounts are assigned during outdoor knocking.</a:t>
            </a:r>
          </a:p>
        </p:txBody>
      </p:sp>
      <p:sp>
        <p:nvSpPr>
          <p:cNvPr id="62" name="Rectangle: Rounded Corners 61">
            <a:extLst>
              <a:ext uri="{FF2B5EF4-FFF2-40B4-BE49-F238E27FC236}">
                <a16:creationId xmlns:a16="http://schemas.microsoft.com/office/drawing/2014/main" id="{EC2CAE0B-08F1-14B6-AFC7-EC3B4026D4D6}"/>
              </a:ext>
            </a:extLst>
          </p:cNvPr>
          <p:cNvSpPr/>
          <p:nvPr/>
        </p:nvSpPr>
        <p:spPr>
          <a:xfrm>
            <a:off x="1720618" y="5375510"/>
            <a:ext cx="5440748" cy="86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kern="100" noProof="0">
                <a:solidFill>
                  <a:schemeClr val="bg1"/>
                </a:solidFill>
                <a:latin typeface="ATT Aleck Sans" panose="020B0503020203020204" pitchFamily="34" charset="0"/>
                <a:ea typeface="Calibri" panose="020F0502020204030204" pitchFamily="34" charset="0"/>
              </a:rPr>
              <a:t>Need to export a clean list for targeted outreach</a:t>
            </a:r>
          </a:p>
        </p:txBody>
      </p:sp>
      <p:grpSp>
        <p:nvGrpSpPr>
          <p:cNvPr id="5" name="Group 4">
            <a:extLst>
              <a:ext uri="{FF2B5EF4-FFF2-40B4-BE49-F238E27FC236}">
                <a16:creationId xmlns:a16="http://schemas.microsoft.com/office/drawing/2014/main" id="{9289A20B-9384-36B1-618F-521FA15B06F3}"/>
              </a:ext>
            </a:extLst>
          </p:cNvPr>
          <p:cNvGrpSpPr/>
          <p:nvPr/>
        </p:nvGrpSpPr>
        <p:grpSpPr>
          <a:xfrm>
            <a:off x="1426016" y="1452554"/>
            <a:ext cx="8649114" cy="4838837"/>
            <a:chOff x="1426016" y="1452554"/>
            <a:chExt cx="9000000" cy="4838837"/>
          </a:xfrm>
        </p:grpSpPr>
        <p:cxnSp>
          <p:nvCxnSpPr>
            <p:cNvPr id="44" name="Straight Connector 43">
              <a:extLst>
                <a:ext uri="{FF2B5EF4-FFF2-40B4-BE49-F238E27FC236}">
                  <a16:creationId xmlns:a16="http://schemas.microsoft.com/office/drawing/2014/main" id="{EB195299-CBED-0073-D4BE-BE32BE60490C}"/>
                </a:ext>
              </a:extLst>
            </p:cNvPr>
            <p:cNvCxnSpPr>
              <a:cxnSpLocks/>
            </p:cNvCxnSpPr>
            <p:nvPr/>
          </p:nvCxnSpPr>
          <p:spPr>
            <a:xfrm>
              <a:off x="1426016" y="1452554"/>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FE949EE-E3EA-8AC1-B24D-58CE9BBF6785}"/>
                </a:ext>
              </a:extLst>
            </p:cNvPr>
            <p:cNvCxnSpPr>
              <a:cxnSpLocks/>
            </p:cNvCxnSpPr>
            <p:nvPr/>
          </p:nvCxnSpPr>
          <p:spPr>
            <a:xfrm>
              <a:off x="1426016" y="2420322"/>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45756A1-CBF7-B773-B299-DD7C01B0E997}"/>
                </a:ext>
              </a:extLst>
            </p:cNvPr>
            <p:cNvCxnSpPr>
              <a:cxnSpLocks/>
            </p:cNvCxnSpPr>
            <p:nvPr/>
          </p:nvCxnSpPr>
          <p:spPr>
            <a:xfrm>
              <a:off x="1426016" y="3388090"/>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9A26A75C-6B59-5B85-3B9C-D99B1D230FB9}"/>
                </a:ext>
              </a:extLst>
            </p:cNvPr>
            <p:cNvCxnSpPr>
              <a:cxnSpLocks/>
            </p:cNvCxnSpPr>
            <p:nvPr/>
          </p:nvCxnSpPr>
          <p:spPr>
            <a:xfrm>
              <a:off x="1426016" y="4355858"/>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A7383864-6829-C211-A1BD-B576A90C1E8B}"/>
                </a:ext>
              </a:extLst>
            </p:cNvPr>
            <p:cNvCxnSpPr>
              <a:cxnSpLocks/>
            </p:cNvCxnSpPr>
            <p:nvPr/>
          </p:nvCxnSpPr>
          <p:spPr>
            <a:xfrm>
              <a:off x="1426016" y="5323626"/>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414C631-A4E3-4A9F-36A7-5E29F9EE98A5}"/>
                </a:ext>
              </a:extLst>
            </p:cNvPr>
            <p:cNvCxnSpPr>
              <a:cxnSpLocks/>
            </p:cNvCxnSpPr>
            <p:nvPr/>
          </p:nvCxnSpPr>
          <p:spPr>
            <a:xfrm>
              <a:off x="1426016" y="6291391"/>
              <a:ext cx="90000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80A85354-9269-63CD-9CC8-34E8FA5E44C6}"/>
              </a:ext>
            </a:extLst>
          </p:cNvPr>
          <p:cNvGrpSpPr/>
          <p:nvPr/>
        </p:nvGrpSpPr>
        <p:grpSpPr>
          <a:xfrm>
            <a:off x="7234738" y="3517851"/>
            <a:ext cx="2840392" cy="707254"/>
            <a:chOff x="4466342" y="2587072"/>
            <a:chExt cx="2840392" cy="707254"/>
          </a:xfrm>
        </p:grpSpPr>
        <p:grpSp>
          <p:nvGrpSpPr>
            <p:cNvPr id="65" name="Group 64">
              <a:extLst>
                <a:ext uri="{FF2B5EF4-FFF2-40B4-BE49-F238E27FC236}">
                  <a16:creationId xmlns:a16="http://schemas.microsoft.com/office/drawing/2014/main" id="{7353875E-AFD7-A54E-ADCF-EF651105327F}"/>
                </a:ext>
              </a:extLst>
            </p:cNvPr>
            <p:cNvGrpSpPr/>
            <p:nvPr/>
          </p:nvGrpSpPr>
          <p:grpSpPr>
            <a:xfrm>
              <a:off x="4885267" y="2587072"/>
              <a:ext cx="2421467" cy="707254"/>
              <a:chOff x="4914900" y="2624667"/>
              <a:chExt cx="2421467" cy="707254"/>
            </a:xfrm>
          </p:grpSpPr>
          <p:sp>
            <p:nvSpPr>
              <p:cNvPr id="67" name="Rectangle: Rounded Corners 66">
                <a:extLst>
                  <a:ext uri="{FF2B5EF4-FFF2-40B4-BE49-F238E27FC236}">
                    <a16:creationId xmlns:a16="http://schemas.microsoft.com/office/drawing/2014/main" id="{1B18F523-22B2-024C-1741-30281E05C979}"/>
                  </a:ext>
                </a:extLst>
              </p:cNvPr>
              <p:cNvSpPr/>
              <p:nvPr/>
            </p:nvSpPr>
            <p:spPr>
              <a:xfrm>
                <a:off x="4914900" y="2624667"/>
                <a:ext cx="2421467" cy="707254"/>
              </a:xfrm>
              <a:prstGeom prst="roundRect">
                <a:avLst>
                  <a:gd name="adj" fmla="val 176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8" name="TextBox 67">
                <a:extLst>
                  <a:ext uri="{FF2B5EF4-FFF2-40B4-BE49-F238E27FC236}">
                    <a16:creationId xmlns:a16="http://schemas.microsoft.com/office/drawing/2014/main" id="{944A5F98-5A04-0212-A72B-945E64706FBA}"/>
                  </a:ext>
                </a:extLst>
              </p:cNvPr>
              <p:cNvSpPr txBox="1"/>
              <p:nvPr/>
            </p:nvSpPr>
            <p:spPr>
              <a:xfrm>
                <a:off x="538515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MQO</a:t>
                </a:r>
              </a:p>
            </p:txBody>
          </p:sp>
        </p:grpSp>
        <p:pic>
          <p:nvPicPr>
            <p:cNvPr id="66" name="Graphic 65">
              <a:extLst>
                <a:ext uri="{FF2B5EF4-FFF2-40B4-BE49-F238E27FC236}">
                  <a16:creationId xmlns:a16="http://schemas.microsoft.com/office/drawing/2014/main" id="{63908FFB-4625-E955-2936-FA2A5A40E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69" name="Group 68">
            <a:extLst>
              <a:ext uri="{FF2B5EF4-FFF2-40B4-BE49-F238E27FC236}">
                <a16:creationId xmlns:a16="http://schemas.microsoft.com/office/drawing/2014/main" id="{B2A74522-765A-177E-C31F-167BA76AD506}"/>
              </a:ext>
            </a:extLst>
          </p:cNvPr>
          <p:cNvGrpSpPr/>
          <p:nvPr/>
        </p:nvGrpSpPr>
        <p:grpSpPr>
          <a:xfrm>
            <a:off x="7213593" y="4481412"/>
            <a:ext cx="2840392" cy="707254"/>
            <a:chOff x="4466342" y="2587072"/>
            <a:chExt cx="2840392" cy="707254"/>
          </a:xfrm>
        </p:grpSpPr>
        <p:grpSp>
          <p:nvGrpSpPr>
            <p:cNvPr id="70" name="Group 69">
              <a:extLst>
                <a:ext uri="{FF2B5EF4-FFF2-40B4-BE49-F238E27FC236}">
                  <a16:creationId xmlns:a16="http://schemas.microsoft.com/office/drawing/2014/main" id="{B3857ECC-9FDF-4E62-8A2B-25C6307187DE}"/>
                </a:ext>
              </a:extLst>
            </p:cNvPr>
            <p:cNvGrpSpPr/>
            <p:nvPr/>
          </p:nvGrpSpPr>
          <p:grpSpPr>
            <a:xfrm>
              <a:off x="4885267" y="2587072"/>
              <a:ext cx="2421467" cy="707254"/>
              <a:chOff x="4914900" y="2624667"/>
              <a:chExt cx="2421467" cy="707254"/>
            </a:xfrm>
          </p:grpSpPr>
          <p:sp>
            <p:nvSpPr>
              <p:cNvPr id="72" name="Rectangle: Rounded Corners 71">
                <a:extLst>
                  <a:ext uri="{FF2B5EF4-FFF2-40B4-BE49-F238E27FC236}">
                    <a16:creationId xmlns:a16="http://schemas.microsoft.com/office/drawing/2014/main" id="{3BE826AC-0FD2-F2F4-4C37-8D6A322FC98F}"/>
                  </a:ext>
                </a:extLst>
              </p:cNvPr>
              <p:cNvSpPr/>
              <p:nvPr/>
            </p:nvSpPr>
            <p:spPr>
              <a:xfrm>
                <a:off x="4914900" y="2624667"/>
                <a:ext cx="2421467" cy="707254"/>
              </a:xfrm>
              <a:prstGeom prst="roundRect">
                <a:avLst>
                  <a:gd name="adj" fmla="val 2171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3" name="TextBox 72">
                <a:extLst>
                  <a:ext uri="{FF2B5EF4-FFF2-40B4-BE49-F238E27FC236}">
                    <a16:creationId xmlns:a16="http://schemas.microsoft.com/office/drawing/2014/main" id="{1BF4E632-440B-BB1A-AE28-101A50555185}"/>
                  </a:ext>
                </a:extLst>
              </p:cNvPr>
              <p:cNvSpPr txBox="1"/>
              <p:nvPr/>
            </p:nvSpPr>
            <p:spPr>
              <a:xfrm>
                <a:off x="5362591" y="2809017"/>
                <a:ext cx="1526085" cy="338554"/>
              </a:xfrm>
              <a:prstGeom prst="rect">
                <a:avLst/>
              </a:prstGeom>
              <a:noFill/>
            </p:spPr>
            <p:txBody>
              <a:bodyPr wrap="square" lIns="0">
                <a:spAutoFit/>
              </a:bodyPr>
              <a:lstStyle/>
              <a:p>
                <a:pPr algn="ctr"/>
                <a:r>
                  <a:rPr lang="en-US" sz="1600" kern="0" noProof="0">
                    <a:effectLst/>
                    <a:latin typeface="Arial" panose="020B0604020202020204" pitchFamily="34" charset="0"/>
                    <a:ea typeface="Times New Roman" panose="02020603050405020304" pitchFamily="18" charset="0"/>
                  </a:rPr>
                  <a:t>Ponder</a:t>
                </a:r>
              </a:p>
            </p:txBody>
          </p:sp>
        </p:grpSp>
        <p:pic>
          <p:nvPicPr>
            <p:cNvPr id="71" name="Graphic 70">
              <a:extLst>
                <a:ext uri="{FF2B5EF4-FFF2-40B4-BE49-F238E27FC236}">
                  <a16:creationId xmlns:a16="http://schemas.microsoft.com/office/drawing/2014/main" id="{6E7A5C82-4816-2531-B4FC-1F1B7DEF13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grpSp>
        <p:nvGrpSpPr>
          <p:cNvPr id="74" name="Group 73">
            <a:extLst>
              <a:ext uri="{FF2B5EF4-FFF2-40B4-BE49-F238E27FC236}">
                <a16:creationId xmlns:a16="http://schemas.microsoft.com/office/drawing/2014/main" id="{39F7C1DF-1269-C819-8916-95219D59F3BB}"/>
              </a:ext>
            </a:extLst>
          </p:cNvPr>
          <p:cNvGrpSpPr/>
          <p:nvPr/>
        </p:nvGrpSpPr>
        <p:grpSpPr>
          <a:xfrm>
            <a:off x="7213593" y="5468649"/>
            <a:ext cx="2840392" cy="707254"/>
            <a:chOff x="4466342" y="2587072"/>
            <a:chExt cx="2840392" cy="707254"/>
          </a:xfrm>
        </p:grpSpPr>
        <p:grpSp>
          <p:nvGrpSpPr>
            <p:cNvPr id="75" name="Group 74">
              <a:extLst>
                <a:ext uri="{FF2B5EF4-FFF2-40B4-BE49-F238E27FC236}">
                  <a16:creationId xmlns:a16="http://schemas.microsoft.com/office/drawing/2014/main" id="{89276622-112D-8BBB-68CE-C5A9E289C592}"/>
                </a:ext>
              </a:extLst>
            </p:cNvPr>
            <p:cNvGrpSpPr/>
            <p:nvPr/>
          </p:nvGrpSpPr>
          <p:grpSpPr>
            <a:xfrm>
              <a:off x="4885267" y="2587072"/>
              <a:ext cx="2421467" cy="707254"/>
              <a:chOff x="4914900" y="2624667"/>
              <a:chExt cx="2421467" cy="707254"/>
            </a:xfrm>
          </p:grpSpPr>
          <p:sp>
            <p:nvSpPr>
              <p:cNvPr id="77" name="Rectangle: Rounded Corners 76">
                <a:extLst>
                  <a:ext uri="{FF2B5EF4-FFF2-40B4-BE49-F238E27FC236}">
                    <a16:creationId xmlns:a16="http://schemas.microsoft.com/office/drawing/2014/main" id="{1419096E-F443-455F-A740-FF4651BDB473}"/>
                  </a:ext>
                </a:extLst>
              </p:cNvPr>
              <p:cNvSpPr/>
              <p:nvPr/>
            </p:nvSpPr>
            <p:spPr>
              <a:xfrm>
                <a:off x="4914900" y="2624667"/>
                <a:ext cx="2421467" cy="707254"/>
              </a:xfrm>
              <a:prstGeom prst="roundRect">
                <a:avLst>
                  <a:gd name="adj" fmla="val 210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8" name="TextBox 77">
                <a:extLst>
                  <a:ext uri="{FF2B5EF4-FFF2-40B4-BE49-F238E27FC236}">
                    <a16:creationId xmlns:a16="http://schemas.microsoft.com/office/drawing/2014/main" id="{75D3D77C-E6D6-AA78-CEF8-C94237CF23DE}"/>
                  </a:ext>
                </a:extLst>
              </p:cNvPr>
              <p:cNvSpPr txBox="1"/>
              <p:nvPr/>
            </p:nvSpPr>
            <p:spPr>
              <a:xfrm>
                <a:off x="5270915" y="2770538"/>
                <a:ext cx="1913166" cy="338554"/>
              </a:xfrm>
              <a:prstGeom prst="rect">
                <a:avLst/>
              </a:prstGeom>
              <a:noFill/>
            </p:spPr>
            <p:txBody>
              <a:bodyPr wrap="square" lIns="0">
                <a:spAutoFit/>
              </a:bodyPr>
              <a:lstStyle/>
              <a:p>
                <a:pPr algn="ctr"/>
                <a:r>
                  <a:rPr lang="en-US" sz="1600" kern="0" noProof="0" dirty="0">
                    <a:effectLst/>
                    <a:latin typeface="Arial" panose="020B0604020202020204" pitchFamily="34" charset="0"/>
                    <a:ea typeface="Times New Roman" panose="02020603050405020304" pitchFamily="18" charset="0"/>
                  </a:rPr>
                  <a:t>Prospecting Tab</a:t>
                </a:r>
              </a:p>
            </p:txBody>
          </p:sp>
        </p:grpSp>
        <p:pic>
          <p:nvPicPr>
            <p:cNvPr id="76" name="Graphic 75">
              <a:extLst>
                <a:ext uri="{FF2B5EF4-FFF2-40B4-BE49-F238E27FC236}">
                  <a16:creationId xmlns:a16="http://schemas.microsoft.com/office/drawing/2014/main" id="{0B9B2617-46B3-93EA-9977-C4C61D0FAB7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66342" y="2809901"/>
              <a:ext cx="303788" cy="261596"/>
            </a:xfrm>
            <a:prstGeom prst="rect">
              <a:avLst/>
            </a:prstGeom>
          </p:spPr>
        </p:pic>
      </p:grpSp>
      <p:sp>
        <p:nvSpPr>
          <p:cNvPr id="4" name="TextBox 3">
            <a:extLst>
              <a:ext uri="{FF2B5EF4-FFF2-40B4-BE49-F238E27FC236}">
                <a16:creationId xmlns:a16="http://schemas.microsoft.com/office/drawing/2014/main" id="{FEFCBD09-E509-3AC0-C1AD-1EB706928086}"/>
              </a:ext>
            </a:extLst>
          </p:cNvPr>
          <p:cNvSpPr txBox="1"/>
          <p:nvPr/>
        </p:nvSpPr>
        <p:spPr>
          <a:xfrm>
            <a:off x="7985293" y="1759128"/>
            <a:ext cx="1913166" cy="338554"/>
          </a:xfrm>
          <a:prstGeom prst="rect">
            <a:avLst/>
          </a:prstGeom>
          <a:noFill/>
        </p:spPr>
        <p:txBody>
          <a:bodyPr wrap="square" lIns="0">
            <a:spAutoFit/>
          </a:bodyPr>
          <a:lstStyle/>
          <a:p>
            <a:pPr algn="ctr"/>
            <a:r>
              <a:rPr lang="en-US" sz="1600" kern="0" noProof="0" dirty="0">
                <a:effectLst/>
                <a:latin typeface="Arial" panose="020B0604020202020204" pitchFamily="34" charset="0"/>
                <a:ea typeface="Times New Roman" panose="02020603050405020304" pitchFamily="18" charset="0"/>
              </a:rPr>
              <a:t>Prospecting Tab</a:t>
            </a:r>
          </a:p>
        </p:txBody>
      </p:sp>
    </p:spTree>
    <p:extLst>
      <p:ext uri="{BB962C8B-B14F-4D97-AF65-F5344CB8AC3E}">
        <p14:creationId xmlns:p14="http://schemas.microsoft.com/office/powerpoint/2010/main" val="225189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926CC-CAC6-2D96-EE7F-1790696C6FFA}"/>
              </a:ext>
            </a:extLst>
          </p:cNvPr>
          <p:cNvSpPr>
            <a:spLocks noGrp="1"/>
          </p:cNvSpPr>
          <p:nvPr>
            <p:ph type="title"/>
          </p:nvPr>
        </p:nvSpPr>
        <p:spPr/>
        <p:txBody>
          <a:bodyPr>
            <a:normAutofit/>
          </a:bodyPr>
          <a:lstStyle/>
          <a:p>
            <a:r>
              <a:rPr lang="en-US"/>
              <a:t>Ideal Customer Profile (ICP)</a:t>
            </a:r>
          </a:p>
        </p:txBody>
      </p:sp>
      <p:sp>
        <p:nvSpPr>
          <p:cNvPr id="4" name="Rectangle: Rounded Corners 3">
            <a:extLst>
              <a:ext uri="{FF2B5EF4-FFF2-40B4-BE49-F238E27FC236}">
                <a16:creationId xmlns:a16="http://schemas.microsoft.com/office/drawing/2014/main" id="{0ACD43C7-86E6-7EA3-31B5-17F903ACBA3E}"/>
              </a:ext>
            </a:extLst>
          </p:cNvPr>
          <p:cNvSpPr/>
          <p:nvPr/>
        </p:nvSpPr>
        <p:spPr>
          <a:xfrm>
            <a:off x="674964" y="2088245"/>
            <a:ext cx="2533728" cy="2599174"/>
          </a:xfrm>
          <a:prstGeom prst="roundRect">
            <a:avLst>
              <a:gd name="adj" fmla="val 12903"/>
            </a:avLst>
          </a:prstGeom>
          <a:solidFill>
            <a:schemeClr val="bg1"/>
          </a:solidFill>
          <a:ln w="6350">
            <a:no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
        <p:nvSpPr>
          <p:cNvPr id="5" name="Rectangle: Rounded Corners 4">
            <a:extLst>
              <a:ext uri="{FF2B5EF4-FFF2-40B4-BE49-F238E27FC236}">
                <a16:creationId xmlns:a16="http://schemas.microsoft.com/office/drawing/2014/main" id="{B14BB41A-9D51-6D8B-31AE-43301A1A8680}"/>
              </a:ext>
            </a:extLst>
          </p:cNvPr>
          <p:cNvSpPr/>
          <p:nvPr/>
        </p:nvSpPr>
        <p:spPr>
          <a:xfrm>
            <a:off x="667966" y="2572329"/>
            <a:ext cx="2547724" cy="590430"/>
          </a:xfrm>
          <a:prstGeom prst="roundRect">
            <a:avLst>
              <a:gd name="adj" fmla="val 0"/>
            </a:avLst>
          </a:prstGeom>
          <a:solidFill>
            <a:srgbClr val="119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5C5948F-8F36-29EF-FF53-6B0B687E12FD}"/>
              </a:ext>
            </a:extLst>
          </p:cNvPr>
          <p:cNvSpPr txBox="1"/>
          <p:nvPr/>
        </p:nvSpPr>
        <p:spPr>
          <a:xfrm>
            <a:off x="806528" y="3635455"/>
            <a:ext cx="2270599" cy="338554"/>
          </a:xfrm>
          <a:prstGeom prst="rect">
            <a:avLst/>
          </a:prstGeom>
          <a:noFill/>
        </p:spPr>
        <p:txBody>
          <a:bodyPr wrap="square" lIns="0" rIns="0" rtlCol="0" anchor="ctr" anchorCtr="0">
            <a:spAutoFit/>
          </a:bodyPr>
          <a:lstStyle/>
          <a:p>
            <a:pPr lvl="0" algn="ctr">
              <a:defRPr/>
            </a:pPr>
            <a:r>
              <a:rPr lang="en-US" sz="1600" b="1">
                <a:latin typeface="ATT Aleck Sans" panose="020B0503020203020204" pitchFamily="34" charset="0"/>
                <a:cs typeface="ATT Aleck Sans" panose="020B0503020203020204" pitchFamily="34" charset="0"/>
              </a:rPr>
              <a:t>Industry</a:t>
            </a:r>
          </a:p>
        </p:txBody>
      </p:sp>
      <p:pic>
        <p:nvPicPr>
          <p:cNvPr id="10" name="Graphic 9">
            <a:extLst>
              <a:ext uri="{FF2B5EF4-FFF2-40B4-BE49-F238E27FC236}">
                <a16:creationId xmlns:a16="http://schemas.microsoft.com/office/drawing/2014/main" id="{4CAB7B3D-7632-122B-9110-01C2032D13D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41430" y="2518533"/>
            <a:ext cx="739693" cy="709281"/>
          </a:xfrm>
          <a:prstGeom prst="rect">
            <a:avLst/>
          </a:prstGeom>
        </p:spPr>
      </p:pic>
      <p:pic>
        <p:nvPicPr>
          <p:cNvPr id="11" name="Graphic 10">
            <a:extLst>
              <a:ext uri="{FF2B5EF4-FFF2-40B4-BE49-F238E27FC236}">
                <a16:creationId xmlns:a16="http://schemas.microsoft.com/office/drawing/2014/main" id="{240EA28D-6923-EB2F-B483-634B740A37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07239" y="2485747"/>
            <a:ext cx="808075" cy="774852"/>
          </a:xfrm>
          <a:prstGeom prst="rect">
            <a:avLst/>
          </a:prstGeom>
        </p:spPr>
      </p:pic>
      <p:sp>
        <p:nvSpPr>
          <p:cNvPr id="12" name="Rectangle: Rounded Corners 11">
            <a:extLst>
              <a:ext uri="{FF2B5EF4-FFF2-40B4-BE49-F238E27FC236}">
                <a16:creationId xmlns:a16="http://schemas.microsoft.com/office/drawing/2014/main" id="{9A28294B-F78D-FF5A-1203-4444347FA472}"/>
              </a:ext>
            </a:extLst>
          </p:cNvPr>
          <p:cNvSpPr/>
          <p:nvPr/>
        </p:nvSpPr>
        <p:spPr>
          <a:xfrm>
            <a:off x="3444412" y="2088245"/>
            <a:ext cx="2533728" cy="2599174"/>
          </a:xfrm>
          <a:prstGeom prst="roundRect">
            <a:avLst>
              <a:gd name="adj" fmla="val 12903"/>
            </a:avLst>
          </a:prstGeom>
          <a:solidFill>
            <a:schemeClr val="bg1"/>
          </a:solidFill>
          <a:ln w="6350">
            <a:no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
        <p:nvSpPr>
          <p:cNvPr id="13" name="Rectangle: Rounded Corners 12">
            <a:extLst>
              <a:ext uri="{FF2B5EF4-FFF2-40B4-BE49-F238E27FC236}">
                <a16:creationId xmlns:a16="http://schemas.microsoft.com/office/drawing/2014/main" id="{E5E87041-8386-2DE6-BAAB-25E75B472074}"/>
              </a:ext>
            </a:extLst>
          </p:cNvPr>
          <p:cNvSpPr/>
          <p:nvPr/>
        </p:nvSpPr>
        <p:spPr>
          <a:xfrm>
            <a:off x="3437414" y="2577958"/>
            <a:ext cx="2547724" cy="590430"/>
          </a:xfrm>
          <a:prstGeom prst="roundRect">
            <a:avLst>
              <a:gd name="adj" fmla="val 0"/>
            </a:avLst>
          </a:prstGeom>
          <a:solidFill>
            <a:srgbClr val="119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31B1D332-AE2F-89BF-20EC-6CFD8877ABC3}"/>
              </a:ext>
            </a:extLst>
          </p:cNvPr>
          <p:cNvSpPr txBox="1"/>
          <p:nvPr/>
        </p:nvSpPr>
        <p:spPr>
          <a:xfrm>
            <a:off x="3575976" y="3625968"/>
            <a:ext cx="2270599" cy="338554"/>
          </a:xfrm>
          <a:prstGeom prst="rect">
            <a:avLst/>
          </a:prstGeom>
          <a:noFill/>
        </p:spPr>
        <p:txBody>
          <a:bodyPr wrap="square" lIns="0" rIns="0" rtlCol="0" anchor="ctr" anchorCtr="0">
            <a:spAutoFit/>
          </a:bodyPr>
          <a:lstStyle/>
          <a:p>
            <a:pPr lvl="0" algn="ctr">
              <a:defRPr/>
            </a:pPr>
            <a:r>
              <a:rPr lang="en-US" sz="1600" b="1">
                <a:latin typeface="ATT Aleck Sans" panose="020B0503020203020204" pitchFamily="34" charset="0"/>
                <a:cs typeface="ATT Aleck Sans" panose="020B0503020203020204" pitchFamily="34" charset="0"/>
              </a:rPr>
              <a:t>Company size</a:t>
            </a:r>
          </a:p>
        </p:txBody>
      </p:sp>
      <p:sp>
        <p:nvSpPr>
          <p:cNvPr id="19" name="Rectangle: Rounded Corners 18">
            <a:extLst>
              <a:ext uri="{FF2B5EF4-FFF2-40B4-BE49-F238E27FC236}">
                <a16:creationId xmlns:a16="http://schemas.microsoft.com/office/drawing/2014/main" id="{626F0BE1-BC54-DE23-D73B-B60ACCE027D5}"/>
              </a:ext>
            </a:extLst>
          </p:cNvPr>
          <p:cNvSpPr/>
          <p:nvPr/>
        </p:nvSpPr>
        <p:spPr>
          <a:xfrm>
            <a:off x="6213860" y="2088245"/>
            <a:ext cx="2533728" cy="2599174"/>
          </a:xfrm>
          <a:prstGeom prst="roundRect">
            <a:avLst>
              <a:gd name="adj" fmla="val 12903"/>
            </a:avLst>
          </a:prstGeom>
          <a:solidFill>
            <a:schemeClr val="bg1"/>
          </a:solidFill>
          <a:ln w="6350">
            <a:no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
        <p:nvSpPr>
          <p:cNvPr id="20" name="Rectangle: Rounded Corners 19">
            <a:extLst>
              <a:ext uri="{FF2B5EF4-FFF2-40B4-BE49-F238E27FC236}">
                <a16:creationId xmlns:a16="http://schemas.microsoft.com/office/drawing/2014/main" id="{FFF5B830-E3B1-B441-FCC5-437EFA62F50E}"/>
              </a:ext>
            </a:extLst>
          </p:cNvPr>
          <p:cNvSpPr/>
          <p:nvPr/>
        </p:nvSpPr>
        <p:spPr>
          <a:xfrm>
            <a:off x="6206862" y="2577958"/>
            <a:ext cx="2547724" cy="590430"/>
          </a:xfrm>
          <a:prstGeom prst="roundRect">
            <a:avLst>
              <a:gd name="adj" fmla="val 0"/>
            </a:avLst>
          </a:prstGeom>
          <a:solidFill>
            <a:srgbClr val="119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21125A-1715-4CDB-B447-5641611F0CD0}"/>
              </a:ext>
            </a:extLst>
          </p:cNvPr>
          <p:cNvSpPr txBox="1"/>
          <p:nvPr/>
        </p:nvSpPr>
        <p:spPr>
          <a:xfrm>
            <a:off x="6345424" y="3629639"/>
            <a:ext cx="2270599" cy="338554"/>
          </a:xfrm>
          <a:prstGeom prst="rect">
            <a:avLst/>
          </a:prstGeom>
          <a:noFill/>
        </p:spPr>
        <p:txBody>
          <a:bodyPr wrap="square" lIns="0" rIns="0" rtlCol="0" anchor="ctr" anchorCtr="0">
            <a:spAutoFit/>
          </a:bodyPr>
          <a:lstStyle/>
          <a:p>
            <a:pPr lvl="0" algn="ctr">
              <a:defRPr/>
            </a:pPr>
            <a:r>
              <a:rPr lang="en-US" sz="1600" b="1">
                <a:latin typeface="ATT Aleck Sans" panose="020B0503020203020204" pitchFamily="34" charset="0"/>
                <a:cs typeface="ATT Aleck Sans" panose="020B0503020203020204" pitchFamily="34" charset="0"/>
              </a:rPr>
              <a:t>Technology use</a:t>
            </a:r>
            <a:endParaRPr kumimoji="0" lang="en-US" sz="1600" b="0" i="0" u="none" strike="noStrike" kern="1200" cap="none" spc="0" normalizeH="0" baseline="0" noProof="0">
              <a:ln>
                <a:noFill/>
              </a:ln>
              <a:solidFill>
                <a:prstClr val="black"/>
              </a:solidFill>
              <a:effectLst/>
              <a:uLnTx/>
              <a:uFillTx/>
              <a:latin typeface="ATT Aleck Sans" panose="020B0503020203020204" pitchFamily="34" charset="0"/>
              <a:cs typeface="ATT Aleck Sans" panose="020B0503020203020204" pitchFamily="34" charset="0"/>
            </a:endParaRPr>
          </a:p>
        </p:txBody>
      </p:sp>
      <p:sp>
        <p:nvSpPr>
          <p:cNvPr id="26" name="Rectangle: Rounded Corners 25">
            <a:extLst>
              <a:ext uri="{FF2B5EF4-FFF2-40B4-BE49-F238E27FC236}">
                <a16:creationId xmlns:a16="http://schemas.microsoft.com/office/drawing/2014/main" id="{AD526C52-607A-78BA-B9A4-6C65F888AC8B}"/>
              </a:ext>
            </a:extLst>
          </p:cNvPr>
          <p:cNvSpPr/>
          <p:nvPr/>
        </p:nvSpPr>
        <p:spPr>
          <a:xfrm>
            <a:off x="8983308" y="2088245"/>
            <a:ext cx="2533728" cy="2599174"/>
          </a:xfrm>
          <a:prstGeom prst="roundRect">
            <a:avLst>
              <a:gd name="adj" fmla="val 12903"/>
            </a:avLst>
          </a:prstGeom>
          <a:solidFill>
            <a:schemeClr val="bg1"/>
          </a:solidFill>
          <a:ln w="6350">
            <a:no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TT Aleck Sans" panose="020B0503020203020204" pitchFamily="34" charset="0"/>
              <a:ea typeface="+mn-ea"/>
              <a:cs typeface="ATT Aleck Sans" panose="020B0503020203020204" pitchFamily="34" charset="0"/>
            </a:endParaRPr>
          </a:p>
        </p:txBody>
      </p:sp>
      <p:sp>
        <p:nvSpPr>
          <p:cNvPr id="27" name="Rectangle: Rounded Corners 26">
            <a:extLst>
              <a:ext uri="{FF2B5EF4-FFF2-40B4-BE49-F238E27FC236}">
                <a16:creationId xmlns:a16="http://schemas.microsoft.com/office/drawing/2014/main" id="{6F2B8F7C-2D33-61BC-106B-749E77F55F67}"/>
              </a:ext>
            </a:extLst>
          </p:cNvPr>
          <p:cNvSpPr/>
          <p:nvPr/>
        </p:nvSpPr>
        <p:spPr>
          <a:xfrm>
            <a:off x="8976310" y="2577958"/>
            <a:ext cx="2547724" cy="590430"/>
          </a:xfrm>
          <a:prstGeom prst="roundRect">
            <a:avLst>
              <a:gd name="adj" fmla="val 0"/>
            </a:avLst>
          </a:prstGeom>
          <a:solidFill>
            <a:srgbClr val="119D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B49690A9-AC00-576C-C12B-6E8BBF3B3A68}"/>
              </a:ext>
            </a:extLst>
          </p:cNvPr>
          <p:cNvSpPr txBox="1"/>
          <p:nvPr/>
        </p:nvSpPr>
        <p:spPr>
          <a:xfrm>
            <a:off x="9152938" y="3670258"/>
            <a:ext cx="2194467" cy="338554"/>
          </a:xfrm>
          <a:prstGeom prst="rect">
            <a:avLst/>
          </a:prstGeom>
          <a:noFill/>
        </p:spPr>
        <p:txBody>
          <a:bodyPr wrap="square" lIns="0" rIns="0" rtlCol="0" anchor="ctr" anchorCtr="0">
            <a:spAutoFit/>
          </a:bodyPr>
          <a:lstStyle/>
          <a:p>
            <a:pPr lvl="0" algn="ctr">
              <a:defRPr/>
            </a:pPr>
            <a:r>
              <a:rPr lang="en-US" sz="1600" b="1">
                <a:latin typeface="ATT Aleck Sans" panose="020B0503020203020204" pitchFamily="34" charset="0"/>
                <a:cs typeface="ATT Aleck Sans" panose="020B0503020203020204" pitchFamily="34" charset="0"/>
              </a:rPr>
              <a:t>Growth potential</a:t>
            </a:r>
          </a:p>
        </p:txBody>
      </p:sp>
      <p:sp>
        <p:nvSpPr>
          <p:cNvPr id="31" name="TextBox 30">
            <a:extLst>
              <a:ext uri="{FF2B5EF4-FFF2-40B4-BE49-F238E27FC236}">
                <a16:creationId xmlns:a16="http://schemas.microsoft.com/office/drawing/2014/main" id="{5B729578-5AD1-BF0A-6D52-15E76524E837}"/>
              </a:ext>
            </a:extLst>
          </p:cNvPr>
          <p:cNvSpPr txBox="1"/>
          <p:nvPr/>
        </p:nvSpPr>
        <p:spPr>
          <a:xfrm>
            <a:off x="692959" y="2654867"/>
            <a:ext cx="10806083" cy="369332"/>
          </a:xfrm>
          <a:prstGeom prst="rect">
            <a:avLst/>
          </a:prstGeom>
          <a:noFill/>
        </p:spPr>
        <p:txBody>
          <a:bodyPr wrap="square" rtlCol="0">
            <a:spAutoFit/>
          </a:bodyPr>
          <a:lstStyle/>
          <a:p>
            <a:pPr algn="ctr"/>
            <a:r>
              <a:rPr lang="en-US" b="1" dirty="0">
                <a:solidFill>
                  <a:schemeClr val="bg1"/>
                </a:solidFill>
                <a:latin typeface="ATT Aleck Sans" panose="020B0503020203020204" pitchFamily="34" charset="0"/>
                <a:cs typeface="ATT Aleck Sans" panose="020B0503020203020204" pitchFamily="34" charset="0"/>
              </a:rPr>
              <a:t>The ICP check is a final filter to confirm ABC Business fit before adding prospects to Salesforce.</a:t>
            </a:r>
          </a:p>
        </p:txBody>
      </p:sp>
    </p:spTree>
    <p:extLst>
      <p:ext uri="{BB962C8B-B14F-4D97-AF65-F5344CB8AC3E}">
        <p14:creationId xmlns:p14="http://schemas.microsoft.com/office/powerpoint/2010/main" val="3014279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21BE-3471-A046-266F-F4BB8BEF40E6}"/>
              </a:ext>
            </a:extLst>
          </p:cNvPr>
          <p:cNvSpPr>
            <a:spLocks noGrp="1"/>
          </p:cNvSpPr>
          <p:nvPr>
            <p:ph type="title"/>
          </p:nvPr>
        </p:nvSpPr>
        <p:spPr>
          <a:xfrm>
            <a:off x="6096000" y="447581"/>
            <a:ext cx="5569348" cy="369332"/>
          </a:xfrm>
        </p:spPr>
        <p:txBody>
          <a:bodyPr>
            <a:noAutofit/>
          </a:bodyPr>
          <a:lstStyle/>
          <a:p>
            <a:r>
              <a:rPr lang="en-US"/>
              <a:t>Activity: Prospect detective </a:t>
            </a:r>
          </a:p>
        </p:txBody>
      </p:sp>
      <p:sp>
        <p:nvSpPr>
          <p:cNvPr id="6" name="Content Placeholder 2">
            <a:extLst>
              <a:ext uri="{FF2B5EF4-FFF2-40B4-BE49-F238E27FC236}">
                <a16:creationId xmlns:a16="http://schemas.microsoft.com/office/drawing/2014/main" id="{414B69ED-71B3-96D7-44F9-5BBEA0341025}"/>
              </a:ext>
            </a:extLst>
          </p:cNvPr>
          <p:cNvSpPr txBox="1">
            <a:spLocks/>
          </p:cNvSpPr>
          <p:nvPr/>
        </p:nvSpPr>
        <p:spPr>
          <a:xfrm>
            <a:off x="7460343" y="1218971"/>
            <a:ext cx="2847368" cy="430305"/>
          </a:xfrm>
          <a:prstGeom prst="rect">
            <a:avLst/>
          </a:prstGeom>
          <a:no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T Aleck Sans Medium" panose="020B0603020203020204" pitchFamily="34" charset="0"/>
                <a:ea typeface="+mn-ea"/>
                <a:cs typeface="ATT Aleck Sans Medium" panose="020B0603020203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TT Aleck Sans Medium" panose="020B0603020203020204" pitchFamily="34" charset="0"/>
                <a:ea typeface="+mn-ea"/>
                <a:cs typeface="ATT Aleck Sans Medium" panose="020B0603020203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TT Aleck Sans Medium" panose="020B0603020203020204" pitchFamily="34" charset="0"/>
                <a:ea typeface="+mn-ea"/>
                <a:cs typeface="ATT Aleck Sans Medium" panose="020B0603020203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TT Aleck Sans Medium" panose="020B0603020203020204" pitchFamily="34" charset="0"/>
                <a:ea typeface="+mn-ea"/>
                <a:cs typeface="ATT Aleck Sans Medium" panose="020B0603020203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TT Aleck Sans Medium" panose="020B0603020203020204" pitchFamily="34" charset="0"/>
                <a:ea typeface="+mn-ea"/>
                <a:cs typeface="ATT Aleck Sans Medium" panose="020B0603020203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600"/>
              </a:spcBef>
              <a:spcAft>
                <a:spcPts val="600"/>
              </a:spcAft>
              <a:buFont typeface="Arial" panose="020B0604020202020204" pitchFamily="34" charset="0"/>
              <a:buNone/>
              <a:defRPr spc="36"/>
            </a:pPr>
            <a:endParaRPr lang="en-US" sz="1800" b="1" spc="36">
              <a:solidFill>
                <a:schemeClr val="bg1"/>
              </a:solidFill>
              <a:latin typeface="ATT Aleck Sans" panose="020B0503020203020204" pitchFamily="34" charset="0"/>
              <a:cs typeface="ATT Aleck Sans" panose="020B0503020203020204" pitchFamily="34" charset="0"/>
            </a:endParaRPr>
          </a:p>
        </p:txBody>
      </p:sp>
      <p:sp>
        <p:nvSpPr>
          <p:cNvPr id="13" name="Rectangle: Top Corners Rounded 12">
            <a:extLst>
              <a:ext uri="{FF2B5EF4-FFF2-40B4-BE49-F238E27FC236}">
                <a16:creationId xmlns:a16="http://schemas.microsoft.com/office/drawing/2014/main" id="{971D6769-9D66-56A6-BA41-C2AC28E8E89B}"/>
              </a:ext>
            </a:extLst>
          </p:cNvPr>
          <p:cNvSpPr/>
          <p:nvPr/>
        </p:nvSpPr>
        <p:spPr>
          <a:xfrm rot="5400000">
            <a:off x="8357474" y="648774"/>
            <a:ext cx="729826" cy="3615906"/>
          </a:xfrm>
          <a:prstGeom prst="round2SameRect">
            <a:avLst>
              <a:gd name="adj1" fmla="val 32859"/>
              <a:gd name="adj2" fmla="val 23865"/>
            </a:avLst>
          </a:prstGeom>
          <a:solidFill>
            <a:srgbClr val="009F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defTabSz="975390"/>
            <a:endParaRPr lang="en-US">
              <a:solidFill>
                <a:prstClr val="white"/>
              </a:solidFill>
              <a:latin typeface="ATT Aleck Sans" panose="020B0503020203020204" pitchFamily="34" charset="0"/>
              <a:cs typeface="ATT Aleck Sans" panose="020B0503020203020204" pitchFamily="34" charset="0"/>
            </a:endParaRPr>
          </a:p>
        </p:txBody>
      </p:sp>
      <p:sp>
        <p:nvSpPr>
          <p:cNvPr id="14" name="TextBox 13">
            <a:extLst>
              <a:ext uri="{FF2B5EF4-FFF2-40B4-BE49-F238E27FC236}">
                <a16:creationId xmlns:a16="http://schemas.microsoft.com/office/drawing/2014/main" id="{2D723CB2-D064-911D-6A25-60023038245E}"/>
              </a:ext>
            </a:extLst>
          </p:cNvPr>
          <p:cNvSpPr txBox="1"/>
          <p:nvPr/>
        </p:nvSpPr>
        <p:spPr>
          <a:xfrm>
            <a:off x="7135134" y="1969421"/>
            <a:ext cx="3615906" cy="663900"/>
          </a:xfrm>
          <a:prstGeom prst="rect">
            <a:avLst/>
          </a:prstGeom>
          <a:noFill/>
        </p:spPr>
        <p:txBody>
          <a:bodyPr wrap="square" lIns="0" rIns="0" rtlCol="0" anchor="b">
            <a:spAutoFit/>
          </a:bodyPr>
          <a:lstStyle/>
          <a:p>
            <a:pPr marL="0" indent="0">
              <a:lnSpc>
                <a:spcPct val="107000"/>
              </a:lnSpc>
              <a:spcBef>
                <a:spcPts val="600"/>
              </a:spcBef>
              <a:spcAft>
                <a:spcPts val="600"/>
              </a:spcAft>
              <a:buFont typeface="Arial" panose="020B0604020202020204" pitchFamily="34" charset="0"/>
              <a:buNone/>
              <a:defRPr spc="36"/>
            </a:pPr>
            <a:r>
              <a:rPr lang="en-US" b="1" spc="36">
                <a:solidFill>
                  <a:schemeClr val="bg1"/>
                </a:solidFill>
                <a:latin typeface="ATT Aleck Sans" panose="020B0503020203020204" pitchFamily="34" charset="0"/>
                <a:cs typeface="ATT Aleck Sans" panose="020B0503020203020204" pitchFamily="34" charset="0"/>
              </a:rPr>
              <a:t>Each team receives a prospect file with partial data.</a:t>
            </a:r>
          </a:p>
        </p:txBody>
      </p:sp>
      <p:sp>
        <p:nvSpPr>
          <p:cNvPr id="15" name="Oval 14">
            <a:extLst>
              <a:ext uri="{FF2B5EF4-FFF2-40B4-BE49-F238E27FC236}">
                <a16:creationId xmlns:a16="http://schemas.microsoft.com/office/drawing/2014/main" id="{37B8F31B-CC68-2915-122B-3BD6E2FF0FCD}"/>
              </a:ext>
            </a:extLst>
          </p:cNvPr>
          <p:cNvSpPr>
            <a:spLocks/>
          </p:cNvSpPr>
          <p:nvPr/>
        </p:nvSpPr>
        <p:spPr>
          <a:xfrm>
            <a:off x="6074541" y="1844171"/>
            <a:ext cx="914400" cy="914400"/>
          </a:xfrm>
          <a:prstGeom prst="ellipse">
            <a:avLst/>
          </a:prstGeom>
          <a:solidFill>
            <a:schemeClr val="bg1"/>
          </a:solidFill>
          <a:ln w="38100">
            <a:solidFill>
              <a:srgbClr val="009F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ATT Aleck Sans" panose="020B0503020203020204" pitchFamily="34" charset="0"/>
              <a:cs typeface="ATT Aleck Sans" panose="020B0503020203020204" pitchFamily="34" charset="0"/>
            </a:endParaRPr>
          </a:p>
        </p:txBody>
      </p:sp>
      <p:pic>
        <p:nvPicPr>
          <p:cNvPr id="24" name="Picture 23" descr="A blue line on a black background&#10;&#10;Description automatically generated">
            <a:extLst>
              <a:ext uri="{FF2B5EF4-FFF2-40B4-BE49-F238E27FC236}">
                <a16:creationId xmlns:a16="http://schemas.microsoft.com/office/drawing/2014/main" id="{8F6D10E1-DAD9-9E51-5B71-AA4F8325D183}"/>
              </a:ext>
            </a:extLst>
          </p:cNvPr>
          <p:cNvPicPr>
            <a:picLocks noChangeAspect="1"/>
          </p:cNvPicPr>
          <p:nvPr/>
        </p:nvPicPr>
        <p:blipFill>
          <a:blip r:embed="rId3"/>
          <a:stretch>
            <a:fillRect/>
          </a:stretch>
        </p:blipFill>
        <p:spPr>
          <a:xfrm>
            <a:off x="6207741" y="2000231"/>
            <a:ext cx="648000" cy="648000"/>
          </a:xfrm>
          <a:prstGeom prst="rect">
            <a:avLst/>
          </a:prstGeom>
        </p:spPr>
      </p:pic>
      <p:sp>
        <p:nvSpPr>
          <p:cNvPr id="7" name="TextBox 6">
            <a:extLst>
              <a:ext uri="{FF2B5EF4-FFF2-40B4-BE49-F238E27FC236}">
                <a16:creationId xmlns:a16="http://schemas.microsoft.com/office/drawing/2014/main" id="{10A5B300-2EE0-6B4C-2922-BA037C114B42}"/>
              </a:ext>
            </a:extLst>
          </p:cNvPr>
          <p:cNvSpPr txBox="1"/>
          <p:nvPr/>
        </p:nvSpPr>
        <p:spPr>
          <a:xfrm>
            <a:off x="6074541" y="3103210"/>
            <a:ext cx="2566936" cy="369332"/>
          </a:xfrm>
          <a:prstGeom prst="rect">
            <a:avLst/>
          </a:prstGeom>
          <a:noFill/>
        </p:spPr>
        <p:txBody>
          <a:bodyPr wrap="square" rtlCol="0">
            <a:spAutoFit/>
          </a:bodyPr>
          <a:lstStyle/>
          <a:p>
            <a:r>
              <a:rPr lang="en-US">
                <a:solidFill>
                  <a:schemeClr val="bg1"/>
                </a:solidFill>
                <a:latin typeface="ATT Aleck Sans" panose="020B0503020203020204" pitchFamily="34" charset="0"/>
                <a:cs typeface="ATT Aleck Sans" panose="020B0503020203020204" pitchFamily="34" charset="0"/>
              </a:rPr>
              <a:t>Instructions:</a:t>
            </a:r>
          </a:p>
        </p:txBody>
      </p:sp>
      <p:sp>
        <p:nvSpPr>
          <p:cNvPr id="17" name="TextBox 16">
            <a:extLst>
              <a:ext uri="{FF2B5EF4-FFF2-40B4-BE49-F238E27FC236}">
                <a16:creationId xmlns:a16="http://schemas.microsoft.com/office/drawing/2014/main" id="{8EFAF3A7-D822-6A8B-52F9-A72ACF40C18D}"/>
              </a:ext>
            </a:extLst>
          </p:cNvPr>
          <p:cNvSpPr txBox="1"/>
          <p:nvPr/>
        </p:nvSpPr>
        <p:spPr>
          <a:xfrm>
            <a:off x="6045272" y="3517738"/>
            <a:ext cx="5177724" cy="1200329"/>
          </a:xfrm>
          <a:prstGeom prst="rect">
            <a:avLst/>
          </a:prstGeom>
          <a:noFill/>
        </p:spPr>
        <p:txBody>
          <a:bodyPr wrap="square">
            <a:spAutoFit/>
          </a:bodyPr>
          <a:lstStyle/>
          <a:p>
            <a:pPr marL="285750" indent="-285750">
              <a:buFont typeface="Arial" panose="020B0604020202020204" pitchFamily="34" charset="0"/>
              <a:buChar char="•"/>
            </a:pPr>
            <a:r>
              <a:rPr lang="en-US">
                <a:solidFill>
                  <a:schemeClr val="bg1"/>
                </a:solidFill>
                <a:latin typeface="ATT Aleck Sans" panose="020B0503020203020204" pitchFamily="34" charset="0"/>
                <a:cs typeface="ATT Aleck Sans" panose="020B0503020203020204" pitchFamily="34" charset="0"/>
              </a:rPr>
              <a:t>Identify what to verify before reaching out.</a:t>
            </a:r>
          </a:p>
          <a:p>
            <a:pPr marL="285750" indent="-285750">
              <a:buFont typeface="Arial" panose="020B0604020202020204" pitchFamily="34" charset="0"/>
              <a:buChar char="•"/>
            </a:pPr>
            <a:r>
              <a:rPr lang="en-US">
                <a:solidFill>
                  <a:schemeClr val="bg1"/>
                </a:solidFill>
                <a:latin typeface="ATT Aleck Sans" panose="020B0503020203020204" pitchFamily="34" charset="0"/>
                <a:cs typeface="ATT Aleck Sans" panose="020B0503020203020204" pitchFamily="34" charset="0"/>
              </a:rPr>
              <a:t>Decide if this prospect belongs in your Salesforce pipeline.</a:t>
            </a:r>
          </a:p>
          <a:p>
            <a:pPr marL="285750" indent="-285750">
              <a:buFont typeface="Arial" panose="020B0604020202020204" pitchFamily="34" charset="0"/>
              <a:buChar char="•"/>
            </a:pPr>
            <a:r>
              <a:rPr lang="en-US">
                <a:solidFill>
                  <a:schemeClr val="bg1"/>
                </a:solidFill>
                <a:latin typeface="ATT Aleck Sans" panose="020B0503020203020204" pitchFamily="34" charset="0"/>
                <a:cs typeface="ATT Aleck Sans" panose="020B0503020203020204" pitchFamily="34" charset="0"/>
              </a:rPr>
              <a:t>List two next steps you’d take.</a:t>
            </a:r>
          </a:p>
        </p:txBody>
      </p:sp>
      <p:pic>
        <p:nvPicPr>
          <p:cNvPr id="19" name="Picture 18" descr="A group of people looking at a computer screen&#10;&#10;AI-generated content may be incorrect.">
            <a:extLst>
              <a:ext uri="{FF2B5EF4-FFF2-40B4-BE49-F238E27FC236}">
                <a16:creationId xmlns:a16="http://schemas.microsoft.com/office/drawing/2014/main" id="{946EAFAB-65FB-0BCC-7C56-271BA4EB4D1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5356500" cy="6299524"/>
          </a:xfrm>
          <a:prstGeom prst="rect">
            <a:avLst/>
          </a:prstGeom>
        </p:spPr>
      </p:pic>
    </p:spTree>
    <p:extLst>
      <p:ext uri="{BB962C8B-B14F-4D97-AF65-F5344CB8AC3E}">
        <p14:creationId xmlns:p14="http://schemas.microsoft.com/office/powerpoint/2010/main" val="387039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321E-83BC-2238-53F5-EFBF4FAA24D5}"/>
            </a:ext>
          </a:extLst>
        </p:cNvPr>
        <p:cNvGrpSpPr/>
        <p:nvPr/>
      </p:nvGrpSpPr>
      <p:grpSpPr>
        <a:xfrm>
          <a:off x="0" y="0"/>
          <a:ext cx="0" cy="0"/>
          <a:chOff x="0" y="0"/>
          <a:chExt cx="0" cy="0"/>
        </a:xfrm>
      </p:grpSpPr>
      <p:pic>
        <p:nvPicPr>
          <p:cNvPr id="4" name="Picture 3" descr="A blue sphere with many dots&#10;&#10;AI-generated content may be incorrect.">
            <a:extLst>
              <a:ext uri="{FF2B5EF4-FFF2-40B4-BE49-F238E27FC236}">
                <a16:creationId xmlns:a16="http://schemas.microsoft.com/office/drawing/2014/main" id="{271728BA-D5F6-D655-D2B2-02233E43D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5">
            <a:extLst>
              <a:ext uri="{FF2B5EF4-FFF2-40B4-BE49-F238E27FC236}">
                <a16:creationId xmlns:a16="http://schemas.microsoft.com/office/drawing/2014/main" id="{2CAF462A-EA76-245C-A23D-8BCD2A94CBDB}"/>
              </a:ext>
            </a:extLst>
          </p:cNvPr>
          <p:cNvSpPr txBox="1">
            <a:spLocks/>
          </p:cNvSpPr>
          <p:nvPr/>
        </p:nvSpPr>
        <p:spPr>
          <a:xfrm>
            <a:off x="435723" y="3844302"/>
            <a:ext cx="5222127" cy="2341837"/>
          </a:xfrm>
          <a:prstGeom prst="rect">
            <a:avLst/>
          </a:prstGeom>
          <a:ln>
            <a:noFill/>
          </a:ln>
        </p:spPr>
        <p:txBody>
          <a:bodyPr anchor="t"/>
          <a:lstStyle>
            <a:lvl1pPr algn="l" defTabSz="914400" rtl="0" eaLnBrk="1" latinLnBrk="0" hangingPunct="1">
              <a:lnSpc>
                <a:spcPct val="90000"/>
              </a:lnSpc>
              <a:spcBef>
                <a:spcPct val="0"/>
              </a:spcBef>
              <a:buNone/>
              <a:defRPr sz="3200" kern="1200">
                <a:solidFill>
                  <a:schemeClr val="bg1"/>
                </a:solidFill>
                <a:latin typeface="ATT Aleck Sans Medium" panose="020B0603020203020204" pitchFamily="34" charset="0"/>
                <a:ea typeface="+mj-ea"/>
                <a:cs typeface="ATT Aleck Sans Medium" panose="020B0603020203020204" pitchFamily="34" charset="0"/>
              </a:defRPr>
            </a:lvl1pPr>
          </a:lstStyle>
          <a:p>
            <a:r>
              <a:rPr lang="en-US" sz="4800" b="1" dirty="0">
                <a:solidFill>
                  <a:schemeClr val="tx1"/>
                </a:solidFill>
                <a:latin typeface="ATT Aleck Sans" panose="020B0503020203020204" pitchFamily="34" charset="0"/>
                <a:cs typeface="ATT Aleck Sans" panose="020B0503020203020204" pitchFamily="34" charset="0"/>
              </a:rPr>
              <a:t>Prospecting </a:t>
            </a:r>
          </a:p>
          <a:p>
            <a:r>
              <a:rPr lang="en-US" sz="4800" b="1" dirty="0">
                <a:solidFill>
                  <a:schemeClr val="tx1"/>
                </a:solidFill>
                <a:latin typeface="ATT Aleck Sans" panose="020B0503020203020204" pitchFamily="34" charset="0"/>
                <a:cs typeface="ATT Aleck Sans" panose="020B0503020203020204" pitchFamily="34" charset="0"/>
              </a:rPr>
              <a:t>and salesforce alignment</a:t>
            </a:r>
            <a:endParaRPr lang="en-US" sz="4800" b="1" noProof="0" dirty="0">
              <a:solidFill>
                <a:schemeClr val="tx1"/>
              </a:solidFill>
              <a:latin typeface="ATT Aleck Sans" panose="020B0503020203020204" pitchFamily="34" charset="0"/>
              <a:cs typeface="ATT Aleck Sans" panose="020B0503020203020204" pitchFamily="34" charset="0"/>
            </a:endParaRPr>
          </a:p>
        </p:txBody>
      </p:sp>
      <p:sp>
        <p:nvSpPr>
          <p:cNvPr id="6" name="Text Box">
            <a:extLst>
              <a:ext uri="{FF2B5EF4-FFF2-40B4-BE49-F238E27FC236}">
                <a16:creationId xmlns:a16="http://schemas.microsoft.com/office/drawing/2014/main" id="{28A005E2-DA54-68E4-84E6-3BC279088D2C}"/>
              </a:ext>
            </a:extLst>
          </p:cNvPr>
          <p:cNvSpPr txBox="1"/>
          <p:nvPr/>
        </p:nvSpPr>
        <p:spPr>
          <a:xfrm>
            <a:off x="686234" y="6186139"/>
            <a:ext cx="5635060" cy="342169"/>
          </a:xfrm>
          <a:prstGeom prst="rect">
            <a:avLst/>
          </a:prstGeom>
          <a:noFill/>
          <a:ln>
            <a:noFill/>
          </a:ln>
        </p:spPr>
        <p:txBody>
          <a:bodyPr wrap="square" lIns="0" tIns="0" rIns="0" bIns="0" rtlCol="0" anchor="t" anchorCtr="0">
            <a:noAutofit/>
          </a:bodyPr>
          <a:lstStyle/>
          <a:p>
            <a:r>
              <a:rPr lang="en-US" sz="700" noProof="0" dirty="0">
                <a:latin typeface="ATT Aleck Sans" panose="020B0503020203020204" pitchFamily="34" charset="0"/>
                <a:cs typeface="ATT Aleck Sans" panose="020B0503020203020204" pitchFamily="34" charset="0"/>
              </a:rPr>
              <a:t>©2025 ABC Intellectual Property – ABC Proprietary (Internal Use Only) </a:t>
            </a:r>
            <a:br>
              <a:rPr lang="en-US" sz="700" noProof="0" dirty="0">
                <a:latin typeface="ATT Aleck Sans" panose="020B0503020203020204" pitchFamily="34" charset="0"/>
                <a:cs typeface="ATT Aleck Sans" panose="020B0503020203020204" pitchFamily="34" charset="0"/>
              </a:rPr>
            </a:br>
            <a:r>
              <a:rPr lang="en-US" sz="700" b="1" noProof="0" dirty="0">
                <a:latin typeface="ATT Aleck Sans" panose="020B0503020203020204" pitchFamily="34" charset="0"/>
                <a:cs typeface="ATT Aleck Sans" panose="020B0503020203020204" pitchFamily="34" charset="0"/>
              </a:rPr>
              <a:t>Not for use or disclosure outside the ABC companies except under written agreement.</a:t>
            </a:r>
          </a:p>
        </p:txBody>
      </p:sp>
      <p:grpSp>
        <p:nvGrpSpPr>
          <p:cNvPr id="15" name="Group 14">
            <a:extLst>
              <a:ext uri="{FF2B5EF4-FFF2-40B4-BE49-F238E27FC236}">
                <a16:creationId xmlns:a16="http://schemas.microsoft.com/office/drawing/2014/main" id="{77159447-3D02-757B-0CB3-CD4B7D061A61}"/>
              </a:ext>
            </a:extLst>
          </p:cNvPr>
          <p:cNvGrpSpPr/>
          <p:nvPr/>
        </p:nvGrpSpPr>
        <p:grpSpPr>
          <a:xfrm>
            <a:off x="438738" y="510363"/>
            <a:ext cx="2955597" cy="795156"/>
            <a:chOff x="438738" y="510363"/>
            <a:chExt cx="2955597" cy="795156"/>
          </a:xfrm>
        </p:grpSpPr>
        <p:sp>
          <p:nvSpPr>
            <p:cNvPr id="2" name="TextBox 1">
              <a:extLst>
                <a:ext uri="{FF2B5EF4-FFF2-40B4-BE49-F238E27FC236}">
                  <a16:creationId xmlns:a16="http://schemas.microsoft.com/office/drawing/2014/main" id="{715E3603-CF3D-8095-79C4-67BE114EE9E0}"/>
                </a:ext>
              </a:extLst>
            </p:cNvPr>
            <p:cNvSpPr txBox="1"/>
            <p:nvPr/>
          </p:nvSpPr>
          <p:spPr>
            <a:xfrm>
              <a:off x="1241181" y="671861"/>
              <a:ext cx="2153154"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ABC Business</a:t>
              </a:r>
            </a:p>
          </p:txBody>
        </p:sp>
        <p:pic>
          <p:nvPicPr>
            <p:cNvPr id="14" name="Graphic 13">
              <a:extLst>
                <a:ext uri="{FF2B5EF4-FFF2-40B4-BE49-F238E27FC236}">
                  <a16:creationId xmlns:a16="http://schemas.microsoft.com/office/drawing/2014/main" id="{DBC01571-12E5-1A91-5F8A-A1F7A7079F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8738" y="510363"/>
              <a:ext cx="802443" cy="795156"/>
            </a:xfrm>
            <a:prstGeom prst="rect">
              <a:avLst/>
            </a:prstGeom>
          </p:spPr>
        </p:pic>
      </p:grpSp>
    </p:spTree>
    <p:extLst>
      <p:ext uri="{BB962C8B-B14F-4D97-AF65-F5344CB8AC3E}">
        <p14:creationId xmlns:p14="http://schemas.microsoft.com/office/powerpoint/2010/main" val="3571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3447-02D9-1A0F-F156-B75E92F64D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5AA7C8-D9A0-1CF3-014A-A82207C5B885}"/>
              </a:ext>
            </a:extLst>
          </p:cNvPr>
          <p:cNvSpPr txBox="1">
            <a:spLocks/>
          </p:cNvSpPr>
          <p:nvPr/>
        </p:nvSpPr>
        <p:spPr>
          <a:xfrm>
            <a:off x="514438" y="1991302"/>
            <a:ext cx="5581562" cy="2875396"/>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R="0" lvl="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Lesson 3: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Crafting outreach and starting conversations</a:t>
            </a:r>
          </a:p>
        </p:txBody>
      </p:sp>
      <p:pic>
        <p:nvPicPr>
          <p:cNvPr id="4" name="Picture 3" descr="A logo with white text&#10;&#10;Description automatically generated">
            <a:extLst>
              <a:ext uri="{FF2B5EF4-FFF2-40B4-BE49-F238E27FC236}">
                <a16:creationId xmlns:a16="http://schemas.microsoft.com/office/drawing/2014/main" id="{D06B71EC-5552-5281-1B2B-703A444BC6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7163" y="6288899"/>
            <a:ext cx="1154008" cy="569102"/>
          </a:xfrm>
          <a:prstGeom prst="rect">
            <a:avLst/>
          </a:prstGeom>
        </p:spPr>
      </p:pic>
      <p:pic>
        <p:nvPicPr>
          <p:cNvPr id="5" name="Picture Placeholder 7">
            <a:extLst>
              <a:ext uri="{FF2B5EF4-FFF2-40B4-BE49-F238E27FC236}">
                <a16:creationId xmlns:a16="http://schemas.microsoft.com/office/drawing/2014/main" id="{BBA88483-7B4F-415B-5B32-C8C81CF1F58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8851" r="21705"/>
          <a:stretch>
            <a:fillRect/>
          </a:stretch>
        </p:blipFill>
        <p:spPr>
          <a:xfrm>
            <a:off x="6096000" y="1"/>
            <a:ext cx="6096000" cy="6858000"/>
          </a:xfrm>
          <a:prstGeom prst="rect">
            <a:avLst/>
          </a:prstGeom>
          <a:blipFill dpi="0" rotWithShape="1">
            <a:blip r:embed="rId7"/>
            <a:srcRect/>
            <a:stretch>
              <a:fillRect/>
            </a:stretch>
          </a:blipFill>
        </p:spPr>
      </p:pic>
      <p:grpSp>
        <p:nvGrpSpPr>
          <p:cNvPr id="9" name="Group 8">
            <a:extLst>
              <a:ext uri="{FF2B5EF4-FFF2-40B4-BE49-F238E27FC236}">
                <a16:creationId xmlns:a16="http://schemas.microsoft.com/office/drawing/2014/main" id="{325150F8-5891-646D-5FD9-C7D977707059}"/>
              </a:ext>
            </a:extLst>
          </p:cNvPr>
          <p:cNvGrpSpPr/>
          <p:nvPr/>
        </p:nvGrpSpPr>
        <p:grpSpPr>
          <a:xfrm>
            <a:off x="10147579" y="6247484"/>
            <a:ext cx="1776496" cy="469275"/>
            <a:chOff x="767605" y="510363"/>
            <a:chExt cx="1776496" cy="469275"/>
          </a:xfrm>
        </p:grpSpPr>
        <p:sp>
          <p:nvSpPr>
            <p:cNvPr id="10" name="TextBox 9">
              <a:extLst>
                <a:ext uri="{FF2B5EF4-FFF2-40B4-BE49-F238E27FC236}">
                  <a16:creationId xmlns:a16="http://schemas.microsoft.com/office/drawing/2014/main" id="{92A45AB6-F38B-9380-9520-4FF2879F478B}"/>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 Business</a:t>
              </a:r>
            </a:p>
          </p:txBody>
        </p:sp>
        <p:pic>
          <p:nvPicPr>
            <p:cNvPr id="11" name="Graphic 10">
              <a:extLst>
                <a:ext uri="{FF2B5EF4-FFF2-40B4-BE49-F238E27FC236}">
                  <a16:creationId xmlns:a16="http://schemas.microsoft.com/office/drawing/2014/main" id="{D64DA6FC-683A-FBC5-EF6C-98661DA6D01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1698080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5D897-BBA8-E264-5036-630DA869BF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6F74B1-D6A5-2939-A6D1-DDD2A97E3456}"/>
              </a:ext>
            </a:extLst>
          </p:cNvPr>
          <p:cNvSpPr>
            <a:spLocks noGrp="1"/>
          </p:cNvSpPr>
          <p:nvPr>
            <p:ph type="title"/>
          </p:nvPr>
        </p:nvSpPr>
        <p:spPr/>
        <p:txBody>
          <a:bodyPr/>
          <a:lstStyle/>
          <a:p>
            <a:r>
              <a:rPr lang="en-US"/>
              <a:t>Activity: The message match-up</a:t>
            </a:r>
            <a:endParaRPr lang="en-IN"/>
          </a:p>
        </p:txBody>
      </p:sp>
      <p:sp>
        <p:nvSpPr>
          <p:cNvPr id="42" name="Freeform: Shape 41">
            <a:extLst>
              <a:ext uri="{FF2B5EF4-FFF2-40B4-BE49-F238E27FC236}">
                <a16:creationId xmlns:a16="http://schemas.microsoft.com/office/drawing/2014/main" id="{59F60EC0-0992-162C-058E-966E0E986E19}"/>
              </a:ext>
            </a:extLst>
          </p:cNvPr>
          <p:cNvSpPr/>
          <p:nvPr/>
        </p:nvSpPr>
        <p:spPr>
          <a:xfrm>
            <a:off x="6643940" y="3620838"/>
            <a:ext cx="205059" cy="583622"/>
          </a:xfrm>
          <a:custGeom>
            <a:avLst/>
            <a:gdLst>
              <a:gd name="connsiteX0" fmla="*/ 148837 w 205059"/>
              <a:gd name="connsiteY0" fmla="*/ 301368 h 583622"/>
              <a:gd name="connsiteX1" fmla="*/ 32821 w 205059"/>
              <a:gd name="connsiteY1" fmla="*/ 583623 h 583622"/>
              <a:gd name="connsiteX2" fmla="*/ 0 w 205059"/>
              <a:gd name="connsiteY2" fmla="*/ 566072 h 583622"/>
              <a:gd name="connsiteX3" fmla="*/ 167975 w 205059"/>
              <a:gd name="connsiteY3" fmla="*/ 0 h 583622"/>
              <a:gd name="connsiteX4" fmla="*/ 205060 w 205059"/>
              <a:gd name="connsiteY4" fmla="*/ 3222 h 583622"/>
              <a:gd name="connsiteX5" fmla="*/ 148812 w 205059"/>
              <a:gd name="connsiteY5" fmla="*/ 301368 h 58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059" h="583622">
                <a:moveTo>
                  <a:pt x="148837" y="301368"/>
                </a:moveTo>
                <a:cubicBezTo>
                  <a:pt x="120031" y="398742"/>
                  <a:pt x="81285" y="493066"/>
                  <a:pt x="32821" y="583623"/>
                </a:cubicBezTo>
                <a:lnTo>
                  <a:pt x="0" y="566072"/>
                </a:lnTo>
                <a:cubicBezTo>
                  <a:pt x="94126" y="390115"/>
                  <a:pt x="150647" y="199656"/>
                  <a:pt x="167975" y="0"/>
                </a:cubicBezTo>
                <a:lnTo>
                  <a:pt x="205060" y="3222"/>
                </a:lnTo>
                <a:cubicBezTo>
                  <a:pt x="196210" y="105158"/>
                  <a:pt x="177395" y="204763"/>
                  <a:pt x="148812" y="301368"/>
                </a:cubicBezTo>
                <a:close/>
              </a:path>
            </a:pathLst>
          </a:custGeom>
          <a:solidFill>
            <a:srgbClr val="FFFFFF"/>
          </a:solidFill>
          <a:ln w="0"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69F2C268-2787-75BF-A9BE-D66EAD4858A4}"/>
              </a:ext>
            </a:extLst>
          </p:cNvPr>
          <p:cNvSpPr/>
          <p:nvPr/>
        </p:nvSpPr>
        <p:spPr>
          <a:xfrm>
            <a:off x="6648204" y="2788600"/>
            <a:ext cx="201862" cy="584366"/>
          </a:xfrm>
          <a:custGeom>
            <a:avLst/>
            <a:gdLst>
              <a:gd name="connsiteX0" fmla="*/ 201862 w 201862"/>
              <a:gd name="connsiteY0" fmla="*/ 581392 h 584366"/>
              <a:gd name="connsiteX1" fmla="*/ 164752 w 201862"/>
              <a:gd name="connsiteY1" fmla="*/ 584367 h 584366"/>
              <a:gd name="connsiteX2" fmla="*/ 0 w 201862"/>
              <a:gd name="connsiteY2" fmla="*/ 17353 h 584366"/>
              <a:gd name="connsiteX3" fmla="*/ 32946 w 201862"/>
              <a:gd name="connsiteY3" fmla="*/ 0 h 584366"/>
              <a:gd name="connsiteX4" fmla="*/ 201862 w 201862"/>
              <a:gd name="connsiteY4" fmla="*/ 581367 h 584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62" h="584366">
                <a:moveTo>
                  <a:pt x="201862" y="581392"/>
                </a:moveTo>
                <a:lnTo>
                  <a:pt x="164752" y="584367"/>
                </a:lnTo>
                <a:cubicBezTo>
                  <a:pt x="148812" y="385430"/>
                  <a:pt x="93358" y="194673"/>
                  <a:pt x="0" y="17353"/>
                </a:cubicBezTo>
                <a:lnTo>
                  <a:pt x="32946" y="0"/>
                </a:lnTo>
                <a:cubicBezTo>
                  <a:pt x="128683" y="181807"/>
                  <a:pt x="185501" y="377398"/>
                  <a:pt x="201862" y="581367"/>
                </a:cubicBezTo>
                <a:close/>
              </a:path>
            </a:pathLst>
          </a:custGeom>
          <a:solidFill>
            <a:srgbClr val="FFFFFF"/>
          </a:solidFill>
          <a:ln w="0"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C68FA2FE-D4A3-1A2D-F055-DCCF8E729E36}"/>
              </a:ext>
            </a:extLst>
          </p:cNvPr>
          <p:cNvSpPr/>
          <p:nvPr/>
        </p:nvSpPr>
        <p:spPr>
          <a:xfrm>
            <a:off x="6451306" y="4156049"/>
            <a:ext cx="292148" cy="292147"/>
          </a:xfrm>
          <a:custGeom>
            <a:avLst/>
            <a:gdLst>
              <a:gd name="connsiteX0" fmla="*/ 286215 w 292148"/>
              <a:gd name="connsiteY0" fmla="*/ 187482 h 292147"/>
              <a:gd name="connsiteX1" fmla="*/ 268838 w 292148"/>
              <a:gd name="connsiteY1" fmla="*/ 225311 h 292147"/>
              <a:gd name="connsiteX2" fmla="*/ 66827 w 292148"/>
              <a:gd name="connsiteY2" fmla="*/ 268841 h 292147"/>
              <a:gd name="connsiteX3" fmla="*/ 5919 w 292148"/>
              <a:gd name="connsiteY3" fmla="*/ 104659 h 292147"/>
              <a:gd name="connsiteX4" fmla="*/ 23321 w 292148"/>
              <a:gd name="connsiteY4" fmla="*/ 66830 h 292147"/>
              <a:gd name="connsiteX5" fmla="*/ 225332 w 292148"/>
              <a:gd name="connsiteY5" fmla="*/ 23300 h 292147"/>
              <a:gd name="connsiteX6" fmla="*/ 286240 w 292148"/>
              <a:gd name="connsiteY6" fmla="*/ 187482 h 292147"/>
              <a:gd name="connsiteX7" fmla="*/ 41616 w 292148"/>
              <a:gd name="connsiteY7" fmla="*/ 115220 h 292147"/>
              <a:gd name="connsiteX8" fmla="*/ 87030 w 292148"/>
              <a:gd name="connsiteY8" fmla="*/ 237557 h 292147"/>
              <a:gd name="connsiteX9" fmla="*/ 237553 w 292148"/>
              <a:gd name="connsiteY9" fmla="*/ 205132 h 292147"/>
              <a:gd name="connsiteX10" fmla="*/ 250518 w 292148"/>
              <a:gd name="connsiteY10" fmla="*/ 176946 h 292147"/>
              <a:gd name="connsiteX11" fmla="*/ 205128 w 292148"/>
              <a:gd name="connsiteY11" fmla="*/ 54609 h 292147"/>
              <a:gd name="connsiteX12" fmla="*/ 54605 w 292148"/>
              <a:gd name="connsiteY12" fmla="*/ 87034 h 292147"/>
              <a:gd name="connsiteX13" fmla="*/ 41616 w 292148"/>
              <a:gd name="connsiteY13" fmla="*/ 115245 h 29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148" h="292147">
                <a:moveTo>
                  <a:pt x="286215" y="187482"/>
                </a:moveTo>
                <a:cubicBezTo>
                  <a:pt x="282274" y="200794"/>
                  <a:pt x="276423" y="213536"/>
                  <a:pt x="268838" y="225311"/>
                </a:cubicBezTo>
                <a:cubicBezTo>
                  <a:pt x="225133" y="293011"/>
                  <a:pt x="134527" y="312521"/>
                  <a:pt x="66827" y="268841"/>
                </a:cubicBezTo>
                <a:cubicBezTo>
                  <a:pt x="12711" y="233888"/>
                  <a:pt x="-12351" y="166386"/>
                  <a:pt x="5919" y="104659"/>
                </a:cubicBezTo>
                <a:cubicBezTo>
                  <a:pt x="9860" y="91323"/>
                  <a:pt x="15711" y="78606"/>
                  <a:pt x="23321" y="66830"/>
                </a:cubicBezTo>
                <a:cubicBezTo>
                  <a:pt x="67025" y="-845"/>
                  <a:pt x="157631" y="-20380"/>
                  <a:pt x="225332" y="23300"/>
                </a:cubicBezTo>
                <a:cubicBezTo>
                  <a:pt x="279448" y="58228"/>
                  <a:pt x="304485" y="125755"/>
                  <a:pt x="286240" y="187482"/>
                </a:cubicBezTo>
                <a:close/>
                <a:moveTo>
                  <a:pt x="41616" y="115220"/>
                </a:moveTo>
                <a:cubicBezTo>
                  <a:pt x="28006" y="161205"/>
                  <a:pt x="46698" y="211503"/>
                  <a:pt x="87030" y="237557"/>
                </a:cubicBezTo>
                <a:cubicBezTo>
                  <a:pt x="137452" y="270106"/>
                  <a:pt x="205004" y="255554"/>
                  <a:pt x="237553" y="205132"/>
                </a:cubicBezTo>
                <a:cubicBezTo>
                  <a:pt x="243230" y="196332"/>
                  <a:pt x="247593" y="186862"/>
                  <a:pt x="250518" y="176946"/>
                </a:cubicBezTo>
                <a:cubicBezTo>
                  <a:pt x="264128" y="130961"/>
                  <a:pt x="245461" y="80638"/>
                  <a:pt x="205128" y="54609"/>
                </a:cubicBezTo>
                <a:cubicBezTo>
                  <a:pt x="154706" y="22060"/>
                  <a:pt x="87154" y="36612"/>
                  <a:pt x="54605" y="87034"/>
                </a:cubicBezTo>
                <a:cubicBezTo>
                  <a:pt x="48929" y="95834"/>
                  <a:pt x="44566" y="105304"/>
                  <a:pt x="41616" y="115245"/>
                </a:cubicBezTo>
                <a:close/>
              </a:path>
            </a:pathLst>
          </a:custGeom>
          <a:solidFill>
            <a:srgbClr val="FFFFFF"/>
          </a:solidFill>
          <a:ln w="0"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9F414480-40DB-B0F4-FEA2-7937F173CA26}"/>
              </a:ext>
            </a:extLst>
          </p:cNvPr>
          <p:cNvSpPr/>
          <p:nvPr/>
        </p:nvSpPr>
        <p:spPr>
          <a:xfrm>
            <a:off x="6689949" y="3348945"/>
            <a:ext cx="292245" cy="292245"/>
          </a:xfrm>
          <a:custGeom>
            <a:avLst/>
            <a:gdLst>
              <a:gd name="connsiteX0" fmla="*/ 286246 w 292245"/>
              <a:gd name="connsiteY0" fmla="*/ 187633 h 292245"/>
              <a:gd name="connsiteX1" fmla="*/ 145838 w 292245"/>
              <a:gd name="connsiteY1" fmla="*/ 292245 h 292245"/>
              <a:gd name="connsiteX2" fmla="*/ 0 w 292245"/>
              <a:gd name="connsiteY2" fmla="*/ 145838 h 292245"/>
              <a:gd name="connsiteX3" fmla="*/ 5999 w 292245"/>
              <a:gd name="connsiteY3" fmla="*/ 104612 h 292245"/>
              <a:gd name="connsiteX4" fmla="*/ 146408 w 292245"/>
              <a:gd name="connsiteY4" fmla="*/ 0 h 292245"/>
              <a:gd name="connsiteX5" fmla="*/ 292245 w 292245"/>
              <a:gd name="connsiteY5" fmla="*/ 146408 h 292245"/>
              <a:gd name="connsiteX6" fmla="*/ 286246 w 292245"/>
              <a:gd name="connsiteY6" fmla="*/ 187633 h 292245"/>
              <a:gd name="connsiteX7" fmla="*/ 41696 w 292245"/>
              <a:gd name="connsiteY7" fmla="*/ 115173 h 292245"/>
              <a:gd name="connsiteX8" fmla="*/ 37234 w 292245"/>
              <a:gd name="connsiteY8" fmla="*/ 145912 h 292245"/>
              <a:gd name="connsiteX9" fmla="*/ 145912 w 292245"/>
              <a:gd name="connsiteY9" fmla="*/ 255011 h 292245"/>
              <a:gd name="connsiteX10" fmla="*/ 250549 w 292245"/>
              <a:gd name="connsiteY10" fmla="*/ 177073 h 292245"/>
              <a:gd name="connsiteX11" fmla="*/ 255011 w 292245"/>
              <a:gd name="connsiteY11" fmla="*/ 146333 h 292245"/>
              <a:gd name="connsiteX12" fmla="*/ 146333 w 292245"/>
              <a:gd name="connsiteY12" fmla="*/ 37234 h 292245"/>
              <a:gd name="connsiteX13" fmla="*/ 41696 w 292245"/>
              <a:gd name="connsiteY13" fmla="*/ 115173 h 29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45" h="292245">
                <a:moveTo>
                  <a:pt x="286246" y="187633"/>
                </a:moveTo>
                <a:cubicBezTo>
                  <a:pt x="267977" y="249359"/>
                  <a:pt x="210266" y="292345"/>
                  <a:pt x="145838" y="292245"/>
                </a:cubicBezTo>
                <a:cubicBezTo>
                  <a:pt x="65271" y="292072"/>
                  <a:pt x="-148" y="226404"/>
                  <a:pt x="0" y="145838"/>
                </a:cubicBezTo>
                <a:cubicBezTo>
                  <a:pt x="25" y="131807"/>
                  <a:pt x="2058" y="117949"/>
                  <a:pt x="5999" y="104612"/>
                </a:cubicBezTo>
                <a:cubicBezTo>
                  <a:pt x="24269" y="42886"/>
                  <a:pt x="82004" y="-99"/>
                  <a:pt x="146408" y="0"/>
                </a:cubicBezTo>
                <a:cubicBezTo>
                  <a:pt x="226974" y="149"/>
                  <a:pt x="292394" y="65842"/>
                  <a:pt x="292245" y="146408"/>
                </a:cubicBezTo>
                <a:cubicBezTo>
                  <a:pt x="292221" y="160439"/>
                  <a:pt x="290188" y="174296"/>
                  <a:pt x="286246" y="187633"/>
                </a:cubicBezTo>
                <a:close/>
                <a:moveTo>
                  <a:pt x="41696" y="115173"/>
                </a:moveTo>
                <a:cubicBezTo>
                  <a:pt x="38746" y="125114"/>
                  <a:pt x="37259" y="135451"/>
                  <a:pt x="37234" y="145912"/>
                </a:cubicBezTo>
                <a:cubicBezTo>
                  <a:pt x="37110" y="205953"/>
                  <a:pt x="85872" y="254887"/>
                  <a:pt x="145912" y="255011"/>
                </a:cubicBezTo>
                <a:cubicBezTo>
                  <a:pt x="193930" y="255110"/>
                  <a:pt x="236940" y="223057"/>
                  <a:pt x="250549" y="177073"/>
                </a:cubicBezTo>
                <a:cubicBezTo>
                  <a:pt x="253474" y="167157"/>
                  <a:pt x="254987" y="156795"/>
                  <a:pt x="255011" y="146333"/>
                </a:cubicBezTo>
                <a:cubicBezTo>
                  <a:pt x="255135" y="86293"/>
                  <a:pt x="206374" y="37358"/>
                  <a:pt x="146333" y="37234"/>
                </a:cubicBezTo>
                <a:cubicBezTo>
                  <a:pt x="98316" y="37135"/>
                  <a:pt x="55306" y="69188"/>
                  <a:pt x="41696" y="115173"/>
                </a:cubicBezTo>
                <a:close/>
              </a:path>
            </a:pathLst>
          </a:custGeom>
          <a:solidFill>
            <a:srgbClr val="FFFFFF"/>
          </a:solidFill>
          <a:ln w="0"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28CCDB81-F7FC-6EF1-1807-B8BDB3789BDA}"/>
              </a:ext>
            </a:extLst>
          </p:cNvPr>
          <p:cNvSpPr/>
          <p:nvPr/>
        </p:nvSpPr>
        <p:spPr>
          <a:xfrm>
            <a:off x="6454379" y="2540943"/>
            <a:ext cx="292234" cy="292310"/>
          </a:xfrm>
          <a:custGeom>
            <a:avLst/>
            <a:gdLst>
              <a:gd name="connsiteX0" fmla="*/ 286216 w 292234"/>
              <a:gd name="connsiteY0" fmla="*/ 187665 h 292310"/>
              <a:gd name="connsiteX1" fmla="*/ 224886 w 292234"/>
              <a:gd name="connsiteY1" fmla="*/ 269223 h 292310"/>
              <a:gd name="connsiteX2" fmla="*/ 114795 w 292234"/>
              <a:gd name="connsiteY2" fmla="*/ 288857 h 292310"/>
              <a:gd name="connsiteX3" fmla="*/ 23049 w 292234"/>
              <a:gd name="connsiteY3" fmla="*/ 224900 h 292310"/>
              <a:gd name="connsiteX4" fmla="*/ 6018 w 292234"/>
              <a:gd name="connsiteY4" fmla="*/ 104645 h 292310"/>
              <a:gd name="connsiteX5" fmla="*/ 67348 w 292234"/>
              <a:gd name="connsiteY5" fmla="*/ 23087 h 292310"/>
              <a:gd name="connsiteX6" fmla="*/ 177439 w 292234"/>
              <a:gd name="connsiteY6" fmla="*/ 3453 h 292310"/>
              <a:gd name="connsiteX7" fmla="*/ 269185 w 292234"/>
              <a:gd name="connsiteY7" fmla="*/ 67411 h 292310"/>
              <a:gd name="connsiteX8" fmla="*/ 286216 w 292234"/>
              <a:gd name="connsiteY8" fmla="*/ 187690 h 292310"/>
              <a:gd name="connsiteX9" fmla="*/ 41740 w 292234"/>
              <a:gd name="connsiteY9" fmla="*/ 115181 h 292310"/>
              <a:gd name="connsiteX10" fmla="*/ 54433 w 292234"/>
              <a:gd name="connsiteY10" fmla="*/ 204820 h 292310"/>
              <a:gd name="connsiteX11" fmla="*/ 122803 w 292234"/>
              <a:gd name="connsiteY11" fmla="*/ 252490 h 292310"/>
              <a:gd name="connsiteX12" fmla="*/ 204856 w 292234"/>
              <a:gd name="connsiteY12" fmla="*/ 237840 h 292310"/>
              <a:gd name="connsiteX13" fmla="*/ 250544 w 292234"/>
              <a:gd name="connsiteY13" fmla="*/ 177080 h 292310"/>
              <a:gd name="connsiteX14" fmla="*/ 237851 w 292234"/>
              <a:gd name="connsiteY14" fmla="*/ 87441 h 292310"/>
              <a:gd name="connsiteX15" fmla="*/ 169506 w 292234"/>
              <a:gd name="connsiteY15" fmla="*/ 39770 h 292310"/>
              <a:gd name="connsiteX16" fmla="*/ 87453 w 292234"/>
              <a:gd name="connsiteY16" fmla="*/ 54421 h 292310"/>
              <a:gd name="connsiteX17" fmla="*/ 41765 w 292234"/>
              <a:gd name="connsiteY17" fmla="*/ 115181 h 2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234" h="292310">
                <a:moveTo>
                  <a:pt x="286216" y="187665"/>
                </a:moveTo>
                <a:cubicBezTo>
                  <a:pt x="276250" y="221305"/>
                  <a:pt x="254485" y="250259"/>
                  <a:pt x="224886" y="269223"/>
                </a:cubicBezTo>
                <a:cubicBezTo>
                  <a:pt x="192015" y="290245"/>
                  <a:pt x="152922" y="297236"/>
                  <a:pt x="114795" y="288857"/>
                </a:cubicBezTo>
                <a:cubicBezTo>
                  <a:pt x="76669" y="280478"/>
                  <a:pt x="44095" y="257771"/>
                  <a:pt x="23049" y="224900"/>
                </a:cubicBezTo>
                <a:cubicBezTo>
                  <a:pt x="193" y="189178"/>
                  <a:pt x="-6029" y="145350"/>
                  <a:pt x="6018" y="104645"/>
                </a:cubicBezTo>
                <a:cubicBezTo>
                  <a:pt x="15984" y="71005"/>
                  <a:pt x="37749" y="42026"/>
                  <a:pt x="67348" y="23087"/>
                </a:cubicBezTo>
                <a:cubicBezTo>
                  <a:pt x="100219" y="2065"/>
                  <a:pt x="139312" y="-4925"/>
                  <a:pt x="177439" y="3453"/>
                </a:cubicBezTo>
                <a:cubicBezTo>
                  <a:pt x="215565" y="11832"/>
                  <a:pt x="248139" y="34540"/>
                  <a:pt x="269185" y="67411"/>
                </a:cubicBezTo>
                <a:cubicBezTo>
                  <a:pt x="292041" y="103133"/>
                  <a:pt x="298264" y="146961"/>
                  <a:pt x="286216" y="187690"/>
                </a:cubicBezTo>
                <a:close/>
                <a:moveTo>
                  <a:pt x="41740" y="115181"/>
                </a:moveTo>
                <a:cubicBezTo>
                  <a:pt x="32767" y="145523"/>
                  <a:pt x="37377" y="178196"/>
                  <a:pt x="54433" y="204820"/>
                </a:cubicBezTo>
                <a:cubicBezTo>
                  <a:pt x="70100" y="229312"/>
                  <a:pt x="94394" y="246243"/>
                  <a:pt x="122803" y="252490"/>
                </a:cubicBezTo>
                <a:cubicBezTo>
                  <a:pt x="151211" y="258713"/>
                  <a:pt x="180339" y="253507"/>
                  <a:pt x="204856" y="237840"/>
                </a:cubicBezTo>
                <a:cubicBezTo>
                  <a:pt x="226894" y="223735"/>
                  <a:pt x="243132" y="202143"/>
                  <a:pt x="250544" y="177080"/>
                </a:cubicBezTo>
                <a:cubicBezTo>
                  <a:pt x="259517" y="146738"/>
                  <a:pt x="254907" y="114065"/>
                  <a:pt x="237851" y="87441"/>
                </a:cubicBezTo>
                <a:cubicBezTo>
                  <a:pt x="222184" y="62949"/>
                  <a:pt x="197890" y="46017"/>
                  <a:pt x="169506" y="39770"/>
                </a:cubicBezTo>
                <a:cubicBezTo>
                  <a:pt x="141097" y="33548"/>
                  <a:pt x="111970" y="38754"/>
                  <a:pt x="87453" y="54421"/>
                </a:cubicBezTo>
                <a:cubicBezTo>
                  <a:pt x="65390" y="68526"/>
                  <a:pt x="49177" y="90093"/>
                  <a:pt x="41765" y="115181"/>
                </a:cubicBezTo>
                <a:close/>
              </a:path>
            </a:pathLst>
          </a:custGeom>
          <a:solidFill>
            <a:srgbClr val="FFFFFF"/>
          </a:solidFill>
          <a:ln w="0"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F6315AE1-866D-5A12-0990-923E398E63E9}"/>
              </a:ext>
            </a:extLst>
          </p:cNvPr>
          <p:cNvSpPr/>
          <p:nvPr/>
        </p:nvSpPr>
        <p:spPr>
          <a:xfrm>
            <a:off x="6529040" y="4234017"/>
            <a:ext cx="136459" cy="136477"/>
          </a:xfrm>
          <a:custGeom>
            <a:avLst/>
            <a:gdLst>
              <a:gd name="connsiteX0" fmla="*/ 31234 w 136459"/>
              <a:gd name="connsiteY0" fmla="*/ 125553 h 136477"/>
              <a:gd name="connsiteX1" fmla="*/ 10907 w 136459"/>
              <a:gd name="connsiteY1" fmla="*/ 31228 h 136477"/>
              <a:gd name="connsiteX2" fmla="*/ 105231 w 136459"/>
              <a:gd name="connsiteY2" fmla="*/ 10925 h 136477"/>
              <a:gd name="connsiteX3" fmla="*/ 125534 w 136459"/>
              <a:gd name="connsiteY3" fmla="*/ 105250 h 136477"/>
              <a:gd name="connsiteX4" fmla="*/ 31210 w 136459"/>
              <a:gd name="connsiteY4" fmla="*/ 125553 h 13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9" h="136477">
                <a:moveTo>
                  <a:pt x="31234" y="125553"/>
                </a:moveTo>
                <a:cubicBezTo>
                  <a:pt x="-422" y="105126"/>
                  <a:pt x="-9520" y="62884"/>
                  <a:pt x="10907" y="31228"/>
                </a:cubicBezTo>
                <a:cubicBezTo>
                  <a:pt x="31358" y="-429"/>
                  <a:pt x="73575" y="-9526"/>
                  <a:pt x="105231" y="10925"/>
                </a:cubicBezTo>
                <a:cubicBezTo>
                  <a:pt x="136888" y="31377"/>
                  <a:pt x="145986" y="73594"/>
                  <a:pt x="125534" y="105250"/>
                </a:cubicBezTo>
                <a:cubicBezTo>
                  <a:pt x="105083" y="136906"/>
                  <a:pt x="62866" y="146004"/>
                  <a:pt x="31210" y="125553"/>
                </a:cubicBezTo>
                <a:close/>
              </a:path>
            </a:pathLst>
          </a:custGeom>
          <a:solidFill>
            <a:srgbClr val="FFFFFF"/>
          </a:solidFill>
          <a:ln w="0"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3494A8C5-677E-6448-4006-1D8D2E6A2E31}"/>
              </a:ext>
            </a:extLst>
          </p:cNvPr>
          <p:cNvSpPr/>
          <p:nvPr/>
        </p:nvSpPr>
        <p:spPr>
          <a:xfrm>
            <a:off x="6767838" y="3427032"/>
            <a:ext cx="136467" cy="136467"/>
          </a:xfrm>
          <a:custGeom>
            <a:avLst/>
            <a:gdLst>
              <a:gd name="connsiteX0" fmla="*/ 68097 w 136467"/>
              <a:gd name="connsiteY0" fmla="*/ 136467 h 136467"/>
              <a:gd name="connsiteX1" fmla="*/ 0 w 136467"/>
              <a:gd name="connsiteY1" fmla="*/ 68097 h 136467"/>
              <a:gd name="connsiteX2" fmla="*/ 68370 w 136467"/>
              <a:gd name="connsiteY2" fmla="*/ 0 h 136467"/>
              <a:gd name="connsiteX3" fmla="*/ 136467 w 136467"/>
              <a:gd name="connsiteY3" fmla="*/ 68370 h 136467"/>
              <a:gd name="connsiteX4" fmla="*/ 68097 w 136467"/>
              <a:gd name="connsiteY4" fmla="*/ 136467 h 13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67" h="136467">
                <a:moveTo>
                  <a:pt x="68097" y="136467"/>
                </a:moveTo>
                <a:cubicBezTo>
                  <a:pt x="30417" y="136393"/>
                  <a:pt x="-74" y="105778"/>
                  <a:pt x="0" y="68097"/>
                </a:cubicBezTo>
                <a:cubicBezTo>
                  <a:pt x="75" y="30417"/>
                  <a:pt x="30690" y="-74"/>
                  <a:pt x="68370" y="0"/>
                </a:cubicBezTo>
                <a:cubicBezTo>
                  <a:pt x="106050" y="74"/>
                  <a:pt x="136541" y="30690"/>
                  <a:pt x="136467" y="68370"/>
                </a:cubicBezTo>
                <a:cubicBezTo>
                  <a:pt x="136393" y="106050"/>
                  <a:pt x="105778" y="136542"/>
                  <a:pt x="68097" y="136467"/>
                </a:cubicBezTo>
                <a:close/>
              </a:path>
            </a:pathLst>
          </a:custGeom>
          <a:solidFill>
            <a:srgbClr val="FFFFFF"/>
          </a:solidFill>
          <a:ln w="0"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B7CA1EDE-4C07-89AD-D3EA-28013F602C2D}"/>
              </a:ext>
            </a:extLst>
          </p:cNvPr>
          <p:cNvSpPr/>
          <p:nvPr/>
        </p:nvSpPr>
        <p:spPr>
          <a:xfrm>
            <a:off x="6532386" y="2619062"/>
            <a:ext cx="136518" cy="136518"/>
          </a:xfrm>
          <a:custGeom>
            <a:avLst/>
            <a:gdLst>
              <a:gd name="connsiteX0" fmla="*/ 105035 w 136518"/>
              <a:gd name="connsiteY0" fmla="*/ 125759 h 136518"/>
              <a:gd name="connsiteX1" fmla="*/ 10759 w 136518"/>
              <a:gd name="connsiteY1" fmla="*/ 105035 h 136518"/>
              <a:gd name="connsiteX2" fmla="*/ 31484 w 136518"/>
              <a:gd name="connsiteY2" fmla="*/ 10759 h 136518"/>
              <a:gd name="connsiteX3" fmla="*/ 125759 w 136518"/>
              <a:gd name="connsiteY3" fmla="*/ 31484 h 136518"/>
              <a:gd name="connsiteX4" fmla="*/ 105035 w 136518"/>
              <a:gd name="connsiteY4" fmla="*/ 125759 h 13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18" h="136518">
                <a:moveTo>
                  <a:pt x="105035" y="125759"/>
                </a:moveTo>
                <a:cubicBezTo>
                  <a:pt x="73279" y="146061"/>
                  <a:pt x="31087" y="136790"/>
                  <a:pt x="10759" y="105035"/>
                </a:cubicBezTo>
                <a:cubicBezTo>
                  <a:pt x="-9543" y="73279"/>
                  <a:pt x="-272" y="31087"/>
                  <a:pt x="31484" y="10759"/>
                </a:cubicBezTo>
                <a:cubicBezTo>
                  <a:pt x="63239" y="-9543"/>
                  <a:pt x="105431" y="-272"/>
                  <a:pt x="125759" y="31484"/>
                </a:cubicBezTo>
                <a:cubicBezTo>
                  <a:pt x="146061" y="63239"/>
                  <a:pt x="136790" y="105431"/>
                  <a:pt x="105035" y="125759"/>
                </a:cubicBezTo>
                <a:close/>
              </a:path>
            </a:pathLst>
          </a:custGeom>
          <a:solidFill>
            <a:srgbClr val="FFFFFF"/>
          </a:solidFill>
          <a:ln w="0" cap="flat">
            <a:noFill/>
            <a:prstDash val="solid"/>
            <a:miter/>
          </a:ln>
        </p:spPr>
        <p:txBody>
          <a:bodyPr rtlCol="0" anchor="ctr"/>
          <a:lstStyle/>
          <a:p>
            <a:endParaRPr lang="en-IN"/>
          </a:p>
        </p:txBody>
      </p:sp>
      <p:sp>
        <p:nvSpPr>
          <p:cNvPr id="32" name="TextBox 31">
            <a:extLst>
              <a:ext uri="{FF2B5EF4-FFF2-40B4-BE49-F238E27FC236}">
                <a16:creationId xmlns:a16="http://schemas.microsoft.com/office/drawing/2014/main" id="{8E25EC3B-2AC4-5064-7A9E-575BCC261534}"/>
              </a:ext>
            </a:extLst>
          </p:cNvPr>
          <p:cNvSpPr txBox="1"/>
          <p:nvPr/>
        </p:nvSpPr>
        <p:spPr>
          <a:xfrm>
            <a:off x="4807530" y="3256576"/>
            <a:ext cx="2092911" cy="461663"/>
          </a:xfrm>
          <a:prstGeom prst="rect">
            <a:avLst/>
          </a:prstGeom>
          <a:ln w="25400">
            <a:miter lim="400000"/>
          </a:ln>
        </p:spPr>
        <p:txBody>
          <a:bodyPr wrap="square" lIns="91440" tIns="91439" rIns="91440" bIns="91439" anchor="t">
            <a:spAutoFit/>
          </a:bodyPr>
          <a:lstStyle>
            <a:defPPr>
              <a:defRPr lang="en-US"/>
            </a:defPPr>
            <a:lvl1pPr>
              <a:spcBef>
                <a:spcPts val="1000"/>
              </a:spcBef>
              <a:defRPr sz="2000" spc="36">
                <a:latin typeface="ATT Aleck Sans Medium" panose="020B0603020203020204" pitchFamily="34" charset="0"/>
                <a:cs typeface="ATT Aleck Sans Medium" panose="020B0603020203020204" pitchFamily="34" charset="0"/>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00" cap="none" spc="36" normalizeH="0" baseline="0" noProof="0">
                <a:ln>
                  <a:noFill/>
                </a:ln>
                <a:solidFill>
                  <a:schemeClr val="bg1"/>
                </a:solidFill>
                <a:effectLst/>
                <a:uLnTx/>
                <a:uFillTx/>
                <a:latin typeface="ATT Aleck Sans Medium" panose="020B0603020203020204" pitchFamily="34" charset="0"/>
                <a:ea typeface="Calibri"/>
                <a:cs typeface="ATT Aleck Sans Medium" panose="020B0603020203020204" pitchFamily="34" charset="0"/>
              </a:rPr>
              <a:t>Scenarios</a:t>
            </a:r>
          </a:p>
        </p:txBody>
      </p:sp>
      <p:sp>
        <p:nvSpPr>
          <p:cNvPr id="2" name="TextBox 1">
            <a:extLst>
              <a:ext uri="{FF2B5EF4-FFF2-40B4-BE49-F238E27FC236}">
                <a16:creationId xmlns:a16="http://schemas.microsoft.com/office/drawing/2014/main" id="{4895AA79-18B5-2DC7-0C3B-D3E0C2CA7410}"/>
              </a:ext>
            </a:extLst>
          </p:cNvPr>
          <p:cNvSpPr txBox="1"/>
          <p:nvPr/>
        </p:nvSpPr>
        <p:spPr>
          <a:xfrm>
            <a:off x="552050" y="1319664"/>
            <a:ext cx="3634187" cy="4104009"/>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dirty="0">
                <a:ln>
                  <a:noFill/>
                </a:ln>
                <a:solidFill>
                  <a:prstClr val="white"/>
                </a:solidFill>
                <a:effectLst/>
                <a:uLnTx/>
                <a:uFillTx/>
                <a:latin typeface="ATT Aleck Sans" panose="020B0503020203020204" pitchFamily="34" charset="0"/>
              </a:rPr>
              <a:t>Instructions: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800" dirty="0">
              <a:latin typeface="ATT Aleck Sans" panose="020B0503020203020204" pitchFamily="34" charset="0"/>
            </a:endParaRPr>
          </a:p>
          <a:p>
            <a:pPr marL="0" indent="0">
              <a:lnSpc>
                <a:spcPct val="150000"/>
              </a:lnSpc>
              <a:buNone/>
            </a:pPr>
            <a:r>
              <a:rPr lang="en-US" sz="1800" dirty="0">
                <a:latin typeface="ATT Aleck Sans" panose="020B0503020203020204" pitchFamily="34" charset="0"/>
              </a:rPr>
              <a:t>In your breakout group:</a:t>
            </a:r>
          </a:p>
          <a:p>
            <a:pPr>
              <a:lnSpc>
                <a:spcPct val="150000"/>
              </a:lnSpc>
            </a:pPr>
            <a:r>
              <a:rPr lang="en-US" sz="1800" dirty="0">
                <a:latin typeface="ATT Aleck Sans" panose="020B0503020203020204" pitchFamily="34" charset="0"/>
              </a:rPr>
              <a:t>Review your outreach scenario.</a:t>
            </a:r>
          </a:p>
          <a:p>
            <a:pPr>
              <a:lnSpc>
                <a:spcPct val="150000"/>
              </a:lnSpc>
            </a:pPr>
            <a:r>
              <a:rPr lang="en-US" sz="1800" dirty="0">
                <a:latin typeface="ATT Aleck Sans" panose="020B0503020203020204" pitchFamily="34" charset="0"/>
              </a:rPr>
              <a:t>Draft a short message (email, LinkedIn, or call opener).</a:t>
            </a:r>
          </a:p>
          <a:p>
            <a:pPr>
              <a:lnSpc>
                <a:spcPct val="150000"/>
              </a:lnSpc>
            </a:pPr>
            <a:r>
              <a:rPr lang="en-US" sz="1800" dirty="0">
                <a:latin typeface="ATT Aleck Sans" panose="020B0503020203020204" pitchFamily="34" charset="0"/>
              </a:rPr>
              <a:t>Choose one team member to present it.</a:t>
            </a:r>
          </a:p>
          <a:p>
            <a:pPr>
              <a:lnSpc>
                <a:spcPct val="150000"/>
              </a:lnSpc>
            </a:pPr>
            <a:r>
              <a:rPr lang="en-US" sz="1800" dirty="0">
                <a:latin typeface="ATT Aleck Sans" panose="020B0503020203020204" pitchFamily="34" charset="0"/>
              </a:rPr>
              <a:t>Other groups will vote on the most engaging message.</a:t>
            </a:r>
          </a:p>
        </p:txBody>
      </p:sp>
      <p:grpSp>
        <p:nvGrpSpPr>
          <p:cNvPr id="9" name="Group 8">
            <a:extLst>
              <a:ext uri="{FF2B5EF4-FFF2-40B4-BE49-F238E27FC236}">
                <a16:creationId xmlns:a16="http://schemas.microsoft.com/office/drawing/2014/main" id="{A950F862-391E-9BE2-6AA3-A744D146ED96}"/>
              </a:ext>
            </a:extLst>
          </p:cNvPr>
          <p:cNvGrpSpPr/>
          <p:nvPr/>
        </p:nvGrpSpPr>
        <p:grpSpPr>
          <a:xfrm>
            <a:off x="6969860" y="1753413"/>
            <a:ext cx="4425696" cy="1042878"/>
            <a:chOff x="7004785" y="1772463"/>
            <a:chExt cx="4425696" cy="1042878"/>
          </a:xfrm>
        </p:grpSpPr>
        <p:grpSp>
          <p:nvGrpSpPr>
            <p:cNvPr id="66" name="Group 65">
              <a:extLst>
                <a:ext uri="{FF2B5EF4-FFF2-40B4-BE49-F238E27FC236}">
                  <a16:creationId xmlns:a16="http://schemas.microsoft.com/office/drawing/2014/main" id="{DAB0C151-6798-A8E9-0260-8AE8D6D141FC}"/>
                </a:ext>
              </a:extLst>
            </p:cNvPr>
            <p:cNvGrpSpPr/>
            <p:nvPr/>
          </p:nvGrpSpPr>
          <p:grpSpPr>
            <a:xfrm>
              <a:off x="7004785" y="1772463"/>
              <a:ext cx="4425696" cy="1042878"/>
              <a:chOff x="7357469" y="1723340"/>
              <a:chExt cx="4425696" cy="1042878"/>
            </a:xfrm>
          </p:grpSpPr>
          <p:sp>
            <p:nvSpPr>
              <p:cNvPr id="23" name="Rectangle: Rounded Corners 22">
                <a:extLst>
                  <a:ext uri="{FF2B5EF4-FFF2-40B4-BE49-F238E27FC236}">
                    <a16:creationId xmlns:a16="http://schemas.microsoft.com/office/drawing/2014/main" id="{C66A9C55-2869-0815-50E4-7C355B2E4EF8}"/>
                  </a:ext>
                </a:extLst>
              </p:cNvPr>
              <p:cNvSpPr/>
              <p:nvPr/>
            </p:nvSpPr>
            <p:spPr>
              <a:xfrm>
                <a:off x="7357469" y="1723340"/>
                <a:ext cx="4425696" cy="1042878"/>
              </a:xfrm>
              <a:prstGeom prst="roundRect">
                <a:avLst>
                  <a:gd name="adj" fmla="val 15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sp>
            <p:nvSpPr>
              <p:cNvPr id="26"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BB95DC24-E268-8DB5-C720-B633DC5E9608}"/>
                  </a:ext>
                </a:extLst>
              </p:cNvPr>
              <p:cNvSpPr txBox="1"/>
              <p:nvPr/>
            </p:nvSpPr>
            <p:spPr>
              <a:xfrm>
                <a:off x="8403944" y="1892960"/>
                <a:ext cx="3188694" cy="738664"/>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TT Aleck Sans" panose="020B0503020203020204" pitchFamily="34" charset="0"/>
                    <a:cs typeface="ATT Aleck Sans" panose="020B0503020203020204" pitchFamily="34" charset="0"/>
                  </a:rPr>
                  <a:t>Healthcare: </a:t>
                </a:r>
                <a:r>
                  <a:rPr lang="en-US" sz="1600" dirty="0" err="1">
                    <a:latin typeface="ATT Aleck Sans" panose="020B0503020203020204" pitchFamily="34" charset="0"/>
                    <a:cs typeface="ATT Aleck Sans" panose="020B0503020203020204" pitchFamily="34" charset="0"/>
                  </a:rPr>
                  <a:t>BrightMed’s</a:t>
                </a:r>
                <a:r>
                  <a:rPr lang="en-US" sz="1600" dirty="0">
                    <a:latin typeface="ATT Aleck Sans" panose="020B0503020203020204" pitchFamily="34" charset="0"/>
                    <a:cs typeface="ATT Aleck Sans" panose="020B0503020203020204" pitchFamily="34" charset="0"/>
                  </a:rPr>
                  <a:t> CIO </a:t>
                </a:r>
                <a:r>
                  <a:rPr lang="en-US" sz="1600" dirty="0" err="1">
                    <a:latin typeface="ATT Aleck Sans" panose="020B0503020203020204" pitchFamily="34" charset="0"/>
                    <a:cs typeface="ATT Aleck Sans" panose="020B0503020203020204" pitchFamily="34" charset="0"/>
                  </a:rPr>
                  <a:t>ABCended</a:t>
                </a:r>
                <a:r>
                  <a:rPr lang="en-US" sz="1600" dirty="0">
                    <a:latin typeface="ATT Aleck Sans" panose="020B0503020203020204" pitchFamily="34" charset="0"/>
                    <a:cs typeface="ATT Aleck Sans" panose="020B0503020203020204" pitchFamily="34" charset="0"/>
                  </a:rPr>
                  <a:t> an ABC webinar. Write a LinkedIn message.</a:t>
                </a:r>
              </a:p>
            </p:txBody>
          </p:sp>
        </p:grpSp>
        <p:sp>
          <p:nvSpPr>
            <p:cNvPr id="65" name="Rectangle: Rounded Corners 64">
              <a:extLst>
                <a:ext uri="{FF2B5EF4-FFF2-40B4-BE49-F238E27FC236}">
                  <a16:creationId xmlns:a16="http://schemas.microsoft.com/office/drawing/2014/main" id="{54A7C377-BB8D-A578-A1C4-C6A5B0FDDEAB}"/>
                </a:ext>
              </a:extLst>
            </p:cNvPr>
            <p:cNvSpPr/>
            <p:nvPr/>
          </p:nvSpPr>
          <p:spPr>
            <a:xfrm>
              <a:off x="7139120" y="1893390"/>
              <a:ext cx="793271" cy="793280"/>
            </a:xfrm>
            <a:prstGeom prst="roundRect">
              <a:avLst/>
            </a:prstGeom>
            <a:solidFill>
              <a:srgbClr val="009FDB"/>
            </a:solidFill>
            <a:ln w="0" cap="flat">
              <a:noFill/>
              <a:prstDash val="solid"/>
              <a:miter/>
            </a:ln>
          </p:spPr>
          <p:txBody>
            <a:bodyPr rtlCol="0" anchor="ctr"/>
            <a:lstStyle/>
            <a:p>
              <a:endParaRPr lang="en-IN" dirty="0"/>
            </a:p>
          </p:txBody>
        </p:sp>
        <p:sp>
          <p:nvSpPr>
            <p:cNvPr id="5" name="TextBox 4">
              <a:extLst>
                <a:ext uri="{FF2B5EF4-FFF2-40B4-BE49-F238E27FC236}">
                  <a16:creationId xmlns:a16="http://schemas.microsoft.com/office/drawing/2014/main" id="{08CD5DD3-809D-9D36-3E06-5E9D1E934FBB}"/>
                </a:ext>
              </a:extLst>
            </p:cNvPr>
            <p:cNvSpPr txBox="1"/>
            <p:nvPr/>
          </p:nvSpPr>
          <p:spPr>
            <a:xfrm>
              <a:off x="7143157" y="2036558"/>
              <a:ext cx="783829"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1</a:t>
              </a:r>
            </a:p>
          </p:txBody>
        </p:sp>
      </p:grpSp>
      <p:grpSp>
        <p:nvGrpSpPr>
          <p:cNvPr id="8" name="Group 7">
            <a:extLst>
              <a:ext uri="{FF2B5EF4-FFF2-40B4-BE49-F238E27FC236}">
                <a16:creationId xmlns:a16="http://schemas.microsoft.com/office/drawing/2014/main" id="{4B1ACC42-FC65-A5CC-F903-984A25D3DFF8}"/>
              </a:ext>
            </a:extLst>
          </p:cNvPr>
          <p:cNvGrpSpPr/>
          <p:nvPr/>
        </p:nvGrpSpPr>
        <p:grpSpPr>
          <a:xfrm>
            <a:off x="7063602" y="2982604"/>
            <a:ext cx="4601746" cy="1042878"/>
            <a:chOff x="7025502" y="2982604"/>
            <a:chExt cx="4601746" cy="1042878"/>
          </a:xfrm>
        </p:grpSpPr>
        <p:grpSp>
          <p:nvGrpSpPr>
            <p:cNvPr id="71" name="Group 70">
              <a:extLst>
                <a:ext uri="{FF2B5EF4-FFF2-40B4-BE49-F238E27FC236}">
                  <a16:creationId xmlns:a16="http://schemas.microsoft.com/office/drawing/2014/main" id="{E818FC8B-AE3B-C674-7964-EA88DC057013}"/>
                </a:ext>
              </a:extLst>
            </p:cNvPr>
            <p:cNvGrpSpPr/>
            <p:nvPr/>
          </p:nvGrpSpPr>
          <p:grpSpPr>
            <a:xfrm>
              <a:off x="7149378" y="2982604"/>
              <a:ext cx="4477870" cy="1042878"/>
              <a:chOff x="7357469" y="1723340"/>
              <a:chExt cx="4477870" cy="1042878"/>
            </a:xfrm>
          </p:grpSpPr>
          <p:sp>
            <p:nvSpPr>
              <p:cNvPr id="72" name="Rectangle: Rounded Corners 71">
                <a:extLst>
                  <a:ext uri="{FF2B5EF4-FFF2-40B4-BE49-F238E27FC236}">
                    <a16:creationId xmlns:a16="http://schemas.microsoft.com/office/drawing/2014/main" id="{D0149E57-6D7B-BBCD-0961-B06428C0623B}"/>
                  </a:ext>
                </a:extLst>
              </p:cNvPr>
              <p:cNvSpPr/>
              <p:nvPr/>
            </p:nvSpPr>
            <p:spPr>
              <a:xfrm>
                <a:off x="7357469" y="1723340"/>
                <a:ext cx="4477870" cy="1042878"/>
              </a:xfrm>
              <a:prstGeom prst="roundRect">
                <a:avLst>
                  <a:gd name="adj" fmla="val 156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dirty="0">
                  <a:ln>
                    <a:noFill/>
                  </a:ln>
                  <a:solidFill>
                    <a:srgbClr val="0079B1"/>
                  </a:solidFill>
                  <a:effectLst/>
                  <a:uLnTx/>
                  <a:uFillTx/>
                  <a:latin typeface="Aptos" panose="02110004020202020204"/>
                  <a:ea typeface="+mn-ea"/>
                  <a:cs typeface="+mn-cs"/>
                </a:endParaRPr>
              </a:p>
            </p:txBody>
          </p:sp>
          <p:sp>
            <p:nvSpPr>
              <p:cNvPr id="73"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AD45C1CB-2646-7CEB-C859-FBE5771F86EE}"/>
                  </a:ext>
                </a:extLst>
              </p:cNvPr>
              <p:cNvSpPr txBox="1"/>
              <p:nvPr/>
            </p:nvSpPr>
            <p:spPr>
              <a:xfrm>
                <a:off x="8399560" y="1904637"/>
                <a:ext cx="3204087" cy="738664"/>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TT Aleck Sans" panose="020B0503020203020204" pitchFamily="34" charset="0"/>
                    <a:cs typeface="ATT Aleck Sans" panose="020B0503020203020204" pitchFamily="34" charset="0"/>
                  </a:rPr>
                  <a:t>Logistics: </a:t>
                </a:r>
                <a:r>
                  <a:rPr lang="en-US" sz="1600" dirty="0" err="1">
                    <a:latin typeface="ATT Aleck Sans" panose="020B0503020203020204" pitchFamily="34" charset="0"/>
                    <a:cs typeface="ATT Aleck Sans" panose="020B0503020203020204" pitchFamily="34" charset="0"/>
                  </a:rPr>
                  <a:t>SpeedLogix</a:t>
                </a:r>
                <a:r>
                  <a:rPr lang="en-US" sz="1600" dirty="0">
                    <a:latin typeface="ATT Aleck Sans" panose="020B0503020203020204" pitchFamily="34" charset="0"/>
                    <a:cs typeface="ATT Aleck Sans" panose="020B0503020203020204" pitchFamily="34" charset="0"/>
                  </a:rPr>
                  <a:t> operations head posted about delivery delays. Draft a cold call opener.</a:t>
                </a:r>
              </a:p>
            </p:txBody>
          </p:sp>
        </p:grpSp>
        <p:sp>
          <p:nvSpPr>
            <p:cNvPr id="53" name="Freeform: Shape 52">
              <a:extLst>
                <a:ext uri="{FF2B5EF4-FFF2-40B4-BE49-F238E27FC236}">
                  <a16:creationId xmlns:a16="http://schemas.microsoft.com/office/drawing/2014/main" id="{03A87AAE-2393-E6B3-778B-3059F63167A5}"/>
                </a:ext>
              </a:extLst>
            </p:cNvPr>
            <p:cNvSpPr/>
            <p:nvPr/>
          </p:nvSpPr>
          <p:spPr>
            <a:xfrm>
              <a:off x="7025502" y="3049287"/>
              <a:ext cx="1026391" cy="893891"/>
            </a:xfrm>
            <a:custGeom>
              <a:avLst/>
              <a:gdLst>
                <a:gd name="connsiteX0" fmla="*/ 580251 w 1026391"/>
                <a:gd name="connsiteY0" fmla="*/ 1 h 893891"/>
                <a:gd name="connsiteX1" fmla="*/ 1026391 w 1026391"/>
                <a:gd name="connsiteY1" fmla="*/ 447752 h 893891"/>
                <a:gd name="connsiteX2" fmla="*/ 578640 w 1026391"/>
                <a:gd name="connsiteY2" fmla="*/ 893891 h 893891"/>
                <a:gd name="connsiteX3" fmla="*/ 139764 w 1026391"/>
                <a:gd name="connsiteY3" fmla="*/ 526930 h 893891"/>
                <a:gd name="connsiteX4" fmla="*/ 0 w 1026391"/>
                <a:gd name="connsiteY4" fmla="*/ 445892 h 893891"/>
                <a:gd name="connsiteX5" fmla="*/ 140062 w 1026391"/>
                <a:gd name="connsiteY5" fmla="*/ 365375 h 893891"/>
                <a:gd name="connsiteX6" fmla="*/ 580251 w 1026391"/>
                <a:gd name="connsiteY6" fmla="*/ 1 h 89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391" h="893891">
                  <a:moveTo>
                    <a:pt x="580251" y="1"/>
                  </a:moveTo>
                  <a:cubicBezTo>
                    <a:pt x="827082" y="447"/>
                    <a:pt x="1026837" y="200896"/>
                    <a:pt x="1026391" y="447752"/>
                  </a:cubicBezTo>
                  <a:cubicBezTo>
                    <a:pt x="1025945" y="694582"/>
                    <a:pt x="825495" y="894337"/>
                    <a:pt x="578640" y="893891"/>
                  </a:cubicBezTo>
                  <a:cubicBezTo>
                    <a:pt x="359400" y="893494"/>
                    <a:pt x="177444" y="735262"/>
                    <a:pt x="139764" y="526930"/>
                  </a:cubicBezTo>
                  <a:lnTo>
                    <a:pt x="0" y="445892"/>
                  </a:lnTo>
                  <a:lnTo>
                    <a:pt x="140062" y="365375"/>
                  </a:lnTo>
                  <a:cubicBezTo>
                    <a:pt x="178486" y="157192"/>
                    <a:pt x="360987" y="-396"/>
                    <a:pt x="580251" y="1"/>
                  </a:cubicBezTo>
                  <a:close/>
                </a:path>
              </a:pathLst>
            </a:custGeom>
            <a:solidFill>
              <a:srgbClr val="FFFFFF"/>
            </a:solidFill>
            <a:ln w="0" cap="flat">
              <a:noFill/>
              <a:prstDash val="solid"/>
              <a:miter/>
            </a:ln>
          </p:spPr>
          <p:txBody>
            <a:bodyPr rtlCol="0" anchor="ctr"/>
            <a:lstStyle/>
            <a:p>
              <a:endParaRPr lang="en-IN"/>
            </a:p>
          </p:txBody>
        </p:sp>
        <p:sp>
          <p:nvSpPr>
            <p:cNvPr id="64" name="Rectangle: Rounded Corners 63">
              <a:extLst>
                <a:ext uri="{FF2B5EF4-FFF2-40B4-BE49-F238E27FC236}">
                  <a16:creationId xmlns:a16="http://schemas.microsoft.com/office/drawing/2014/main" id="{07F39215-C449-46D0-8E21-162065EE488D}"/>
                </a:ext>
              </a:extLst>
            </p:cNvPr>
            <p:cNvSpPr/>
            <p:nvPr/>
          </p:nvSpPr>
          <p:spPr>
            <a:xfrm>
              <a:off x="7276688" y="3105453"/>
              <a:ext cx="793271" cy="793280"/>
            </a:xfrm>
            <a:prstGeom prst="roundRect">
              <a:avLst/>
            </a:prstGeom>
            <a:solidFill>
              <a:srgbClr val="009FDB"/>
            </a:solidFill>
            <a:ln w="0" cap="flat">
              <a:noFill/>
              <a:prstDash val="solid"/>
              <a:miter/>
            </a:ln>
          </p:spPr>
          <p:txBody>
            <a:bodyPr rtlCol="0" anchor="ctr"/>
            <a:lstStyle/>
            <a:p>
              <a:endParaRPr lang="en-IN"/>
            </a:p>
          </p:txBody>
        </p:sp>
        <p:sp>
          <p:nvSpPr>
            <p:cNvPr id="6" name="TextBox 5">
              <a:extLst>
                <a:ext uri="{FF2B5EF4-FFF2-40B4-BE49-F238E27FC236}">
                  <a16:creationId xmlns:a16="http://schemas.microsoft.com/office/drawing/2014/main" id="{E1A46B6D-1A04-C81A-709C-EFA2E96AF457}"/>
                </a:ext>
              </a:extLst>
            </p:cNvPr>
            <p:cNvSpPr txBox="1"/>
            <p:nvPr/>
          </p:nvSpPr>
          <p:spPr>
            <a:xfrm>
              <a:off x="7275215" y="3227654"/>
              <a:ext cx="796221"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2</a:t>
              </a:r>
            </a:p>
          </p:txBody>
        </p:sp>
      </p:grpSp>
      <p:grpSp>
        <p:nvGrpSpPr>
          <p:cNvPr id="4" name="Group 3">
            <a:extLst>
              <a:ext uri="{FF2B5EF4-FFF2-40B4-BE49-F238E27FC236}">
                <a16:creationId xmlns:a16="http://schemas.microsoft.com/office/drawing/2014/main" id="{288A24A2-5B8B-80E5-8832-DF369DF4EEA5}"/>
              </a:ext>
            </a:extLst>
          </p:cNvPr>
          <p:cNvGrpSpPr/>
          <p:nvPr/>
        </p:nvGrpSpPr>
        <p:grpSpPr>
          <a:xfrm>
            <a:off x="6969860" y="4206075"/>
            <a:ext cx="4425696" cy="1042878"/>
            <a:chOff x="6900010" y="4225125"/>
            <a:chExt cx="4425696" cy="1042878"/>
          </a:xfrm>
        </p:grpSpPr>
        <p:grpSp>
          <p:nvGrpSpPr>
            <p:cNvPr id="67" name="Group 66">
              <a:extLst>
                <a:ext uri="{FF2B5EF4-FFF2-40B4-BE49-F238E27FC236}">
                  <a16:creationId xmlns:a16="http://schemas.microsoft.com/office/drawing/2014/main" id="{CF8938F1-9560-225E-B109-6B8CE085A5CF}"/>
                </a:ext>
              </a:extLst>
            </p:cNvPr>
            <p:cNvGrpSpPr/>
            <p:nvPr/>
          </p:nvGrpSpPr>
          <p:grpSpPr>
            <a:xfrm>
              <a:off x="6900010" y="4225125"/>
              <a:ext cx="4425696" cy="1042878"/>
              <a:chOff x="7357469" y="1723340"/>
              <a:chExt cx="4425696" cy="1042878"/>
            </a:xfrm>
          </p:grpSpPr>
          <p:sp>
            <p:nvSpPr>
              <p:cNvPr id="68" name="Rectangle: Rounded Corners 67">
                <a:extLst>
                  <a:ext uri="{FF2B5EF4-FFF2-40B4-BE49-F238E27FC236}">
                    <a16:creationId xmlns:a16="http://schemas.microsoft.com/office/drawing/2014/main" id="{EA2BE913-52C3-329E-E482-E6496C318452}"/>
                  </a:ext>
                </a:extLst>
              </p:cNvPr>
              <p:cNvSpPr/>
              <p:nvPr/>
            </p:nvSpPr>
            <p:spPr>
              <a:xfrm>
                <a:off x="7357469" y="1723340"/>
                <a:ext cx="4425696" cy="1042878"/>
              </a:xfrm>
              <a:prstGeom prst="roundRect">
                <a:avLst>
                  <a:gd name="adj" fmla="val 143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 b="0" i="0" u="none" strike="noStrike" kern="1200" cap="none" spc="0" normalizeH="0" baseline="0" noProof="0">
                  <a:ln>
                    <a:noFill/>
                  </a:ln>
                  <a:solidFill>
                    <a:srgbClr val="0079B1"/>
                  </a:solidFill>
                  <a:effectLst/>
                  <a:uLnTx/>
                  <a:uFillTx/>
                  <a:latin typeface="Aptos" panose="02110004020202020204"/>
                  <a:ea typeface="+mn-ea"/>
                  <a:cs typeface="+mn-cs"/>
                </a:endParaRPr>
              </a:p>
            </p:txBody>
          </p:sp>
          <p:sp>
            <p:nvSpPr>
              <p:cNvPr id="6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extLst>
                  <a:ext uri="{FF2B5EF4-FFF2-40B4-BE49-F238E27FC236}">
                    <a16:creationId xmlns:a16="http://schemas.microsoft.com/office/drawing/2014/main" id="{C44BEF76-6E47-4F65-E137-B9092B355C03}"/>
                  </a:ext>
                </a:extLst>
              </p:cNvPr>
              <p:cNvSpPr txBox="1"/>
              <p:nvPr/>
            </p:nvSpPr>
            <p:spPr>
              <a:xfrm>
                <a:off x="8401555" y="1865181"/>
                <a:ext cx="3191083" cy="738664"/>
              </a:xfrm>
              <a:prstGeom prst="rect">
                <a:avLst/>
              </a:prstGeom>
              <a:ln w="25400">
                <a:miter lim="400000"/>
              </a:ln>
              <a:extLst>
                <a:ext uri="{C572A759-6A51-4108-AA02-DFA0A04FC94B}">
                  <ma14:wrappingTextBoxFlag xmlns="" xmlns:lc="http://schemas.openxmlformats.org/drawingml/2006/lockedCanva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TT Aleck Sans" panose="020B0503020203020204" pitchFamily="34" charset="0"/>
                    <a:cs typeface="ATT Aleck Sans" panose="020B0503020203020204" pitchFamily="34" charset="0"/>
                  </a:rPr>
                  <a:t>Education: </a:t>
                </a:r>
                <a:r>
                  <a:rPr lang="en-US" sz="1600" dirty="0" err="1">
                    <a:latin typeface="ATT Aleck Sans" panose="020B0503020203020204" pitchFamily="34" charset="0"/>
                    <a:cs typeface="ATT Aleck Sans" panose="020B0503020203020204" pitchFamily="34" charset="0"/>
                  </a:rPr>
                  <a:t>EduNova’s</a:t>
                </a:r>
                <a:r>
                  <a:rPr lang="en-US" sz="1600" dirty="0">
                    <a:latin typeface="ATT Aleck Sans" panose="020B0503020203020204" pitchFamily="34" charset="0"/>
                    <a:cs typeface="ATT Aleck Sans" panose="020B0503020203020204" pitchFamily="34" charset="0"/>
                  </a:rPr>
                  <a:t> IT manager downloaded a whitepaper. Create a follow-up email.</a:t>
                </a:r>
              </a:p>
            </p:txBody>
          </p:sp>
        </p:grpSp>
        <p:sp>
          <p:nvSpPr>
            <p:cNvPr id="63" name="Rectangle: Rounded Corners 62">
              <a:extLst>
                <a:ext uri="{FF2B5EF4-FFF2-40B4-BE49-F238E27FC236}">
                  <a16:creationId xmlns:a16="http://schemas.microsoft.com/office/drawing/2014/main" id="{5D7C61D2-1AF6-8F9E-0375-E20B3F154244}"/>
                </a:ext>
              </a:extLst>
            </p:cNvPr>
            <p:cNvSpPr/>
            <p:nvPr/>
          </p:nvSpPr>
          <p:spPr>
            <a:xfrm>
              <a:off x="7044541" y="4339658"/>
              <a:ext cx="793271" cy="793280"/>
            </a:xfrm>
            <a:prstGeom prst="roundRect">
              <a:avLst/>
            </a:prstGeom>
            <a:solidFill>
              <a:srgbClr val="009FDB"/>
            </a:solidFill>
            <a:ln w="0" cap="flat">
              <a:noFill/>
              <a:prstDash val="solid"/>
              <a:miter/>
            </a:ln>
          </p:spPr>
          <p:txBody>
            <a:bodyPr rtlCol="0" anchor="ctr"/>
            <a:lstStyle/>
            <a:p>
              <a:endParaRPr lang="en-IN"/>
            </a:p>
          </p:txBody>
        </p:sp>
        <p:sp>
          <p:nvSpPr>
            <p:cNvPr id="7" name="TextBox 6">
              <a:extLst>
                <a:ext uri="{FF2B5EF4-FFF2-40B4-BE49-F238E27FC236}">
                  <a16:creationId xmlns:a16="http://schemas.microsoft.com/office/drawing/2014/main" id="{FC22284B-DCA2-199E-9067-EA9F71F4A046}"/>
                </a:ext>
              </a:extLst>
            </p:cNvPr>
            <p:cNvSpPr txBox="1"/>
            <p:nvPr/>
          </p:nvSpPr>
          <p:spPr>
            <a:xfrm>
              <a:off x="7089026" y="4475428"/>
              <a:ext cx="704301" cy="523220"/>
            </a:xfrm>
            <a:prstGeom prst="rect">
              <a:avLst/>
            </a:prstGeom>
            <a:noFill/>
          </p:spPr>
          <p:txBody>
            <a:bodyPr wrap="square" rtlCol="0">
              <a:spAutoFit/>
            </a:bodyPr>
            <a:lstStyle/>
            <a:p>
              <a:pPr algn="ctr"/>
              <a:r>
                <a:rPr lang="en-US" sz="2800" dirty="0">
                  <a:solidFill>
                    <a:schemeClr val="bg1"/>
                  </a:solidFill>
                  <a:latin typeface="ATT Aleck Sans" panose="020B0503020203020204" pitchFamily="34" charset="0"/>
                  <a:cs typeface="ATT Aleck Sans" panose="020B0503020203020204" pitchFamily="34" charset="0"/>
                </a:rPr>
                <a:t>3</a:t>
              </a:r>
            </a:p>
          </p:txBody>
        </p:sp>
      </p:grpSp>
      <p:sp>
        <p:nvSpPr>
          <p:cNvPr id="11" name="Isosceles Triangle 10">
            <a:extLst>
              <a:ext uri="{FF2B5EF4-FFF2-40B4-BE49-F238E27FC236}">
                <a16:creationId xmlns:a16="http://schemas.microsoft.com/office/drawing/2014/main" id="{A66976A4-3E3D-7A8F-C862-1B599F94B567}"/>
              </a:ext>
            </a:extLst>
          </p:cNvPr>
          <p:cNvSpPr/>
          <p:nvPr/>
        </p:nvSpPr>
        <p:spPr>
          <a:xfrm rot="16200000">
            <a:off x="6813088" y="2375226"/>
            <a:ext cx="171460" cy="159543"/>
          </a:xfrm>
          <a:prstGeom prst="triangle">
            <a:avLst>
              <a:gd name="adj" fmla="val 416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D84E2D9B-DAFA-9F77-6850-DA75CB1BA081}"/>
              </a:ext>
            </a:extLst>
          </p:cNvPr>
          <p:cNvSpPr/>
          <p:nvPr/>
        </p:nvSpPr>
        <p:spPr>
          <a:xfrm rot="5400000" flipV="1">
            <a:off x="6813088" y="4432626"/>
            <a:ext cx="171460" cy="159543"/>
          </a:xfrm>
          <a:prstGeom prst="triangle">
            <a:avLst>
              <a:gd name="adj" fmla="val 416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0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2383-1E0A-4D36-1D24-09B419DC59B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8079F97-4FFC-BDA8-4150-5F8A356A057E}"/>
              </a:ext>
            </a:extLst>
          </p:cNvPr>
          <p:cNvPicPr>
            <a:picLocks noChangeAspect="1"/>
          </p:cNvPicPr>
          <p:nvPr/>
        </p:nvPicPr>
        <p:blipFill>
          <a:blip r:embed="rId4">
            <a:extLst>
              <a:ext uri="{28A0092B-C50C-407E-A947-70E740481C1C}">
                <a14:useLocalDpi xmlns:a14="http://schemas.microsoft.com/office/drawing/2010/main" val="0"/>
              </a:ext>
            </a:extLst>
          </a:blip>
          <a:srcRect l="6646" t="1570" r="3967" b="1570"/>
          <a:stretch>
            <a:fillRect/>
          </a:stretch>
        </p:blipFill>
        <p:spPr>
          <a:xfrm>
            <a:off x="6096002" y="1577518"/>
            <a:ext cx="5545136" cy="4005864"/>
          </a:xfrm>
          <a:custGeom>
            <a:avLst/>
            <a:gdLst>
              <a:gd name="csX0" fmla="*/ 0 w 5545136"/>
              <a:gd name="csY0" fmla="*/ 0 h 4005864"/>
              <a:gd name="csX1" fmla="*/ 5369480 w 5545136"/>
              <a:gd name="csY1" fmla="*/ 0 h 4005864"/>
              <a:gd name="csX2" fmla="*/ 5545136 w 5545136"/>
              <a:gd name="csY2" fmla="*/ 175657 h 4005864"/>
              <a:gd name="csX3" fmla="*/ 5545136 w 5545136"/>
              <a:gd name="csY3" fmla="*/ 3830207 h 4005864"/>
              <a:gd name="csX4" fmla="*/ 5369480 w 5545136"/>
              <a:gd name="csY4" fmla="*/ 4005864 h 4005864"/>
              <a:gd name="csX5" fmla="*/ 0 w 5545136"/>
              <a:gd name="csY5" fmla="*/ 4005864 h 4005864"/>
            </a:gdLst>
            <a:ahLst/>
            <a:cxnLst>
              <a:cxn ang="0">
                <a:pos x="csX0" y="csY0"/>
              </a:cxn>
              <a:cxn ang="0">
                <a:pos x="csX1" y="csY1"/>
              </a:cxn>
              <a:cxn ang="0">
                <a:pos x="csX2" y="csY2"/>
              </a:cxn>
              <a:cxn ang="0">
                <a:pos x="csX3" y="csY3"/>
              </a:cxn>
              <a:cxn ang="0">
                <a:pos x="csX4" y="csY4"/>
              </a:cxn>
              <a:cxn ang="0">
                <a:pos x="csX5" y="csY5"/>
              </a:cxn>
            </a:cxnLst>
            <a:rect l="l" t="t" r="r" b="b"/>
            <a:pathLst>
              <a:path w="5545136" h="4005864">
                <a:moveTo>
                  <a:pt x="0" y="0"/>
                </a:moveTo>
                <a:lnTo>
                  <a:pt x="5369480" y="0"/>
                </a:lnTo>
                <a:cubicBezTo>
                  <a:pt x="5466492" y="0"/>
                  <a:pt x="5545136" y="78644"/>
                  <a:pt x="5545136" y="175657"/>
                </a:cubicBezTo>
                <a:lnTo>
                  <a:pt x="5545136" y="3830207"/>
                </a:lnTo>
                <a:cubicBezTo>
                  <a:pt x="5545136" y="3927220"/>
                  <a:pt x="5466492" y="4005864"/>
                  <a:pt x="5369480" y="4005864"/>
                </a:cubicBezTo>
                <a:lnTo>
                  <a:pt x="0" y="4005864"/>
                </a:lnTo>
                <a:close/>
              </a:path>
            </a:pathLst>
          </a:custGeom>
        </p:spPr>
      </p:pic>
      <p:sp>
        <p:nvSpPr>
          <p:cNvPr id="26" name="Title 25">
            <a:extLst>
              <a:ext uri="{FF2B5EF4-FFF2-40B4-BE49-F238E27FC236}">
                <a16:creationId xmlns:a16="http://schemas.microsoft.com/office/drawing/2014/main" id="{D48DE45A-1F54-7C2A-AA43-C3AB53CE8761}"/>
              </a:ext>
            </a:extLst>
          </p:cNvPr>
          <p:cNvSpPr>
            <a:spLocks noGrp="1"/>
          </p:cNvSpPr>
          <p:nvPr>
            <p:ph type="title"/>
          </p:nvPr>
        </p:nvSpPr>
        <p:spPr/>
        <p:txBody>
          <a:bodyPr>
            <a:normAutofit/>
          </a:bodyPr>
          <a:lstStyle/>
          <a:p>
            <a:r>
              <a:rPr lang="en-US"/>
              <a:t>Most engaging outreach message</a:t>
            </a:r>
          </a:p>
        </p:txBody>
      </p:sp>
      <p:sp>
        <p:nvSpPr>
          <p:cNvPr id="7" name="Rectangle: Top Corners Rounded 6">
            <a:extLst>
              <a:ext uri="{FF2B5EF4-FFF2-40B4-BE49-F238E27FC236}">
                <a16:creationId xmlns:a16="http://schemas.microsoft.com/office/drawing/2014/main" id="{FD6EAF7B-0FC0-3508-65FA-6DBB55E4D43C}"/>
              </a:ext>
            </a:extLst>
          </p:cNvPr>
          <p:cNvSpPr/>
          <p:nvPr/>
        </p:nvSpPr>
        <p:spPr>
          <a:xfrm rot="16200000">
            <a:off x="1320499" y="807880"/>
            <a:ext cx="4005864" cy="5545137"/>
          </a:xfrm>
          <a:prstGeom prst="round2SameRect">
            <a:avLst>
              <a:gd name="adj1" fmla="val 4385"/>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75A30C-679C-E154-E399-68BC5E1363A0}"/>
              </a:ext>
            </a:extLst>
          </p:cNvPr>
          <p:cNvSpPr txBox="1"/>
          <p:nvPr/>
        </p:nvSpPr>
        <p:spPr>
          <a:xfrm>
            <a:off x="658382" y="1828526"/>
            <a:ext cx="5330098" cy="3503844"/>
          </a:xfrm>
          <a:prstGeom prst="rect">
            <a:avLst/>
          </a:prstGeom>
          <a:noFill/>
        </p:spPr>
        <p:txBody>
          <a:bodyPr wrap="square">
            <a:spAutoFit/>
          </a:bodyPr>
          <a:lstStyle/>
          <a:p>
            <a:r>
              <a:rPr lang="en-US">
                <a:latin typeface="ATT Aleck Sans" panose="020B0503020203020204" pitchFamily="34" charset="0"/>
                <a:cs typeface="ATT Aleck Sans" panose="020B0503020203020204" pitchFamily="34" charset="0"/>
              </a:rPr>
              <a:t>Which group's message was the most engaging and well-crafted?</a:t>
            </a:r>
          </a:p>
          <a:p>
            <a:endParaRPr lang="en-US" spc="36">
              <a:latin typeface="ATT Aleck Sans" panose="020B0503020203020204" pitchFamily="34" charset="0"/>
              <a:ea typeface="Calibri" panose="020F0502020204030204" pitchFamily="34" charset="0"/>
              <a:cs typeface="ATT Aleck Sans" panose="020B0503020203020204" pitchFamily="34" charset="0"/>
            </a:endParaRPr>
          </a:p>
          <a:p>
            <a:r>
              <a:rPr lang="en-US" b="1" i="1" spc="36">
                <a:latin typeface="ATT Aleck Sans" panose="020B0503020203020204" pitchFamily="34" charset="0"/>
                <a:ea typeface="Calibri" panose="020F0502020204030204" pitchFamily="34" charset="0"/>
                <a:cs typeface="ATT Aleck Sans" panose="020B0503020203020204" pitchFamily="34" charset="0"/>
              </a:rPr>
              <a:t>Select the option you feel is most engaging.</a:t>
            </a:r>
          </a:p>
          <a:p>
            <a:pPr marL="628650" lvl="1" indent="-171450">
              <a:buFont typeface="Arial" panose="020B0604020202020204" pitchFamily="34" charset="0"/>
              <a:buChar char="•"/>
            </a:pPr>
            <a:endParaRPr lang="en-US" spc="36">
              <a:solidFill>
                <a:srgbClr val="009FDB"/>
              </a:solidFill>
              <a:latin typeface="ATT Aleck Sans" panose="020B0503020203020204" pitchFamily="34" charset="0"/>
              <a:ea typeface="Calibri" panose="020F0502020204030204" pitchFamily="34" charset="0"/>
              <a:cs typeface="ATT Aleck Sans" panose="020B0503020203020204" pitchFamily="34" charset="0"/>
            </a:endParaRPr>
          </a:p>
          <a:p>
            <a:pPr marL="342900" indent="-342900">
              <a:lnSpc>
                <a:spcPct val="150000"/>
              </a:lnSpc>
              <a:buFont typeface="+mj-lt"/>
              <a:buAutoNum type="alphaUcPeriod"/>
            </a:pPr>
            <a:r>
              <a:rPr lang="en-US" altLang="en-US">
                <a:latin typeface="ATT Aleck Sans" panose="020B0503020203020204" pitchFamily="34" charset="0"/>
                <a:cs typeface="ATT Aleck Sans" panose="020B0503020203020204" pitchFamily="34" charset="0"/>
              </a:rPr>
              <a:t>Group 1: Healthcare (</a:t>
            </a:r>
            <a:r>
              <a:rPr lang="en-US" altLang="en-US" err="1">
                <a:latin typeface="ATT Aleck Sans" panose="020B0503020203020204" pitchFamily="34" charset="0"/>
                <a:cs typeface="ATT Aleck Sans" panose="020B0503020203020204" pitchFamily="34" charset="0"/>
              </a:rPr>
              <a:t>BrightMed</a:t>
            </a:r>
            <a:r>
              <a:rPr lang="en-US" altLang="en-US">
                <a:latin typeface="ATT Aleck Sans" panose="020B0503020203020204" pitchFamily="34" charset="0"/>
                <a:cs typeface="ATT Aleck Sans" panose="020B0503020203020204" pitchFamily="34" charset="0"/>
              </a:rPr>
              <a:t> LinkedIn message) </a:t>
            </a:r>
          </a:p>
          <a:p>
            <a:pPr marL="342900" indent="-342900">
              <a:lnSpc>
                <a:spcPct val="150000"/>
              </a:lnSpc>
              <a:buFont typeface="+mj-lt"/>
              <a:buAutoNum type="alphaUcPeriod"/>
            </a:pPr>
            <a:r>
              <a:rPr lang="en-US">
                <a:latin typeface="ATT Aleck Sans" panose="020B0503020203020204" pitchFamily="34" charset="0"/>
                <a:cs typeface="ATT Aleck Sans" panose="020B0503020203020204" pitchFamily="34" charset="0"/>
              </a:rPr>
              <a:t>Group 2: Logistics (</a:t>
            </a:r>
            <a:r>
              <a:rPr lang="en-US" err="1">
                <a:latin typeface="ATT Aleck Sans" panose="020B0503020203020204" pitchFamily="34" charset="0"/>
                <a:cs typeface="ATT Aleck Sans" panose="020B0503020203020204" pitchFamily="34" charset="0"/>
              </a:rPr>
              <a:t>SpeedLogix</a:t>
            </a:r>
            <a:r>
              <a:rPr lang="en-US">
                <a:latin typeface="ATT Aleck Sans" panose="020B0503020203020204" pitchFamily="34" charset="0"/>
                <a:cs typeface="ATT Aleck Sans" panose="020B0503020203020204" pitchFamily="34" charset="0"/>
              </a:rPr>
              <a:t> cold call opener)</a:t>
            </a:r>
            <a:endParaRPr lang="en-US" spc="36">
              <a:latin typeface="ATT Aleck Sans" panose="020B0503020203020204" pitchFamily="34" charset="0"/>
              <a:ea typeface="Calibri" panose="020F0502020204030204" pitchFamily="34" charset="0"/>
              <a:cs typeface="ATT Aleck Sans" panose="020B0503020203020204" pitchFamily="34" charset="0"/>
            </a:endParaRPr>
          </a:p>
          <a:p>
            <a:pPr marL="342900" indent="-342900">
              <a:lnSpc>
                <a:spcPct val="150000"/>
              </a:lnSpc>
              <a:buFont typeface="+mj-lt"/>
              <a:buAutoNum type="alphaUcPeriod"/>
            </a:pPr>
            <a:r>
              <a:rPr lang="en-US">
                <a:latin typeface="ATT Aleck Sans" panose="020B0503020203020204" pitchFamily="34" charset="0"/>
                <a:cs typeface="ATT Aleck Sans" panose="020B0503020203020204" pitchFamily="34" charset="0"/>
              </a:rPr>
              <a:t>Group 3: Education (</a:t>
            </a:r>
            <a:r>
              <a:rPr lang="en-US" err="1">
                <a:latin typeface="ATT Aleck Sans" panose="020B0503020203020204" pitchFamily="34" charset="0"/>
                <a:cs typeface="ATT Aleck Sans" panose="020B0503020203020204" pitchFamily="34" charset="0"/>
              </a:rPr>
              <a:t>EduNova</a:t>
            </a:r>
            <a:r>
              <a:rPr lang="en-US">
                <a:latin typeface="ATT Aleck Sans" panose="020B0503020203020204" pitchFamily="34" charset="0"/>
                <a:cs typeface="ATT Aleck Sans" panose="020B0503020203020204" pitchFamily="34" charset="0"/>
              </a:rPr>
              <a:t> follow-up email)</a:t>
            </a:r>
            <a:endParaRPr lang="en-US" spc="36">
              <a:latin typeface="ATT Aleck Sans" panose="020B0503020203020204" pitchFamily="34" charset="0"/>
              <a:ea typeface="Calibri" panose="020F0502020204030204" pitchFamily="34" charset="0"/>
              <a:cs typeface="ATT Aleck Sans" panose="020B0503020203020204" pitchFamily="34" charset="0"/>
            </a:endParaRPr>
          </a:p>
        </p:txBody>
      </p:sp>
    </p:spTree>
    <p:custDataLst>
      <p:tags r:id="rId1"/>
    </p:custDataLst>
    <p:extLst>
      <p:ext uri="{BB962C8B-B14F-4D97-AF65-F5344CB8AC3E}">
        <p14:creationId xmlns:p14="http://schemas.microsoft.com/office/powerpoint/2010/main" val="1187423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B3447-02D9-1A0F-F156-B75E92F64DF7}"/>
            </a:ext>
          </a:extLst>
        </p:cNvPr>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249C63D9-2725-2811-DCF4-C480890AF2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8785" t="2455" r="14895" b="2455"/>
          <a:stretch>
            <a:fillRect/>
          </a:stretch>
        </p:blipFill>
        <p:spPr>
          <a:xfrm>
            <a:off x="6096000" y="1"/>
            <a:ext cx="6095999" cy="6858000"/>
          </a:xfrm>
          <a:prstGeom prst="rect">
            <a:avLst/>
          </a:prstGeom>
          <a:blipFill dpi="0" rotWithShape="1">
            <a:blip r:embed="rId6"/>
            <a:srcRect/>
            <a:stretch>
              <a:fillRect/>
            </a:stretch>
          </a:blipFill>
        </p:spPr>
      </p:pic>
      <p:sp>
        <p:nvSpPr>
          <p:cNvPr id="3" name="Title 2">
            <a:extLst>
              <a:ext uri="{FF2B5EF4-FFF2-40B4-BE49-F238E27FC236}">
                <a16:creationId xmlns:a16="http://schemas.microsoft.com/office/drawing/2014/main" id="{9E5AA7C8-D9A0-1CF3-014A-A82207C5B885}"/>
              </a:ext>
            </a:extLst>
          </p:cNvPr>
          <p:cNvSpPr txBox="1">
            <a:spLocks/>
          </p:cNvSpPr>
          <p:nvPr/>
        </p:nvSpPr>
        <p:spPr>
          <a:xfrm>
            <a:off x="630552" y="1334344"/>
            <a:ext cx="5636898" cy="4189312"/>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lvl="0">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Lesson 4: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lang="en-US" sz="4600"/>
              <a:t>Applying salesforce alignment to </a:t>
            </a:r>
            <a:br>
              <a:rPr lang="en-US" sz="4600"/>
            </a:br>
            <a:r>
              <a:rPr lang="en-US" sz="4600"/>
              <a:t>the sales cycle</a:t>
            </a:r>
            <a:endPar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endParaRPr>
          </a:p>
        </p:txBody>
      </p:sp>
      <p:grpSp>
        <p:nvGrpSpPr>
          <p:cNvPr id="8" name="Group 7">
            <a:extLst>
              <a:ext uri="{FF2B5EF4-FFF2-40B4-BE49-F238E27FC236}">
                <a16:creationId xmlns:a16="http://schemas.microsoft.com/office/drawing/2014/main" id="{13A9CD1C-337C-0C7F-9FBA-838E5E6AFD54}"/>
              </a:ext>
            </a:extLst>
          </p:cNvPr>
          <p:cNvGrpSpPr/>
          <p:nvPr/>
        </p:nvGrpSpPr>
        <p:grpSpPr>
          <a:xfrm>
            <a:off x="10147579" y="6247484"/>
            <a:ext cx="1776496" cy="469275"/>
            <a:chOff x="767605" y="510363"/>
            <a:chExt cx="1776496" cy="469275"/>
          </a:xfrm>
        </p:grpSpPr>
        <p:sp>
          <p:nvSpPr>
            <p:cNvPr id="9" name="TextBox 8">
              <a:extLst>
                <a:ext uri="{FF2B5EF4-FFF2-40B4-BE49-F238E27FC236}">
                  <a16:creationId xmlns:a16="http://schemas.microsoft.com/office/drawing/2014/main" id="{3AF7CB9C-86ED-04C9-DD97-E30D220A0BDC}"/>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ABC Business</a:t>
              </a:r>
            </a:p>
          </p:txBody>
        </p:sp>
        <p:pic>
          <p:nvPicPr>
            <p:cNvPr id="10" name="Graphic 9">
              <a:extLst>
                <a:ext uri="{FF2B5EF4-FFF2-40B4-BE49-F238E27FC236}">
                  <a16:creationId xmlns:a16="http://schemas.microsoft.com/office/drawing/2014/main" id="{A1A44FC5-3669-E019-E286-77149579126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200056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E66BE-BB72-8829-0681-5BBB059F1C8E}"/>
            </a:ext>
          </a:extLst>
        </p:cNvPr>
        <p:cNvGrpSpPr/>
        <p:nvPr/>
      </p:nvGrpSpPr>
      <p:grpSpPr>
        <a:xfrm>
          <a:off x="0" y="0"/>
          <a:ext cx="0" cy="0"/>
          <a:chOff x="0" y="0"/>
          <a:chExt cx="0" cy="0"/>
        </a:xfrm>
      </p:grpSpPr>
      <p:sp>
        <p:nvSpPr>
          <p:cNvPr id="36" name="Title 35">
            <a:extLst>
              <a:ext uri="{FF2B5EF4-FFF2-40B4-BE49-F238E27FC236}">
                <a16:creationId xmlns:a16="http://schemas.microsoft.com/office/drawing/2014/main" id="{B4092EBA-90E5-A246-B6DC-27DECAEB2B92}"/>
              </a:ext>
            </a:extLst>
          </p:cNvPr>
          <p:cNvSpPr>
            <a:spLocks noGrp="1"/>
          </p:cNvSpPr>
          <p:nvPr>
            <p:ph type="title"/>
          </p:nvPr>
        </p:nvSpPr>
        <p:spPr/>
        <p:txBody>
          <a:bodyPr>
            <a:normAutofit/>
          </a:bodyPr>
          <a:lstStyle/>
          <a:p>
            <a:r>
              <a:rPr lang="en-US"/>
              <a:t>Key stages in the sales pipeline</a:t>
            </a:r>
          </a:p>
        </p:txBody>
      </p:sp>
      <p:sp>
        <p:nvSpPr>
          <p:cNvPr id="73" name="Title 3">
            <a:extLst>
              <a:ext uri="{FF2B5EF4-FFF2-40B4-BE49-F238E27FC236}">
                <a16:creationId xmlns:a16="http://schemas.microsoft.com/office/drawing/2014/main" id="{565A3560-9F56-F8E0-7DA6-AB150665B7A1}"/>
              </a:ext>
            </a:extLst>
          </p:cNvPr>
          <p:cNvSpPr txBox="1">
            <a:spLocks/>
          </p:cNvSpPr>
          <p:nvPr/>
        </p:nvSpPr>
        <p:spPr>
          <a:xfrm>
            <a:off x="1012825" y="512923"/>
            <a:ext cx="10146612" cy="632661"/>
          </a:xfrm>
          <a:prstGeom prst="rect">
            <a:avLst/>
          </a:prstGeom>
          <a:effectLst/>
        </p:spPr>
        <p:txBody>
          <a:bodyPr>
            <a:normAutofit/>
          </a:bodyPr>
          <a:lstStyle>
            <a:lvl1pPr algn="l" defTabSz="914400" rtl="0" eaLnBrk="1" latinLnBrk="0" hangingPunct="1">
              <a:lnSpc>
                <a:spcPct val="90000"/>
              </a:lnSpc>
              <a:spcBef>
                <a:spcPct val="0"/>
              </a:spcBef>
              <a:buNone/>
              <a:defRPr sz="4000" b="1" i="0" kern="1200">
                <a:solidFill>
                  <a:srgbClr val="119DD9"/>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a:defRPr/>
            </a:pPr>
            <a:endParaRPr lang="en-IN" sz="3200">
              <a:solidFill>
                <a:srgbClr val="00388F"/>
              </a:solidFill>
              <a:latin typeface="ATT Aleck Sans" panose="020B0503020203020204" pitchFamily="34" charset="0"/>
              <a:ea typeface="+mn-ea"/>
              <a:cs typeface="ATT Aleck Sans" panose="020B0503020203020204" pitchFamily="34" charset="0"/>
            </a:endParaRPr>
          </a:p>
        </p:txBody>
      </p:sp>
      <p:sp>
        <p:nvSpPr>
          <p:cNvPr id="118" name="TextBox 117">
            <a:extLst>
              <a:ext uri="{FF2B5EF4-FFF2-40B4-BE49-F238E27FC236}">
                <a16:creationId xmlns:a16="http://schemas.microsoft.com/office/drawing/2014/main" id="{7C16F9A0-9CF1-6CBB-C6CF-78526C1768B4}"/>
              </a:ext>
            </a:extLst>
          </p:cNvPr>
          <p:cNvSpPr txBox="1"/>
          <p:nvPr/>
        </p:nvSpPr>
        <p:spPr>
          <a:xfrm>
            <a:off x="7947294" y="379576"/>
            <a:ext cx="4017843" cy="430885"/>
          </a:xfrm>
          <a:prstGeom prst="rect">
            <a:avLst/>
          </a:prstGeom>
          <a:ln w="25400">
            <a:miter lim="400000"/>
          </a:ln>
        </p:spPr>
        <p:txBody>
          <a:bodyPr wrap="square" lIns="0" tIns="91439" bIns="91439">
            <a:spAutoFit/>
          </a:bodyPr>
          <a:lstStyle>
            <a:defPPr>
              <a:defRPr lang="en-US"/>
            </a:defPPr>
            <a:lvl1pPr>
              <a:spcBef>
                <a:spcPts val="1000"/>
              </a:spcBef>
              <a:defRPr sz="2000" spc="36">
                <a:latin typeface="ATT Aleck Sans Medium" panose="020B0603020203020204" pitchFamily="34" charset="0"/>
                <a:cs typeface="ATT Aleck Sans Medium" panose="020B0603020203020204" pitchFamily="34" charset="0"/>
              </a:defRPr>
            </a:lvl1pPr>
          </a:lstStyle>
          <a:p>
            <a:pPr marL="0" marR="0" algn="l">
              <a:spcBef>
                <a:spcPts val="600"/>
              </a:spcBef>
              <a:spcAft>
                <a:spcPts val="600"/>
              </a:spcAft>
            </a:pPr>
            <a:endParaRPr lang="en-US" sz="1600">
              <a:solidFill>
                <a:schemeClr val="bg1"/>
              </a:solidFill>
              <a:effectLst/>
              <a:latin typeface="ATT Aleck Sans" panose="020B0503020203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76A19D3-3ABE-83E0-AFA2-5229C489E793}"/>
              </a:ext>
            </a:extLst>
          </p:cNvPr>
          <p:cNvSpPr txBox="1"/>
          <p:nvPr/>
        </p:nvSpPr>
        <p:spPr>
          <a:xfrm>
            <a:off x="264886" y="1095828"/>
            <a:ext cx="8597100" cy="369332"/>
          </a:xfrm>
          <a:prstGeom prst="rect">
            <a:avLst/>
          </a:prstGeom>
          <a:noFill/>
        </p:spPr>
        <p:txBody>
          <a:bodyPr wrap="square">
            <a:spAutoFit/>
          </a:bodyPr>
          <a:lstStyle/>
          <a:p>
            <a:pPr algn="ctr">
              <a:spcBef>
                <a:spcPts val="600"/>
              </a:spcBef>
              <a:spcAft>
                <a:spcPts val="600"/>
              </a:spcAft>
            </a:pPr>
            <a:r>
              <a:rPr lang="en-US" b="1">
                <a:solidFill>
                  <a:schemeClr val="bg1"/>
                </a:solidFill>
                <a:latin typeface="ATT Aleck Sans" panose="020B0503020203020204" pitchFamily="34" charset="0"/>
                <a:ea typeface="Calibri" panose="020F0502020204030204" pitchFamily="34" charset="0"/>
                <a:cs typeface="Arial" panose="020B0604020202020204" pitchFamily="34" charset="0"/>
              </a:rPr>
              <a:t>Below is a visual path showing how prospects move from contact to close.</a:t>
            </a:r>
          </a:p>
        </p:txBody>
      </p:sp>
      <p:grpSp>
        <p:nvGrpSpPr>
          <p:cNvPr id="4" name="Group 3">
            <a:extLst>
              <a:ext uri="{FF2B5EF4-FFF2-40B4-BE49-F238E27FC236}">
                <a16:creationId xmlns:a16="http://schemas.microsoft.com/office/drawing/2014/main" id="{EE536754-BD01-58EC-68D8-9AC1E7E70298}"/>
              </a:ext>
            </a:extLst>
          </p:cNvPr>
          <p:cNvGrpSpPr/>
          <p:nvPr/>
        </p:nvGrpSpPr>
        <p:grpSpPr>
          <a:xfrm>
            <a:off x="3957152" y="1715981"/>
            <a:ext cx="964657" cy="964657"/>
            <a:chOff x="3283137" y="1584150"/>
            <a:chExt cx="1129869" cy="1129869"/>
          </a:xfrm>
        </p:grpSpPr>
        <p:sp>
          <p:nvSpPr>
            <p:cNvPr id="115" name="Oval 114">
              <a:extLst>
                <a:ext uri="{FF2B5EF4-FFF2-40B4-BE49-F238E27FC236}">
                  <a16:creationId xmlns:a16="http://schemas.microsoft.com/office/drawing/2014/main" id="{957948F7-4B81-9E32-F14B-4E6C343FD6B3}"/>
                </a:ext>
              </a:extLst>
            </p:cNvPr>
            <p:cNvSpPr/>
            <p:nvPr/>
          </p:nvSpPr>
          <p:spPr>
            <a:xfrm>
              <a:off x="3283137" y="1584150"/>
              <a:ext cx="1129869" cy="1129869"/>
            </a:xfrm>
            <a:prstGeom prst="ellipse">
              <a:avLst/>
            </a:prstGeom>
            <a:solidFill>
              <a:srgbClr val="009FDB"/>
            </a:solidFill>
            <a:ln w="19050">
              <a:solidFill>
                <a:schemeClr val="bg1"/>
              </a:solidFill>
              <a:miter lim="800000"/>
            </a:ln>
            <a:effectLst>
              <a:outerShdw blurRad="317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6" name="Graphic 115">
              <a:extLst>
                <a:ext uri="{FF2B5EF4-FFF2-40B4-BE49-F238E27FC236}">
                  <a16:creationId xmlns:a16="http://schemas.microsoft.com/office/drawing/2014/main" id="{376EA1BB-8914-E33E-9ACE-D261EAD7C95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05171" y="1806184"/>
              <a:ext cx="685800" cy="685800"/>
            </a:xfrm>
            <a:prstGeom prst="rect">
              <a:avLst/>
            </a:prstGeom>
          </p:spPr>
        </p:pic>
      </p:grpSp>
      <p:grpSp>
        <p:nvGrpSpPr>
          <p:cNvPr id="7" name="Group 6">
            <a:extLst>
              <a:ext uri="{FF2B5EF4-FFF2-40B4-BE49-F238E27FC236}">
                <a16:creationId xmlns:a16="http://schemas.microsoft.com/office/drawing/2014/main" id="{8F7C6F68-C506-76EB-C997-2C8D882D4237}"/>
              </a:ext>
            </a:extLst>
          </p:cNvPr>
          <p:cNvGrpSpPr/>
          <p:nvPr/>
        </p:nvGrpSpPr>
        <p:grpSpPr>
          <a:xfrm>
            <a:off x="1174040" y="1715981"/>
            <a:ext cx="964657" cy="964657"/>
            <a:chOff x="1035209" y="1584150"/>
            <a:chExt cx="1129869" cy="1129869"/>
          </a:xfrm>
        </p:grpSpPr>
        <p:sp>
          <p:nvSpPr>
            <p:cNvPr id="113" name="Oval 112">
              <a:extLst>
                <a:ext uri="{FF2B5EF4-FFF2-40B4-BE49-F238E27FC236}">
                  <a16:creationId xmlns:a16="http://schemas.microsoft.com/office/drawing/2014/main" id="{344A1544-79CE-15AF-4909-6B45F7B5FF42}"/>
                </a:ext>
              </a:extLst>
            </p:cNvPr>
            <p:cNvSpPr/>
            <p:nvPr/>
          </p:nvSpPr>
          <p:spPr>
            <a:xfrm>
              <a:off x="1035209" y="1584150"/>
              <a:ext cx="1129869" cy="1129869"/>
            </a:xfrm>
            <a:prstGeom prst="ellipse">
              <a:avLst/>
            </a:prstGeom>
            <a:solidFill>
              <a:srgbClr val="009FDB"/>
            </a:solidFill>
            <a:ln w="19050">
              <a:solidFill>
                <a:schemeClr val="bg1"/>
              </a:solidFill>
              <a:miter lim="800000"/>
            </a:ln>
            <a:effectLst>
              <a:outerShdw blurRad="317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4" name="Graphic 113">
              <a:extLst>
                <a:ext uri="{FF2B5EF4-FFF2-40B4-BE49-F238E27FC236}">
                  <a16:creationId xmlns:a16="http://schemas.microsoft.com/office/drawing/2014/main" id="{CD5FCC4D-969C-1446-BF22-4C5867AE22D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257243" y="1806184"/>
              <a:ext cx="685800" cy="685800"/>
            </a:xfrm>
            <a:prstGeom prst="rect">
              <a:avLst/>
            </a:prstGeom>
          </p:spPr>
        </p:pic>
      </p:grpSp>
      <p:grpSp>
        <p:nvGrpSpPr>
          <p:cNvPr id="10" name="Group 9">
            <a:extLst>
              <a:ext uri="{FF2B5EF4-FFF2-40B4-BE49-F238E27FC236}">
                <a16:creationId xmlns:a16="http://schemas.microsoft.com/office/drawing/2014/main" id="{583DA063-1B9E-C629-F131-7EBE1190B73A}"/>
              </a:ext>
            </a:extLst>
          </p:cNvPr>
          <p:cNvGrpSpPr/>
          <p:nvPr/>
        </p:nvGrpSpPr>
        <p:grpSpPr>
          <a:xfrm>
            <a:off x="8672418" y="1715982"/>
            <a:ext cx="964658" cy="964658"/>
            <a:chOff x="5531065" y="1584150"/>
            <a:chExt cx="1129869" cy="1129869"/>
          </a:xfrm>
        </p:grpSpPr>
        <p:sp>
          <p:nvSpPr>
            <p:cNvPr id="111" name="Oval 110">
              <a:extLst>
                <a:ext uri="{FF2B5EF4-FFF2-40B4-BE49-F238E27FC236}">
                  <a16:creationId xmlns:a16="http://schemas.microsoft.com/office/drawing/2014/main" id="{DB314B46-5155-D42A-1A03-37C93A3E4689}"/>
                </a:ext>
              </a:extLst>
            </p:cNvPr>
            <p:cNvSpPr/>
            <p:nvPr/>
          </p:nvSpPr>
          <p:spPr>
            <a:xfrm>
              <a:off x="5531065" y="1584150"/>
              <a:ext cx="1129869" cy="1129869"/>
            </a:xfrm>
            <a:prstGeom prst="ellipse">
              <a:avLst/>
            </a:prstGeom>
            <a:solidFill>
              <a:srgbClr val="009FDB"/>
            </a:solidFill>
            <a:ln w="19050">
              <a:solidFill>
                <a:schemeClr val="bg1"/>
              </a:solidFill>
              <a:miter lim="800000"/>
            </a:ln>
            <a:effectLst>
              <a:outerShdw blurRad="317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2" name="Graphic 111">
              <a:extLst>
                <a:ext uri="{FF2B5EF4-FFF2-40B4-BE49-F238E27FC236}">
                  <a16:creationId xmlns:a16="http://schemas.microsoft.com/office/drawing/2014/main" id="{0994D7FC-CE2D-BFBC-DEB1-3F5DEEA5D8E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753099" y="1806184"/>
              <a:ext cx="685800" cy="685800"/>
            </a:xfrm>
            <a:prstGeom prst="rect">
              <a:avLst/>
            </a:prstGeom>
          </p:spPr>
        </p:pic>
      </p:grpSp>
      <p:sp>
        <p:nvSpPr>
          <p:cNvPr id="18" name="Rectangle: Rounded Corners 17">
            <a:extLst>
              <a:ext uri="{FF2B5EF4-FFF2-40B4-BE49-F238E27FC236}">
                <a16:creationId xmlns:a16="http://schemas.microsoft.com/office/drawing/2014/main" id="{07C54AA6-EF82-4BF8-203E-E8CFCC007393}"/>
              </a:ext>
            </a:extLst>
          </p:cNvPr>
          <p:cNvSpPr/>
          <p:nvPr/>
        </p:nvSpPr>
        <p:spPr>
          <a:xfrm>
            <a:off x="615593" y="4030201"/>
            <a:ext cx="2081551" cy="520398"/>
          </a:xfrm>
          <a:prstGeom prst="roundRect">
            <a:avLst>
              <a:gd name="adj" fmla="val 19285"/>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BF1ED07E-E23D-CC12-1055-B841AE938028}"/>
              </a:ext>
            </a:extLst>
          </p:cNvPr>
          <p:cNvSpPr txBox="1"/>
          <p:nvPr/>
        </p:nvSpPr>
        <p:spPr>
          <a:xfrm>
            <a:off x="702097" y="4090806"/>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Pre-qualifying</a:t>
            </a:r>
          </a:p>
        </p:txBody>
      </p:sp>
      <p:cxnSp>
        <p:nvCxnSpPr>
          <p:cNvPr id="24" name="Straight Arrow Connector 23">
            <a:extLst>
              <a:ext uri="{FF2B5EF4-FFF2-40B4-BE49-F238E27FC236}">
                <a16:creationId xmlns:a16="http://schemas.microsoft.com/office/drawing/2014/main" id="{E8200C11-B11C-886F-F32F-2A91D270D71C}"/>
              </a:ext>
            </a:extLst>
          </p:cNvPr>
          <p:cNvCxnSpPr>
            <a:cxnSpLocks/>
          </p:cNvCxnSpPr>
          <p:nvPr/>
        </p:nvCxnSpPr>
        <p:spPr>
          <a:xfrm>
            <a:off x="3437041" y="3703791"/>
            <a:ext cx="0" cy="901394"/>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4DE3BAF4-0487-6972-CF97-DE4446C93184}"/>
              </a:ext>
            </a:extLst>
          </p:cNvPr>
          <p:cNvSpPr/>
          <p:nvPr/>
        </p:nvSpPr>
        <p:spPr>
          <a:xfrm>
            <a:off x="516780" y="2811053"/>
            <a:ext cx="2279176" cy="509958"/>
          </a:xfrm>
          <a:prstGeom prst="roundRect">
            <a:avLst/>
          </a:prstGeom>
          <a:solidFill>
            <a:srgbClr val="00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TT Aleck Sans" panose="020B0503020203020204" pitchFamily="34" charset="0"/>
                <a:ea typeface="Calibri" panose="020F0502020204030204" pitchFamily="34" charset="0"/>
                <a:cs typeface="Times New Roman" panose="02020603050405020304" pitchFamily="18" charset="0"/>
              </a:rPr>
              <a:t>Lead generation</a:t>
            </a:r>
          </a:p>
        </p:txBody>
      </p:sp>
      <p:sp>
        <p:nvSpPr>
          <p:cNvPr id="28" name="Rectangle: Rounded Corners 27">
            <a:extLst>
              <a:ext uri="{FF2B5EF4-FFF2-40B4-BE49-F238E27FC236}">
                <a16:creationId xmlns:a16="http://schemas.microsoft.com/office/drawing/2014/main" id="{3349FD32-E20F-BFBB-514D-30DFF7FB5307}"/>
              </a:ext>
            </a:extLst>
          </p:cNvPr>
          <p:cNvSpPr/>
          <p:nvPr/>
        </p:nvSpPr>
        <p:spPr>
          <a:xfrm>
            <a:off x="3476613" y="2811053"/>
            <a:ext cx="2279176" cy="509958"/>
          </a:xfrm>
          <a:prstGeom prst="roundRect">
            <a:avLst/>
          </a:prstGeom>
          <a:solidFill>
            <a:srgbClr val="00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TT Aleck Sans" panose="020B0503020203020204" pitchFamily="34" charset="0"/>
                <a:ea typeface="Calibri" panose="020F0502020204030204" pitchFamily="34" charset="0"/>
                <a:cs typeface="Times New Roman" panose="02020603050405020304" pitchFamily="18" charset="0"/>
              </a:rPr>
              <a:t>Opportunity nurture</a:t>
            </a:r>
          </a:p>
        </p:txBody>
      </p:sp>
      <p:sp>
        <p:nvSpPr>
          <p:cNvPr id="29" name="Rectangle: Rounded Corners 28">
            <a:extLst>
              <a:ext uri="{FF2B5EF4-FFF2-40B4-BE49-F238E27FC236}">
                <a16:creationId xmlns:a16="http://schemas.microsoft.com/office/drawing/2014/main" id="{1BDD9499-60A0-BC0C-F467-601F624E7AC4}"/>
              </a:ext>
            </a:extLst>
          </p:cNvPr>
          <p:cNvSpPr/>
          <p:nvPr/>
        </p:nvSpPr>
        <p:spPr>
          <a:xfrm>
            <a:off x="8097763" y="2811053"/>
            <a:ext cx="2279176" cy="509958"/>
          </a:xfrm>
          <a:prstGeom prst="roundRect">
            <a:avLst/>
          </a:prstGeom>
          <a:solidFill>
            <a:srgbClr val="00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ATT Aleck Sans" panose="020B0503020203020204" pitchFamily="34" charset="0"/>
                <a:ea typeface="Calibri" panose="020F0502020204030204" pitchFamily="34" charset="0"/>
                <a:cs typeface="Times New Roman" panose="02020603050405020304" pitchFamily="18" charset="0"/>
              </a:rPr>
              <a:t>Propose and close</a:t>
            </a:r>
          </a:p>
        </p:txBody>
      </p:sp>
      <p:sp>
        <p:nvSpPr>
          <p:cNvPr id="30" name="Rectangle: Rounded Corners 29">
            <a:extLst>
              <a:ext uri="{FF2B5EF4-FFF2-40B4-BE49-F238E27FC236}">
                <a16:creationId xmlns:a16="http://schemas.microsoft.com/office/drawing/2014/main" id="{A9FF2339-6AFC-3B26-0460-60F859B9263A}"/>
              </a:ext>
            </a:extLst>
          </p:cNvPr>
          <p:cNvSpPr/>
          <p:nvPr/>
        </p:nvSpPr>
        <p:spPr>
          <a:xfrm>
            <a:off x="2420023" y="4685066"/>
            <a:ext cx="2081551" cy="520398"/>
          </a:xfrm>
          <a:prstGeom prst="roundRect">
            <a:avLst>
              <a:gd name="adj" fmla="val 17060"/>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TextBox 30">
            <a:extLst>
              <a:ext uri="{FF2B5EF4-FFF2-40B4-BE49-F238E27FC236}">
                <a16:creationId xmlns:a16="http://schemas.microsoft.com/office/drawing/2014/main" id="{6B6AEC0A-F364-6FD0-0146-EED7D4BCE164}"/>
              </a:ext>
            </a:extLst>
          </p:cNvPr>
          <p:cNvSpPr txBox="1"/>
          <p:nvPr/>
        </p:nvSpPr>
        <p:spPr>
          <a:xfrm>
            <a:off x="2522342" y="4745671"/>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Qualifying</a:t>
            </a:r>
          </a:p>
        </p:txBody>
      </p:sp>
      <p:sp>
        <p:nvSpPr>
          <p:cNvPr id="32" name="Rectangle: Rounded Corners 31">
            <a:extLst>
              <a:ext uri="{FF2B5EF4-FFF2-40B4-BE49-F238E27FC236}">
                <a16:creationId xmlns:a16="http://schemas.microsoft.com/office/drawing/2014/main" id="{B6BB8775-ADF5-951B-13E4-BBE20FBB5235}"/>
              </a:ext>
            </a:extLst>
          </p:cNvPr>
          <p:cNvSpPr/>
          <p:nvPr/>
        </p:nvSpPr>
        <p:spPr>
          <a:xfrm>
            <a:off x="4776259" y="4685066"/>
            <a:ext cx="2081551" cy="520398"/>
          </a:xfrm>
          <a:prstGeom prst="roundRect">
            <a:avLst>
              <a:gd name="adj" fmla="val 19012"/>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TextBox 53">
            <a:extLst>
              <a:ext uri="{FF2B5EF4-FFF2-40B4-BE49-F238E27FC236}">
                <a16:creationId xmlns:a16="http://schemas.microsoft.com/office/drawing/2014/main" id="{101DAB9C-D5F6-C5A4-8BC9-66C1F29E81DE}"/>
              </a:ext>
            </a:extLst>
          </p:cNvPr>
          <p:cNvSpPr txBox="1"/>
          <p:nvPr/>
        </p:nvSpPr>
        <p:spPr>
          <a:xfrm>
            <a:off x="4878578" y="4745671"/>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Solutioning</a:t>
            </a:r>
          </a:p>
        </p:txBody>
      </p:sp>
      <p:cxnSp>
        <p:nvCxnSpPr>
          <p:cNvPr id="55" name="Straight Connector 54">
            <a:extLst>
              <a:ext uri="{FF2B5EF4-FFF2-40B4-BE49-F238E27FC236}">
                <a16:creationId xmlns:a16="http://schemas.microsoft.com/office/drawing/2014/main" id="{7A311EC9-8B41-D17A-8986-2291F3366BB5}"/>
              </a:ext>
            </a:extLst>
          </p:cNvPr>
          <p:cNvCxnSpPr>
            <a:stCxn id="28" idx="2"/>
          </p:cNvCxnSpPr>
          <p:nvPr/>
        </p:nvCxnSpPr>
        <p:spPr>
          <a:xfrm>
            <a:off x="4616201" y="3321011"/>
            <a:ext cx="0" cy="382780"/>
          </a:xfrm>
          <a:prstGeom prst="line">
            <a:avLst/>
          </a:prstGeom>
          <a:ln w="1905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508B697-B037-438D-1550-E6C6763831EB}"/>
              </a:ext>
            </a:extLst>
          </p:cNvPr>
          <p:cNvCxnSpPr>
            <a:cxnSpLocks/>
          </p:cNvCxnSpPr>
          <p:nvPr/>
        </p:nvCxnSpPr>
        <p:spPr>
          <a:xfrm>
            <a:off x="3437041" y="3708026"/>
            <a:ext cx="2377439" cy="0"/>
          </a:xfrm>
          <a:prstGeom prst="line">
            <a:avLst/>
          </a:prstGeom>
          <a:ln w="1905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0D7A425B-0AEF-E899-579C-3A7CC1360639}"/>
              </a:ext>
            </a:extLst>
          </p:cNvPr>
          <p:cNvCxnSpPr>
            <a:cxnSpLocks/>
          </p:cNvCxnSpPr>
          <p:nvPr/>
        </p:nvCxnSpPr>
        <p:spPr>
          <a:xfrm>
            <a:off x="5809619" y="3703791"/>
            <a:ext cx="0" cy="934000"/>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A0E9020D-3570-4C7E-C106-C43A45CC74F3}"/>
              </a:ext>
            </a:extLst>
          </p:cNvPr>
          <p:cNvCxnSpPr>
            <a:cxnSpLocks/>
          </p:cNvCxnSpPr>
          <p:nvPr/>
        </p:nvCxnSpPr>
        <p:spPr>
          <a:xfrm>
            <a:off x="1656368" y="3327370"/>
            <a:ext cx="0" cy="640080"/>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14CD2501-03EB-92DF-A1DA-97DE90AB3211}"/>
              </a:ext>
            </a:extLst>
          </p:cNvPr>
          <p:cNvCxnSpPr/>
          <p:nvPr/>
        </p:nvCxnSpPr>
        <p:spPr>
          <a:xfrm>
            <a:off x="9229439" y="3326963"/>
            <a:ext cx="0" cy="382780"/>
          </a:xfrm>
          <a:prstGeom prst="line">
            <a:avLst/>
          </a:prstGeom>
          <a:ln w="1905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0CC21DA-E7C7-080C-FE35-1C760DDE095C}"/>
              </a:ext>
            </a:extLst>
          </p:cNvPr>
          <p:cNvCxnSpPr>
            <a:cxnSpLocks/>
          </p:cNvCxnSpPr>
          <p:nvPr/>
        </p:nvCxnSpPr>
        <p:spPr>
          <a:xfrm>
            <a:off x="7038212" y="3723391"/>
            <a:ext cx="3932683" cy="0"/>
          </a:xfrm>
          <a:prstGeom prst="line">
            <a:avLst/>
          </a:prstGeom>
          <a:ln w="1905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61" name="Rectangle: Rounded Corners 60">
            <a:extLst>
              <a:ext uri="{FF2B5EF4-FFF2-40B4-BE49-F238E27FC236}">
                <a16:creationId xmlns:a16="http://schemas.microsoft.com/office/drawing/2014/main" id="{2F384F9E-E8E8-A330-ED48-2FD6754A591E}"/>
              </a:ext>
            </a:extLst>
          </p:cNvPr>
          <p:cNvSpPr/>
          <p:nvPr/>
        </p:nvSpPr>
        <p:spPr>
          <a:xfrm>
            <a:off x="5997162" y="5569656"/>
            <a:ext cx="2081551" cy="520398"/>
          </a:xfrm>
          <a:prstGeom prst="roundRect">
            <a:avLst>
              <a:gd name="adj" fmla="val 17876"/>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TextBox 74">
            <a:extLst>
              <a:ext uri="{FF2B5EF4-FFF2-40B4-BE49-F238E27FC236}">
                <a16:creationId xmlns:a16="http://schemas.microsoft.com/office/drawing/2014/main" id="{8EA470F3-CE38-68EE-1454-DE559EE18228}"/>
              </a:ext>
            </a:extLst>
          </p:cNvPr>
          <p:cNvSpPr txBox="1"/>
          <p:nvPr/>
        </p:nvSpPr>
        <p:spPr>
          <a:xfrm>
            <a:off x="6083666" y="5645189"/>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Proposing</a:t>
            </a:r>
          </a:p>
        </p:txBody>
      </p:sp>
      <p:sp>
        <p:nvSpPr>
          <p:cNvPr id="83" name="Rectangle: Rounded Corners 82">
            <a:extLst>
              <a:ext uri="{FF2B5EF4-FFF2-40B4-BE49-F238E27FC236}">
                <a16:creationId xmlns:a16="http://schemas.microsoft.com/office/drawing/2014/main" id="{BEBAF9BA-FC4A-CCA4-8E2D-8A32ABE919E9}"/>
              </a:ext>
            </a:extLst>
          </p:cNvPr>
          <p:cNvSpPr/>
          <p:nvPr/>
        </p:nvSpPr>
        <p:spPr>
          <a:xfrm>
            <a:off x="8603459" y="5569656"/>
            <a:ext cx="2081551" cy="520398"/>
          </a:xfrm>
          <a:prstGeom prst="roundRect">
            <a:avLst>
              <a:gd name="adj" fmla="val 15652"/>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83CB3C6C-6ABB-314B-5A28-E63CB1A01BE7}"/>
              </a:ext>
            </a:extLst>
          </p:cNvPr>
          <p:cNvSpPr txBox="1"/>
          <p:nvPr/>
        </p:nvSpPr>
        <p:spPr>
          <a:xfrm>
            <a:off x="8689963" y="5630261"/>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Ordering</a:t>
            </a:r>
          </a:p>
        </p:txBody>
      </p:sp>
      <p:sp>
        <p:nvSpPr>
          <p:cNvPr id="97" name="Rectangle: Rounded Corners 96">
            <a:extLst>
              <a:ext uri="{FF2B5EF4-FFF2-40B4-BE49-F238E27FC236}">
                <a16:creationId xmlns:a16="http://schemas.microsoft.com/office/drawing/2014/main" id="{D654FDB1-10E9-3F60-7F11-EE7B6D3204E9}"/>
              </a:ext>
            </a:extLst>
          </p:cNvPr>
          <p:cNvSpPr/>
          <p:nvPr/>
        </p:nvSpPr>
        <p:spPr>
          <a:xfrm>
            <a:off x="7307867" y="4745671"/>
            <a:ext cx="2081551" cy="520398"/>
          </a:xfrm>
          <a:prstGeom prst="roundRect">
            <a:avLst>
              <a:gd name="adj" fmla="val 20965"/>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TextBox 103">
            <a:extLst>
              <a:ext uri="{FF2B5EF4-FFF2-40B4-BE49-F238E27FC236}">
                <a16:creationId xmlns:a16="http://schemas.microsoft.com/office/drawing/2014/main" id="{B630B402-A371-9DC3-4EF2-637146FD50D9}"/>
              </a:ext>
            </a:extLst>
          </p:cNvPr>
          <p:cNvSpPr txBox="1"/>
          <p:nvPr/>
        </p:nvSpPr>
        <p:spPr>
          <a:xfrm>
            <a:off x="7394371" y="4821204"/>
            <a:ext cx="1908542"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Contracting</a:t>
            </a:r>
          </a:p>
        </p:txBody>
      </p:sp>
      <p:sp>
        <p:nvSpPr>
          <p:cNvPr id="105" name="Rectangle: Rounded Corners 104">
            <a:extLst>
              <a:ext uri="{FF2B5EF4-FFF2-40B4-BE49-F238E27FC236}">
                <a16:creationId xmlns:a16="http://schemas.microsoft.com/office/drawing/2014/main" id="{D57A0FB0-EB3C-399F-CF74-7E8138B4E303}"/>
              </a:ext>
            </a:extLst>
          </p:cNvPr>
          <p:cNvSpPr/>
          <p:nvPr/>
        </p:nvSpPr>
        <p:spPr>
          <a:xfrm>
            <a:off x="10086019" y="4745671"/>
            <a:ext cx="1748198" cy="520398"/>
          </a:xfrm>
          <a:prstGeom prst="roundRect">
            <a:avLst>
              <a:gd name="adj" fmla="val 17333"/>
            </a:avLst>
          </a:prstGeom>
          <a:solidFill>
            <a:schemeClr val="bg1"/>
          </a:solid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TextBox 105">
            <a:extLst>
              <a:ext uri="{FF2B5EF4-FFF2-40B4-BE49-F238E27FC236}">
                <a16:creationId xmlns:a16="http://schemas.microsoft.com/office/drawing/2014/main" id="{9F40F02D-D221-EC51-F0A0-95F608A3048D}"/>
              </a:ext>
            </a:extLst>
          </p:cNvPr>
          <p:cNvSpPr txBox="1"/>
          <p:nvPr/>
        </p:nvSpPr>
        <p:spPr>
          <a:xfrm>
            <a:off x="10137178" y="4821204"/>
            <a:ext cx="1645880" cy="369332"/>
          </a:xfrm>
          <a:prstGeom prst="rect">
            <a:avLst/>
          </a:prstGeom>
          <a:noFill/>
        </p:spPr>
        <p:txBody>
          <a:bodyPr wrap="square" lIns="91440" tIns="45720" rIns="91440" bIns="45720" anchor="t">
            <a:spAutoFit/>
          </a:bodyPr>
          <a:lstStyle/>
          <a:p>
            <a:pPr algn="ctr"/>
            <a:r>
              <a:rPr lang="en-US">
                <a:latin typeface="ATT Aleck Sans" panose="020B0503020203020204" pitchFamily="34" charset="0"/>
                <a:cs typeface="ATT Aleck Sans" panose="020B0503020203020204" pitchFamily="34" charset="0"/>
              </a:rPr>
              <a:t>Closed/won</a:t>
            </a:r>
          </a:p>
        </p:txBody>
      </p:sp>
      <p:cxnSp>
        <p:nvCxnSpPr>
          <p:cNvPr id="107" name="Straight Arrow Connector 106">
            <a:extLst>
              <a:ext uri="{FF2B5EF4-FFF2-40B4-BE49-F238E27FC236}">
                <a16:creationId xmlns:a16="http://schemas.microsoft.com/office/drawing/2014/main" id="{A8AC9CFC-D9CA-1458-FBD9-07F017675830}"/>
              </a:ext>
            </a:extLst>
          </p:cNvPr>
          <p:cNvCxnSpPr>
            <a:cxnSpLocks/>
          </p:cNvCxnSpPr>
          <p:nvPr/>
        </p:nvCxnSpPr>
        <p:spPr>
          <a:xfrm>
            <a:off x="7038212" y="3723391"/>
            <a:ext cx="0" cy="1828800"/>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0B4E894B-D3DF-9660-4418-9DFB6F6AD0F5}"/>
              </a:ext>
            </a:extLst>
          </p:cNvPr>
          <p:cNvCxnSpPr>
            <a:cxnSpLocks/>
          </p:cNvCxnSpPr>
          <p:nvPr/>
        </p:nvCxnSpPr>
        <p:spPr>
          <a:xfrm>
            <a:off x="10960118" y="3723391"/>
            <a:ext cx="0" cy="984875"/>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B94FE513-80D7-C8F7-9BCF-6B565C0F4437}"/>
              </a:ext>
            </a:extLst>
          </p:cNvPr>
          <p:cNvCxnSpPr/>
          <p:nvPr/>
        </p:nvCxnSpPr>
        <p:spPr>
          <a:xfrm>
            <a:off x="8345514" y="3723391"/>
            <a:ext cx="0" cy="1005840"/>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FAADE865-3EDF-454F-73C8-521EF9509A77}"/>
              </a:ext>
            </a:extLst>
          </p:cNvPr>
          <p:cNvCxnSpPr>
            <a:cxnSpLocks/>
          </p:cNvCxnSpPr>
          <p:nvPr/>
        </p:nvCxnSpPr>
        <p:spPr>
          <a:xfrm>
            <a:off x="9652816" y="3723391"/>
            <a:ext cx="0" cy="1815152"/>
          </a:xfrm>
          <a:prstGeom prst="straightConnector1">
            <a:avLst/>
          </a:prstGeom>
          <a:ln w="19050">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0887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40FF-E467-A11F-29B2-2BDDD7CBA39B}"/>
              </a:ext>
            </a:extLst>
          </p:cNvPr>
          <p:cNvSpPr>
            <a:spLocks noGrp="1"/>
          </p:cNvSpPr>
          <p:nvPr>
            <p:ph type="title"/>
          </p:nvPr>
        </p:nvSpPr>
        <p:spPr/>
        <p:txBody>
          <a:bodyPr>
            <a:normAutofit/>
          </a:bodyPr>
          <a:lstStyle/>
          <a:p>
            <a:r>
              <a:rPr lang="en-US" dirty="0"/>
              <a:t>Scenario: Customer interaction</a:t>
            </a:r>
          </a:p>
        </p:txBody>
      </p:sp>
      <p:sp>
        <p:nvSpPr>
          <p:cNvPr id="4" name="Rectangle: Rounded Corners 3">
            <a:extLst>
              <a:ext uri="{FF2B5EF4-FFF2-40B4-BE49-F238E27FC236}">
                <a16:creationId xmlns:a16="http://schemas.microsoft.com/office/drawing/2014/main" id="{9B89B176-8C3D-E395-48A4-DB41F338F86C}"/>
              </a:ext>
            </a:extLst>
          </p:cNvPr>
          <p:cNvSpPr/>
          <p:nvPr/>
        </p:nvSpPr>
        <p:spPr>
          <a:xfrm>
            <a:off x="-11575" y="2341057"/>
            <a:ext cx="7296911" cy="1627245"/>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a:solidFill>
                <a:schemeClr val="tx1"/>
              </a:solidFill>
              <a:latin typeface="ATT Aleck Sans" panose="020B0503020203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96AA8F0-ABCA-9FB3-32D6-1558DE1985E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
        <p:nvSpPr>
          <p:cNvPr id="7" name="TextBox 6">
            <a:extLst>
              <a:ext uri="{FF2B5EF4-FFF2-40B4-BE49-F238E27FC236}">
                <a16:creationId xmlns:a16="http://schemas.microsoft.com/office/drawing/2014/main" id="{9A67CE38-7483-E80A-5997-869C9C2DDF68}"/>
              </a:ext>
            </a:extLst>
          </p:cNvPr>
          <p:cNvSpPr txBox="1"/>
          <p:nvPr/>
        </p:nvSpPr>
        <p:spPr>
          <a:xfrm>
            <a:off x="462584" y="2693014"/>
            <a:ext cx="5961237" cy="923330"/>
          </a:xfrm>
          <a:prstGeom prst="rect">
            <a:avLst/>
          </a:prstGeom>
          <a:noFill/>
        </p:spPr>
        <p:txBody>
          <a:bodyPr wrap="square">
            <a:spAutoFit/>
          </a:bodyPr>
          <a:lstStyle/>
          <a:p>
            <a:pPr>
              <a:spcBef>
                <a:spcPts val="600"/>
              </a:spcBef>
              <a:spcAft>
                <a:spcPts val="600"/>
              </a:spcAft>
            </a:pPr>
            <a:r>
              <a:rPr lang="en-US">
                <a:solidFill>
                  <a:schemeClr val="tx1"/>
                </a:solidFill>
                <a:latin typeface="ATT Aleck Sans" panose="020B0503020203020204" pitchFamily="34" charset="0"/>
                <a:ea typeface="Calibri" panose="020F0502020204030204" pitchFamily="34" charset="0"/>
                <a:cs typeface="Arial" panose="020B0604020202020204" pitchFamily="34" charset="0"/>
              </a:rPr>
              <a:t>A business manager requests information about upgrading connectivity. A short call confirms interest, and a follow-up meeting is scheduled.</a:t>
            </a:r>
          </a:p>
        </p:txBody>
      </p:sp>
    </p:spTree>
    <p:extLst>
      <p:ext uri="{BB962C8B-B14F-4D97-AF65-F5344CB8AC3E}">
        <p14:creationId xmlns:p14="http://schemas.microsoft.com/office/powerpoint/2010/main" val="336455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4C14-57CF-C4C7-4FDB-571EEA09A3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E9A6F88-490E-9A68-839C-6A9E1EBBCA3F}"/>
              </a:ext>
            </a:extLst>
          </p:cNvPr>
          <p:cNvSpPr>
            <a:spLocks noGrp="1"/>
          </p:cNvSpPr>
          <p:nvPr>
            <p:ph type="title"/>
          </p:nvPr>
        </p:nvSpPr>
        <p:spPr/>
        <p:txBody>
          <a:bodyPr/>
          <a:lstStyle/>
          <a:p>
            <a:r>
              <a:rPr lang="en-US" sz="2900" dirty="0"/>
              <a:t>Activity: Define the opportunity</a:t>
            </a:r>
            <a:endParaRPr lang="en-IN" sz="2900" dirty="0"/>
          </a:p>
        </p:txBody>
      </p:sp>
      <p:sp>
        <p:nvSpPr>
          <p:cNvPr id="7" name="Title 1">
            <a:extLst>
              <a:ext uri="{FF2B5EF4-FFF2-40B4-BE49-F238E27FC236}">
                <a16:creationId xmlns:a16="http://schemas.microsoft.com/office/drawing/2014/main" id="{D795031A-18DB-B7A4-407C-D2166D666995}"/>
              </a:ext>
            </a:extLst>
          </p:cNvPr>
          <p:cNvSpPr txBox="1">
            <a:spLocks/>
          </p:cNvSpPr>
          <p:nvPr/>
        </p:nvSpPr>
        <p:spPr>
          <a:xfrm>
            <a:off x="684530" y="1007175"/>
            <a:ext cx="5411470" cy="393954"/>
          </a:xfrm>
          <a:prstGeom prst="rect">
            <a:avLst/>
          </a:prstGeom>
          <a:effectLst/>
        </p:spPr>
        <p:txBody>
          <a:bodyPr vert="horz" wrap="square" lIns="0" tIns="0" rIns="0" bIns="0" rtlCol="0" anchor="ctr" anchorCtr="0">
            <a:noAutofit/>
          </a:bodyPr>
          <a:lstStyle>
            <a:lvl1pPr algn="l" defTabSz="914400" rtl="0" eaLnBrk="1" latinLnBrk="0" hangingPunct="1">
              <a:lnSpc>
                <a:spcPct val="90000"/>
              </a:lnSpc>
              <a:spcBef>
                <a:spcPct val="0"/>
              </a:spcBef>
              <a:buNone/>
              <a:defRPr lang="en-US" sz="3200" b="0" i="0" kern="120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a:lnSpc>
                <a:spcPct val="80000"/>
              </a:lnSpc>
            </a:pPr>
            <a:endParaRPr lang="en-IN"/>
          </a:p>
        </p:txBody>
      </p:sp>
      <p:pic>
        <p:nvPicPr>
          <p:cNvPr id="11" name="Graphic 10">
            <a:extLst>
              <a:ext uri="{FF2B5EF4-FFF2-40B4-BE49-F238E27FC236}">
                <a16:creationId xmlns:a16="http://schemas.microsoft.com/office/drawing/2014/main" id="{B531C7A0-C054-FF1A-15A1-FBB391D71AC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97150" y="2535809"/>
            <a:ext cx="924489" cy="924489"/>
          </a:xfrm>
          <a:prstGeom prst="rect">
            <a:avLst/>
          </a:prstGeom>
        </p:spPr>
      </p:pic>
      <p:sp>
        <p:nvSpPr>
          <p:cNvPr id="4" name="Rectangle: Rounded Corners 3">
            <a:extLst>
              <a:ext uri="{FF2B5EF4-FFF2-40B4-BE49-F238E27FC236}">
                <a16:creationId xmlns:a16="http://schemas.microsoft.com/office/drawing/2014/main" id="{013570A8-B4F4-E94F-2C90-085E5A446435}"/>
              </a:ext>
            </a:extLst>
          </p:cNvPr>
          <p:cNvSpPr/>
          <p:nvPr/>
        </p:nvSpPr>
        <p:spPr>
          <a:xfrm>
            <a:off x="-11575" y="1169891"/>
            <a:ext cx="7296911" cy="1099308"/>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a:solidFill>
                <a:schemeClr val="tx1"/>
              </a:solidFill>
              <a:latin typeface="ATT Aleck Sans" panose="020B0503020203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F871228-A0B4-02BA-DD75-FBACF6FCEBDE}"/>
              </a:ext>
            </a:extLst>
          </p:cNvPr>
          <p:cNvSpPr txBox="1"/>
          <p:nvPr/>
        </p:nvSpPr>
        <p:spPr>
          <a:xfrm>
            <a:off x="466344" y="1257880"/>
            <a:ext cx="5961237" cy="923330"/>
          </a:xfrm>
          <a:prstGeom prst="rect">
            <a:avLst/>
          </a:prstGeom>
          <a:noFill/>
        </p:spPr>
        <p:txBody>
          <a:bodyPr wrap="square">
            <a:spAutoFit/>
          </a:bodyPr>
          <a:lstStyle/>
          <a:p>
            <a:pPr>
              <a:spcBef>
                <a:spcPts val="600"/>
              </a:spcBef>
              <a:spcAft>
                <a:spcPts val="600"/>
              </a:spcAft>
            </a:pPr>
            <a:r>
              <a:rPr lang="en-US">
                <a:solidFill>
                  <a:schemeClr val="tx1"/>
                </a:solidFill>
                <a:latin typeface="ATT Aleck Sans" panose="020B0503020203020204" pitchFamily="34" charset="0"/>
                <a:ea typeface="Calibri" panose="020F0502020204030204" pitchFamily="34" charset="0"/>
                <a:cs typeface="Arial" panose="020B0604020202020204" pitchFamily="34" charset="0"/>
              </a:rPr>
              <a:t>A business manager requests information about upgrading connectivity. A short call confirms interest, and a follow-up meeting is scheduled.</a:t>
            </a:r>
          </a:p>
        </p:txBody>
      </p:sp>
      <p:sp>
        <p:nvSpPr>
          <p:cNvPr id="14" name="TextBox 13">
            <a:extLst>
              <a:ext uri="{FF2B5EF4-FFF2-40B4-BE49-F238E27FC236}">
                <a16:creationId xmlns:a16="http://schemas.microsoft.com/office/drawing/2014/main" id="{64C706A7-F694-A05E-9080-C838925E01EC}"/>
              </a:ext>
            </a:extLst>
          </p:cNvPr>
          <p:cNvSpPr txBox="1"/>
          <p:nvPr/>
        </p:nvSpPr>
        <p:spPr>
          <a:xfrm>
            <a:off x="544349" y="3659722"/>
            <a:ext cx="2677847" cy="1990288"/>
          </a:xfrm>
          <a:prstGeom prst="rect">
            <a:avLst/>
          </a:prstGeom>
          <a:noFill/>
        </p:spPr>
        <p:txBody>
          <a:bodyPr wrap="square" lIns="0">
            <a:spAutoFit/>
          </a:bodyPr>
          <a:lstStyle/>
          <a:p>
            <a:pPr>
              <a:spcBef>
                <a:spcPts val="1000"/>
              </a:spcBef>
            </a:pPr>
            <a:r>
              <a:rPr lang="en-US">
                <a:solidFill>
                  <a:schemeClr val="bg1"/>
                </a:solidFill>
                <a:latin typeface="ATT Aleck Sans" panose="020B0503020203020204" pitchFamily="34" charset="0"/>
              </a:rPr>
              <a:t>Consider:</a:t>
            </a:r>
          </a:p>
          <a:p>
            <a:pPr marL="171450" indent="-171450">
              <a:spcBef>
                <a:spcPts val="1000"/>
              </a:spcBef>
              <a:buFont typeface="Arial" panose="020B0604020202020204" pitchFamily="34" charset="0"/>
              <a:buChar char="•"/>
            </a:pPr>
            <a:r>
              <a:rPr lang="en-US">
                <a:solidFill>
                  <a:schemeClr val="bg1"/>
                </a:solidFill>
                <a:latin typeface="ATT Aleck Sans" panose="020B0503020203020204" pitchFamily="34" charset="0"/>
              </a:rPr>
              <a:t>ICP fit</a:t>
            </a:r>
          </a:p>
          <a:p>
            <a:pPr marL="171450" indent="-171450">
              <a:spcBef>
                <a:spcPts val="1000"/>
              </a:spcBef>
              <a:buFont typeface="Arial" panose="020B0604020202020204" pitchFamily="34" charset="0"/>
              <a:buChar char="•"/>
            </a:pPr>
            <a:r>
              <a:rPr lang="en-US">
                <a:solidFill>
                  <a:schemeClr val="bg1"/>
                </a:solidFill>
                <a:latin typeface="ATT Aleck Sans" panose="020B0503020203020204" pitchFamily="34" charset="0"/>
              </a:rPr>
              <a:t>MQO readiness</a:t>
            </a:r>
          </a:p>
          <a:p>
            <a:pPr marL="171450" indent="-171450">
              <a:spcBef>
                <a:spcPts val="1000"/>
              </a:spcBef>
              <a:buFont typeface="Arial" panose="020B0604020202020204" pitchFamily="34" charset="0"/>
              <a:buChar char="•"/>
            </a:pPr>
            <a:r>
              <a:rPr lang="en-US">
                <a:solidFill>
                  <a:schemeClr val="bg1"/>
                </a:solidFill>
                <a:latin typeface="ATT Aleck Sans" panose="020B0503020203020204" pitchFamily="34" charset="0"/>
              </a:rPr>
              <a:t>Early BANT details</a:t>
            </a:r>
          </a:p>
          <a:p>
            <a:pPr marL="171450" indent="-171450">
              <a:spcBef>
                <a:spcPts val="1000"/>
              </a:spcBef>
              <a:buFont typeface="Arial" panose="020B0604020202020204" pitchFamily="34" charset="0"/>
              <a:buChar char="•"/>
            </a:pPr>
            <a:r>
              <a:rPr lang="en-US">
                <a:solidFill>
                  <a:schemeClr val="bg1"/>
                </a:solidFill>
                <a:latin typeface="ATT Aleck Sans" panose="020B0503020203020204" pitchFamily="34" charset="0"/>
              </a:rPr>
              <a:t>Confirmed interest</a:t>
            </a:r>
          </a:p>
        </p:txBody>
      </p:sp>
      <p:sp>
        <p:nvSpPr>
          <p:cNvPr id="16" name="TextBox 15">
            <a:extLst>
              <a:ext uri="{FF2B5EF4-FFF2-40B4-BE49-F238E27FC236}">
                <a16:creationId xmlns:a16="http://schemas.microsoft.com/office/drawing/2014/main" id="{7FA253EB-1AA0-2C4A-08B6-E1FC8C23B71D}"/>
              </a:ext>
            </a:extLst>
          </p:cNvPr>
          <p:cNvSpPr txBox="1"/>
          <p:nvPr/>
        </p:nvSpPr>
        <p:spPr>
          <a:xfrm>
            <a:off x="1221639" y="2777954"/>
            <a:ext cx="3426561" cy="461665"/>
          </a:xfrm>
          <a:prstGeom prst="rect">
            <a:avLst/>
          </a:prstGeom>
          <a:noFill/>
        </p:spPr>
        <p:txBody>
          <a:bodyPr wrap="square" lIns="0">
            <a:spAutoFit/>
          </a:bodyPr>
          <a:lstStyle/>
          <a:p>
            <a:pPr>
              <a:spcBef>
                <a:spcPts val="1000"/>
              </a:spcBef>
            </a:pPr>
            <a:r>
              <a:rPr lang="en-US" sz="2400" b="1">
                <a:solidFill>
                  <a:schemeClr val="bg1"/>
                </a:solidFill>
                <a:latin typeface="ATT Aleck Sans" panose="020B0503020203020204" pitchFamily="34" charset="0"/>
              </a:rPr>
              <a:t>Is this an opportunity?</a:t>
            </a:r>
            <a:endParaRPr lang="en-US" sz="2400" b="1" noProof="0">
              <a:solidFill>
                <a:schemeClr val="bg1"/>
              </a:solidFill>
              <a:latin typeface="ATT Aleck Sans" panose="020B0503020203020204" pitchFamily="34" charset="0"/>
            </a:endParaRPr>
          </a:p>
        </p:txBody>
      </p:sp>
      <p:pic>
        <p:nvPicPr>
          <p:cNvPr id="17" name="Picture 16">
            <a:extLst>
              <a:ext uri="{FF2B5EF4-FFF2-40B4-BE49-F238E27FC236}">
                <a16:creationId xmlns:a16="http://schemas.microsoft.com/office/drawing/2014/main" id="{C0B86399-E7A3-CBB1-A9CC-76312E025AA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Tree>
    <p:custDataLst>
      <p:tags r:id="rId1"/>
    </p:custDataLst>
    <p:extLst>
      <p:ext uri="{BB962C8B-B14F-4D97-AF65-F5344CB8AC3E}">
        <p14:creationId xmlns:p14="http://schemas.microsoft.com/office/powerpoint/2010/main" val="25808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5180B-718C-0B1F-2170-433D04E97CDF}"/>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5FDD0E41-741D-0B15-D4FB-CD6B6CBE3EBC}"/>
              </a:ext>
            </a:extLst>
          </p:cNvPr>
          <p:cNvSpPr txBox="1"/>
          <p:nvPr/>
        </p:nvSpPr>
        <p:spPr>
          <a:xfrm>
            <a:off x="910655" y="3798340"/>
            <a:ext cx="2264400" cy="1384995"/>
          </a:xfrm>
          <a:prstGeom prst="rect">
            <a:avLst/>
          </a:prstGeom>
          <a:noFill/>
        </p:spPr>
        <p:txBody>
          <a:bodyPr wrap="square" lIns="0" tIns="0" rIns="0" bIns="0" anchor="t" anchorCtr="0">
            <a:spAutoFit/>
          </a:bodyPr>
          <a:lstStyle/>
          <a:p>
            <a:pPr algn="ctr"/>
            <a:r>
              <a:rPr lang="en-US" b="1" dirty="0">
                <a:solidFill>
                  <a:schemeClr val="bg1"/>
                </a:solidFill>
                <a:latin typeface="ATT Aleck Sans" panose="020B0503020203020204" pitchFamily="34" charset="0"/>
                <a:cs typeface="ATT Aleck Sans" panose="020B0503020203020204" pitchFamily="34" charset="0"/>
              </a:rPr>
              <a:t>Navigate to the relevant record: </a:t>
            </a:r>
          </a:p>
          <a:p>
            <a:pPr algn="ctr"/>
            <a:r>
              <a:rPr lang="en-US" dirty="0">
                <a:solidFill>
                  <a:schemeClr val="bg1"/>
                </a:solidFill>
                <a:latin typeface="ATT Aleck Sans" panose="020B0503020203020204" pitchFamily="34" charset="0"/>
                <a:cs typeface="ATT Aleck Sans" panose="020B0503020203020204" pitchFamily="34" charset="0"/>
              </a:rPr>
              <a:t>Lead, Contact, Account, or Opportunity</a:t>
            </a:r>
            <a:endParaRPr lang="en-US" noProof="0" dirty="0">
              <a:solidFill>
                <a:schemeClr val="bg1"/>
              </a:solidFill>
              <a:latin typeface="ATT Aleck Sans" panose="020B0503020203020204" pitchFamily="34" charset="0"/>
              <a:cs typeface="ATT Aleck Sans" panose="020B0503020203020204" pitchFamily="34" charset="0"/>
            </a:endParaRPr>
          </a:p>
        </p:txBody>
      </p:sp>
      <p:sp>
        <p:nvSpPr>
          <p:cNvPr id="18" name="TextBox 17">
            <a:extLst>
              <a:ext uri="{FF2B5EF4-FFF2-40B4-BE49-F238E27FC236}">
                <a16:creationId xmlns:a16="http://schemas.microsoft.com/office/drawing/2014/main" id="{6D8B4361-3114-9007-1769-D4B3DACBECDF}"/>
              </a:ext>
            </a:extLst>
          </p:cNvPr>
          <p:cNvSpPr txBox="1"/>
          <p:nvPr/>
        </p:nvSpPr>
        <p:spPr>
          <a:xfrm>
            <a:off x="3612634" y="3770868"/>
            <a:ext cx="2264400" cy="1384995"/>
          </a:xfrm>
          <a:prstGeom prst="rect">
            <a:avLst/>
          </a:prstGeom>
          <a:noFill/>
        </p:spPr>
        <p:txBody>
          <a:bodyPr wrap="square" lIns="0" tIns="0" rIns="0" bIns="0" anchor="t" anchorCtr="0">
            <a:spAutoFit/>
          </a:bodyPr>
          <a:lstStyle/>
          <a:p>
            <a:pPr algn="ctr"/>
            <a:r>
              <a:rPr lang="en-US" b="1" dirty="0">
                <a:solidFill>
                  <a:schemeClr val="bg1"/>
                </a:solidFill>
                <a:latin typeface="ATT Aleck Sans" panose="020B0503020203020204" pitchFamily="34" charset="0"/>
                <a:cs typeface="ATT Aleck Sans" panose="020B0503020203020204" pitchFamily="34" charset="0"/>
              </a:rPr>
              <a:t>Find the Activity composer: </a:t>
            </a:r>
            <a:br>
              <a:rPr lang="en-US" b="1" dirty="0">
                <a:solidFill>
                  <a:schemeClr val="bg1"/>
                </a:solidFill>
                <a:latin typeface="ATT Aleck Sans" panose="020B0503020203020204" pitchFamily="34" charset="0"/>
                <a:cs typeface="ATT Aleck Sans" panose="020B0503020203020204" pitchFamily="34" charset="0"/>
              </a:rPr>
            </a:br>
            <a:r>
              <a:rPr lang="en-US" dirty="0">
                <a:solidFill>
                  <a:schemeClr val="bg1"/>
                </a:solidFill>
                <a:latin typeface="ATT Aleck Sans" panose="020B0503020203020204" pitchFamily="34" charset="0"/>
                <a:cs typeface="ATT Aleck Sans" panose="020B0503020203020204" pitchFamily="34" charset="0"/>
              </a:rPr>
              <a:t>Activity tab/Open Activities/Activity Timeline</a:t>
            </a:r>
            <a:endParaRPr lang="en-US" i="0" u="none" strike="noStrike" kern="1200" noProof="0" dirty="0">
              <a:solidFill>
                <a:schemeClr val="bg1"/>
              </a:solidFill>
              <a:effectLst/>
              <a:latin typeface="ATT Aleck Sans" panose="020B0503020203020204" pitchFamily="34" charset="0"/>
              <a:cs typeface="ATT Aleck Sans" panose="020B0503020203020204" pitchFamily="34" charset="0"/>
            </a:endParaRPr>
          </a:p>
        </p:txBody>
      </p:sp>
      <p:sp>
        <p:nvSpPr>
          <p:cNvPr id="19" name="TextBox 18">
            <a:extLst>
              <a:ext uri="{FF2B5EF4-FFF2-40B4-BE49-F238E27FC236}">
                <a16:creationId xmlns:a16="http://schemas.microsoft.com/office/drawing/2014/main" id="{2ACA058A-DBCF-D23D-060B-994217C34F6B}"/>
              </a:ext>
            </a:extLst>
          </p:cNvPr>
          <p:cNvSpPr txBox="1"/>
          <p:nvPr/>
        </p:nvSpPr>
        <p:spPr>
          <a:xfrm>
            <a:off x="6314613" y="3798340"/>
            <a:ext cx="2264753" cy="1661993"/>
          </a:xfrm>
          <a:prstGeom prst="rect">
            <a:avLst/>
          </a:prstGeom>
          <a:noFill/>
        </p:spPr>
        <p:txBody>
          <a:bodyPr wrap="square" lIns="0" tIns="0" rIns="0" bIns="0" anchor="t" anchorCtr="0">
            <a:spAutoFit/>
          </a:bodyPr>
          <a:lstStyle/>
          <a:p>
            <a:pPr algn="ctr"/>
            <a:r>
              <a:rPr lang="en-US" b="1" dirty="0">
                <a:solidFill>
                  <a:schemeClr val="bg1"/>
                </a:solidFill>
                <a:latin typeface="ATT Aleck Sans" panose="020B0503020203020204" pitchFamily="34" charset="0"/>
                <a:cs typeface="ATT Aleck Sans" panose="020B0503020203020204" pitchFamily="34" charset="0"/>
              </a:rPr>
              <a:t>Log a Call, New Task, or New Event:</a:t>
            </a:r>
          </a:p>
          <a:p>
            <a:pPr algn="ctr"/>
            <a:r>
              <a:rPr lang="en-US" dirty="0">
                <a:solidFill>
                  <a:schemeClr val="bg1"/>
                </a:solidFill>
                <a:latin typeface="ATT Aleck Sans" panose="020B0503020203020204" pitchFamily="34" charset="0"/>
                <a:cs typeface="ATT Aleck Sans" panose="020B0503020203020204" pitchFamily="34" charset="0"/>
              </a:rPr>
              <a:t>Enter the Subject, Comments/Description, Date, and other required details</a:t>
            </a:r>
            <a:endParaRPr lang="en-US" noProof="0" dirty="0">
              <a:solidFill>
                <a:schemeClr val="bg1"/>
              </a:solidFill>
              <a:latin typeface="ATT Aleck Sans" panose="020B0503020203020204" pitchFamily="34" charset="0"/>
              <a:cs typeface="ATT Aleck Sans" panose="020B0503020203020204" pitchFamily="34" charset="0"/>
            </a:endParaRPr>
          </a:p>
        </p:txBody>
      </p:sp>
      <p:grpSp>
        <p:nvGrpSpPr>
          <p:cNvPr id="20" name="Graphic 83">
            <a:extLst>
              <a:ext uri="{FF2B5EF4-FFF2-40B4-BE49-F238E27FC236}">
                <a16:creationId xmlns:a16="http://schemas.microsoft.com/office/drawing/2014/main" id="{879D492D-A174-33E7-FE0C-62AE8011C8C1}"/>
              </a:ext>
            </a:extLst>
          </p:cNvPr>
          <p:cNvGrpSpPr/>
          <p:nvPr/>
        </p:nvGrpSpPr>
        <p:grpSpPr>
          <a:xfrm>
            <a:off x="1222534" y="1898070"/>
            <a:ext cx="2696174" cy="1601125"/>
            <a:chOff x="711199" y="2228155"/>
            <a:chExt cx="2931887" cy="1741109"/>
          </a:xfrm>
        </p:grpSpPr>
        <p:grpSp>
          <p:nvGrpSpPr>
            <p:cNvPr id="21" name="Graphic 83">
              <a:extLst>
                <a:ext uri="{FF2B5EF4-FFF2-40B4-BE49-F238E27FC236}">
                  <a16:creationId xmlns:a16="http://schemas.microsoft.com/office/drawing/2014/main" id="{020FC3CC-3CB6-4148-CD18-C66602209E14}"/>
                </a:ext>
              </a:extLst>
            </p:cNvPr>
            <p:cNvGrpSpPr/>
            <p:nvPr/>
          </p:nvGrpSpPr>
          <p:grpSpPr>
            <a:xfrm>
              <a:off x="711199" y="2228155"/>
              <a:ext cx="1741272" cy="1741109"/>
              <a:chOff x="711199" y="2228155"/>
              <a:chExt cx="1741272" cy="1741109"/>
            </a:xfrm>
            <a:solidFill>
              <a:srgbClr val="FFFFFF"/>
            </a:solidFill>
          </p:grpSpPr>
          <p:grpSp>
            <p:nvGrpSpPr>
              <p:cNvPr id="35" name="Graphic 83">
                <a:extLst>
                  <a:ext uri="{FF2B5EF4-FFF2-40B4-BE49-F238E27FC236}">
                    <a16:creationId xmlns:a16="http://schemas.microsoft.com/office/drawing/2014/main" id="{CE6FF257-0A09-EAD0-9C89-D6EE75DF9C95}"/>
                  </a:ext>
                </a:extLst>
              </p:cNvPr>
              <p:cNvGrpSpPr/>
              <p:nvPr/>
            </p:nvGrpSpPr>
            <p:grpSpPr>
              <a:xfrm>
                <a:off x="1042845" y="3753030"/>
                <a:ext cx="1099548" cy="216233"/>
                <a:chOff x="1042845" y="3753030"/>
                <a:chExt cx="1099548" cy="216233"/>
              </a:xfrm>
              <a:solidFill>
                <a:srgbClr val="FFFFFF"/>
              </a:solidFill>
            </p:grpSpPr>
            <p:sp>
              <p:nvSpPr>
                <p:cNvPr id="37" name="Freeform: Shape 36">
                  <a:extLst>
                    <a:ext uri="{FF2B5EF4-FFF2-40B4-BE49-F238E27FC236}">
                      <a16:creationId xmlns:a16="http://schemas.microsoft.com/office/drawing/2014/main" id="{CE7EF381-78B2-8A43-79C2-098902E21C28}"/>
                    </a:ext>
                  </a:extLst>
                </p:cNvPr>
                <p:cNvSpPr/>
                <p:nvPr/>
              </p:nvSpPr>
              <p:spPr>
                <a:xfrm>
                  <a:off x="1042845"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6" y="-422"/>
                        <a:pt x="9614" y="-1037"/>
                        <a:pt x="13158" y="1730"/>
                      </a:cubicBezTo>
                      <a:cubicBezTo>
                        <a:pt x="17136" y="4840"/>
                        <a:pt x="21168" y="7932"/>
                        <a:pt x="25146" y="10934"/>
                      </a:cubicBezTo>
                      <a:cubicBezTo>
                        <a:pt x="28726" y="13646"/>
                        <a:pt x="29450"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38" name="Freeform: Shape 37">
                  <a:extLst>
                    <a:ext uri="{FF2B5EF4-FFF2-40B4-BE49-F238E27FC236}">
                      <a16:creationId xmlns:a16="http://schemas.microsoft.com/office/drawing/2014/main" id="{716804B2-A7F5-0744-D426-7957C78C905A}"/>
                    </a:ext>
                  </a:extLst>
                </p:cNvPr>
                <p:cNvSpPr/>
                <p:nvPr/>
              </p:nvSpPr>
              <p:spPr>
                <a:xfrm>
                  <a:off x="1104110" y="3798737"/>
                  <a:ext cx="978436" cy="170527"/>
                </a:xfrm>
                <a:custGeom>
                  <a:avLst/>
                  <a:gdLst>
                    <a:gd name="connsiteX0" fmla="*/ 461478 w 978436"/>
                    <a:gd name="connsiteY0" fmla="*/ 170527 h 170527"/>
                    <a:gd name="connsiteX1" fmla="*/ 461315 w 978436"/>
                    <a:gd name="connsiteY1" fmla="*/ 170527 h 170527"/>
                    <a:gd name="connsiteX2" fmla="*/ 431046 w 978436"/>
                    <a:gd name="connsiteY2" fmla="*/ 169442 h 170527"/>
                    <a:gd name="connsiteX3" fmla="*/ 423343 w 978436"/>
                    <a:gd name="connsiteY3" fmla="*/ 160889 h 170527"/>
                    <a:gd name="connsiteX4" fmla="*/ 431896 w 978436"/>
                    <a:gd name="connsiteY4" fmla="*/ 153187 h 170527"/>
                    <a:gd name="connsiteX5" fmla="*/ 461604 w 978436"/>
                    <a:gd name="connsiteY5" fmla="*/ 154253 h 170527"/>
                    <a:gd name="connsiteX6" fmla="*/ 469597 w 978436"/>
                    <a:gd name="connsiteY6" fmla="*/ 162535 h 170527"/>
                    <a:gd name="connsiteX7" fmla="*/ 461460 w 978436"/>
                    <a:gd name="connsiteY7" fmla="*/ 170527 h 170527"/>
                    <a:gd name="connsiteX8" fmla="*/ 521510 w 978436"/>
                    <a:gd name="connsiteY8" fmla="*/ 169569 h 170527"/>
                    <a:gd name="connsiteX9" fmla="*/ 513391 w 978436"/>
                    <a:gd name="connsiteY9" fmla="*/ 161848 h 170527"/>
                    <a:gd name="connsiteX10" fmla="*/ 521112 w 978436"/>
                    <a:gd name="connsiteY10" fmla="*/ 153313 h 170527"/>
                    <a:gd name="connsiteX11" fmla="*/ 550802 w 978436"/>
                    <a:gd name="connsiteY11" fmla="*/ 151306 h 170527"/>
                    <a:gd name="connsiteX12" fmla="*/ 559590 w 978436"/>
                    <a:gd name="connsiteY12" fmla="*/ 158720 h 170527"/>
                    <a:gd name="connsiteX13" fmla="*/ 552177 w 978436"/>
                    <a:gd name="connsiteY13" fmla="*/ 167507 h 170527"/>
                    <a:gd name="connsiteX14" fmla="*/ 521926 w 978436"/>
                    <a:gd name="connsiteY14" fmla="*/ 169551 h 170527"/>
                    <a:gd name="connsiteX15" fmla="*/ 521510 w 978436"/>
                    <a:gd name="connsiteY15" fmla="*/ 169551 h 170527"/>
                    <a:gd name="connsiteX16" fmla="*/ 371701 w 978436"/>
                    <a:gd name="connsiteY16" fmla="*/ 164216 h 170527"/>
                    <a:gd name="connsiteX17" fmla="*/ 370706 w 978436"/>
                    <a:gd name="connsiteY17" fmla="*/ 164162 h 170527"/>
                    <a:gd name="connsiteX18" fmla="*/ 340708 w 978436"/>
                    <a:gd name="connsiteY18" fmla="*/ 159949 h 170527"/>
                    <a:gd name="connsiteX19" fmla="*/ 333946 w 978436"/>
                    <a:gd name="connsiteY19" fmla="*/ 150637 h 170527"/>
                    <a:gd name="connsiteX20" fmla="*/ 343258 w 978436"/>
                    <a:gd name="connsiteY20" fmla="*/ 143874 h 170527"/>
                    <a:gd name="connsiteX21" fmla="*/ 372695 w 978436"/>
                    <a:gd name="connsiteY21" fmla="*/ 147997 h 170527"/>
                    <a:gd name="connsiteX22" fmla="*/ 379784 w 978436"/>
                    <a:gd name="connsiteY22" fmla="*/ 157056 h 170527"/>
                    <a:gd name="connsiteX23" fmla="*/ 371719 w 978436"/>
                    <a:gd name="connsiteY23" fmla="*/ 164198 h 170527"/>
                    <a:gd name="connsiteX24" fmla="*/ 611106 w 978436"/>
                    <a:gd name="connsiteY24" fmla="*/ 160419 h 170527"/>
                    <a:gd name="connsiteX25" fmla="*/ 603077 w 978436"/>
                    <a:gd name="connsiteY25" fmla="*/ 153530 h 170527"/>
                    <a:gd name="connsiteX26" fmla="*/ 609876 w 978436"/>
                    <a:gd name="connsiteY26" fmla="*/ 144236 h 170527"/>
                    <a:gd name="connsiteX27" fmla="*/ 639187 w 978436"/>
                    <a:gd name="connsiteY27" fmla="*/ 139155 h 170527"/>
                    <a:gd name="connsiteX28" fmla="*/ 648716 w 978436"/>
                    <a:gd name="connsiteY28" fmla="*/ 145610 h 170527"/>
                    <a:gd name="connsiteX29" fmla="*/ 642261 w 978436"/>
                    <a:gd name="connsiteY29" fmla="*/ 155139 h 170527"/>
                    <a:gd name="connsiteX30" fmla="*/ 612390 w 978436"/>
                    <a:gd name="connsiteY30" fmla="*/ 160311 h 170527"/>
                    <a:gd name="connsiteX31" fmla="*/ 611124 w 978436"/>
                    <a:gd name="connsiteY31" fmla="*/ 160401 h 170527"/>
                    <a:gd name="connsiteX32" fmla="*/ 283045 w 978436"/>
                    <a:gd name="connsiteY32" fmla="*/ 148612 h 170527"/>
                    <a:gd name="connsiteX33" fmla="*/ 281201 w 978436"/>
                    <a:gd name="connsiteY33" fmla="*/ 148395 h 170527"/>
                    <a:gd name="connsiteX34" fmla="*/ 251800 w 978436"/>
                    <a:gd name="connsiteY34" fmla="*/ 141072 h 170527"/>
                    <a:gd name="connsiteX35" fmla="*/ 246050 w 978436"/>
                    <a:gd name="connsiteY35" fmla="*/ 131108 h 170527"/>
                    <a:gd name="connsiteX36" fmla="*/ 256013 w 978436"/>
                    <a:gd name="connsiteY36" fmla="*/ 125358 h 170527"/>
                    <a:gd name="connsiteX37" fmla="*/ 284853 w 978436"/>
                    <a:gd name="connsiteY37" fmla="*/ 132555 h 170527"/>
                    <a:gd name="connsiteX38" fmla="*/ 290947 w 978436"/>
                    <a:gd name="connsiteY38" fmla="*/ 142319 h 170527"/>
                    <a:gd name="connsiteX39" fmla="*/ 283027 w 978436"/>
                    <a:gd name="connsiteY39" fmla="*/ 148630 h 170527"/>
                    <a:gd name="connsiteX40" fmla="*/ 699255 w 978436"/>
                    <a:gd name="connsiteY40" fmla="*/ 141958 h 170527"/>
                    <a:gd name="connsiteX41" fmla="*/ 691390 w 978436"/>
                    <a:gd name="connsiteY41" fmla="*/ 135900 h 170527"/>
                    <a:gd name="connsiteX42" fmla="*/ 697176 w 978436"/>
                    <a:gd name="connsiteY42" fmla="*/ 125955 h 170527"/>
                    <a:gd name="connsiteX43" fmla="*/ 725781 w 978436"/>
                    <a:gd name="connsiteY43" fmla="*/ 117836 h 170527"/>
                    <a:gd name="connsiteX44" fmla="*/ 735925 w 978436"/>
                    <a:gd name="connsiteY44" fmla="*/ 123261 h 170527"/>
                    <a:gd name="connsiteX45" fmla="*/ 730501 w 978436"/>
                    <a:gd name="connsiteY45" fmla="*/ 133405 h 170527"/>
                    <a:gd name="connsiteX46" fmla="*/ 701335 w 978436"/>
                    <a:gd name="connsiteY46" fmla="*/ 141686 h 170527"/>
                    <a:gd name="connsiteX47" fmla="*/ 699237 w 978436"/>
                    <a:gd name="connsiteY47" fmla="*/ 141958 h 170527"/>
                    <a:gd name="connsiteX48" fmla="*/ 196505 w 978436"/>
                    <a:gd name="connsiteY48" fmla="*/ 123785 h 170527"/>
                    <a:gd name="connsiteX49" fmla="*/ 193847 w 978436"/>
                    <a:gd name="connsiteY49" fmla="*/ 123333 h 170527"/>
                    <a:gd name="connsiteX50" fmla="*/ 165368 w 978436"/>
                    <a:gd name="connsiteY50" fmla="*/ 112954 h 170527"/>
                    <a:gd name="connsiteX51" fmla="*/ 160685 w 978436"/>
                    <a:gd name="connsiteY51" fmla="*/ 102449 h 170527"/>
                    <a:gd name="connsiteX52" fmla="*/ 171190 w 978436"/>
                    <a:gd name="connsiteY52" fmla="*/ 97765 h 170527"/>
                    <a:gd name="connsiteX53" fmla="*/ 199127 w 978436"/>
                    <a:gd name="connsiteY53" fmla="*/ 107946 h 170527"/>
                    <a:gd name="connsiteX54" fmla="*/ 204172 w 978436"/>
                    <a:gd name="connsiteY54" fmla="*/ 118288 h 170527"/>
                    <a:gd name="connsiteX55" fmla="*/ 196487 w 978436"/>
                    <a:gd name="connsiteY55" fmla="*/ 123767 h 170527"/>
                    <a:gd name="connsiteX56" fmla="*/ 784982 w 978436"/>
                    <a:gd name="connsiteY56" fmla="*/ 114328 h 170527"/>
                    <a:gd name="connsiteX57" fmla="*/ 777369 w 978436"/>
                    <a:gd name="connsiteY57" fmla="*/ 109085 h 170527"/>
                    <a:gd name="connsiteX58" fmla="*/ 782070 w 978436"/>
                    <a:gd name="connsiteY58" fmla="*/ 98579 h 170527"/>
                    <a:gd name="connsiteX59" fmla="*/ 809664 w 978436"/>
                    <a:gd name="connsiteY59" fmla="*/ 87495 h 170527"/>
                    <a:gd name="connsiteX60" fmla="*/ 820332 w 978436"/>
                    <a:gd name="connsiteY60" fmla="*/ 91835 h 170527"/>
                    <a:gd name="connsiteX61" fmla="*/ 815992 w 978436"/>
                    <a:gd name="connsiteY61" fmla="*/ 102503 h 170527"/>
                    <a:gd name="connsiteX62" fmla="*/ 787857 w 978436"/>
                    <a:gd name="connsiteY62" fmla="*/ 113804 h 170527"/>
                    <a:gd name="connsiteX63" fmla="*/ 784964 w 978436"/>
                    <a:gd name="connsiteY63" fmla="*/ 114347 h 170527"/>
                    <a:gd name="connsiteX64" fmla="*/ 113057 w 978436"/>
                    <a:gd name="connsiteY64" fmla="*/ 90026 h 170527"/>
                    <a:gd name="connsiteX65" fmla="*/ 109621 w 978436"/>
                    <a:gd name="connsiteY65" fmla="*/ 89267 h 170527"/>
                    <a:gd name="connsiteX66" fmla="*/ 82390 w 978436"/>
                    <a:gd name="connsiteY66" fmla="*/ 75959 h 170527"/>
                    <a:gd name="connsiteX67" fmla="*/ 78846 w 978436"/>
                    <a:gd name="connsiteY67" fmla="*/ 65019 h 170527"/>
                    <a:gd name="connsiteX68" fmla="*/ 89785 w 978436"/>
                    <a:gd name="connsiteY68" fmla="*/ 61475 h 170527"/>
                    <a:gd name="connsiteX69" fmla="*/ 116492 w 978436"/>
                    <a:gd name="connsiteY69" fmla="*/ 74530 h 170527"/>
                    <a:gd name="connsiteX70" fmla="*/ 120416 w 978436"/>
                    <a:gd name="connsiteY70" fmla="*/ 85343 h 170527"/>
                    <a:gd name="connsiteX71" fmla="*/ 113039 w 978436"/>
                    <a:gd name="connsiteY71" fmla="*/ 90044 h 170527"/>
                    <a:gd name="connsiteX72" fmla="*/ 867309 w 978436"/>
                    <a:gd name="connsiteY72" fmla="*/ 77875 h 170527"/>
                    <a:gd name="connsiteX73" fmla="*/ 860040 w 978436"/>
                    <a:gd name="connsiteY73" fmla="*/ 73409 h 170527"/>
                    <a:gd name="connsiteX74" fmla="*/ 863620 w 978436"/>
                    <a:gd name="connsiteY74" fmla="*/ 62470 h 170527"/>
                    <a:gd name="connsiteX75" fmla="*/ 889911 w 978436"/>
                    <a:gd name="connsiteY75" fmla="*/ 48565 h 170527"/>
                    <a:gd name="connsiteX76" fmla="*/ 900959 w 978436"/>
                    <a:gd name="connsiteY76" fmla="*/ 51765 h 170527"/>
                    <a:gd name="connsiteX77" fmla="*/ 897759 w 978436"/>
                    <a:gd name="connsiteY77" fmla="*/ 62813 h 170527"/>
                    <a:gd name="connsiteX78" fmla="*/ 870961 w 978436"/>
                    <a:gd name="connsiteY78" fmla="*/ 76989 h 170527"/>
                    <a:gd name="connsiteX79" fmla="*/ 867291 w 978436"/>
                    <a:gd name="connsiteY79" fmla="*/ 77875 h 170527"/>
                    <a:gd name="connsiteX80" fmla="*/ 33587 w 978436"/>
                    <a:gd name="connsiteY80" fmla="*/ 47697 h 170527"/>
                    <a:gd name="connsiteX81" fmla="*/ 29392 w 978436"/>
                    <a:gd name="connsiteY81" fmla="*/ 46521 h 170527"/>
                    <a:gd name="connsiteX82" fmla="*/ 3697 w 978436"/>
                    <a:gd name="connsiteY82" fmla="*/ 30446 h 170527"/>
                    <a:gd name="connsiteX83" fmla="*/ 1311 w 978436"/>
                    <a:gd name="connsiteY83" fmla="*/ 19181 h 170527"/>
                    <a:gd name="connsiteX84" fmla="*/ 12576 w 978436"/>
                    <a:gd name="connsiteY84" fmla="*/ 16795 h 170527"/>
                    <a:gd name="connsiteX85" fmla="*/ 37782 w 978436"/>
                    <a:gd name="connsiteY85" fmla="*/ 32562 h 170527"/>
                    <a:gd name="connsiteX86" fmla="*/ 40566 w 978436"/>
                    <a:gd name="connsiteY86" fmla="*/ 43737 h 170527"/>
                    <a:gd name="connsiteX87" fmla="*/ 33587 w 978436"/>
                    <a:gd name="connsiteY87" fmla="*/ 47679 h 170527"/>
                    <a:gd name="connsiteX88" fmla="*/ 945368 w 978436"/>
                    <a:gd name="connsiteY88" fmla="*/ 33014 h 170527"/>
                    <a:gd name="connsiteX89" fmla="*/ 938534 w 978436"/>
                    <a:gd name="connsiteY89" fmla="*/ 29289 h 170527"/>
                    <a:gd name="connsiteX90" fmla="*/ 940956 w 978436"/>
                    <a:gd name="connsiteY90" fmla="*/ 18042 h 170527"/>
                    <a:gd name="connsiteX91" fmla="*/ 965656 w 978436"/>
                    <a:gd name="connsiteY91" fmla="*/ 1461 h 170527"/>
                    <a:gd name="connsiteX92" fmla="*/ 976976 w 978436"/>
                    <a:gd name="connsiteY92" fmla="*/ 3486 h 170527"/>
                    <a:gd name="connsiteX93" fmla="*/ 974950 w 978436"/>
                    <a:gd name="connsiteY93" fmla="*/ 14806 h 170527"/>
                    <a:gd name="connsiteX94" fmla="*/ 949799 w 978436"/>
                    <a:gd name="connsiteY94" fmla="*/ 31694 h 170527"/>
                    <a:gd name="connsiteX95" fmla="*/ 945387 w 978436"/>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36" h="170527">
                      <a:moveTo>
                        <a:pt x="461478" y="170527"/>
                      </a:moveTo>
                      <a:cubicBezTo>
                        <a:pt x="461478" y="170527"/>
                        <a:pt x="461369" y="170527"/>
                        <a:pt x="461315" y="170527"/>
                      </a:cubicBezTo>
                      <a:cubicBezTo>
                        <a:pt x="451243" y="170346"/>
                        <a:pt x="441045" y="169985"/>
                        <a:pt x="431046" y="169442"/>
                      </a:cubicBezTo>
                      <a:cubicBezTo>
                        <a:pt x="426562" y="169207"/>
                        <a:pt x="423108" y="165374"/>
                        <a:pt x="423343" y="160889"/>
                      </a:cubicBezTo>
                      <a:cubicBezTo>
                        <a:pt x="423578" y="156405"/>
                        <a:pt x="427393" y="152951"/>
                        <a:pt x="431896" y="153187"/>
                      </a:cubicBezTo>
                      <a:cubicBezTo>
                        <a:pt x="441714" y="153711"/>
                        <a:pt x="451713" y="154054"/>
                        <a:pt x="461604" y="154253"/>
                      </a:cubicBezTo>
                      <a:cubicBezTo>
                        <a:pt x="466089" y="154344"/>
                        <a:pt x="469669" y="158051"/>
                        <a:pt x="469597" y="162535"/>
                      </a:cubicBezTo>
                      <a:cubicBezTo>
                        <a:pt x="469506" y="166983"/>
                        <a:pt x="465890" y="170527"/>
                        <a:pt x="461460" y="170527"/>
                      </a:cubicBezTo>
                      <a:close/>
                      <a:moveTo>
                        <a:pt x="521510" y="169569"/>
                      </a:moveTo>
                      <a:cubicBezTo>
                        <a:pt x="517206" y="169569"/>
                        <a:pt x="513608" y="166187"/>
                        <a:pt x="513391" y="161848"/>
                      </a:cubicBezTo>
                      <a:cubicBezTo>
                        <a:pt x="513174" y="157363"/>
                        <a:pt x="516628" y="153530"/>
                        <a:pt x="521112" y="153313"/>
                      </a:cubicBezTo>
                      <a:cubicBezTo>
                        <a:pt x="530985" y="152825"/>
                        <a:pt x="540984" y="152138"/>
                        <a:pt x="550802" y="151306"/>
                      </a:cubicBezTo>
                      <a:cubicBezTo>
                        <a:pt x="555287" y="150944"/>
                        <a:pt x="559211" y="154253"/>
                        <a:pt x="559590" y="158720"/>
                      </a:cubicBezTo>
                      <a:cubicBezTo>
                        <a:pt x="559970" y="163204"/>
                        <a:pt x="556643" y="167128"/>
                        <a:pt x="552177" y="167507"/>
                      </a:cubicBezTo>
                      <a:cubicBezTo>
                        <a:pt x="542159" y="168357"/>
                        <a:pt x="531979" y="169044"/>
                        <a:pt x="521926" y="169551"/>
                      </a:cubicBezTo>
                      <a:cubicBezTo>
                        <a:pt x="521781" y="169551"/>
                        <a:pt x="521654" y="169551"/>
                        <a:pt x="521510" y="169551"/>
                      </a:cubicBezTo>
                      <a:close/>
                      <a:moveTo>
                        <a:pt x="371701" y="164216"/>
                      </a:moveTo>
                      <a:cubicBezTo>
                        <a:pt x="371375" y="164216"/>
                        <a:pt x="371032" y="164198"/>
                        <a:pt x="370706" y="164162"/>
                      </a:cubicBezTo>
                      <a:cubicBezTo>
                        <a:pt x="360743" y="162933"/>
                        <a:pt x="350635" y="161522"/>
                        <a:pt x="340708" y="159949"/>
                      </a:cubicBezTo>
                      <a:cubicBezTo>
                        <a:pt x="336278" y="159244"/>
                        <a:pt x="333241" y="155085"/>
                        <a:pt x="333946" y="150637"/>
                      </a:cubicBezTo>
                      <a:cubicBezTo>
                        <a:pt x="334651" y="146207"/>
                        <a:pt x="338810" y="143169"/>
                        <a:pt x="343258" y="143874"/>
                      </a:cubicBezTo>
                      <a:cubicBezTo>
                        <a:pt x="353022" y="145411"/>
                        <a:pt x="362913" y="146804"/>
                        <a:pt x="372695" y="147997"/>
                      </a:cubicBezTo>
                      <a:cubicBezTo>
                        <a:pt x="377162" y="148539"/>
                        <a:pt x="380326" y="152608"/>
                        <a:pt x="379784" y="157056"/>
                      </a:cubicBezTo>
                      <a:cubicBezTo>
                        <a:pt x="379277" y="161179"/>
                        <a:pt x="375769" y="164198"/>
                        <a:pt x="371719" y="164198"/>
                      </a:cubicBezTo>
                      <a:close/>
                      <a:moveTo>
                        <a:pt x="611106" y="160419"/>
                      </a:moveTo>
                      <a:cubicBezTo>
                        <a:pt x="607164" y="160419"/>
                        <a:pt x="603692" y="157544"/>
                        <a:pt x="603077" y="153530"/>
                      </a:cubicBezTo>
                      <a:cubicBezTo>
                        <a:pt x="602390" y="149082"/>
                        <a:pt x="605428" y="144923"/>
                        <a:pt x="609876" y="144236"/>
                      </a:cubicBezTo>
                      <a:cubicBezTo>
                        <a:pt x="619659"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90" y="160311"/>
                      </a:cubicBezTo>
                      <a:cubicBezTo>
                        <a:pt x="611974" y="160383"/>
                        <a:pt x="611540" y="160401"/>
                        <a:pt x="611124" y="160401"/>
                      </a:cubicBezTo>
                      <a:close/>
                      <a:moveTo>
                        <a:pt x="283045" y="148612"/>
                      </a:moveTo>
                      <a:cubicBezTo>
                        <a:pt x="282430" y="148612"/>
                        <a:pt x="281834" y="148539"/>
                        <a:pt x="281201" y="148395"/>
                      </a:cubicBezTo>
                      <a:cubicBezTo>
                        <a:pt x="271400" y="146135"/>
                        <a:pt x="261510" y="143675"/>
                        <a:pt x="251800" y="141072"/>
                      </a:cubicBezTo>
                      <a:cubicBezTo>
                        <a:pt x="247460" y="139914"/>
                        <a:pt x="244892" y="135448"/>
                        <a:pt x="246050" y="131108"/>
                      </a:cubicBezTo>
                      <a:cubicBezTo>
                        <a:pt x="247207" y="126769"/>
                        <a:pt x="251673" y="124201"/>
                        <a:pt x="256013" y="125358"/>
                      </a:cubicBezTo>
                      <a:cubicBezTo>
                        <a:pt x="265542" y="127908"/>
                        <a:pt x="275252" y="130331"/>
                        <a:pt x="284853" y="132555"/>
                      </a:cubicBezTo>
                      <a:cubicBezTo>
                        <a:pt x="289229" y="133568"/>
                        <a:pt x="291960" y="137925"/>
                        <a:pt x="290947" y="142319"/>
                      </a:cubicBezTo>
                      <a:cubicBezTo>
                        <a:pt x="290079" y="146080"/>
                        <a:pt x="286734" y="148630"/>
                        <a:pt x="283027"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505" y="123785"/>
                      </a:moveTo>
                      <a:cubicBezTo>
                        <a:pt x="195619" y="123785"/>
                        <a:pt x="194733" y="123641"/>
                        <a:pt x="193847" y="123333"/>
                      </a:cubicBezTo>
                      <a:cubicBezTo>
                        <a:pt x="184336" y="120060"/>
                        <a:pt x="174752" y="116553"/>
                        <a:pt x="165368" y="112954"/>
                      </a:cubicBezTo>
                      <a:cubicBezTo>
                        <a:pt x="161173" y="111345"/>
                        <a:pt x="159075" y="106626"/>
                        <a:pt x="160685" y="102449"/>
                      </a:cubicBezTo>
                      <a:cubicBezTo>
                        <a:pt x="162294" y="98254"/>
                        <a:pt x="167013" y="96156"/>
                        <a:pt x="171190" y="97765"/>
                      </a:cubicBezTo>
                      <a:cubicBezTo>
                        <a:pt x="180394" y="101309"/>
                        <a:pt x="189797" y="104727"/>
                        <a:pt x="199127" y="107946"/>
                      </a:cubicBezTo>
                      <a:cubicBezTo>
                        <a:pt x="203376" y="109410"/>
                        <a:pt x="205636" y="114039"/>
                        <a:pt x="204172" y="118288"/>
                      </a:cubicBezTo>
                      <a:cubicBezTo>
                        <a:pt x="203015" y="121652"/>
                        <a:pt x="199850" y="123767"/>
                        <a:pt x="196487" y="123767"/>
                      </a:cubicBezTo>
                      <a:close/>
                      <a:moveTo>
                        <a:pt x="784982" y="114328"/>
                      </a:moveTo>
                      <a:cubicBezTo>
                        <a:pt x="781709" y="114328"/>
                        <a:pt x="778617" y="112339"/>
                        <a:pt x="777369" y="109085"/>
                      </a:cubicBezTo>
                      <a:cubicBezTo>
                        <a:pt x="775760" y="104890"/>
                        <a:pt x="777875" y="100188"/>
                        <a:pt x="782070" y="98579"/>
                      </a:cubicBezTo>
                      <a:cubicBezTo>
                        <a:pt x="791292" y="95071"/>
                        <a:pt x="800568" y="91328"/>
                        <a:pt x="809664" y="87495"/>
                      </a:cubicBezTo>
                      <a:cubicBezTo>
                        <a:pt x="813804" y="85759"/>
                        <a:pt x="818578" y="87694"/>
                        <a:pt x="820332" y="91835"/>
                      </a:cubicBezTo>
                      <a:cubicBezTo>
                        <a:pt x="822086" y="95975"/>
                        <a:pt x="820133" y="100749"/>
                        <a:pt x="815992" y="102503"/>
                      </a:cubicBezTo>
                      <a:cubicBezTo>
                        <a:pt x="806716" y="106409"/>
                        <a:pt x="797259" y="110224"/>
                        <a:pt x="787857" y="113804"/>
                      </a:cubicBezTo>
                      <a:cubicBezTo>
                        <a:pt x="786898" y="114166"/>
                        <a:pt x="785922" y="114347"/>
                        <a:pt x="784964" y="114347"/>
                      </a:cubicBezTo>
                      <a:close/>
                      <a:moveTo>
                        <a:pt x="113057" y="90026"/>
                      </a:moveTo>
                      <a:cubicBezTo>
                        <a:pt x="111900" y="90026"/>
                        <a:pt x="110724" y="89773"/>
                        <a:pt x="109621" y="89267"/>
                      </a:cubicBezTo>
                      <a:cubicBezTo>
                        <a:pt x="100526" y="85018"/>
                        <a:pt x="91359" y="80533"/>
                        <a:pt x="82390" y="75959"/>
                      </a:cubicBezTo>
                      <a:cubicBezTo>
                        <a:pt x="78394" y="73915"/>
                        <a:pt x="76803" y="69015"/>
                        <a:pt x="78846" y="65019"/>
                      </a:cubicBezTo>
                      <a:cubicBezTo>
                        <a:pt x="80889" y="61023"/>
                        <a:pt x="85789" y="59432"/>
                        <a:pt x="89785" y="61475"/>
                      </a:cubicBezTo>
                      <a:cubicBezTo>
                        <a:pt x="98591" y="65959"/>
                        <a:pt x="107578" y="70353"/>
                        <a:pt x="116492" y="74530"/>
                      </a:cubicBezTo>
                      <a:cubicBezTo>
                        <a:pt x="120561" y="76429"/>
                        <a:pt x="122315" y="81275"/>
                        <a:pt x="120416" y="85343"/>
                      </a:cubicBezTo>
                      <a:cubicBezTo>
                        <a:pt x="119042" y="88309"/>
                        <a:pt x="116095" y="90044"/>
                        <a:pt x="113039" y="90044"/>
                      </a:cubicBezTo>
                      <a:close/>
                      <a:moveTo>
                        <a:pt x="867309" y="77875"/>
                      </a:moveTo>
                      <a:cubicBezTo>
                        <a:pt x="864343" y="77875"/>
                        <a:pt x="861486" y="76248"/>
                        <a:pt x="860040" y="73409"/>
                      </a:cubicBezTo>
                      <a:cubicBezTo>
                        <a:pt x="858015" y="69395"/>
                        <a:pt x="859606" y="64513"/>
                        <a:pt x="863620" y="62470"/>
                      </a:cubicBezTo>
                      <a:cubicBezTo>
                        <a:pt x="872426" y="58003"/>
                        <a:pt x="881268" y="53320"/>
                        <a:pt x="889911" y="48565"/>
                      </a:cubicBezTo>
                      <a:cubicBezTo>
                        <a:pt x="893853" y="46395"/>
                        <a:pt x="898789" y="47823"/>
                        <a:pt x="900959" y="51765"/>
                      </a:cubicBezTo>
                      <a:cubicBezTo>
                        <a:pt x="903129" y="55707"/>
                        <a:pt x="901701" y="60643"/>
                        <a:pt x="897759" y="62813"/>
                      </a:cubicBezTo>
                      <a:cubicBezTo>
                        <a:pt x="888953" y="67677"/>
                        <a:pt x="879948" y="72451"/>
                        <a:pt x="870961" y="76989"/>
                      </a:cubicBezTo>
                      <a:cubicBezTo>
                        <a:pt x="869786" y="77586"/>
                        <a:pt x="868520" y="77875"/>
                        <a:pt x="867291" y="77875"/>
                      </a:cubicBezTo>
                      <a:close/>
                      <a:moveTo>
                        <a:pt x="33587" y="47697"/>
                      </a:moveTo>
                      <a:cubicBezTo>
                        <a:pt x="32158" y="47697"/>
                        <a:pt x="30712" y="47317"/>
                        <a:pt x="29392" y="46521"/>
                      </a:cubicBezTo>
                      <a:cubicBezTo>
                        <a:pt x="20785" y="41350"/>
                        <a:pt x="12142" y="35943"/>
                        <a:pt x="3697" y="30446"/>
                      </a:cubicBezTo>
                      <a:cubicBezTo>
                        <a:pt x="-64" y="28005"/>
                        <a:pt x="-1131"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68" y="33014"/>
                      </a:moveTo>
                      <a:cubicBezTo>
                        <a:pt x="942692" y="33014"/>
                        <a:pt x="940089" y="31694"/>
                        <a:pt x="938534" y="29289"/>
                      </a:cubicBezTo>
                      <a:cubicBezTo>
                        <a:pt x="936092" y="25510"/>
                        <a:pt x="937177" y="20483"/>
                        <a:pt x="940956" y="18042"/>
                      </a:cubicBezTo>
                      <a:cubicBezTo>
                        <a:pt x="949238" y="12690"/>
                        <a:pt x="957556" y="7103"/>
                        <a:pt x="965656" y="1461"/>
                      </a:cubicBezTo>
                      <a:cubicBezTo>
                        <a:pt x="969345" y="-1107"/>
                        <a:pt x="974408" y="-203"/>
                        <a:pt x="976976" y="3486"/>
                      </a:cubicBezTo>
                      <a:cubicBezTo>
                        <a:pt x="979543" y="7175"/>
                        <a:pt x="978639" y="12238"/>
                        <a:pt x="974950" y="14806"/>
                      </a:cubicBezTo>
                      <a:cubicBezTo>
                        <a:pt x="966705" y="20556"/>
                        <a:pt x="958225" y="26233"/>
                        <a:pt x="949799" y="31694"/>
                      </a:cubicBezTo>
                      <a:cubicBezTo>
                        <a:pt x="948424" y="32580"/>
                        <a:pt x="946905" y="32996"/>
                        <a:pt x="945387" y="32996"/>
                      </a:cubicBezTo>
                      <a:close/>
                    </a:path>
                  </a:pathLst>
                </a:custGeom>
                <a:solidFill>
                  <a:srgbClr val="FFFFFF"/>
                </a:solidFill>
                <a:ln w="0"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6E579C7E-CA86-53BE-991B-289778FD9F05}"/>
                    </a:ext>
                  </a:extLst>
                </p:cNvPr>
                <p:cNvSpPr/>
                <p:nvPr/>
              </p:nvSpPr>
              <p:spPr>
                <a:xfrm>
                  <a:off x="2114311"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34" y="8328"/>
                        <a:pt x="10876" y="5109"/>
                        <a:pt x="14728" y="1890"/>
                      </a:cubicBezTo>
                      <a:cubicBezTo>
                        <a:pt x="18181" y="-985"/>
                        <a:pt x="23317" y="-533"/>
                        <a:pt x="26192" y="2921"/>
                      </a:cubicBezTo>
                      <a:cubicBezTo>
                        <a:pt x="29067" y="6375"/>
                        <a:pt x="28615" y="11510"/>
                        <a:pt x="25161" y="14385"/>
                      </a:cubicBezTo>
                      <a:cubicBezTo>
                        <a:pt x="21237" y="17658"/>
                        <a:pt x="17223" y="20949"/>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36" name="Freeform: Shape 35">
                <a:extLst>
                  <a:ext uri="{FF2B5EF4-FFF2-40B4-BE49-F238E27FC236}">
                    <a16:creationId xmlns:a16="http://schemas.microsoft.com/office/drawing/2014/main" id="{5C046522-1BF6-E172-0345-375F900D85D6}"/>
                  </a:ext>
                </a:extLst>
              </p:cNvPr>
              <p:cNvSpPr/>
              <p:nvPr/>
            </p:nvSpPr>
            <p:spPr>
              <a:xfrm>
                <a:off x="711199"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27 h 1530291"/>
                  <a:gd name="connsiteX4" fmla="*/ 68422 w 1741272"/>
                  <a:gd name="connsiteY4" fmla="*/ 531735 h 1530291"/>
                  <a:gd name="connsiteX5" fmla="*/ 255010 w 1741272"/>
                  <a:gd name="connsiteY5" fmla="*/ 254991 h 1530291"/>
                  <a:gd name="connsiteX6" fmla="*/ 531754 w 1741272"/>
                  <a:gd name="connsiteY6" fmla="*/ 68422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2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74 w 1741272"/>
                  <a:gd name="connsiteY18" fmla="*/ 870627 h 1530291"/>
                  <a:gd name="connsiteX19" fmla="*/ 310774 w 1741272"/>
                  <a:gd name="connsiteY19" fmla="*/ 1516007 h 1530291"/>
                  <a:gd name="connsiteX20" fmla="*/ 311588 w 1741272"/>
                  <a:gd name="connsiteY20" fmla="*/ 1527489 h 1530291"/>
                  <a:gd name="connsiteX21" fmla="*/ 305440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17"/>
                      <a:pt x="0" y="998991"/>
                      <a:pt x="0" y="870627"/>
                    </a:cubicBezTo>
                    <a:cubicBezTo>
                      <a:pt x="0" y="753094"/>
                      <a:pt x="23018" y="639070"/>
                      <a:pt x="68422" y="531735"/>
                    </a:cubicBezTo>
                    <a:cubicBezTo>
                      <a:pt x="112271" y="428054"/>
                      <a:pt x="175051" y="334950"/>
                      <a:pt x="255010" y="254991"/>
                    </a:cubicBezTo>
                    <a:cubicBezTo>
                      <a:pt x="334968" y="175033"/>
                      <a:pt x="428072" y="112271"/>
                      <a:pt x="531754" y="68422"/>
                    </a:cubicBezTo>
                    <a:cubicBezTo>
                      <a:pt x="639070" y="23018"/>
                      <a:pt x="753095" y="0"/>
                      <a:pt x="870627" y="0"/>
                    </a:cubicBezTo>
                    <a:cubicBezTo>
                      <a:pt x="988160" y="0"/>
                      <a:pt x="1102184" y="23018"/>
                      <a:pt x="1209519" y="68422"/>
                    </a:cubicBezTo>
                    <a:cubicBezTo>
                      <a:pt x="1313201" y="112271"/>
                      <a:pt x="1406305" y="175051"/>
                      <a:pt x="1486263" y="254991"/>
                    </a:cubicBezTo>
                    <a:cubicBezTo>
                      <a:pt x="1566221" y="334950"/>
                      <a:pt x="1628984" y="428054"/>
                      <a:pt x="1672850" y="531735"/>
                    </a:cubicBezTo>
                    <a:cubicBezTo>
                      <a:pt x="1718254" y="639070"/>
                      <a:pt x="1741272" y="753094"/>
                      <a:pt x="1741272" y="870627"/>
                    </a:cubicBezTo>
                    <a:cubicBezTo>
                      <a:pt x="1741272" y="995049"/>
                      <a:pt x="1715578" y="1115203"/>
                      <a:pt x="1664894" y="1227763"/>
                    </a:cubicBezTo>
                    <a:cubicBezTo>
                      <a:pt x="1615928" y="1336490"/>
                      <a:pt x="1546295" y="1432595"/>
                      <a:pt x="1457910" y="1513385"/>
                    </a:cubicBezTo>
                    <a:cubicBezTo>
                      <a:pt x="1454601" y="1516423"/>
                      <a:pt x="1449448" y="1516188"/>
                      <a:pt x="1446410" y="1512861"/>
                    </a:cubicBezTo>
                    <a:cubicBezTo>
                      <a:pt x="1443372" y="1509552"/>
                      <a:pt x="1443608" y="1504399"/>
                      <a:pt x="1446935" y="1501361"/>
                    </a:cubicBezTo>
                    <a:cubicBezTo>
                      <a:pt x="1623649" y="1339817"/>
                      <a:pt x="1724999" y="1109923"/>
                      <a:pt x="1724999" y="870627"/>
                    </a:cubicBezTo>
                    <a:cubicBezTo>
                      <a:pt x="1724999" y="399538"/>
                      <a:pt x="1341734" y="16274"/>
                      <a:pt x="870645" y="16274"/>
                    </a:cubicBezTo>
                    <a:cubicBezTo>
                      <a:pt x="399557" y="16274"/>
                      <a:pt x="16274" y="399538"/>
                      <a:pt x="16274" y="870627"/>
                    </a:cubicBezTo>
                    <a:cubicBezTo>
                      <a:pt x="16274" y="1118277"/>
                      <a:pt x="123608" y="1353505"/>
                      <a:pt x="310774" y="1516007"/>
                    </a:cubicBezTo>
                    <a:cubicBezTo>
                      <a:pt x="314174" y="1518955"/>
                      <a:pt x="314535" y="1524090"/>
                      <a:pt x="311588" y="1527489"/>
                    </a:cubicBezTo>
                    <a:cubicBezTo>
                      <a:pt x="309979" y="1529334"/>
                      <a:pt x="307718" y="1530292"/>
                      <a:pt x="305440"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22" name="Graphic 83">
              <a:extLst>
                <a:ext uri="{FF2B5EF4-FFF2-40B4-BE49-F238E27FC236}">
                  <a16:creationId xmlns:a16="http://schemas.microsoft.com/office/drawing/2014/main" id="{3DBBAC37-C412-AE3A-915D-BCBB63EC026F}"/>
                </a:ext>
              </a:extLst>
            </p:cNvPr>
            <p:cNvGrpSpPr/>
            <p:nvPr/>
          </p:nvGrpSpPr>
          <p:grpSpPr>
            <a:xfrm>
              <a:off x="2365370" y="3019836"/>
              <a:ext cx="1277716" cy="157891"/>
              <a:chOff x="2365370" y="3019836"/>
              <a:chExt cx="1277716" cy="157891"/>
            </a:xfrm>
          </p:grpSpPr>
          <p:sp>
            <p:nvSpPr>
              <p:cNvPr id="29" name="Freeform: Shape 28">
                <a:extLst>
                  <a:ext uri="{FF2B5EF4-FFF2-40B4-BE49-F238E27FC236}">
                    <a16:creationId xmlns:a16="http://schemas.microsoft.com/office/drawing/2014/main" id="{FFC5F51D-8BED-E57C-4BF3-B9BAD3B0E54D}"/>
                  </a:ext>
                </a:extLst>
              </p:cNvPr>
              <p:cNvSpPr/>
              <p:nvPr/>
            </p:nvSpPr>
            <p:spPr>
              <a:xfrm>
                <a:off x="2390372" y="3086576"/>
                <a:ext cx="1252714" cy="24411"/>
              </a:xfrm>
              <a:custGeom>
                <a:avLst/>
                <a:gdLst>
                  <a:gd name="connsiteX0" fmla="*/ 451651 w 453458"/>
                  <a:gd name="connsiteY0" fmla="*/ 24411 h 24410"/>
                  <a:gd name="connsiteX1" fmla="*/ 0 w 453458"/>
                  <a:gd name="connsiteY1" fmla="*/ 24411 h 24410"/>
                  <a:gd name="connsiteX2" fmla="*/ 1808 w 453458"/>
                  <a:gd name="connsiteY2" fmla="*/ 0 h 24410"/>
                  <a:gd name="connsiteX3" fmla="*/ 453459 w 453458"/>
                  <a:gd name="connsiteY3" fmla="*/ 0 h 24410"/>
                  <a:gd name="connsiteX4" fmla="*/ 451651 w 453458"/>
                  <a:gd name="connsiteY4" fmla="*/ 24411 h 2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8" h="24410">
                    <a:moveTo>
                      <a:pt x="451651" y="24411"/>
                    </a:moveTo>
                    <a:lnTo>
                      <a:pt x="0" y="24411"/>
                    </a:lnTo>
                    <a:lnTo>
                      <a:pt x="1808" y="0"/>
                    </a:lnTo>
                    <a:lnTo>
                      <a:pt x="453459" y="0"/>
                    </a:lnTo>
                    <a:lnTo>
                      <a:pt x="451651" y="24411"/>
                    </a:lnTo>
                    <a:close/>
                  </a:path>
                </a:pathLst>
              </a:custGeom>
              <a:solidFill>
                <a:srgbClr val="FFFFFF"/>
              </a:solidFill>
              <a:ln w="0" cap="flat">
                <a:noFill/>
                <a:prstDash val="solid"/>
                <a:miter/>
              </a:ln>
            </p:spPr>
            <p:txBody>
              <a:bodyPr rtlCol="0" anchor="ctr"/>
              <a:lstStyle/>
              <a:p>
                <a:endParaRPr lang="en-US" noProof="0" dirty="0"/>
              </a:p>
            </p:txBody>
          </p:sp>
          <p:grpSp>
            <p:nvGrpSpPr>
              <p:cNvPr id="30" name="Graphic 83">
                <a:extLst>
                  <a:ext uri="{FF2B5EF4-FFF2-40B4-BE49-F238E27FC236}">
                    <a16:creationId xmlns:a16="http://schemas.microsoft.com/office/drawing/2014/main" id="{5FE4AABE-7D6B-8EA6-3F72-F6EE3A36090C}"/>
                  </a:ext>
                </a:extLst>
              </p:cNvPr>
              <p:cNvGrpSpPr/>
              <p:nvPr/>
            </p:nvGrpSpPr>
            <p:grpSpPr>
              <a:xfrm>
                <a:off x="2365370" y="3019836"/>
                <a:ext cx="157891" cy="157891"/>
                <a:chOff x="2365370" y="3019836"/>
                <a:chExt cx="157891" cy="157891"/>
              </a:xfrm>
              <a:solidFill>
                <a:srgbClr val="FFFFFF"/>
              </a:solidFill>
            </p:grpSpPr>
            <p:sp>
              <p:nvSpPr>
                <p:cNvPr id="33" name="Freeform: Shape 32">
                  <a:extLst>
                    <a:ext uri="{FF2B5EF4-FFF2-40B4-BE49-F238E27FC236}">
                      <a16:creationId xmlns:a16="http://schemas.microsoft.com/office/drawing/2014/main" id="{129F40BA-EFBC-F563-A5FF-F5C713BE45A4}"/>
                    </a:ext>
                  </a:extLst>
                </p:cNvPr>
                <p:cNvSpPr/>
                <p:nvPr/>
              </p:nvSpPr>
              <p:spPr>
                <a:xfrm>
                  <a:off x="2380649" y="3035115"/>
                  <a:ext cx="127332" cy="127332"/>
                </a:xfrm>
                <a:custGeom>
                  <a:avLst/>
                  <a:gdLst>
                    <a:gd name="connsiteX0" fmla="*/ 127333 w 127332"/>
                    <a:gd name="connsiteY0" fmla="*/ 63666 h 127332"/>
                    <a:gd name="connsiteX1" fmla="*/ 63666 w 127332"/>
                    <a:gd name="connsiteY1" fmla="*/ 127333 h 127332"/>
                    <a:gd name="connsiteX2" fmla="*/ 0 w 127332"/>
                    <a:gd name="connsiteY2" fmla="*/ 63667 h 127332"/>
                    <a:gd name="connsiteX3" fmla="*/ 63666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6" y="127333"/>
                      </a:cubicBezTo>
                      <a:cubicBezTo>
                        <a:pt x="28504" y="127333"/>
                        <a:pt x="0" y="98829"/>
                        <a:pt x="0" y="63667"/>
                      </a:cubicBezTo>
                      <a:cubicBezTo>
                        <a:pt x="0" y="28504"/>
                        <a:pt x="28504" y="0"/>
                        <a:pt x="63666" y="0"/>
                      </a:cubicBezTo>
                      <a:cubicBezTo>
                        <a:pt x="98828"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34" name="Freeform: Shape 33">
                  <a:extLst>
                    <a:ext uri="{FF2B5EF4-FFF2-40B4-BE49-F238E27FC236}">
                      <a16:creationId xmlns:a16="http://schemas.microsoft.com/office/drawing/2014/main" id="{CCDBB25F-A800-447A-AD23-F1754651E058}"/>
                    </a:ext>
                  </a:extLst>
                </p:cNvPr>
                <p:cNvSpPr/>
                <p:nvPr/>
              </p:nvSpPr>
              <p:spPr>
                <a:xfrm>
                  <a:off x="2365370"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1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2" y="157892"/>
                        <a:pt x="0" y="122487"/>
                        <a:pt x="0" y="78946"/>
                      </a:cubicBezTo>
                      <a:cubicBezTo>
                        <a:pt x="0" y="35404"/>
                        <a:pt x="35404" y="0"/>
                        <a:pt x="78946" y="0"/>
                      </a:cubicBezTo>
                      <a:cubicBezTo>
                        <a:pt x="122487" y="0"/>
                        <a:pt x="157891" y="35404"/>
                        <a:pt x="157891" y="78946"/>
                      </a:cubicBezTo>
                      <a:cubicBezTo>
                        <a:pt x="157891"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32" name="Freeform: Shape 31">
                <a:extLst>
                  <a:ext uri="{FF2B5EF4-FFF2-40B4-BE49-F238E27FC236}">
                    <a16:creationId xmlns:a16="http://schemas.microsoft.com/office/drawing/2014/main" id="{552DCB51-BE0E-F45C-EFF8-F1E857425B26}"/>
                  </a:ext>
                </a:extLst>
              </p:cNvPr>
              <p:cNvSpPr/>
              <p:nvPr/>
            </p:nvSpPr>
            <p:spPr>
              <a:xfrm>
                <a:off x="2424878"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24" name="Graphic 83">
              <a:extLst>
                <a:ext uri="{FF2B5EF4-FFF2-40B4-BE49-F238E27FC236}">
                  <a16:creationId xmlns:a16="http://schemas.microsoft.com/office/drawing/2014/main" id="{853D3F5D-5EED-02E6-3AFF-A93026C26949}"/>
                </a:ext>
              </a:extLst>
            </p:cNvPr>
            <p:cNvGrpSpPr/>
            <p:nvPr/>
          </p:nvGrpSpPr>
          <p:grpSpPr>
            <a:xfrm>
              <a:off x="899341" y="2416297"/>
              <a:ext cx="1364969" cy="1484833"/>
              <a:chOff x="899341" y="2416297"/>
              <a:chExt cx="1364969" cy="1484833"/>
            </a:xfrm>
            <a:solidFill>
              <a:srgbClr val="FFFFFF"/>
            </a:solidFill>
          </p:grpSpPr>
          <p:sp>
            <p:nvSpPr>
              <p:cNvPr id="25" name="Freeform: Shape 24">
                <a:extLst>
                  <a:ext uri="{FF2B5EF4-FFF2-40B4-BE49-F238E27FC236}">
                    <a16:creationId xmlns:a16="http://schemas.microsoft.com/office/drawing/2014/main" id="{A84E347D-BBFC-ED16-0790-EE911450B28D}"/>
                  </a:ext>
                </a:extLst>
              </p:cNvPr>
              <p:cNvSpPr/>
              <p:nvPr/>
            </p:nvSpPr>
            <p:spPr>
              <a:xfrm>
                <a:off x="899341"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0" y="1364969"/>
                      <a:pt x="682485" y="1364969"/>
                    </a:cubicBezTo>
                    <a:cubicBezTo>
                      <a:pt x="305559" y="1364969"/>
                      <a:pt x="0" y="1059410"/>
                      <a:pt x="0" y="682484"/>
                    </a:cubicBezTo>
                    <a:cubicBezTo>
                      <a:pt x="0" y="305559"/>
                      <a:pt x="305559" y="0"/>
                      <a:pt x="682485" y="0"/>
                    </a:cubicBezTo>
                    <a:cubicBezTo>
                      <a:pt x="1059410"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26" name="Freeform: Shape 25">
                <a:extLst>
                  <a:ext uri="{FF2B5EF4-FFF2-40B4-BE49-F238E27FC236}">
                    <a16:creationId xmlns:a16="http://schemas.microsoft.com/office/drawing/2014/main" id="{D3F9E551-5BDE-4A04-6884-9EC2A67A79DE}"/>
                  </a:ext>
                </a:extLst>
              </p:cNvPr>
              <p:cNvSpPr/>
              <p:nvPr/>
            </p:nvSpPr>
            <p:spPr>
              <a:xfrm>
                <a:off x="1446302" y="3737797"/>
                <a:ext cx="272024" cy="163334"/>
              </a:xfrm>
              <a:custGeom>
                <a:avLst/>
                <a:gdLst>
                  <a:gd name="connsiteX0" fmla="*/ 136012 w 272024"/>
                  <a:gd name="connsiteY0" fmla="*/ 163334 h 163334"/>
                  <a:gd name="connsiteX1" fmla="*/ 0 w 272024"/>
                  <a:gd name="connsiteY1" fmla="*/ 0 h 163334"/>
                  <a:gd name="connsiteX2" fmla="*/ 272025 w 272024"/>
                  <a:gd name="connsiteY2" fmla="*/ 0 h 163334"/>
                  <a:gd name="connsiteX3" fmla="*/ 136012 w 272024"/>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24" h="163334">
                    <a:moveTo>
                      <a:pt x="136012" y="163334"/>
                    </a:moveTo>
                    <a:lnTo>
                      <a:pt x="0" y="0"/>
                    </a:lnTo>
                    <a:lnTo>
                      <a:pt x="272025" y="0"/>
                    </a:lnTo>
                    <a:lnTo>
                      <a:pt x="136012" y="163334"/>
                    </a:lnTo>
                    <a:close/>
                  </a:path>
                </a:pathLst>
              </a:custGeom>
              <a:solidFill>
                <a:srgbClr val="FFFFFF"/>
              </a:solidFill>
              <a:ln w="0" cap="flat">
                <a:noFill/>
                <a:prstDash val="solid"/>
                <a:miter/>
              </a:ln>
            </p:spPr>
            <p:txBody>
              <a:bodyPr rtlCol="0" anchor="ctr"/>
              <a:lstStyle/>
              <a:p>
                <a:endParaRPr lang="en-US" noProof="0"/>
              </a:p>
            </p:txBody>
          </p:sp>
          <p:sp>
            <p:nvSpPr>
              <p:cNvPr id="27" name="Freeform: Shape 26">
                <a:extLst>
                  <a:ext uri="{FF2B5EF4-FFF2-40B4-BE49-F238E27FC236}">
                    <a16:creationId xmlns:a16="http://schemas.microsoft.com/office/drawing/2014/main" id="{C422EBBB-0813-4444-7835-DF8401682B82}"/>
                  </a:ext>
                </a:extLst>
              </p:cNvPr>
              <p:cNvSpPr/>
              <p:nvPr/>
            </p:nvSpPr>
            <p:spPr>
              <a:xfrm>
                <a:off x="1016639"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grpSp>
        <p:nvGrpSpPr>
          <p:cNvPr id="63" name="Graphic 83">
            <a:extLst>
              <a:ext uri="{FF2B5EF4-FFF2-40B4-BE49-F238E27FC236}">
                <a16:creationId xmlns:a16="http://schemas.microsoft.com/office/drawing/2014/main" id="{F3EBC6CB-FE5C-062B-5E5E-0629442D83CC}"/>
              </a:ext>
            </a:extLst>
          </p:cNvPr>
          <p:cNvGrpSpPr/>
          <p:nvPr/>
        </p:nvGrpSpPr>
        <p:grpSpPr>
          <a:xfrm>
            <a:off x="9318739" y="1898086"/>
            <a:ext cx="1601274" cy="1601092"/>
            <a:chOff x="9739907" y="2228173"/>
            <a:chExt cx="1741271" cy="1741073"/>
          </a:xfrm>
          <a:solidFill>
            <a:srgbClr val="FFFFFF"/>
          </a:solidFill>
        </p:grpSpPr>
        <p:sp>
          <p:nvSpPr>
            <p:cNvPr id="2058" name="Freeform: Shape 2057">
              <a:extLst>
                <a:ext uri="{FF2B5EF4-FFF2-40B4-BE49-F238E27FC236}">
                  <a16:creationId xmlns:a16="http://schemas.microsoft.com/office/drawing/2014/main" id="{7BD7C9E9-CAE2-DB63-934F-9EF8E1EDF163}"/>
                </a:ext>
              </a:extLst>
            </p:cNvPr>
            <p:cNvSpPr/>
            <p:nvPr/>
          </p:nvSpPr>
          <p:spPr>
            <a:xfrm>
              <a:off x="9739907" y="2228173"/>
              <a:ext cx="1741271" cy="1530291"/>
            </a:xfrm>
            <a:custGeom>
              <a:avLst/>
              <a:gdLst>
                <a:gd name="connsiteX0" fmla="*/ 305440 w 1741271"/>
                <a:gd name="connsiteY0" fmla="*/ 1530274 h 1530291"/>
                <a:gd name="connsiteX1" fmla="*/ 300105 w 1741271"/>
                <a:gd name="connsiteY1" fmla="*/ 1528285 h 1530291"/>
                <a:gd name="connsiteX2" fmla="*/ 81115 w 1741271"/>
                <a:gd name="connsiteY2" fmla="*/ 1238070 h 1530291"/>
                <a:gd name="connsiteX3" fmla="*/ 0 w 1741271"/>
                <a:gd name="connsiteY3" fmla="*/ 870627 h 1530291"/>
                <a:gd name="connsiteX4" fmla="*/ 68422 w 1741271"/>
                <a:gd name="connsiteY4" fmla="*/ 531735 h 1530291"/>
                <a:gd name="connsiteX5" fmla="*/ 255009 w 1741271"/>
                <a:gd name="connsiteY5" fmla="*/ 254991 h 1530291"/>
                <a:gd name="connsiteX6" fmla="*/ 531753 w 1741271"/>
                <a:gd name="connsiteY6" fmla="*/ 68422 h 1530291"/>
                <a:gd name="connsiteX7" fmla="*/ 870645 w 1741271"/>
                <a:gd name="connsiteY7" fmla="*/ 0 h 1530291"/>
                <a:gd name="connsiteX8" fmla="*/ 1209537 w 1741271"/>
                <a:gd name="connsiteY8" fmla="*/ 68422 h 1530291"/>
                <a:gd name="connsiteX9" fmla="*/ 1486280 w 1741271"/>
                <a:gd name="connsiteY9" fmla="*/ 254991 h 1530291"/>
                <a:gd name="connsiteX10" fmla="*/ 1672850 w 1741271"/>
                <a:gd name="connsiteY10" fmla="*/ 531735 h 1530291"/>
                <a:gd name="connsiteX11" fmla="*/ 1741272 w 1741271"/>
                <a:gd name="connsiteY11" fmla="*/ 870627 h 1530291"/>
                <a:gd name="connsiteX12" fmla="*/ 1664894 w 1741271"/>
                <a:gd name="connsiteY12" fmla="*/ 1227763 h 1530291"/>
                <a:gd name="connsiteX13" fmla="*/ 1457910 w 1741271"/>
                <a:gd name="connsiteY13" fmla="*/ 1513385 h 1530291"/>
                <a:gd name="connsiteX14" fmla="*/ 1446410 w 1741271"/>
                <a:gd name="connsiteY14" fmla="*/ 1512861 h 1530291"/>
                <a:gd name="connsiteX15" fmla="*/ 1446935 w 1741271"/>
                <a:gd name="connsiteY15" fmla="*/ 1501361 h 1530291"/>
                <a:gd name="connsiteX16" fmla="*/ 1724998 w 1741271"/>
                <a:gd name="connsiteY16" fmla="*/ 870627 h 1530291"/>
                <a:gd name="connsiteX17" fmla="*/ 870645 w 1741271"/>
                <a:gd name="connsiteY17" fmla="*/ 16274 h 1530291"/>
                <a:gd name="connsiteX18" fmla="*/ 16291 w 1741271"/>
                <a:gd name="connsiteY18" fmla="*/ 870627 h 1530291"/>
                <a:gd name="connsiteX19" fmla="*/ 310792 w 1741271"/>
                <a:gd name="connsiteY19" fmla="*/ 1516007 h 1530291"/>
                <a:gd name="connsiteX20" fmla="*/ 311605 w 1741271"/>
                <a:gd name="connsiteY20" fmla="*/ 1527489 h 1530291"/>
                <a:gd name="connsiteX21" fmla="*/ 305458 w 1741271"/>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1" h="1530291">
                  <a:moveTo>
                    <a:pt x="305440" y="1530274"/>
                  </a:moveTo>
                  <a:cubicBezTo>
                    <a:pt x="303541" y="1530274"/>
                    <a:pt x="301643" y="1529623"/>
                    <a:pt x="300105" y="1528285"/>
                  </a:cubicBezTo>
                  <a:cubicBezTo>
                    <a:pt x="206802" y="1447278"/>
                    <a:pt x="133119" y="1349635"/>
                    <a:pt x="81115" y="1238070"/>
                  </a:cubicBezTo>
                  <a:cubicBezTo>
                    <a:pt x="27285" y="1122617"/>
                    <a:pt x="0" y="998991"/>
                    <a:pt x="0" y="870627"/>
                  </a:cubicBezTo>
                  <a:cubicBezTo>
                    <a:pt x="0" y="753094"/>
                    <a:pt x="23018" y="639070"/>
                    <a:pt x="68422" y="531735"/>
                  </a:cubicBezTo>
                  <a:cubicBezTo>
                    <a:pt x="112270" y="428054"/>
                    <a:pt x="175050" y="334950"/>
                    <a:pt x="255009" y="254991"/>
                  </a:cubicBezTo>
                  <a:cubicBezTo>
                    <a:pt x="334968" y="175033"/>
                    <a:pt x="428071" y="112271"/>
                    <a:pt x="531753" y="68422"/>
                  </a:cubicBezTo>
                  <a:cubicBezTo>
                    <a:pt x="639088" y="23018"/>
                    <a:pt x="753113" y="0"/>
                    <a:pt x="870645" y="0"/>
                  </a:cubicBezTo>
                  <a:cubicBezTo>
                    <a:pt x="988178" y="0"/>
                    <a:pt x="1102202" y="23018"/>
                    <a:pt x="1209537" y="68422"/>
                  </a:cubicBezTo>
                  <a:cubicBezTo>
                    <a:pt x="1313218" y="112271"/>
                    <a:pt x="1406323" y="175051"/>
                    <a:pt x="1486280" y="254991"/>
                  </a:cubicBezTo>
                  <a:cubicBezTo>
                    <a:pt x="1566239" y="334950"/>
                    <a:pt x="1629001" y="428054"/>
                    <a:pt x="1672850" y="531735"/>
                  </a:cubicBezTo>
                  <a:cubicBezTo>
                    <a:pt x="1718254" y="639070"/>
                    <a:pt x="1741272" y="753094"/>
                    <a:pt x="1741272" y="870627"/>
                  </a:cubicBezTo>
                  <a:cubicBezTo>
                    <a:pt x="1741272" y="995049"/>
                    <a:pt x="1715578" y="1115203"/>
                    <a:pt x="1664894" y="1227763"/>
                  </a:cubicBezTo>
                  <a:cubicBezTo>
                    <a:pt x="1615928" y="1336490"/>
                    <a:pt x="1546294" y="1432595"/>
                    <a:pt x="1457910" y="1513385"/>
                  </a:cubicBezTo>
                  <a:cubicBezTo>
                    <a:pt x="1454601" y="1516423"/>
                    <a:pt x="1449447" y="1516188"/>
                    <a:pt x="1446410" y="1512861"/>
                  </a:cubicBezTo>
                  <a:cubicBezTo>
                    <a:pt x="1443372" y="1509552"/>
                    <a:pt x="1443607" y="1504399"/>
                    <a:pt x="1446935" y="1501361"/>
                  </a:cubicBezTo>
                  <a:cubicBezTo>
                    <a:pt x="1623649" y="1339817"/>
                    <a:pt x="1724998" y="1109923"/>
                    <a:pt x="1724998" y="870627"/>
                  </a:cubicBezTo>
                  <a:cubicBezTo>
                    <a:pt x="1724998" y="399538"/>
                    <a:pt x="1341734" y="16274"/>
                    <a:pt x="870645" y="16274"/>
                  </a:cubicBezTo>
                  <a:cubicBezTo>
                    <a:pt x="399556" y="16274"/>
                    <a:pt x="16291" y="399538"/>
                    <a:pt x="16291" y="870627"/>
                  </a:cubicBezTo>
                  <a:cubicBezTo>
                    <a:pt x="16291" y="1118277"/>
                    <a:pt x="123626" y="1353505"/>
                    <a:pt x="310792" y="1516007"/>
                  </a:cubicBezTo>
                  <a:cubicBezTo>
                    <a:pt x="314191" y="1518955"/>
                    <a:pt x="314553" y="1524090"/>
                    <a:pt x="311605"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nvGrpSpPr>
            <p:cNvPr id="2059" name="Graphic 83">
              <a:extLst>
                <a:ext uri="{FF2B5EF4-FFF2-40B4-BE49-F238E27FC236}">
                  <a16:creationId xmlns:a16="http://schemas.microsoft.com/office/drawing/2014/main" id="{EBDDE006-2BC1-1D86-6CB3-D5A67384359C}"/>
                </a:ext>
              </a:extLst>
            </p:cNvPr>
            <p:cNvGrpSpPr/>
            <p:nvPr/>
          </p:nvGrpSpPr>
          <p:grpSpPr>
            <a:xfrm>
              <a:off x="10074986" y="3756587"/>
              <a:ext cx="1091799" cy="212658"/>
              <a:chOff x="10074986" y="3756587"/>
              <a:chExt cx="1091799" cy="212658"/>
            </a:xfrm>
            <a:solidFill>
              <a:srgbClr val="FFFFFF"/>
            </a:solidFill>
          </p:grpSpPr>
          <p:sp>
            <p:nvSpPr>
              <p:cNvPr id="2060" name="Freeform: Shape 2059">
                <a:extLst>
                  <a:ext uri="{FF2B5EF4-FFF2-40B4-BE49-F238E27FC236}">
                    <a16:creationId xmlns:a16="http://schemas.microsoft.com/office/drawing/2014/main" id="{3918DBD1-C59F-0198-271B-E76D3E929621}"/>
                  </a:ext>
                </a:extLst>
              </p:cNvPr>
              <p:cNvSpPr/>
              <p:nvPr/>
            </p:nvSpPr>
            <p:spPr>
              <a:xfrm>
                <a:off x="10074986" y="3773137"/>
                <a:ext cx="28437" cy="25523"/>
              </a:xfrm>
              <a:custGeom>
                <a:avLst/>
                <a:gdLst>
                  <a:gd name="connsiteX0" fmla="*/ 20285 w 28437"/>
                  <a:gd name="connsiteY0" fmla="*/ 25505 h 25523"/>
                  <a:gd name="connsiteX1" fmla="*/ 15421 w 28437"/>
                  <a:gd name="connsiteY1" fmla="*/ 23896 h 25523"/>
                  <a:gd name="connsiteX2" fmla="*/ 3161 w 28437"/>
                  <a:gd name="connsiteY2" fmla="*/ 14566 h 25523"/>
                  <a:gd name="connsiteX3" fmla="*/ 1715 w 28437"/>
                  <a:gd name="connsiteY3" fmla="*/ 3156 h 25523"/>
                  <a:gd name="connsiteX4" fmla="*/ 13124 w 28437"/>
                  <a:gd name="connsiteY4" fmla="*/ 1709 h 25523"/>
                  <a:gd name="connsiteX5" fmla="*/ 25167 w 28437"/>
                  <a:gd name="connsiteY5" fmla="*/ 10859 h 25523"/>
                  <a:gd name="connsiteX6" fmla="*/ 26831 w 28437"/>
                  <a:gd name="connsiteY6" fmla="*/ 22250 h 25523"/>
                  <a:gd name="connsiteX7" fmla="*/ 20303 w 28437"/>
                  <a:gd name="connsiteY7" fmla="*/ 25523 h 2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37" h="25523">
                    <a:moveTo>
                      <a:pt x="20285" y="25505"/>
                    </a:moveTo>
                    <a:cubicBezTo>
                      <a:pt x="18585" y="25505"/>
                      <a:pt x="16886" y="24981"/>
                      <a:pt x="15421" y="23896"/>
                    </a:cubicBezTo>
                    <a:cubicBezTo>
                      <a:pt x="11316" y="20822"/>
                      <a:pt x="7193" y="17694"/>
                      <a:pt x="3161" y="14566"/>
                    </a:cubicBezTo>
                    <a:cubicBezTo>
                      <a:pt x="-401" y="11817"/>
                      <a:pt x="-1051" y="6700"/>
                      <a:pt x="1715" y="3156"/>
                    </a:cubicBezTo>
                    <a:cubicBezTo>
                      <a:pt x="4463" y="-388"/>
                      <a:pt x="9581" y="-1057"/>
                      <a:pt x="13124" y="1709"/>
                    </a:cubicBezTo>
                    <a:cubicBezTo>
                      <a:pt x="17084" y="4765"/>
                      <a:pt x="21135" y="7857"/>
                      <a:pt x="25167" y="10859"/>
                    </a:cubicBezTo>
                    <a:cubicBezTo>
                      <a:pt x="28765" y="13553"/>
                      <a:pt x="29507" y="18652"/>
                      <a:pt x="26831" y="22250"/>
                    </a:cubicBezTo>
                    <a:cubicBezTo>
                      <a:pt x="25240" y="24384"/>
                      <a:pt x="22780" y="25523"/>
                      <a:pt x="20303" y="25523"/>
                    </a:cubicBezTo>
                    <a:close/>
                  </a:path>
                </a:pathLst>
              </a:custGeom>
              <a:solidFill>
                <a:srgbClr val="FFFFFF"/>
              </a:solidFill>
              <a:ln w="0" cap="flat">
                <a:noFill/>
                <a:prstDash val="solid"/>
                <a:miter/>
              </a:ln>
            </p:spPr>
            <p:txBody>
              <a:bodyPr rtlCol="0" anchor="ctr"/>
              <a:lstStyle/>
              <a:p>
                <a:endParaRPr lang="en-US" noProof="0"/>
              </a:p>
            </p:txBody>
          </p:sp>
          <p:sp>
            <p:nvSpPr>
              <p:cNvPr id="2061" name="Freeform: Shape 2060">
                <a:extLst>
                  <a:ext uri="{FF2B5EF4-FFF2-40B4-BE49-F238E27FC236}">
                    <a16:creationId xmlns:a16="http://schemas.microsoft.com/office/drawing/2014/main" id="{76BE3F32-183D-D031-69DB-CD0225C3AE14}"/>
                  </a:ext>
                </a:extLst>
              </p:cNvPr>
              <p:cNvSpPr/>
              <p:nvPr/>
            </p:nvSpPr>
            <p:spPr>
              <a:xfrm>
                <a:off x="10136039" y="3801620"/>
                <a:ext cx="971049" cy="167625"/>
              </a:xfrm>
              <a:custGeom>
                <a:avLst/>
                <a:gdLst>
                  <a:gd name="connsiteX0" fmla="*/ 457896 w 971049"/>
                  <a:gd name="connsiteY0" fmla="*/ 167625 h 167625"/>
                  <a:gd name="connsiteX1" fmla="*/ 457733 w 971049"/>
                  <a:gd name="connsiteY1" fmla="*/ 167625 h 167625"/>
                  <a:gd name="connsiteX2" fmla="*/ 427717 w 971049"/>
                  <a:gd name="connsiteY2" fmla="*/ 166540 h 167625"/>
                  <a:gd name="connsiteX3" fmla="*/ 420015 w 971049"/>
                  <a:gd name="connsiteY3" fmla="*/ 157988 h 167625"/>
                  <a:gd name="connsiteX4" fmla="*/ 428567 w 971049"/>
                  <a:gd name="connsiteY4" fmla="*/ 150285 h 167625"/>
                  <a:gd name="connsiteX5" fmla="*/ 458023 w 971049"/>
                  <a:gd name="connsiteY5" fmla="*/ 151334 h 167625"/>
                  <a:gd name="connsiteX6" fmla="*/ 465996 w 971049"/>
                  <a:gd name="connsiteY6" fmla="*/ 159615 h 167625"/>
                  <a:gd name="connsiteX7" fmla="*/ 457860 w 971049"/>
                  <a:gd name="connsiteY7" fmla="*/ 167607 h 167625"/>
                  <a:gd name="connsiteX8" fmla="*/ 517404 w 971049"/>
                  <a:gd name="connsiteY8" fmla="*/ 166739 h 167625"/>
                  <a:gd name="connsiteX9" fmla="*/ 509285 w 971049"/>
                  <a:gd name="connsiteY9" fmla="*/ 159000 h 167625"/>
                  <a:gd name="connsiteX10" fmla="*/ 517006 w 971049"/>
                  <a:gd name="connsiteY10" fmla="*/ 150484 h 167625"/>
                  <a:gd name="connsiteX11" fmla="*/ 546443 w 971049"/>
                  <a:gd name="connsiteY11" fmla="*/ 148531 h 167625"/>
                  <a:gd name="connsiteX12" fmla="*/ 555231 w 971049"/>
                  <a:gd name="connsiteY12" fmla="*/ 155963 h 167625"/>
                  <a:gd name="connsiteX13" fmla="*/ 547800 w 971049"/>
                  <a:gd name="connsiteY13" fmla="*/ 164750 h 167625"/>
                  <a:gd name="connsiteX14" fmla="*/ 517802 w 971049"/>
                  <a:gd name="connsiteY14" fmla="*/ 166739 h 167625"/>
                  <a:gd name="connsiteX15" fmla="*/ 517404 w 971049"/>
                  <a:gd name="connsiteY15" fmla="*/ 166739 h 167625"/>
                  <a:gd name="connsiteX16" fmla="*/ 368897 w 971049"/>
                  <a:gd name="connsiteY16" fmla="*/ 161387 h 167625"/>
                  <a:gd name="connsiteX17" fmla="*/ 367902 w 971049"/>
                  <a:gd name="connsiteY17" fmla="*/ 161333 h 167625"/>
                  <a:gd name="connsiteX18" fmla="*/ 338158 w 971049"/>
                  <a:gd name="connsiteY18" fmla="*/ 157174 h 167625"/>
                  <a:gd name="connsiteX19" fmla="*/ 331377 w 971049"/>
                  <a:gd name="connsiteY19" fmla="*/ 147880 h 167625"/>
                  <a:gd name="connsiteX20" fmla="*/ 340671 w 971049"/>
                  <a:gd name="connsiteY20" fmla="*/ 141099 h 167625"/>
                  <a:gd name="connsiteX21" fmla="*/ 369855 w 971049"/>
                  <a:gd name="connsiteY21" fmla="*/ 145168 h 167625"/>
                  <a:gd name="connsiteX22" fmla="*/ 376943 w 971049"/>
                  <a:gd name="connsiteY22" fmla="*/ 154227 h 167625"/>
                  <a:gd name="connsiteX23" fmla="*/ 368878 w 971049"/>
                  <a:gd name="connsiteY23" fmla="*/ 161387 h 167625"/>
                  <a:gd name="connsiteX24" fmla="*/ 606240 w 971049"/>
                  <a:gd name="connsiteY24" fmla="*/ 157789 h 167625"/>
                  <a:gd name="connsiteX25" fmla="*/ 598212 w 971049"/>
                  <a:gd name="connsiteY25" fmla="*/ 150882 h 167625"/>
                  <a:gd name="connsiteX26" fmla="*/ 605029 w 971049"/>
                  <a:gd name="connsiteY26" fmla="*/ 141606 h 167625"/>
                  <a:gd name="connsiteX27" fmla="*/ 634105 w 971049"/>
                  <a:gd name="connsiteY27" fmla="*/ 136633 h 167625"/>
                  <a:gd name="connsiteX28" fmla="*/ 643616 w 971049"/>
                  <a:gd name="connsiteY28" fmla="*/ 143124 h 167625"/>
                  <a:gd name="connsiteX29" fmla="*/ 637124 w 971049"/>
                  <a:gd name="connsiteY29" fmla="*/ 152635 h 167625"/>
                  <a:gd name="connsiteX30" fmla="*/ 607506 w 971049"/>
                  <a:gd name="connsiteY30" fmla="*/ 157698 h 167625"/>
                  <a:gd name="connsiteX31" fmla="*/ 606259 w 971049"/>
                  <a:gd name="connsiteY31" fmla="*/ 157789 h 167625"/>
                  <a:gd name="connsiteX32" fmla="*/ 281001 w 971049"/>
                  <a:gd name="connsiteY32" fmla="*/ 145999 h 167625"/>
                  <a:gd name="connsiteX33" fmla="*/ 279174 w 971049"/>
                  <a:gd name="connsiteY33" fmla="*/ 145801 h 167625"/>
                  <a:gd name="connsiteX34" fmla="*/ 250008 w 971049"/>
                  <a:gd name="connsiteY34" fmla="*/ 138586 h 167625"/>
                  <a:gd name="connsiteX35" fmla="*/ 244240 w 971049"/>
                  <a:gd name="connsiteY35" fmla="*/ 128623 h 167625"/>
                  <a:gd name="connsiteX36" fmla="*/ 254203 w 971049"/>
                  <a:gd name="connsiteY36" fmla="*/ 122855 h 167625"/>
                  <a:gd name="connsiteX37" fmla="*/ 282809 w 971049"/>
                  <a:gd name="connsiteY37" fmla="*/ 129943 h 167625"/>
                  <a:gd name="connsiteX38" fmla="*/ 288921 w 971049"/>
                  <a:gd name="connsiteY38" fmla="*/ 139689 h 167625"/>
                  <a:gd name="connsiteX39" fmla="*/ 281001 w 971049"/>
                  <a:gd name="connsiteY39" fmla="*/ 146018 h 167625"/>
                  <a:gd name="connsiteX40" fmla="*/ 693666 w 971049"/>
                  <a:gd name="connsiteY40" fmla="*/ 139689 h 167625"/>
                  <a:gd name="connsiteX41" fmla="*/ 685801 w 971049"/>
                  <a:gd name="connsiteY41" fmla="*/ 133613 h 167625"/>
                  <a:gd name="connsiteX42" fmla="*/ 691605 w 971049"/>
                  <a:gd name="connsiteY42" fmla="*/ 123686 h 167625"/>
                  <a:gd name="connsiteX43" fmla="*/ 719994 w 971049"/>
                  <a:gd name="connsiteY43" fmla="*/ 115712 h 167625"/>
                  <a:gd name="connsiteX44" fmla="*/ 730120 w 971049"/>
                  <a:gd name="connsiteY44" fmla="*/ 121173 h 167625"/>
                  <a:gd name="connsiteX45" fmla="*/ 724659 w 971049"/>
                  <a:gd name="connsiteY45" fmla="*/ 131299 h 167625"/>
                  <a:gd name="connsiteX46" fmla="*/ 695728 w 971049"/>
                  <a:gd name="connsiteY46" fmla="*/ 139418 h 167625"/>
                  <a:gd name="connsiteX47" fmla="*/ 693666 w 971049"/>
                  <a:gd name="connsiteY47" fmla="*/ 139689 h 167625"/>
                  <a:gd name="connsiteX48" fmla="*/ 195166 w 971049"/>
                  <a:gd name="connsiteY48" fmla="*/ 121553 h 167625"/>
                  <a:gd name="connsiteX49" fmla="*/ 192526 w 971049"/>
                  <a:gd name="connsiteY49" fmla="*/ 121119 h 167625"/>
                  <a:gd name="connsiteX50" fmla="*/ 164281 w 971049"/>
                  <a:gd name="connsiteY50" fmla="*/ 110902 h 167625"/>
                  <a:gd name="connsiteX51" fmla="*/ 159580 w 971049"/>
                  <a:gd name="connsiteY51" fmla="*/ 100397 h 167625"/>
                  <a:gd name="connsiteX52" fmla="*/ 170086 w 971049"/>
                  <a:gd name="connsiteY52" fmla="*/ 95695 h 167625"/>
                  <a:gd name="connsiteX53" fmla="*/ 197805 w 971049"/>
                  <a:gd name="connsiteY53" fmla="*/ 105713 h 167625"/>
                  <a:gd name="connsiteX54" fmla="*/ 202869 w 971049"/>
                  <a:gd name="connsiteY54" fmla="*/ 116038 h 167625"/>
                  <a:gd name="connsiteX55" fmla="*/ 195166 w 971049"/>
                  <a:gd name="connsiteY55" fmla="*/ 121553 h 167625"/>
                  <a:gd name="connsiteX56" fmla="*/ 778724 w 971049"/>
                  <a:gd name="connsiteY56" fmla="*/ 112602 h 167625"/>
                  <a:gd name="connsiteX57" fmla="*/ 771111 w 971049"/>
                  <a:gd name="connsiteY57" fmla="*/ 107340 h 167625"/>
                  <a:gd name="connsiteX58" fmla="*/ 775849 w 971049"/>
                  <a:gd name="connsiteY58" fmla="*/ 96853 h 167625"/>
                  <a:gd name="connsiteX59" fmla="*/ 803261 w 971049"/>
                  <a:gd name="connsiteY59" fmla="*/ 85967 h 167625"/>
                  <a:gd name="connsiteX60" fmla="*/ 813911 w 971049"/>
                  <a:gd name="connsiteY60" fmla="*/ 90343 h 167625"/>
                  <a:gd name="connsiteX61" fmla="*/ 809536 w 971049"/>
                  <a:gd name="connsiteY61" fmla="*/ 100993 h 167625"/>
                  <a:gd name="connsiteX62" fmla="*/ 781617 w 971049"/>
                  <a:gd name="connsiteY62" fmla="*/ 112078 h 167625"/>
                  <a:gd name="connsiteX63" fmla="*/ 778742 w 971049"/>
                  <a:gd name="connsiteY63" fmla="*/ 112602 h 167625"/>
                  <a:gd name="connsiteX64" fmla="*/ 112332 w 971049"/>
                  <a:gd name="connsiteY64" fmla="*/ 88300 h 167625"/>
                  <a:gd name="connsiteX65" fmla="*/ 108914 w 971049"/>
                  <a:gd name="connsiteY65" fmla="*/ 87540 h 167625"/>
                  <a:gd name="connsiteX66" fmla="*/ 81882 w 971049"/>
                  <a:gd name="connsiteY66" fmla="*/ 74449 h 167625"/>
                  <a:gd name="connsiteX67" fmla="*/ 78302 w 971049"/>
                  <a:gd name="connsiteY67" fmla="*/ 63510 h 167625"/>
                  <a:gd name="connsiteX68" fmla="*/ 89241 w 971049"/>
                  <a:gd name="connsiteY68" fmla="*/ 59929 h 167625"/>
                  <a:gd name="connsiteX69" fmla="*/ 115768 w 971049"/>
                  <a:gd name="connsiteY69" fmla="*/ 72786 h 167625"/>
                  <a:gd name="connsiteX70" fmla="*/ 119727 w 971049"/>
                  <a:gd name="connsiteY70" fmla="*/ 83581 h 167625"/>
                  <a:gd name="connsiteX71" fmla="*/ 112332 w 971049"/>
                  <a:gd name="connsiteY71" fmla="*/ 88300 h 167625"/>
                  <a:gd name="connsiteX72" fmla="*/ 860508 w 971049"/>
                  <a:gd name="connsiteY72" fmla="*/ 76800 h 167625"/>
                  <a:gd name="connsiteX73" fmla="*/ 853222 w 971049"/>
                  <a:gd name="connsiteY73" fmla="*/ 72316 h 167625"/>
                  <a:gd name="connsiteX74" fmla="*/ 856856 w 971049"/>
                  <a:gd name="connsiteY74" fmla="*/ 61394 h 167625"/>
                  <a:gd name="connsiteX75" fmla="*/ 882985 w 971049"/>
                  <a:gd name="connsiteY75" fmla="*/ 47724 h 167625"/>
                  <a:gd name="connsiteX76" fmla="*/ 894032 w 971049"/>
                  <a:gd name="connsiteY76" fmla="*/ 50979 h 167625"/>
                  <a:gd name="connsiteX77" fmla="*/ 890796 w 971049"/>
                  <a:gd name="connsiteY77" fmla="*/ 62027 h 167625"/>
                  <a:gd name="connsiteX78" fmla="*/ 864180 w 971049"/>
                  <a:gd name="connsiteY78" fmla="*/ 75950 h 167625"/>
                  <a:gd name="connsiteX79" fmla="*/ 860545 w 971049"/>
                  <a:gd name="connsiteY79" fmla="*/ 76818 h 167625"/>
                  <a:gd name="connsiteX80" fmla="*/ 33422 w 971049"/>
                  <a:gd name="connsiteY80" fmla="*/ 46639 h 167625"/>
                  <a:gd name="connsiteX81" fmla="*/ 29264 w 971049"/>
                  <a:gd name="connsiteY81" fmla="*/ 45482 h 167625"/>
                  <a:gd name="connsiteX82" fmla="*/ 3732 w 971049"/>
                  <a:gd name="connsiteY82" fmla="*/ 29660 h 167625"/>
                  <a:gd name="connsiteX83" fmla="*/ 1291 w 971049"/>
                  <a:gd name="connsiteY83" fmla="*/ 18413 h 167625"/>
                  <a:gd name="connsiteX84" fmla="*/ 12538 w 971049"/>
                  <a:gd name="connsiteY84" fmla="*/ 15972 h 167625"/>
                  <a:gd name="connsiteX85" fmla="*/ 37599 w 971049"/>
                  <a:gd name="connsiteY85" fmla="*/ 31505 h 167625"/>
                  <a:gd name="connsiteX86" fmla="*/ 40420 w 971049"/>
                  <a:gd name="connsiteY86" fmla="*/ 42661 h 167625"/>
                  <a:gd name="connsiteX87" fmla="*/ 33422 w 971049"/>
                  <a:gd name="connsiteY87" fmla="*/ 46639 h 167625"/>
                  <a:gd name="connsiteX88" fmla="*/ 938116 w 971049"/>
                  <a:gd name="connsiteY88" fmla="*/ 32716 h 167625"/>
                  <a:gd name="connsiteX89" fmla="*/ 931245 w 971049"/>
                  <a:gd name="connsiteY89" fmla="*/ 28955 h 167625"/>
                  <a:gd name="connsiteX90" fmla="*/ 933723 w 971049"/>
                  <a:gd name="connsiteY90" fmla="*/ 17726 h 167625"/>
                  <a:gd name="connsiteX91" fmla="*/ 958296 w 971049"/>
                  <a:gd name="connsiteY91" fmla="*/ 1434 h 167625"/>
                  <a:gd name="connsiteX92" fmla="*/ 969615 w 971049"/>
                  <a:gd name="connsiteY92" fmla="*/ 3532 h 167625"/>
                  <a:gd name="connsiteX93" fmla="*/ 967518 w 971049"/>
                  <a:gd name="connsiteY93" fmla="*/ 14851 h 167625"/>
                  <a:gd name="connsiteX94" fmla="*/ 942474 w 971049"/>
                  <a:gd name="connsiteY94" fmla="*/ 31450 h 167625"/>
                  <a:gd name="connsiteX95" fmla="*/ 938098 w 971049"/>
                  <a:gd name="connsiteY95" fmla="*/ 32734 h 1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1049" h="167625">
                    <a:moveTo>
                      <a:pt x="457896" y="167625"/>
                    </a:moveTo>
                    <a:cubicBezTo>
                      <a:pt x="457896" y="167625"/>
                      <a:pt x="457788" y="167625"/>
                      <a:pt x="457733" y="167625"/>
                    </a:cubicBezTo>
                    <a:cubicBezTo>
                      <a:pt x="447771" y="167445"/>
                      <a:pt x="437681" y="167083"/>
                      <a:pt x="427717" y="166540"/>
                    </a:cubicBezTo>
                    <a:cubicBezTo>
                      <a:pt x="423233" y="166305"/>
                      <a:pt x="419780" y="162472"/>
                      <a:pt x="420015" y="157988"/>
                    </a:cubicBezTo>
                    <a:cubicBezTo>
                      <a:pt x="420249" y="153503"/>
                      <a:pt x="424047" y="150050"/>
                      <a:pt x="428567" y="150285"/>
                    </a:cubicBezTo>
                    <a:cubicBezTo>
                      <a:pt x="438331" y="150809"/>
                      <a:pt x="448240" y="151153"/>
                      <a:pt x="458023" y="151334"/>
                    </a:cubicBezTo>
                    <a:cubicBezTo>
                      <a:pt x="462507" y="151424"/>
                      <a:pt x="466087" y="155131"/>
                      <a:pt x="465996" y="159615"/>
                    </a:cubicBezTo>
                    <a:cubicBezTo>
                      <a:pt x="465906" y="164063"/>
                      <a:pt x="462290" y="167607"/>
                      <a:pt x="457860" y="167607"/>
                    </a:cubicBezTo>
                    <a:close/>
                    <a:moveTo>
                      <a:pt x="517404" y="166739"/>
                    </a:moveTo>
                    <a:cubicBezTo>
                      <a:pt x="513100" y="166739"/>
                      <a:pt x="509502" y="163358"/>
                      <a:pt x="509285" y="159000"/>
                    </a:cubicBezTo>
                    <a:cubicBezTo>
                      <a:pt x="509068" y="154516"/>
                      <a:pt x="512522" y="150701"/>
                      <a:pt x="517006" y="150484"/>
                    </a:cubicBezTo>
                    <a:cubicBezTo>
                      <a:pt x="526807" y="149996"/>
                      <a:pt x="536716" y="149345"/>
                      <a:pt x="546443" y="148531"/>
                    </a:cubicBezTo>
                    <a:cubicBezTo>
                      <a:pt x="550928" y="148151"/>
                      <a:pt x="554851" y="151478"/>
                      <a:pt x="555231" y="155963"/>
                    </a:cubicBezTo>
                    <a:cubicBezTo>
                      <a:pt x="555611" y="160447"/>
                      <a:pt x="552284" y="164371"/>
                      <a:pt x="547800" y="164750"/>
                    </a:cubicBezTo>
                    <a:cubicBezTo>
                      <a:pt x="537891" y="165582"/>
                      <a:pt x="527783" y="166251"/>
                      <a:pt x="517802" y="166739"/>
                    </a:cubicBezTo>
                    <a:cubicBezTo>
                      <a:pt x="517675" y="166739"/>
                      <a:pt x="517530" y="166739"/>
                      <a:pt x="517404" y="166739"/>
                    </a:cubicBezTo>
                    <a:close/>
                    <a:moveTo>
                      <a:pt x="368897" y="161387"/>
                    </a:moveTo>
                    <a:cubicBezTo>
                      <a:pt x="368571" y="161387"/>
                      <a:pt x="368228" y="161369"/>
                      <a:pt x="367902" y="161333"/>
                    </a:cubicBezTo>
                    <a:cubicBezTo>
                      <a:pt x="358012" y="160121"/>
                      <a:pt x="348012" y="158729"/>
                      <a:pt x="338158" y="157174"/>
                    </a:cubicBezTo>
                    <a:cubicBezTo>
                      <a:pt x="333727" y="156469"/>
                      <a:pt x="330690" y="152310"/>
                      <a:pt x="331377" y="147880"/>
                    </a:cubicBezTo>
                    <a:cubicBezTo>
                      <a:pt x="332082" y="143450"/>
                      <a:pt x="336223" y="140412"/>
                      <a:pt x="340671" y="141099"/>
                    </a:cubicBezTo>
                    <a:cubicBezTo>
                      <a:pt x="350344" y="142618"/>
                      <a:pt x="360163" y="143992"/>
                      <a:pt x="369855" y="145168"/>
                    </a:cubicBezTo>
                    <a:cubicBezTo>
                      <a:pt x="374322" y="145710"/>
                      <a:pt x="377486" y="149779"/>
                      <a:pt x="376943" y="154227"/>
                    </a:cubicBezTo>
                    <a:cubicBezTo>
                      <a:pt x="376437" y="158349"/>
                      <a:pt x="372929" y="161387"/>
                      <a:pt x="368878" y="161387"/>
                    </a:cubicBezTo>
                    <a:close/>
                    <a:moveTo>
                      <a:pt x="606240" y="157789"/>
                    </a:moveTo>
                    <a:cubicBezTo>
                      <a:pt x="602299" y="157789"/>
                      <a:pt x="598827" y="154914"/>
                      <a:pt x="598212" y="150882"/>
                    </a:cubicBezTo>
                    <a:cubicBezTo>
                      <a:pt x="597525" y="146433"/>
                      <a:pt x="600581" y="142293"/>
                      <a:pt x="605029" y="141606"/>
                    </a:cubicBezTo>
                    <a:cubicBezTo>
                      <a:pt x="614720" y="140123"/>
                      <a:pt x="624485" y="138441"/>
                      <a:pt x="634105" y="136633"/>
                    </a:cubicBezTo>
                    <a:cubicBezTo>
                      <a:pt x="638516" y="135801"/>
                      <a:pt x="642784" y="138694"/>
                      <a:pt x="643616" y="143124"/>
                    </a:cubicBezTo>
                    <a:cubicBezTo>
                      <a:pt x="644448" y="147536"/>
                      <a:pt x="641555" y="151804"/>
                      <a:pt x="637124" y="152635"/>
                    </a:cubicBezTo>
                    <a:cubicBezTo>
                      <a:pt x="627342" y="154480"/>
                      <a:pt x="617379" y="156198"/>
                      <a:pt x="607506" y="157698"/>
                    </a:cubicBezTo>
                    <a:cubicBezTo>
                      <a:pt x="607090" y="157771"/>
                      <a:pt x="606674" y="157789"/>
                      <a:pt x="606259" y="157789"/>
                    </a:cubicBezTo>
                    <a:close/>
                    <a:moveTo>
                      <a:pt x="281001" y="145999"/>
                    </a:moveTo>
                    <a:cubicBezTo>
                      <a:pt x="280404" y="145999"/>
                      <a:pt x="279789" y="145927"/>
                      <a:pt x="279174" y="145801"/>
                    </a:cubicBezTo>
                    <a:cubicBezTo>
                      <a:pt x="269446" y="143576"/>
                      <a:pt x="259646" y="141135"/>
                      <a:pt x="250008" y="138586"/>
                    </a:cubicBezTo>
                    <a:cubicBezTo>
                      <a:pt x="245669" y="137429"/>
                      <a:pt x="243083" y="132980"/>
                      <a:pt x="244240" y="128623"/>
                    </a:cubicBezTo>
                    <a:cubicBezTo>
                      <a:pt x="245397" y="124283"/>
                      <a:pt x="249863" y="121697"/>
                      <a:pt x="254203" y="122855"/>
                    </a:cubicBezTo>
                    <a:cubicBezTo>
                      <a:pt x="263642" y="125368"/>
                      <a:pt x="273280" y="127755"/>
                      <a:pt x="282809" y="129943"/>
                    </a:cubicBezTo>
                    <a:cubicBezTo>
                      <a:pt x="287185" y="130955"/>
                      <a:pt x="289933" y="135313"/>
                      <a:pt x="288921" y="139689"/>
                    </a:cubicBezTo>
                    <a:cubicBezTo>
                      <a:pt x="288053" y="143450"/>
                      <a:pt x="284707" y="146018"/>
                      <a:pt x="281001" y="146018"/>
                    </a:cubicBezTo>
                    <a:close/>
                    <a:moveTo>
                      <a:pt x="693666" y="139689"/>
                    </a:moveTo>
                    <a:cubicBezTo>
                      <a:pt x="690050" y="139689"/>
                      <a:pt x="686759" y="137266"/>
                      <a:pt x="685801" y="133613"/>
                    </a:cubicBezTo>
                    <a:cubicBezTo>
                      <a:pt x="684662" y="129274"/>
                      <a:pt x="687265" y="124825"/>
                      <a:pt x="691605" y="123686"/>
                    </a:cubicBezTo>
                    <a:cubicBezTo>
                      <a:pt x="701080" y="121209"/>
                      <a:pt x="710627" y="118533"/>
                      <a:pt x="719994" y="115712"/>
                    </a:cubicBezTo>
                    <a:cubicBezTo>
                      <a:pt x="724297" y="114428"/>
                      <a:pt x="728836" y="116869"/>
                      <a:pt x="730120" y="121173"/>
                    </a:cubicBezTo>
                    <a:cubicBezTo>
                      <a:pt x="731404" y="125476"/>
                      <a:pt x="728962" y="130015"/>
                      <a:pt x="724659" y="131299"/>
                    </a:cubicBezTo>
                    <a:cubicBezTo>
                      <a:pt x="715111" y="134156"/>
                      <a:pt x="705366" y="136886"/>
                      <a:pt x="695728" y="139418"/>
                    </a:cubicBezTo>
                    <a:cubicBezTo>
                      <a:pt x="695041" y="139598"/>
                      <a:pt x="694336" y="139689"/>
                      <a:pt x="693666" y="139689"/>
                    </a:cubicBezTo>
                    <a:close/>
                    <a:moveTo>
                      <a:pt x="195166" y="121553"/>
                    </a:moveTo>
                    <a:cubicBezTo>
                      <a:pt x="194298" y="121553"/>
                      <a:pt x="193411" y="121408"/>
                      <a:pt x="192526" y="121119"/>
                    </a:cubicBezTo>
                    <a:cubicBezTo>
                      <a:pt x="183087" y="117900"/>
                      <a:pt x="173594" y="114446"/>
                      <a:pt x="164281" y="110902"/>
                    </a:cubicBezTo>
                    <a:cubicBezTo>
                      <a:pt x="160087" y="109293"/>
                      <a:pt x="157971" y="104592"/>
                      <a:pt x="159580" y="100397"/>
                    </a:cubicBezTo>
                    <a:cubicBezTo>
                      <a:pt x="161190" y="96202"/>
                      <a:pt x="165891" y="94104"/>
                      <a:pt x="170086" y="95695"/>
                    </a:cubicBezTo>
                    <a:cubicBezTo>
                      <a:pt x="179218" y="99185"/>
                      <a:pt x="188547" y="102549"/>
                      <a:pt x="197805" y="105713"/>
                    </a:cubicBezTo>
                    <a:cubicBezTo>
                      <a:pt x="202055" y="107159"/>
                      <a:pt x="204333" y="111788"/>
                      <a:pt x="202869" y="116038"/>
                    </a:cubicBezTo>
                    <a:cubicBezTo>
                      <a:pt x="201711" y="119419"/>
                      <a:pt x="198547" y="121553"/>
                      <a:pt x="195166" y="121553"/>
                    </a:cubicBezTo>
                    <a:close/>
                    <a:moveTo>
                      <a:pt x="778724" y="112602"/>
                    </a:moveTo>
                    <a:cubicBezTo>
                      <a:pt x="775433" y="112602"/>
                      <a:pt x="772341" y="110595"/>
                      <a:pt x="771111" y="107340"/>
                    </a:cubicBezTo>
                    <a:cubicBezTo>
                      <a:pt x="769520" y="103127"/>
                      <a:pt x="771654" y="98444"/>
                      <a:pt x="775849" y="96853"/>
                    </a:cubicBezTo>
                    <a:cubicBezTo>
                      <a:pt x="784999" y="93399"/>
                      <a:pt x="794220" y="89747"/>
                      <a:pt x="803261" y="85967"/>
                    </a:cubicBezTo>
                    <a:cubicBezTo>
                      <a:pt x="807402" y="84232"/>
                      <a:pt x="812175" y="86202"/>
                      <a:pt x="813911" y="90343"/>
                    </a:cubicBezTo>
                    <a:cubicBezTo>
                      <a:pt x="815647" y="94484"/>
                      <a:pt x="813676" y="99258"/>
                      <a:pt x="809536" y="100993"/>
                    </a:cubicBezTo>
                    <a:cubicBezTo>
                      <a:pt x="800332" y="104827"/>
                      <a:pt x="790929" y="108570"/>
                      <a:pt x="781617" y="112078"/>
                    </a:cubicBezTo>
                    <a:cubicBezTo>
                      <a:pt x="780677" y="112439"/>
                      <a:pt x="779700" y="112602"/>
                      <a:pt x="778742" y="112602"/>
                    </a:cubicBezTo>
                    <a:close/>
                    <a:moveTo>
                      <a:pt x="112332" y="88300"/>
                    </a:moveTo>
                    <a:cubicBezTo>
                      <a:pt x="111193" y="88300"/>
                      <a:pt x="110018" y="88065"/>
                      <a:pt x="108914" y="87540"/>
                    </a:cubicBezTo>
                    <a:cubicBezTo>
                      <a:pt x="99873" y="83346"/>
                      <a:pt x="90779" y="78952"/>
                      <a:pt x="81882" y="74449"/>
                    </a:cubicBezTo>
                    <a:cubicBezTo>
                      <a:pt x="77868" y="72424"/>
                      <a:pt x="76259" y="67524"/>
                      <a:pt x="78302" y="63510"/>
                    </a:cubicBezTo>
                    <a:cubicBezTo>
                      <a:pt x="80328" y="59496"/>
                      <a:pt x="85228" y="57904"/>
                      <a:pt x="89241" y="59929"/>
                    </a:cubicBezTo>
                    <a:cubicBezTo>
                      <a:pt x="97975" y="64341"/>
                      <a:pt x="106890" y="68681"/>
                      <a:pt x="115768" y="72786"/>
                    </a:cubicBezTo>
                    <a:cubicBezTo>
                      <a:pt x="119836" y="74666"/>
                      <a:pt x="121626" y="79512"/>
                      <a:pt x="119727" y="83581"/>
                    </a:cubicBezTo>
                    <a:cubicBezTo>
                      <a:pt x="118354" y="86546"/>
                      <a:pt x="115406" y="88300"/>
                      <a:pt x="112332" y="88300"/>
                    </a:cubicBezTo>
                    <a:close/>
                    <a:moveTo>
                      <a:pt x="860508" y="76800"/>
                    </a:moveTo>
                    <a:cubicBezTo>
                      <a:pt x="857525" y="76800"/>
                      <a:pt x="854650" y="75154"/>
                      <a:pt x="853222" y="72316"/>
                    </a:cubicBezTo>
                    <a:cubicBezTo>
                      <a:pt x="851214" y="68301"/>
                      <a:pt x="852824" y="63401"/>
                      <a:pt x="856856" y="61394"/>
                    </a:cubicBezTo>
                    <a:cubicBezTo>
                      <a:pt x="865607" y="57000"/>
                      <a:pt x="874396" y="52407"/>
                      <a:pt x="882985" y="47724"/>
                    </a:cubicBezTo>
                    <a:cubicBezTo>
                      <a:pt x="886926" y="45572"/>
                      <a:pt x="891881" y="47019"/>
                      <a:pt x="894032" y="50979"/>
                    </a:cubicBezTo>
                    <a:cubicBezTo>
                      <a:pt x="896184" y="54921"/>
                      <a:pt x="894738" y="59875"/>
                      <a:pt x="890796" y="62027"/>
                    </a:cubicBezTo>
                    <a:cubicBezTo>
                      <a:pt x="882044" y="66801"/>
                      <a:pt x="873093" y="71484"/>
                      <a:pt x="864180" y="75950"/>
                    </a:cubicBezTo>
                    <a:cubicBezTo>
                      <a:pt x="863004" y="76529"/>
                      <a:pt x="861775" y="76818"/>
                      <a:pt x="860545" y="76818"/>
                    </a:cubicBezTo>
                    <a:close/>
                    <a:moveTo>
                      <a:pt x="33422" y="46639"/>
                    </a:moveTo>
                    <a:cubicBezTo>
                      <a:pt x="32012" y="46639"/>
                      <a:pt x="30566" y="46278"/>
                      <a:pt x="29264" y="45482"/>
                    </a:cubicBezTo>
                    <a:cubicBezTo>
                      <a:pt x="20693" y="40365"/>
                      <a:pt x="12105" y="35049"/>
                      <a:pt x="3732" y="29660"/>
                    </a:cubicBezTo>
                    <a:cubicBezTo>
                      <a:pt x="-47" y="27219"/>
                      <a:pt x="-1132" y="22192"/>
                      <a:pt x="1291" y="18413"/>
                    </a:cubicBezTo>
                    <a:cubicBezTo>
                      <a:pt x="3732" y="14634"/>
                      <a:pt x="8759" y="13549"/>
                      <a:pt x="12538" y="15972"/>
                    </a:cubicBezTo>
                    <a:cubicBezTo>
                      <a:pt x="20747" y="21270"/>
                      <a:pt x="29191" y="26496"/>
                      <a:pt x="37599" y="31505"/>
                    </a:cubicBezTo>
                    <a:cubicBezTo>
                      <a:pt x="41451" y="33801"/>
                      <a:pt x="42717" y="38810"/>
                      <a:pt x="40420" y="42661"/>
                    </a:cubicBezTo>
                    <a:cubicBezTo>
                      <a:pt x="38902" y="45211"/>
                      <a:pt x="36189" y="46639"/>
                      <a:pt x="33422" y="46639"/>
                    </a:cubicBezTo>
                    <a:close/>
                    <a:moveTo>
                      <a:pt x="938116" y="32716"/>
                    </a:moveTo>
                    <a:cubicBezTo>
                      <a:pt x="935440" y="32716"/>
                      <a:pt x="932800" y="31396"/>
                      <a:pt x="931245" y="28955"/>
                    </a:cubicBezTo>
                    <a:cubicBezTo>
                      <a:pt x="928822" y="25176"/>
                      <a:pt x="929943" y="20131"/>
                      <a:pt x="933723" y="17726"/>
                    </a:cubicBezTo>
                    <a:cubicBezTo>
                      <a:pt x="941968" y="12464"/>
                      <a:pt x="950231" y="6986"/>
                      <a:pt x="958296" y="1434"/>
                    </a:cubicBezTo>
                    <a:cubicBezTo>
                      <a:pt x="962002" y="-1115"/>
                      <a:pt x="967066" y="-175"/>
                      <a:pt x="969615" y="3532"/>
                    </a:cubicBezTo>
                    <a:cubicBezTo>
                      <a:pt x="972164" y="7239"/>
                      <a:pt x="971224" y="12302"/>
                      <a:pt x="967518" y="14851"/>
                    </a:cubicBezTo>
                    <a:cubicBezTo>
                      <a:pt x="959290" y="20511"/>
                      <a:pt x="950882" y="26098"/>
                      <a:pt x="942474" y="31450"/>
                    </a:cubicBezTo>
                    <a:cubicBezTo>
                      <a:pt x="941118" y="32318"/>
                      <a:pt x="939599" y="32734"/>
                      <a:pt x="938098" y="32734"/>
                    </a:cubicBezTo>
                    <a:close/>
                  </a:path>
                </a:pathLst>
              </a:custGeom>
              <a:solidFill>
                <a:srgbClr val="FFFFFF"/>
              </a:solidFill>
              <a:ln w="0" cap="flat">
                <a:noFill/>
                <a:prstDash val="solid"/>
                <a:miter/>
              </a:ln>
            </p:spPr>
            <p:txBody>
              <a:bodyPr rtlCol="0" anchor="ctr"/>
              <a:lstStyle/>
              <a:p>
                <a:endParaRPr lang="en-US" noProof="0"/>
              </a:p>
            </p:txBody>
          </p:sp>
          <p:sp>
            <p:nvSpPr>
              <p:cNvPr id="2074" name="Freeform: Shape 2073">
                <a:extLst>
                  <a:ext uri="{FF2B5EF4-FFF2-40B4-BE49-F238E27FC236}">
                    <a16:creationId xmlns:a16="http://schemas.microsoft.com/office/drawing/2014/main" id="{6CBA32CC-9EAD-0466-078D-F3D139E314AA}"/>
                  </a:ext>
                </a:extLst>
              </p:cNvPr>
              <p:cNvSpPr/>
              <p:nvPr/>
            </p:nvSpPr>
            <p:spPr>
              <a:xfrm>
                <a:off x="11138656" y="3756587"/>
                <a:ext cx="28129" cy="25872"/>
              </a:xfrm>
              <a:custGeom>
                <a:avLst/>
                <a:gdLst>
                  <a:gd name="connsiteX0" fmla="*/ 8152 w 28129"/>
                  <a:gd name="connsiteY0" fmla="*/ 25872 h 25872"/>
                  <a:gd name="connsiteX1" fmla="*/ 1769 w 28129"/>
                  <a:gd name="connsiteY1" fmla="*/ 22798 h 25872"/>
                  <a:gd name="connsiteX2" fmla="*/ 3071 w 28129"/>
                  <a:gd name="connsiteY2" fmla="*/ 11370 h 25872"/>
                  <a:gd name="connsiteX3" fmla="*/ 14824 w 28129"/>
                  <a:gd name="connsiteY3" fmla="*/ 1859 h 25872"/>
                  <a:gd name="connsiteX4" fmla="*/ 26270 w 28129"/>
                  <a:gd name="connsiteY4" fmla="*/ 2962 h 25872"/>
                  <a:gd name="connsiteX5" fmla="*/ 25167 w 28129"/>
                  <a:gd name="connsiteY5" fmla="*/ 14408 h 25872"/>
                  <a:gd name="connsiteX6" fmla="*/ 13197 w 28129"/>
                  <a:gd name="connsiteY6" fmla="*/ 24100 h 25872"/>
                  <a:gd name="connsiteX7" fmla="*/ 8133 w 28129"/>
                  <a:gd name="connsiteY7" fmla="*/ 25872 h 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9" h="25872">
                    <a:moveTo>
                      <a:pt x="8152" y="25872"/>
                    </a:moveTo>
                    <a:cubicBezTo>
                      <a:pt x="5747" y="25872"/>
                      <a:pt x="3378" y="24823"/>
                      <a:pt x="1769" y="22798"/>
                    </a:cubicBezTo>
                    <a:cubicBezTo>
                      <a:pt x="-1034" y="19272"/>
                      <a:pt x="-437" y="14155"/>
                      <a:pt x="3071" y="11370"/>
                    </a:cubicBezTo>
                    <a:cubicBezTo>
                      <a:pt x="7013" y="8242"/>
                      <a:pt x="10973" y="5042"/>
                      <a:pt x="14824" y="1859"/>
                    </a:cubicBezTo>
                    <a:cubicBezTo>
                      <a:pt x="18296" y="-998"/>
                      <a:pt x="23432" y="-510"/>
                      <a:pt x="26270" y="2962"/>
                    </a:cubicBezTo>
                    <a:cubicBezTo>
                      <a:pt x="29127" y="6434"/>
                      <a:pt x="28639" y="11551"/>
                      <a:pt x="25167" y="14408"/>
                    </a:cubicBezTo>
                    <a:cubicBezTo>
                      <a:pt x="21243" y="17645"/>
                      <a:pt x="17211" y="20900"/>
                      <a:pt x="13197" y="24100"/>
                    </a:cubicBezTo>
                    <a:cubicBezTo>
                      <a:pt x="11696" y="25293"/>
                      <a:pt x="9905" y="25872"/>
                      <a:pt x="8133" y="25872"/>
                    </a:cubicBezTo>
                    <a:close/>
                  </a:path>
                </a:pathLst>
              </a:custGeom>
              <a:solidFill>
                <a:srgbClr val="FFFFFF"/>
              </a:solidFill>
              <a:ln w="0" cap="flat">
                <a:noFill/>
                <a:prstDash val="solid"/>
                <a:miter/>
              </a:ln>
            </p:spPr>
            <p:txBody>
              <a:bodyPr rtlCol="0" anchor="ctr"/>
              <a:lstStyle/>
              <a:p>
                <a:endParaRPr lang="en-US" noProof="0"/>
              </a:p>
            </p:txBody>
          </p:sp>
        </p:grpSp>
      </p:grpSp>
      <p:grpSp>
        <p:nvGrpSpPr>
          <p:cNvPr id="2048" name="Graphic 83">
            <a:extLst>
              <a:ext uri="{FF2B5EF4-FFF2-40B4-BE49-F238E27FC236}">
                <a16:creationId xmlns:a16="http://schemas.microsoft.com/office/drawing/2014/main" id="{F4F520A7-CDAE-C877-00C7-5A3978FBD921}"/>
              </a:ext>
            </a:extLst>
          </p:cNvPr>
          <p:cNvGrpSpPr/>
          <p:nvPr/>
        </p:nvGrpSpPr>
        <p:grpSpPr>
          <a:xfrm>
            <a:off x="9254355" y="2626034"/>
            <a:ext cx="145197" cy="145197"/>
            <a:chOff x="9669894" y="3019836"/>
            <a:chExt cx="157891" cy="157891"/>
          </a:xfrm>
        </p:grpSpPr>
        <p:grpSp>
          <p:nvGrpSpPr>
            <p:cNvPr id="2054" name="Graphic 83">
              <a:extLst>
                <a:ext uri="{FF2B5EF4-FFF2-40B4-BE49-F238E27FC236}">
                  <a16:creationId xmlns:a16="http://schemas.microsoft.com/office/drawing/2014/main" id="{DC032426-8396-7E65-C77B-E38E913E52F7}"/>
                </a:ext>
              </a:extLst>
            </p:cNvPr>
            <p:cNvGrpSpPr/>
            <p:nvPr/>
          </p:nvGrpSpPr>
          <p:grpSpPr>
            <a:xfrm>
              <a:off x="9669894" y="3019836"/>
              <a:ext cx="157891" cy="157891"/>
              <a:chOff x="9669894" y="3019836"/>
              <a:chExt cx="157891" cy="157891"/>
            </a:xfrm>
            <a:solidFill>
              <a:srgbClr val="FFFFFF"/>
            </a:solidFill>
          </p:grpSpPr>
          <p:sp>
            <p:nvSpPr>
              <p:cNvPr id="2056" name="Freeform: Shape 2055">
                <a:extLst>
                  <a:ext uri="{FF2B5EF4-FFF2-40B4-BE49-F238E27FC236}">
                    <a16:creationId xmlns:a16="http://schemas.microsoft.com/office/drawing/2014/main" id="{05B5F854-931D-BBA4-C0D7-D72B1BB2C5C5}"/>
                  </a:ext>
                </a:extLst>
              </p:cNvPr>
              <p:cNvSpPr/>
              <p:nvPr/>
            </p:nvSpPr>
            <p:spPr>
              <a:xfrm>
                <a:off x="9685173"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2057" name="Freeform: Shape 2056">
                <a:extLst>
                  <a:ext uri="{FF2B5EF4-FFF2-40B4-BE49-F238E27FC236}">
                    <a16:creationId xmlns:a16="http://schemas.microsoft.com/office/drawing/2014/main" id="{39CD0AEE-5797-1D7C-A696-F87F08A248C3}"/>
                  </a:ext>
                </a:extLst>
              </p:cNvPr>
              <p:cNvSpPr/>
              <p:nvPr/>
            </p:nvSpPr>
            <p:spPr>
              <a:xfrm>
                <a:off x="9669894"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1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2" y="157892"/>
                      <a:pt x="0" y="122487"/>
                      <a:pt x="0" y="78946"/>
                    </a:cubicBezTo>
                    <a:cubicBezTo>
                      <a:pt x="0" y="35404"/>
                      <a:pt x="35405" y="0"/>
                      <a:pt x="78946" y="0"/>
                    </a:cubicBezTo>
                    <a:cubicBezTo>
                      <a:pt x="122487" y="0"/>
                      <a:pt x="157891" y="35404"/>
                      <a:pt x="157891" y="78946"/>
                    </a:cubicBezTo>
                    <a:cubicBezTo>
                      <a:pt x="157891"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2055" name="Freeform: Shape 2054">
              <a:extLst>
                <a:ext uri="{FF2B5EF4-FFF2-40B4-BE49-F238E27FC236}">
                  <a16:creationId xmlns:a16="http://schemas.microsoft.com/office/drawing/2014/main" id="{9BD3F302-F5EF-4A57-1F56-26E54AAF7A0A}"/>
                </a:ext>
              </a:extLst>
            </p:cNvPr>
            <p:cNvSpPr/>
            <p:nvPr/>
          </p:nvSpPr>
          <p:spPr>
            <a:xfrm>
              <a:off x="9729401"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2049" name="Graphic 83">
            <a:extLst>
              <a:ext uri="{FF2B5EF4-FFF2-40B4-BE49-F238E27FC236}">
                <a16:creationId xmlns:a16="http://schemas.microsoft.com/office/drawing/2014/main" id="{55902641-3945-A517-EF5B-A85261A46FC2}"/>
              </a:ext>
            </a:extLst>
          </p:cNvPr>
          <p:cNvGrpSpPr/>
          <p:nvPr/>
        </p:nvGrpSpPr>
        <p:grpSpPr>
          <a:xfrm>
            <a:off x="9502696" y="2015905"/>
            <a:ext cx="1255226" cy="1365454"/>
            <a:chOff x="9939947" y="2416297"/>
            <a:chExt cx="1364969" cy="1484834"/>
          </a:xfrm>
          <a:solidFill>
            <a:srgbClr val="FFFFFF"/>
          </a:solidFill>
        </p:grpSpPr>
        <p:sp>
          <p:nvSpPr>
            <p:cNvPr id="2050" name="Freeform: Shape 2049">
              <a:extLst>
                <a:ext uri="{FF2B5EF4-FFF2-40B4-BE49-F238E27FC236}">
                  <a16:creationId xmlns:a16="http://schemas.microsoft.com/office/drawing/2014/main" id="{6E4D5F60-107B-698A-32FB-603CE5860BBE}"/>
                </a:ext>
              </a:extLst>
            </p:cNvPr>
            <p:cNvSpPr/>
            <p:nvPr/>
          </p:nvSpPr>
          <p:spPr>
            <a:xfrm>
              <a:off x="9939947"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0" y="1364969"/>
                    <a:pt x="682485" y="1364969"/>
                  </a:cubicBezTo>
                  <a:cubicBezTo>
                    <a:pt x="305558"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2052" name="Freeform: Shape 2051">
              <a:extLst>
                <a:ext uri="{FF2B5EF4-FFF2-40B4-BE49-F238E27FC236}">
                  <a16:creationId xmlns:a16="http://schemas.microsoft.com/office/drawing/2014/main" id="{5E5B7EF0-1816-693C-E11B-107EEF3B1C1A}"/>
                </a:ext>
              </a:extLst>
            </p:cNvPr>
            <p:cNvSpPr/>
            <p:nvPr/>
          </p:nvSpPr>
          <p:spPr>
            <a:xfrm>
              <a:off x="10499330" y="3737797"/>
              <a:ext cx="272006" cy="163334"/>
            </a:xfrm>
            <a:custGeom>
              <a:avLst/>
              <a:gdLst>
                <a:gd name="connsiteX0" fmla="*/ 136013 w 272006"/>
                <a:gd name="connsiteY0" fmla="*/ 163334 h 163334"/>
                <a:gd name="connsiteX1" fmla="*/ 0 w 272006"/>
                <a:gd name="connsiteY1" fmla="*/ 0 h 163334"/>
                <a:gd name="connsiteX2" fmla="*/ 272007 w 272006"/>
                <a:gd name="connsiteY2" fmla="*/ 0 h 163334"/>
                <a:gd name="connsiteX3" fmla="*/ 136013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6013" y="163334"/>
                  </a:moveTo>
                  <a:lnTo>
                    <a:pt x="0" y="0"/>
                  </a:lnTo>
                  <a:lnTo>
                    <a:pt x="272007" y="0"/>
                  </a:lnTo>
                  <a:lnTo>
                    <a:pt x="136013" y="163334"/>
                  </a:lnTo>
                  <a:close/>
                </a:path>
              </a:pathLst>
            </a:custGeom>
            <a:solidFill>
              <a:srgbClr val="FFFFFF"/>
            </a:solidFill>
            <a:ln w="0" cap="flat">
              <a:noFill/>
              <a:prstDash val="solid"/>
              <a:miter/>
            </a:ln>
          </p:spPr>
          <p:txBody>
            <a:bodyPr rtlCol="0" anchor="ctr"/>
            <a:lstStyle/>
            <a:p>
              <a:endParaRPr lang="en-US" noProof="0"/>
            </a:p>
          </p:txBody>
        </p:sp>
        <p:sp>
          <p:nvSpPr>
            <p:cNvPr id="2053" name="Freeform: Shape 2052">
              <a:extLst>
                <a:ext uri="{FF2B5EF4-FFF2-40B4-BE49-F238E27FC236}">
                  <a16:creationId xmlns:a16="http://schemas.microsoft.com/office/drawing/2014/main" id="{25B5F2C6-F2C3-4D84-6F95-E98842A9246D}"/>
                </a:ext>
              </a:extLst>
            </p:cNvPr>
            <p:cNvSpPr/>
            <p:nvPr/>
          </p:nvSpPr>
          <p:spPr>
            <a:xfrm>
              <a:off x="10057244" y="2533594"/>
              <a:ext cx="1130374" cy="1130374"/>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dirty="0"/>
            </a:p>
          </p:txBody>
        </p:sp>
      </p:grpSp>
      <p:sp>
        <p:nvSpPr>
          <p:cNvPr id="2075" name="Freeform: Shape 2074">
            <a:extLst>
              <a:ext uri="{FF2B5EF4-FFF2-40B4-BE49-F238E27FC236}">
                <a16:creationId xmlns:a16="http://schemas.microsoft.com/office/drawing/2014/main" id="{CC40373F-90B7-8428-0C86-ED5F59CECA24}"/>
              </a:ext>
            </a:extLst>
          </p:cNvPr>
          <p:cNvSpPr/>
          <p:nvPr/>
        </p:nvSpPr>
        <p:spPr>
          <a:xfrm>
            <a:off x="1488168" y="2163638"/>
            <a:ext cx="1069989" cy="1069989"/>
          </a:xfrm>
          <a:custGeom>
            <a:avLst/>
            <a:gdLst>
              <a:gd name="connsiteX0" fmla="*/ 1163536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6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6" y="581768"/>
                </a:moveTo>
                <a:cubicBezTo>
                  <a:pt x="1163536" y="903070"/>
                  <a:pt x="903070" y="1163536"/>
                  <a:pt x="581768" y="1163536"/>
                </a:cubicBezTo>
                <a:cubicBezTo>
                  <a:pt x="260466" y="1163536"/>
                  <a:pt x="0" y="903070"/>
                  <a:pt x="0" y="581768"/>
                </a:cubicBezTo>
                <a:cubicBezTo>
                  <a:pt x="0" y="260466"/>
                  <a:pt x="260466" y="0"/>
                  <a:pt x="581768" y="0"/>
                </a:cubicBezTo>
                <a:cubicBezTo>
                  <a:pt x="903070" y="0"/>
                  <a:pt x="1163536" y="260466"/>
                  <a:pt x="1163536" y="581768"/>
                </a:cubicBezTo>
                <a:close/>
              </a:path>
            </a:pathLst>
          </a:custGeom>
          <a:solidFill>
            <a:srgbClr val="FFFFFF"/>
          </a:solidFill>
          <a:ln w="0" cap="flat">
            <a:noFill/>
            <a:prstDash val="solid"/>
            <a:miter/>
          </a:ln>
        </p:spPr>
        <p:txBody>
          <a:bodyPr rtlCol="0" anchor="ctr"/>
          <a:lstStyle/>
          <a:p>
            <a:endParaRPr lang="en-US" noProof="0"/>
          </a:p>
        </p:txBody>
      </p:sp>
      <p:grpSp>
        <p:nvGrpSpPr>
          <p:cNvPr id="2081" name="Group 2080">
            <a:extLst>
              <a:ext uri="{FF2B5EF4-FFF2-40B4-BE49-F238E27FC236}">
                <a16:creationId xmlns:a16="http://schemas.microsoft.com/office/drawing/2014/main" id="{57AFB8C2-223F-676F-94BF-B1163A7BD4E2}"/>
              </a:ext>
            </a:extLst>
          </p:cNvPr>
          <p:cNvGrpSpPr/>
          <p:nvPr/>
        </p:nvGrpSpPr>
        <p:grpSpPr>
          <a:xfrm>
            <a:off x="3887111" y="1898070"/>
            <a:ext cx="2691901" cy="1601125"/>
            <a:chOff x="3370829" y="2424122"/>
            <a:chExt cx="2691901" cy="1601125"/>
          </a:xfrm>
        </p:grpSpPr>
        <p:grpSp>
          <p:nvGrpSpPr>
            <p:cNvPr id="40" name="Graphic 83">
              <a:extLst>
                <a:ext uri="{FF2B5EF4-FFF2-40B4-BE49-F238E27FC236}">
                  <a16:creationId xmlns:a16="http://schemas.microsoft.com/office/drawing/2014/main" id="{DFA78469-76EB-0594-9FD0-C127F03085E7}"/>
                </a:ext>
              </a:extLst>
            </p:cNvPr>
            <p:cNvGrpSpPr/>
            <p:nvPr/>
          </p:nvGrpSpPr>
          <p:grpSpPr>
            <a:xfrm>
              <a:off x="3370829" y="2424122"/>
              <a:ext cx="2691901" cy="1601125"/>
              <a:chOff x="2894538" y="2228155"/>
              <a:chExt cx="2927242" cy="1741109"/>
            </a:xfrm>
          </p:grpSpPr>
          <p:grpSp>
            <p:nvGrpSpPr>
              <p:cNvPr id="41" name="Graphic 83">
                <a:extLst>
                  <a:ext uri="{FF2B5EF4-FFF2-40B4-BE49-F238E27FC236}">
                    <a16:creationId xmlns:a16="http://schemas.microsoft.com/office/drawing/2014/main" id="{533B7EFD-46F9-2E8E-1C25-BBD50407FFE0}"/>
                  </a:ext>
                </a:extLst>
              </p:cNvPr>
              <p:cNvGrpSpPr/>
              <p:nvPr/>
            </p:nvGrpSpPr>
            <p:grpSpPr>
              <a:xfrm>
                <a:off x="2965347" y="2228155"/>
                <a:ext cx="1741272" cy="1741109"/>
                <a:chOff x="2965347" y="2228155"/>
                <a:chExt cx="1741272" cy="1741109"/>
              </a:xfrm>
              <a:solidFill>
                <a:srgbClr val="FFFFFF"/>
              </a:solidFill>
            </p:grpSpPr>
            <p:grpSp>
              <p:nvGrpSpPr>
                <p:cNvPr id="57" name="Graphic 83">
                  <a:extLst>
                    <a:ext uri="{FF2B5EF4-FFF2-40B4-BE49-F238E27FC236}">
                      <a16:creationId xmlns:a16="http://schemas.microsoft.com/office/drawing/2014/main" id="{9B41876D-403B-605F-88D0-48556756FF0B}"/>
                    </a:ext>
                  </a:extLst>
                </p:cNvPr>
                <p:cNvGrpSpPr/>
                <p:nvPr/>
              </p:nvGrpSpPr>
              <p:grpSpPr>
                <a:xfrm>
                  <a:off x="3296994" y="3753030"/>
                  <a:ext cx="1099548" cy="216233"/>
                  <a:chOff x="3296994" y="3753030"/>
                  <a:chExt cx="1099548" cy="216233"/>
                </a:xfrm>
                <a:solidFill>
                  <a:srgbClr val="FFFFFF"/>
                </a:solidFill>
              </p:grpSpPr>
              <p:sp>
                <p:nvSpPr>
                  <p:cNvPr id="59" name="Freeform: Shape 58">
                    <a:extLst>
                      <a:ext uri="{FF2B5EF4-FFF2-40B4-BE49-F238E27FC236}">
                        <a16:creationId xmlns:a16="http://schemas.microsoft.com/office/drawing/2014/main" id="{7142D986-4459-F4E9-80B1-8F6D755C325E}"/>
                      </a:ext>
                    </a:extLst>
                  </p:cNvPr>
                  <p:cNvSpPr/>
                  <p:nvPr/>
                </p:nvSpPr>
                <p:spPr>
                  <a:xfrm>
                    <a:off x="3296994"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7" y="-422"/>
                          <a:pt x="9614" y="-1037"/>
                          <a:pt x="13158" y="1730"/>
                        </a:cubicBezTo>
                        <a:cubicBezTo>
                          <a:pt x="17118" y="4840"/>
                          <a:pt x="21168" y="7932"/>
                          <a:pt x="25146" y="10934"/>
                        </a:cubicBezTo>
                        <a:cubicBezTo>
                          <a:pt x="28726" y="13646"/>
                          <a:pt x="29449"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60" name="Freeform: Shape 59">
                    <a:extLst>
                      <a:ext uri="{FF2B5EF4-FFF2-40B4-BE49-F238E27FC236}">
                        <a16:creationId xmlns:a16="http://schemas.microsoft.com/office/drawing/2014/main" id="{367E4C79-23B4-BA9A-7F48-C2CA1238FE26}"/>
                      </a:ext>
                    </a:extLst>
                  </p:cNvPr>
                  <p:cNvSpPr/>
                  <p:nvPr/>
                </p:nvSpPr>
                <p:spPr>
                  <a:xfrm>
                    <a:off x="3358277" y="3798737"/>
                    <a:ext cx="978418" cy="170527"/>
                  </a:xfrm>
                  <a:custGeom>
                    <a:avLst/>
                    <a:gdLst>
                      <a:gd name="connsiteX0" fmla="*/ 461460 w 978418"/>
                      <a:gd name="connsiteY0" fmla="*/ 170527 h 170527"/>
                      <a:gd name="connsiteX1" fmla="*/ 461297 w 978418"/>
                      <a:gd name="connsiteY1" fmla="*/ 170527 h 170527"/>
                      <a:gd name="connsiteX2" fmla="*/ 431028 w 978418"/>
                      <a:gd name="connsiteY2" fmla="*/ 169442 h 170527"/>
                      <a:gd name="connsiteX3" fmla="*/ 423325 w 978418"/>
                      <a:gd name="connsiteY3" fmla="*/ 160889 h 170527"/>
                      <a:gd name="connsiteX4" fmla="*/ 431878 w 978418"/>
                      <a:gd name="connsiteY4" fmla="*/ 153187 h 170527"/>
                      <a:gd name="connsiteX5" fmla="*/ 461586 w 978418"/>
                      <a:gd name="connsiteY5" fmla="*/ 154253 h 170527"/>
                      <a:gd name="connsiteX6" fmla="*/ 469578 w 978418"/>
                      <a:gd name="connsiteY6" fmla="*/ 162535 h 170527"/>
                      <a:gd name="connsiteX7" fmla="*/ 461442 w 978418"/>
                      <a:gd name="connsiteY7" fmla="*/ 170527 h 170527"/>
                      <a:gd name="connsiteX8" fmla="*/ 521492 w 978418"/>
                      <a:gd name="connsiteY8" fmla="*/ 169569 h 170527"/>
                      <a:gd name="connsiteX9" fmla="*/ 513373 w 978418"/>
                      <a:gd name="connsiteY9" fmla="*/ 161848 h 170527"/>
                      <a:gd name="connsiteX10" fmla="*/ 521094 w 978418"/>
                      <a:gd name="connsiteY10" fmla="*/ 153313 h 170527"/>
                      <a:gd name="connsiteX11" fmla="*/ 550784 w 978418"/>
                      <a:gd name="connsiteY11" fmla="*/ 151306 h 170527"/>
                      <a:gd name="connsiteX12" fmla="*/ 559572 w 978418"/>
                      <a:gd name="connsiteY12" fmla="*/ 158720 h 170527"/>
                      <a:gd name="connsiteX13" fmla="*/ 552159 w 978418"/>
                      <a:gd name="connsiteY13" fmla="*/ 167507 h 170527"/>
                      <a:gd name="connsiteX14" fmla="*/ 521907 w 978418"/>
                      <a:gd name="connsiteY14" fmla="*/ 169551 h 170527"/>
                      <a:gd name="connsiteX15" fmla="*/ 521492 w 978418"/>
                      <a:gd name="connsiteY15" fmla="*/ 169551 h 170527"/>
                      <a:gd name="connsiteX16" fmla="*/ 371683 w 978418"/>
                      <a:gd name="connsiteY16" fmla="*/ 164216 h 170527"/>
                      <a:gd name="connsiteX17" fmla="*/ 370688 w 978418"/>
                      <a:gd name="connsiteY17" fmla="*/ 164162 h 170527"/>
                      <a:gd name="connsiteX18" fmla="*/ 340690 w 978418"/>
                      <a:gd name="connsiteY18" fmla="*/ 159949 h 170527"/>
                      <a:gd name="connsiteX19" fmla="*/ 333928 w 978418"/>
                      <a:gd name="connsiteY19" fmla="*/ 150637 h 170527"/>
                      <a:gd name="connsiteX20" fmla="*/ 343240 w 978418"/>
                      <a:gd name="connsiteY20" fmla="*/ 143874 h 170527"/>
                      <a:gd name="connsiteX21" fmla="*/ 372677 w 978418"/>
                      <a:gd name="connsiteY21" fmla="*/ 147997 h 170527"/>
                      <a:gd name="connsiteX22" fmla="*/ 379765 w 978418"/>
                      <a:gd name="connsiteY22" fmla="*/ 157056 h 170527"/>
                      <a:gd name="connsiteX23" fmla="*/ 371701 w 978418"/>
                      <a:gd name="connsiteY23" fmla="*/ 164198 h 170527"/>
                      <a:gd name="connsiteX24" fmla="*/ 611106 w 978418"/>
                      <a:gd name="connsiteY24" fmla="*/ 160419 h 170527"/>
                      <a:gd name="connsiteX25" fmla="*/ 603077 w 978418"/>
                      <a:gd name="connsiteY25" fmla="*/ 153530 h 170527"/>
                      <a:gd name="connsiteX26" fmla="*/ 609876 w 978418"/>
                      <a:gd name="connsiteY26" fmla="*/ 144236 h 170527"/>
                      <a:gd name="connsiteX27" fmla="*/ 639187 w 978418"/>
                      <a:gd name="connsiteY27" fmla="*/ 139155 h 170527"/>
                      <a:gd name="connsiteX28" fmla="*/ 648716 w 978418"/>
                      <a:gd name="connsiteY28" fmla="*/ 145610 h 170527"/>
                      <a:gd name="connsiteX29" fmla="*/ 642261 w 978418"/>
                      <a:gd name="connsiteY29" fmla="*/ 155139 h 170527"/>
                      <a:gd name="connsiteX30" fmla="*/ 612389 w 978418"/>
                      <a:gd name="connsiteY30" fmla="*/ 160311 h 170527"/>
                      <a:gd name="connsiteX31" fmla="*/ 611124 w 978418"/>
                      <a:gd name="connsiteY31" fmla="*/ 160401 h 170527"/>
                      <a:gd name="connsiteX32" fmla="*/ 283027 w 978418"/>
                      <a:gd name="connsiteY32" fmla="*/ 148612 h 170527"/>
                      <a:gd name="connsiteX33" fmla="*/ 281183 w 978418"/>
                      <a:gd name="connsiteY33" fmla="*/ 148395 h 170527"/>
                      <a:gd name="connsiteX34" fmla="*/ 251782 w 978418"/>
                      <a:gd name="connsiteY34" fmla="*/ 141072 h 170527"/>
                      <a:gd name="connsiteX35" fmla="*/ 246031 w 978418"/>
                      <a:gd name="connsiteY35" fmla="*/ 131108 h 170527"/>
                      <a:gd name="connsiteX36" fmla="*/ 255995 w 978418"/>
                      <a:gd name="connsiteY36" fmla="*/ 125358 h 170527"/>
                      <a:gd name="connsiteX37" fmla="*/ 284835 w 978418"/>
                      <a:gd name="connsiteY37" fmla="*/ 132555 h 170527"/>
                      <a:gd name="connsiteX38" fmla="*/ 290929 w 978418"/>
                      <a:gd name="connsiteY38" fmla="*/ 142319 h 170527"/>
                      <a:gd name="connsiteX39" fmla="*/ 283009 w 978418"/>
                      <a:gd name="connsiteY39" fmla="*/ 148630 h 170527"/>
                      <a:gd name="connsiteX40" fmla="*/ 699255 w 978418"/>
                      <a:gd name="connsiteY40" fmla="*/ 141958 h 170527"/>
                      <a:gd name="connsiteX41" fmla="*/ 691390 w 978418"/>
                      <a:gd name="connsiteY41" fmla="*/ 135900 h 170527"/>
                      <a:gd name="connsiteX42" fmla="*/ 697176 w 978418"/>
                      <a:gd name="connsiteY42" fmla="*/ 125955 h 170527"/>
                      <a:gd name="connsiteX43" fmla="*/ 725781 w 978418"/>
                      <a:gd name="connsiteY43" fmla="*/ 117836 h 170527"/>
                      <a:gd name="connsiteX44" fmla="*/ 735925 w 978418"/>
                      <a:gd name="connsiteY44" fmla="*/ 123261 h 170527"/>
                      <a:gd name="connsiteX45" fmla="*/ 730501 w 978418"/>
                      <a:gd name="connsiteY45" fmla="*/ 133405 h 170527"/>
                      <a:gd name="connsiteX46" fmla="*/ 701335 w 978418"/>
                      <a:gd name="connsiteY46" fmla="*/ 141686 h 170527"/>
                      <a:gd name="connsiteX47" fmla="*/ 699237 w 978418"/>
                      <a:gd name="connsiteY47" fmla="*/ 141958 h 170527"/>
                      <a:gd name="connsiteX48" fmla="*/ 196487 w 978418"/>
                      <a:gd name="connsiteY48" fmla="*/ 123785 h 170527"/>
                      <a:gd name="connsiteX49" fmla="*/ 193829 w 978418"/>
                      <a:gd name="connsiteY49" fmla="*/ 123333 h 170527"/>
                      <a:gd name="connsiteX50" fmla="*/ 165350 w 978418"/>
                      <a:gd name="connsiteY50" fmla="*/ 112954 h 170527"/>
                      <a:gd name="connsiteX51" fmla="*/ 160667 w 978418"/>
                      <a:gd name="connsiteY51" fmla="*/ 102449 h 170527"/>
                      <a:gd name="connsiteX52" fmla="*/ 171190 w 978418"/>
                      <a:gd name="connsiteY52" fmla="*/ 97765 h 170527"/>
                      <a:gd name="connsiteX53" fmla="*/ 199127 w 978418"/>
                      <a:gd name="connsiteY53" fmla="*/ 107946 h 170527"/>
                      <a:gd name="connsiteX54" fmla="*/ 204172 w 978418"/>
                      <a:gd name="connsiteY54" fmla="*/ 118288 h 170527"/>
                      <a:gd name="connsiteX55" fmla="*/ 196487 w 978418"/>
                      <a:gd name="connsiteY55" fmla="*/ 123767 h 170527"/>
                      <a:gd name="connsiteX56" fmla="*/ 784964 w 978418"/>
                      <a:gd name="connsiteY56" fmla="*/ 114328 h 170527"/>
                      <a:gd name="connsiteX57" fmla="*/ 777351 w 978418"/>
                      <a:gd name="connsiteY57" fmla="*/ 109085 h 170527"/>
                      <a:gd name="connsiteX58" fmla="*/ 782052 w 978418"/>
                      <a:gd name="connsiteY58" fmla="*/ 98579 h 170527"/>
                      <a:gd name="connsiteX59" fmla="*/ 809645 w 978418"/>
                      <a:gd name="connsiteY59" fmla="*/ 87495 h 170527"/>
                      <a:gd name="connsiteX60" fmla="*/ 820314 w 978418"/>
                      <a:gd name="connsiteY60" fmla="*/ 91835 h 170527"/>
                      <a:gd name="connsiteX61" fmla="*/ 815974 w 978418"/>
                      <a:gd name="connsiteY61" fmla="*/ 102503 h 170527"/>
                      <a:gd name="connsiteX62" fmla="*/ 787839 w 978418"/>
                      <a:gd name="connsiteY62" fmla="*/ 113804 h 170527"/>
                      <a:gd name="connsiteX63" fmla="*/ 784946 w 978418"/>
                      <a:gd name="connsiteY63" fmla="*/ 114347 h 170527"/>
                      <a:gd name="connsiteX64" fmla="*/ 113039 w 978418"/>
                      <a:gd name="connsiteY64" fmla="*/ 90026 h 170527"/>
                      <a:gd name="connsiteX65" fmla="*/ 109603 w 978418"/>
                      <a:gd name="connsiteY65" fmla="*/ 89267 h 170527"/>
                      <a:gd name="connsiteX66" fmla="*/ 82372 w 978418"/>
                      <a:gd name="connsiteY66" fmla="*/ 75959 h 170527"/>
                      <a:gd name="connsiteX67" fmla="*/ 78828 w 978418"/>
                      <a:gd name="connsiteY67" fmla="*/ 65019 h 170527"/>
                      <a:gd name="connsiteX68" fmla="*/ 89767 w 978418"/>
                      <a:gd name="connsiteY68" fmla="*/ 61475 h 170527"/>
                      <a:gd name="connsiteX69" fmla="*/ 116474 w 978418"/>
                      <a:gd name="connsiteY69" fmla="*/ 74530 h 170527"/>
                      <a:gd name="connsiteX70" fmla="*/ 120398 w 978418"/>
                      <a:gd name="connsiteY70" fmla="*/ 85343 h 170527"/>
                      <a:gd name="connsiteX71" fmla="*/ 113021 w 978418"/>
                      <a:gd name="connsiteY71" fmla="*/ 90044 h 170527"/>
                      <a:gd name="connsiteX72" fmla="*/ 867290 w 978418"/>
                      <a:gd name="connsiteY72" fmla="*/ 77875 h 170527"/>
                      <a:gd name="connsiteX73" fmla="*/ 860022 w 978418"/>
                      <a:gd name="connsiteY73" fmla="*/ 73409 h 170527"/>
                      <a:gd name="connsiteX74" fmla="*/ 863602 w 978418"/>
                      <a:gd name="connsiteY74" fmla="*/ 62470 h 170527"/>
                      <a:gd name="connsiteX75" fmla="*/ 889893 w 978418"/>
                      <a:gd name="connsiteY75" fmla="*/ 48565 h 170527"/>
                      <a:gd name="connsiteX76" fmla="*/ 900941 w 978418"/>
                      <a:gd name="connsiteY76" fmla="*/ 51765 h 170527"/>
                      <a:gd name="connsiteX77" fmla="*/ 897741 w 978418"/>
                      <a:gd name="connsiteY77" fmla="*/ 62813 h 170527"/>
                      <a:gd name="connsiteX78" fmla="*/ 870943 w 978418"/>
                      <a:gd name="connsiteY78" fmla="*/ 76989 h 170527"/>
                      <a:gd name="connsiteX79" fmla="*/ 867272 w 978418"/>
                      <a:gd name="connsiteY79" fmla="*/ 77875 h 170527"/>
                      <a:gd name="connsiteX80" fmla="*/ 33587 w 978418"/>
                      <a:gd name="connsiteY80" fmla="*/ 47697 h 170527"/>
                      <a:gd name="connsiteX81" fmla="*/ 29392 w 978418"/>
                      <a:gd name="connsiteY81" fmla="*/ 46521 h 170527"/>
                      <a:gd name="connsiteX82" fmla="*/ 3697 w 978418"/>
                      <a:gd name="connsiteY82" fmla="*/ 30446 h 170527"/>
                      <a:gd name="connsiteX83" fmla="*/ 1311 w 978418"/>
                      <a:gd name="connsiteY83" fmla="*/ 19181 h 170527"/>
                      <a:gd name="connsiteX84" fmla="*/ 12576 w 978418"/>
                      <a:gd name="connsiteY84" fmla="*/ 16795 h 170527"/>
                      <a:gd name="connsiteX85" fmla="*/ 37782 w 978418"/>
                      <a:gd name="connsiteY85" fmla="*/ 32562 h 170527"/>
                      <a:gd name="connsiteX86" fmla="*/ 40566 w 978418"/>
                      <a:gd name="connsiteY86" fmla="*/ 43737 h 170527"/>
                      <a:gd name="connsiteX87" fmla="*/ 33587 w 978418"/>
                      <a:gd name="connsiteY87" fmla="*/ 47679 h 170527"/>
                      <a:gd name="connsiteX88" fmla="*/ 945350 w 978418"/>
                      <a:gd name="connsiteY88" fmla="*/ 33014 h 170527"/>
                      <a:gd name="connsiteX89" fmla="*/ 938515 w 978418"/>
                      <a:gd name="connsiteY89" fmla="*/ 29289 h 170527"/>
                      <a:gd name="connsiteX90" fmla="*/ 940938 w 978418"/>
                      <a:gd name="connsiteY90" fmla="*/ 18042 h 170527"/>
                      <a:gd name="connsiteX91" fmla="*/ 965638 w 978418"/>
                      <a:gd name="connsiteY91" fmla="*/ 1461 h 170527"/>
                      <a:gd name="connsiteX92" fmla="*/ 976957 w 978418"/>
                      <a:gd name="connsiteY92" fmla="*/ 3486 h 170527"/>
                      <a:gd name="connsiteX93" fmla="*/ 974932 w 978418"/>
                      <a:gd name="connsiteY93" fmla="*/ 14806 h 170527"/>
                      <a:gd name="connsiteX94" fmla="*/ 949780 w 978418"/>
                      <a:gd name="connsiteY94" fmla="*/ 31694 h 170527"/>
                      <a:gd name="connsiteX95" fmla="*/ 945368 w 978418"/>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18" h="170527">
                        <a:moveTo>
                          <a:pt x="461460" y="170527"/>
                        </a:moveTo>
                        <a:cubicBezTo>
                          <a:pt x="461460" y="170527"/>
                          <a:pt x="461351" y="170527"/>
                          <a:pt x="461297" y="170527"/>
                        </a:cubicBezTo>
                        <a:cubicBezTo>
                          <a:pt x="451225" y="170346"/>
                          <a:pt x="441027" y="169985"/>
                          <a:pt x="431028" y="169442"/>
                        </a:cubicBezTo>
                        <a:cubicBezTo>
                          <a:pt x="426543" y="169207"/>
                          <a:pt x="423090" y="165374"/>
                          <a:pt x="423325" y="160889"/>
                        </a:cubicBezTo>
                        <a:cubicBezTo>
                          <a:pt x="423560" y="156405"/>
                          <a:pt x="427375" y="152951"/>
                          <a:pt x="431878" y="153187"/>
                        </a:cubicBezTo>
                        <a:cubicBezTo>
                          <a:pt x="441696" y="153711"/>
                          <a:pt x="451695" y="154054"/>
                          <a:pt x="461586" y="154253"/>
                        </a:cubicBezTo>
                        <a:cubicBezTo>
                          <a:pt x="466070" y="154344"/>
                          <a:pt x="469651" y="158051"/>
                          <a:pt x="469578" y="162535"/>
                        </a:cubicBezTo>
                        <a:cubicBezTo>
                          <a:pt x="469488" y="166983"/>
                          <a:pt x="465872" y="170527"/>
                          <a:pt x="461442" y="170527"/>
                        </a:cubicBezTo>
                        <a:close/>
                        <a:moveTo>
                          <a:pt x="521492" y="169569"/>
                        </a:moveTo>
                        <a:cubicBezTo>
                          <a:pt x="517188" y="169569"/>
                          <a:pt x="513590" y="166187"/>
                          <a:pt x="513373" y="161848"/>
                        </a:cubicBezTo>
                        <a:cubicBezTo>
                          <a:pt x="513156" y="157363"/>
                          <a:pt x="516610" y="153530"/>
                          <a:pt x="521094" y="153313"/>
                        </a:cubicBezTo>
                        <a:cubicBezTo>
                          <a:pt x="530966" y="152825"/>
                          <a:pt x="540966" y="152138"/>
                          <a:pt x="550784" y="151306"/>
                        </a:cubicBezTo>
                        <a:cubicBezTo>
                          <a:pt x="555251" y="150926"/>
                          <a:pt x="559192" y="154253"/>
                          <a:pt x="559572" y="158720"/>
                        </a:cubicBezTo>
                        <a:cubicBezTo>
                          <a:pt x="559952" y="163204"/>
                          <a:pt x="556625" y="167128"/>
                          <a:pt x="552159" y="167507"/>
                        </a:cubicBezTo>
                        <a:cubicBezTo>
                          <a:pt x="542141" y="168357"/>
                          <a:pt x="531961" y="169044"/>
                          <a:pt x="521907" y="169551"/>
                        </a:cubicBezTo>
                        <a:cubicBezTo>
                          <a:pt x="521763" y="169551"/>
                          <a:pt x="521636" y="169551"/>
                          <a:pt x="521492" y="169551"/>
                        </a:cubicBezTo>
                        <a:close/>
                        <a:moveTo>
                          <a:pt x="371683" y="164216"/>
                        </a:moveTo>
                        <a:cubicBezTo>
                          <a:pt x="371357" y="164216"/>
                          <a:pt x="371014" y="164198"/>
                          <a:pt x="370688" y="164162"/>
                        </a:cubicBezTo>
                        <a:cubicBezTo>
                          <a:pt x="360689" y="162933"/>
                          <a:pt x="350599" y="161522"/>
                          <a:pt x="340690" y="159949"/>
                        </a:cubicBezTo>
                        <a:cubicBezTo>
                          <a:pt x="336260" y="159244"/>
                          <a:pt x="333222" y="155085"/>
                          <a:pt x="333928" y="150637"/>
                        </a:cubicBezTo>
                        <a:cubicBezTo>
                          <a:pt x="334633" y="146207"/>
                          <a:pt x="338792" y="143169"/>
                          <a:pt x="343240" y="143874"/>
                        </a:cubicBezTo>
                        <a:cubicBezTo>
                          <a:pt x="352968" y="145411"/>
                          <a:pt x="362877" y="146804"/>
                          <a:pt x="372677" y="147997"/>
                        </a:cubicBezTo>
                        <a:cubicBezTo>
                          <a:pt x="377144" y="148539"/>
                          <a:pt x="380308" y="152608"/>
                          <a:pt x="379765" y="157056"/>
                        </a:cubicBezTo>
                        <a:cubicBezTo>
                          <a:pt x="379259" y="161179"/>
                          <a:pt x="375751" y="164198"/>
                          <a:pt x="371701" y="164198"/>
                        </a:cubicBezTo>
                        <a:close/>
                        <a:moveTo>
                          <a:pt x="611106" y="160419"/>
                        </a:moveTo>
                        <a:cubicBezTo>
                          <a:pt x="607164" y="160419"/>
                          <a:pt x="603692" y="157544"/>
                          <a:pt x="603077" y="153530"/>
                        </a:cubicBezTo>
                        <a:cubicBezTo>
                          <a:pt x="602390" y="149082"/>
                          <a:pt x="605428" y="144923"/>
                          <a:pt x="609876" y="144236"/>
                        </a:cubicBezTo>
                        <a:cubicBezTo>
                          <a:pt x="619658"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89" y="160311"/>
                        </a:cubicBezTo>
                        <a:cubicBezTo>
                          <a:pt x="611974" y="160383"/>
                          <a:pt x="611540" y="160401"/>
                          <a:pt x="611124" y="160401"/>
                        </a:cubicBezTo>
                        <a:close/>
                        <a:moveTo>
                          <a:pt x="283027" y="148612"/>
                        </a:moveTo>
                        <a:cubicBezTo>
                          <a:pt x="282412" y="148612"/>
                          <a:pt x="281816" y="148539"/>
                          <a:pt x="281183" y="148395"/>
                        </a:cubicBezTo>
                        <a:cubicBezTo>
                          <a:pt x="271382" y="146135"/>
                          <a:pt x="261492" y="143675"/>
                          <a:pt x="251782" y="141072"/>
                        </a:cubicBezTo>
                        <a:cubicBezTo>
                          <a:pt x="247442" y="139914"/>
                          <a:pt x="244874" y="135448"/>
                          <a:pt x="246031" y="131108"/>
                        </a:cubicBezTo>
                        <a:cubicBezTo>
                          <a:pt x="247189" y="126769"/>
                          <a:pt x="251655" y="124201"/>
                          <a:pt x="255995" y="125358"/>
                        </a:cubicBezTo>
                        <a:cubicBezTo>
                          <a:pt x="265524" y="127908"/>
                          <a:pt x="275234" y="130331"/>
                          <a:pt x="284835" y="132555"/>
                        </a:cubicBezTo>
                        <a:cubicBezTo>
                          <a:pt x="289211" y="133568"/>
                          <a:pt x="291941" y="137925"/>
                          <a:pt x="290929" y="142319"/>
                        </a:cubicBezTo>
                        <a:cubicBezTo>
                          <a:pt x="290061" y="146080"/>
                          <a:pt x="286716" y="148630"/>
                          <a:pt x="283009"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487" y="123785"/>
                        </a:moveTo>
                        <a:cubicBezTo>
                          <a:pt x="195601" y="123785"/>
                          <a:pt x="194715" y="123641"/>
                          <a:pt x="193829" y="123333"/>
                        </a:cubicBezTo>
                        <a:cubicBezTo>
                          <a:pt x="184318" y="120060"/>
                          <a:pt x="174734" y="116553"/>
                          <a:pt x="165350" y="112954"/>
                        </a:cubicBezTo>
                        <a:cubicBezTo>
                          <a:pt x="161155" y="111345"/>
                          <a:pt x="159057" y="106626"/>
                          <a:pt x="160667" y="102449"/>
                        </a:cubicBezTo>
                        <a:cubicBezTo>
                          <a:pt x="162276" y="98254"/>
                          <a:pt x="166977" y="96156"/>
                          <a:pt x="171190" y="97765"/>
                        </a:cubicBezTo>
                        <a:cubicBezTo>
                          <a:pt x="180394" y="101309"/>
                          <a:pt x="189797" y="104727"/>
                          <a:pt x="199127" y="107946"/>
                        </a:cubicBezTo>
                        <a:cubicBezTo>
                          <a:pt x="203376" y="109410"/>
                          <a:pt x="205636" y="114039"/>
                          <a:pt x="204172" y="118288"/>
                        </a:cubicBezTo>
                        <a:cubicBezTo>
                          <a:pt x="203014" y="121652"/>
                          <a:pt x="199850" y="123767"/>
                          <a:pt x="196487" y="123767"/>
                        </a:cubicBezTo>
                        <a:close/>
                        <a:moveTo>
                          <a:pt x="784964" y="114328"/>
                        </a:moveTo>
                        <a:cubicBezTo>
                          <a:pt x="781691" y="114328"/>
                          <a:pt x="778599" y="112339"/>
                          <a:pt x="777351" y="109085"/>
                        </a:cubicBezTo>
                        <a:cubicBezTo>
                          <a:pt x="775742" y="104890"/>
                          <a:pt x="777857" y="100188"/>
                          <a:pt x="782052" y="98579"/>
                        </a:cubicBezTo>
                        <a:cubicBezTo>
                          <a:pt x="791274" y="95071"/>
                          <a:pt x="800550" y="91328"/>
                          <a:pt x="809645" y="87495"/>
                        </a:cubicBezTo>
                        <a:cubicBezTo>
                          <a:pt x="813786" y="85741"/>
                          <a:pt x="818560" y="87694"/>
                          <a:pt x="820314" y="91835"/>
                        </a:cubicBezTo>
                        <a:cubicBezTo>
                          <a:pt x="822068" y="95975"/>
                          <a:pt x="820115" y="100749"/>
                          <a:pt x="815974" y="102503"/>
                        </a:cubicBezTo>
                        <a:cubicBezTo>
                          <a:pt x="806698" y="106409"/>
                          <a:pt x="797241" y="110224"/>
                          <a:pt x="787839" y="113804"/>
                        </a:cubicBezTo>
                        <a:cubicBezTo>
                          <a:pt x="786880" y="114166"/>
                          <a:pt x="785904" y="114347"/>
                          <a:pt x="784946" y="114347"/>
                        </a:cubicBezTo>
                        <a:close/>
                        <a:moveTo>
                          <a:pt x="113039" y="90026"/>
                        </a:moveTo>
                        <a:cubicBezTo>
                          <a:pt x="111882" y="90026"/>
                          <a:pt x="110706" y="89773"/>
                          <a:pt x="109603" y="89267"/>
                        </a:cubicBezTo>
                        <a:cubicBezTo>
                          <a:pt x="100508" y="85018"/>
                          <a:pt x="91340" y="80533"/>
                          <a:pt x="82372" y="75959"/>
                        </a:cubicBezTo>
                        <a:cubicBezTo>
                          <a:pt x="78376" y="73915"/>
                          <a:pt x="76785" y="69015"/>
                          <a:pt x="78828" y="65019"/>
                        </a:cubicBezTo>
                        <a:cubicBezTo>
                          <a:pt x="80871" y="61023"/>
                          <a:pt x="85771" y="59432"/>
                          <a:pt x="89767" y="61475"/>
                        </a:cubicBezTo>
                        <a:cubicBezTo>
                          <a:pt x="98573" y="65959"/>
                          <a:pt x="107560" y="70353"/>
                          <a:pt x="116474" y="74530"/>
                        </a:cubicBezTo>
                        <a:cubicBezTo>
                          <a:pt x="120543" y="76429"/>
                          <a:pt x="122297" y="81275"/>
                          <a:pt x="120398" y="85343"/>
                        </a:cubicBezTo>
                        <a:cubicBezTo>
                          <a:pt x="119024" y="88309"/>
                          <a:pt x="116077" y="90044"/>
                          <a:pt x="113021" y="90044"/>
                        </a:cubicBezTo>
                        <a:close/>
                        <a:moveTo>
                          <a:pt x="867290" y="77875"/>
                        </a:moveTo>
                        <a:cubicBezTo>
                          <a:pt x="864325" y="77875"/>
                          <a:pt x="861468" y="76248"/>
                          <a:pt x="860022" y="73409"/>
                        </a:cubicBezTo>
                        <a:cubicBezTo>
                          <a:pt x="857996" y="69395"/>
                          <a:pt x="859588" y="64513"/>
                          <a:pt x="863602" y="62470"/>
                        </a:cubicBezTo>
                        <a:cubicBezTo>
                          <a:pt x="872408" y="58003"/>
                          <a:pt x="881250" y="53320"/>
                          <a:pt x="889893" y="48565"/>
                        </a:cubicBezTo>
                        <a:cubicBezTo>
                          <a:pt x="893835" y="46395"/>
                          <a:pt x="898771" y="47823"/>
                          <a:pt x="900941" y="51765"/>
                        </a:cubicBezTo>
                        <a:cubicBezTo>
                          <a:pt x="903111" y="55707"/>
                          <a:pt x="901682" y="60643"/>
                          <a:pt x="897741" y="62813"/>
                        </a:cubicBezTo>
                        <a:cubicBezTo>
                          <a:pt x="888935" y="67677"/>
                          <a:pt x="879930" y="72451"/>
                          <a:pt x="870943" y="76989"/>
                        </a:cubicBezTo>
                        <a:cubicBezTo>
                          <a:pt x="869768" y="77586"/>
                          <a:pt x="868502" y="77875"/>
                          <a:pt x="867272" y="77875"/>
                        </a:cubicBezTo>
                        <a:close/>
                        <a:moveTo>
                          <a:pt x="33587" y="47697"/>
                        </a:moveTo>
                        <a:cubicBezTo>
                          <a:pt x="32158" y="47697"/>
                          <a:pt x="30712" y="47317"/>
                          <a:pt x="29392" y="46521"/>
                        </a:cubicBezTo>
                        <a:cubicBezTo>
                          <a:pt x="20785" y="41350"/>
                          <a:pt x="12142" y="35943"/>
                          <a:pt x="3697" y="30446"/>
                        </a:cubicBezTo>
                        <a:cubicBezTo>
                          <a:pt x="-64" y="28005"/>
                          <a:pt x="-1130"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50" y="33014"/>
                        </a:moveTo>
                        <a:cubicBezTo>
                          <a:pt x="942674" y="33014"/>
                          <a:pt x="940070" y="31694"/>
                          <a:pt x="938515" y="29289"/>
                        </a:cubicBezTo>
                        <a:cubicBezTo>
                          <a:pt x="936074" y="25510"/>
                          <a:pt x="937159" y="20483"/>
                          <a:pt x="940938" y="18042"/>
                        </a:cubicBezTo>
                        <a:cubicBezTo>
                          <a:pt x="949220" y="12690"/>
                          <a:pt x="957537" y="7103"/>
                          <a:pt x="965638" y="1461"/>
                        </a:cubicBezTo>
                        <a:cubicBezTo>
                          <a:pt x="969327" y="-1107"/>
                          <a:pt x="974390" y="-203"/>
                          <a:pt x="976957" y="3486"/>
                        </a:cubicBezTo>
                        <a:cubicBezTo>
                          <a:pt x="979525" y="7175"/>
                          <a:pt x="978621" y="12238"/>
                          <a:pt x="974932" y="14806"/>
                        </a:cubicBezTo>
                        <a:cubicBezTo>
                          <a:pt x="966687" y="20556"/>
                          <a:pt x="958207" y="26233"/>
                          <a:pt x="949780" y="31694"/>
                        </a:cubicBezTo>
                        <a:cubicBezTo>
                          <a:pt x="948406" y="32580"/>
                          <a:pt x="946887" y="32996"/>
                          <a:pt x="945368" y="32996"/>
                        </a:cubicBezTo>
                        <a:close/>
                      </a:path>
                    </a:pathLst>
                  </a:custGeom>
                  <a:solidFill>
                    <a:srgbClr val="FFFFFF"/>
                  </a:solidFill>
                  <a:ln w="0" cap="flat">
                    <a:noFill/>
                    <a:prstDash val="solid"/>
                    <a:miter/>
                  </a:ln>
                </p:spPr>
                <p:txBody>
                  <a:bodyPr rtlCol="0" anchor="ctr"/>
                  <a:lstStyle/>
                  <a:p>
                    <a:endParaRPr lang="en-US" noProof="0"/>
                  </a:p>
                </p:txBody>
              </p:sp>
              <p:sp>
                <p:nvSpPr>
                  <p:cNvPr id="61" name="Freeform: Shape 60">
                    <a:extLst>
                      <a:ext uri="{FF2B5EF4-FFF2-40B4-BE49-F238E27FC236}">
                        <a16:creationId xmlns:a16="http://schemas.microsoft.com/office/drawing/2014/main" id="{9260AA62-D84A-BE5A-D2F6-6A80F448E89F}"/>
                      </a:ext>
                    </a:extLst>
                  </p:cNvPr>
                  <p:cNvSpPr/>
                  <p:nvPr/>
                </p:nvSpPr>
                <p:spPr>
                  <a:xfrm>
                    <a:off x="4368460"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16" y="8346"/>
                          <a:pt x="10840" y="5127"/>
                          <a:pt x="14728" y="1890"/>
                        </a:cubicBezTo>
                        <a:cubicBezTo>
                          <a:pt x="18181" y="-985"/>
                          <a:pt x="23317" y="-533"/>
                          <a:pt x="26192" y="2921"/>
                        </a:cubicBezTo>
                        <a:cubicBezTo>
                          <a:pt x="29067" y="6375"/>
                          <a:pt x="28615" y="11510"/>
                          <a:pt x="25161" y="14385"/>
                        </a:cubicBezTo>
                        <a:cubicBezTo>
                          <a:pt x="21219" y="17676"/>
                          <a:pt x="17205" y="20967"/>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58" name="Freeform: Shape 57">
                  <a:extLst>
                    <a:ext uri="{FF2B5EF4-FFF2-40B4-BE49-F238E27FC236}">
                      <a16:creationId xmlns:a16="http://schemas.microsoft.com/office/drawing/2014/main" id="{0665B838-D203-5B47-9B39-CF9868639143}"/>
                    </a:ext>
                  </a:extLst>
                </p:cNvPr>
                <p:cNvSpPr/>
                <p:nvPr/>
              </p:nvSpPr>
              <p:spPr>
                <a:xfrm>
                  <a:off x="2965347"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45 h 1530291"/>
                    <a:gd name="connsiteX4" fmla="*/ 68422 w 1741272"/>
                    <a:gd name="connsiteY4" fmla="*/ 531753 h 1530291"/>
                    <a:gd name="connsiteX5" fmla="*/ 255010 w 1741272"/>
                    <a:gd name="connsiteY5" fmla="*/ 255009 h 1530291"/>
                    <a:gd name="connsiteX6" fmla="*/ 531754 w 1741272"/>
                    <a:gd name="connsiteY6" fmla="*/ 68440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3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92 w 1741272"/>
                    <a:gd name="connsiteY18" fmla="*/ 870627 h 1530291"/>
                    <a:gd name="connsiteX19" fmla="*/ 310792 w 1741272"/>
                    <a:gd name="connsiteY19" fmla="*/ 1516007 h 1530291"/>
                    <a:gd name="connsiteX20" fmla="*/ 311606 w 1741272"/>
                    <a:gd name="connsiteY20" fmla="*/ 1527489 h 1530291"/>
                    <a:gd name="connsiteX21" fmla="*/ 305458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35"/>
                        <a:pt x="0" y="999009"/>
                        <a:pt x="0" y="870645"/>
                      </a:cubicBezTo>
                      <a:cubicBezTo>
                        <a:pt x="0" y="753112"/>
                        <a:pt x="23018" y="639088"/>
                        <a:pt x="68422" y="531753"/>
                      </a:cubicBezTo>
                      <a:cubicBezTo>
                        <a:pt x="112271" y="428072"/>
                        <a:pt x="175051" y="334968"/>
                        <a:pt x="255010" y="255009"/>
                      </a:cubicBezTo>
                      <a:cubicBezTo>
                        <a:pt x="334968" y="175051"/>
                        <a:pt x="428072" y="112289"/>
                        <a:pt x="531754" y="68440"/>
                      </a:cubicBezTo>
                      <a:cubicBezTo>
                        <a:pt x="639088" y="23018"/>
                        <a:pt x="753095" y="0"/>
                        <a:pt x="870627" y="0"/>
                      </a:cubicBezTo>
                      <a:cubicBezTo>
                        <a:pt x="988160" y="0"/>
                        <a:pt x="1102185" y="23018"/>
                        <a:pt x="1209519" y="68422"/>
                      </a:cubicBezTo>
                      <a:cubicBezTo>
                        <a:pt x="1313201" y="112271"/>
                        <a:pt x="1406305" y="175051"/>
                        <a:pt x="1486263" y="254991"/>
                      </a:cubicBezTo>
                      <a:cubicBezTo>
                        <a:pt x="1566221" y="334950"/>
                        <a:pt x="1628984" y="428054"/>
                        <a:pt x="1672850" y="531735"/>
                      </a:cubicBezTo>
                      <a:cubicBezTo>
                        <a:pt x="1718254" y="639070"/>
                        <a:pt x="1741273" y="753094"/>
                        <a:pt x="1741273" y="870627"/>
                      </a:cubicBezTo>
                      <a:cubicBezTo>
                        <a:pt x="1741273" y="995049"/>
                        <a:pt x="1715578" y="1115203"/>
                        <a:pt x="1664894" y="1227763"/>
                      </a:cubicBezTo>
                      <a:cubicBezTo>
                        <a:pt x="1615929" y="1336490"/>
                        <a:pt x="1546295" y="1432595"/>
                        <a:pt x="1457910" y="1513385"/>
                      </a:cubicBezTo>
                      <a:cubicBezTo>
                        <a:pt x="1454602" y="1516423"/>
                        <a:pt x="1449448" y="1516188"/>
                        <a:pt x="1446410" y="1512861"/>
                      </a:cubicBezTo>
                      <a:cubicBezTo>
                        <a:pt x="1443372" y="1509552"/>
                        <a:pt x="1443608" y="1504399"/>
                        <a:pt x="1446935" y="1501361"/>
                      </a:cubicBezTo>
                      <a:cubicBezTo>
                        <a:pt x="1623650" y="1339817"/>
                        <a:pt x="1724999" y="1109923"/>
                        <a:pt x="1724999" y="870627"/>
                      </a:cubicBezTo>
                      <a:cubicBezTo>
                        <a:pt x="1724999" y="399538"/>
                        <a:pt x="1341734" y="16274"/>
                        <a:pt x="870645" y="16274"/>
                      </a:cubicBezTo>
                      <a:cubicBezTo>
                        <a:pt x="399556" y="16274"/>
                        <a:pt x="16292" y="399538"/>
                        <a:pt x="16292" y="870627"/>
                      </a:cubicBezTo>
                      <a:cubicBezTo>
                        <a:pt x="16292" y="1118277"/>
                        <a:pt x="123626" y="1353505"/>
                        <a:pt x="310792" y="1516007"/>
                      </a:cubicBezTo>
                      <a:cubicBezTo>
                        <a:pt x="314192" y="1518955"/>
                        <a:pt x="314553" y="1524090"/>
                        <a:pt x="311606"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42" name="Graphic 83">
                <a:extLst>
                  <a:ext uri="{FF2B5EF4-FFF2-40B4-BE49-F238E27FC236}">
                    <a16:creationId xmlns:a16="http://schemas.microsoft.com/office/drawing/2014/main" id="{153D4798-D97D-0066-4EDE-A443BC92AFE2}"/>
                  </a:ext>
                </a:extLst>
              </p:cNvPr>
              <p:cNvGrpSpPr/>
              <p:nvPr/>
            </p:nvGrpSpPr>
            <p:grpSpPr>
              <a:xfrm>
                <a:off x="4619518" y="3019836"/>
                <a:ext cx="1202262" cy="157891"/>
                <a:chOff x="4619518" y="3019836"/>
                <a:chExt cx="1202262" cy="157891"/>
              </a:xfrm>
            </p:grpSpPr>
            <p:sp>
              <p:nvSpPr>
                <p:cNvPr id="52" name="Freeform: Shape 51">
                  <a:extLst>
                    <a:ext uri="{FF2B5EF4-FFF2-40B4-BE49-F238E27FC236}">
                      <a16:creationId xmlns:a16="http://schemas.microsoft.com/office/drawing/2014/main" id="{259DD364-9742-A898-D09F-0E9321A3FEC1}"/>
                    </a:ext>
                  </a:extLst>
                </p:cNvPr>
                <p:cNvSpPr/>
                <p:nvPr/>
              </p:nvSpPr>
              <p:spPr>
                <a:xfrm>
                  <a:off x="4647360" y="3086576"/>
                  <a:ext cx="1174420" cy="24428"/>
                </a:xfrm>
                <a:custGeom>
                  <a:avLst/>
                  <a:gdLst>
                    <a:gd name="connsiteX0" fmla="*/ 0 w 451650"/>
                    <a:gd name="connsiteY0" fmla="*/ 0 h 24428"/>
                    <a:gd name="connsiteX1" fmla="*/ 451651 w 451650"/>
                    <a:gd name="connsiteY1" fmla="*/ 0 h 24428"/>
                    <a:gd name="connsiteX2" fmla="*/ 451651 w 451650"/>
                    <a:gd name="connsiteY2" fmla="*/ 24429 h 24428"/>
                    <a:gd name="connsiteX3" fmla="*/ 0 w 451650"/>
                    <a:gd name="connsiteY3" fmla="*/ 24429 h 24428"/>
                  </a:gdLst>
                  <a:ahLst/>
                  <a:cxnLst>
                    <a:cxn ang="0">
                      <a:pos x="connsiteX0" y="connsiteY0"/>
                    </a:cxn>
                    <a:cxn ang="0">
                      <a:pos x="connsiteX1" y="connsiteY1"/>
                    </a:cxn>
                    <a:cxn ang="0">
                      <a:pos x="connsiteX2" y="connsiteY2"/>
                    </a:cxn>
                    <a:cxn ang="0">
                      <a:pos x="connsiteX3" y="connsiteY3"/>
                    </a:cxn>
                  </a:cxnLst>
                  <a:rect l="l" t="t" r="r" b="b"/>
                  <a:pathLst>
                    <a:path w="451650" h="24428">
                      <a:moveTo>
                        <a:pt x="0" y="0"/>
                      </a:moveTo>
                      <a:lnTo>
                        <a:pt x="451651" y="0"/>
                      </a:lnTo>
                      <a:lnTo>
                        <a:pt x="451651" y="24429"/>
                      </a:lnTo>
                      <a:lnTo>
                        <a:pt x="0" y="24429"/>
                      </a:lnTo>
                      <a:close/>
                    </a:path>
                  </a:pathLst>
                </a:custGeom>
                <a:solidFill>
                  <a:srgbClr val="FFFFFF"/>
                </a:solidFill>
                <a:ln w="0" cap="flat">
                  <a:noFill/>
                  <a:prstDash val="solid"/>
                  <a:miter/>
                </a:ln>
              </p:spPr>
              <p:txBody>
                <a:bodyPr rtlCol="0" anchor="ctr"/>
                <a:lstStyle/>
                <a:p>
                  <a:endParaRPr lang="en-US" noProof="0" dirty="0"/>
                </a:p>
              </p:txBody>
            </p:sp>
            <p:grpSp>
              <p:nvGrpSpPr>
                <p:cNvPr id="53" name="Graphic 83">
                  <a:extLst>
                    <a:ext uri="{FF2B5EF4-FFF2-40B4-BE49-F238E27FC236}">
                      <a16:creationId xmlns:a16="http://schemas.microsoft.com/office/drawing/2014/main" id="{8016DBE2-8650-8C32-C277-43C1DF73DE91}"/>
                    </a:ext>
                  </a:extLst>
                </p:cNvPr>
                <p:cNvGrpSpPr/>
                <p:nvPr/>
              </p:nvGrpSpPr>
              <p:grpSpPr>
                <a:xfrm>
                  <a:off x="4619518" y="3019836"/>
                  <a:ext cx="157891" cy="157891"/>
                  <a:chOff x="4619518" y="3019836"/>
                  <a:chExt cx="157891" cy="157891"/>
                </a:xfrm>
                <a:solidFill>
                  <a:srgbClr val="FFFFFF"/>
                </a:solidFill>
              </p:grpSpPr>
              <p:sp>
                <p:nvSpPr>
                  <p:cNvPr id="55" name="Freeform: Shape 54">
                    <a:extLst>
                      <a:ext uri="{FF2B5EF4-FFF2-40B4-BE49-F238E27FC236}">
                        <a16:creationId xmlns:a16="http://schemas.microsoft.com/office/drawing/2014/main" id="{365E5394-0BD1-E119-7A98-22F9F7459991}"/>
                      </a:ext>
                    </a:extLst>
                  </p:cNvPr>
                  <p:cNvSpPr/>
                  <p:nvPr/>
                </p:nvSpPr>
                <p:spPr>
                  <a:xfrm>
                    <a:off x="4634798"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8" y="127333"/>
                          <a:pt x="63667" y="127333"/>
                        </a:cubicBezTo>
                        <a:cubicBezTo>
                          <a:pt x="28504"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56" name="Freeform: Shape 55">
                    <a:extLst>
                      <a:ext uri="{FF2B5EF4-FFF2-40B4-BE49-F238E27FC236}">
                        <a16:creationId xmlns:a16="http://schemas.microsoft.com/office/drawing/2014/main" id="{80B944BC-9424-65C6-BF92-319EFF267BE5}"/>
                      </a:ext>
                    </a:extLst>
                  </p:cNvPr>
                  <p:cNvSpPr/>
                  <p:nvPr/>
                </p:nvSpPr>
                <p:spPr>
                  <a:xfrm>
                    <a:off x="461951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54" name="Freeform: Shape 53">
                  <a:extLst>
                    <a:ext uri="{FF2B5EF4-FFF2-40B4-BE49-F238E27FC236}">
                      <a16:creationId xmlns:a16="http://schemas.microsoft.com/office/drawing/2014/main" id="{40E05ECD-1FE9-EE26-E8A2-43034FEF7B12}"/>
                    </a:ext>
                  </a:extLst>
                </p:cNvPr>
                <p:cNvSpPr/>
                <p:nvPr/>
              </p:nvSpPr>
              <p:spPr>
                <a:xfrm>
                  <a:off x="467902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43" name="Graphic 83">
                <a:extLst>
                  <a:ext uri="{FF2B5EF4-FFF2-40B4-BE49-F238E27FC236}">
                    <a16:creationId xmlns:a16="http://schemas.microsoft.com/office/drawing/2014/main" id="{3538616F-7FAA-C303-64DB-8145165C0421}"/>
                  </a:ext>
                </a:extLst>
              </p:cNvPr>
              <p:cNvGrpSpPr/>
              <p:nvPr/>
            </p:nvGrpSpPr>
            <p:grpSpPr>
              <a:xfrm>
                <a:off x="2894538" y="3019836"/>
                <a:ext cx="157891" cy="157891"/>
                <a:chOff x="2894538" y="3019836"/>
                <a:chExt cx="157891" cy="157891"/>
              </a:xfrm>
            </p:grpSpPr>
            <p:grpSp>
              <p:nvGrpSpPr>
                <p:cNvPr id="48" name="Graphic 83">
                  <a:extLst>
                    <a:ext uri="{FF2B5EF4-FFF2-40B4-BE49-F238E27FC236}">
                      <a16:creationId xmlns:a16="http://schemas.microsoft.com/office/drawing/2014/main" id="{69ABC72B-CE19-5574-1E54-D96708354CEE}"/>
                    </a:ext>
                  </a:extLst>
                </p:cNvPr>
                <p:cNvGrpSpPr/>
                <p:nvPr/>
              </p:nvGrpSpPr>
              <p:grpSpPr>
                <a:xfrm>
                  <a:off x="2894538" y="3019836"/>
                  <a:ext cx="157891" cy="157891"/>
                  <a:chOff x="2894538" y="3019836"/>
                  <a:chExt cx="157891" cy="157891"/>
                </a:xfrm>
                <a:solidFill>
                  <a:srgbClr val="FFFFFF"/>
                </a:solidFill>
              </p:grpSpPr>
              <p:sp>
                <p:nvSpPr>
                  <p:cNvPr id="50" name="Freeform: Shape 49">
                    <a:extLst>
                      <a:ext uri="{FF2B5EF4-FFF2-40B4-BE49-F238E27FC236}">
                        <a16:creationId xmlns:a16="http://schemas.microsoft.com/office/drawing/2014/main" id="{A2AC2916-07EA-CCEB-5D52-5BD7A27B6F1C}"/>
                      </a:ext>
                    </a:extLst>
                  </p:cNvPr>
                  <p:cNvSpPr/>
                  <p:nvPr/>
                </p:nvSpPr>
                <p:spPr>
                  <a:xfrm>
                    <a:off x="2909817"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51" name="Freeform: Shape 50">
                    <a:extLst>
                      <a:ext uri="{FF2B5EF4-FFF2-40B4-BE49-F238E27FC236}">
                        <a16:creationId xmlns:a16="http://schemas.microsoft.com/office/drawing/2014/main" id="{BF0B5CDC-9474-2B2A-66D5-AC52873E97EF}"/>
                      </a:ext>
                    </a:extLst>
                  </p:cNvPr>
                  <p:cNvSpPr/>
                  <p:nvPr/>
                </p:nvSpPr>
                <p:spPr>
                  <a:xfrm>
                    <a:off x="289453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49" name="Freeform: Shape 48">
                  <a:extLst>
                    <a:ext uri="{FF2B5EF4-FFF2-40B4-BE49-F238E27FC236}">
                      <a16:creationId xmlns:a16="http://schemas.microsoft.com/office/drawing/2014/main" id="{071FFC65-4D04-C924-F8C3-A381516584E6}"/>
                    </a:ext>
                  </a:extLst>
                </p:cNvPr>
                <p:cNvSpPr/>
                <p:nvPr/>
              </p:nvSpPr>
              <p:spPr>
                <a:xfrm>
                  <a:off x="295404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44" name="Graphic 83">
                <a:extLst>
                  <a:ext uri="{FF2B5EF4-FFF2-40B4-BE49-F238E27FC236}">
                    <a16:creationId xmlns:a16="http://schemas.microsoft.com/office/drawing/2014/main" id="{E3B55FCD-BFA0-4851-7FB0-CC1E316694A5}"/>
                  </a:ext>
                </a:extLst>
              </p:cNvPr>
              <p:cNvGrpSpPr/>
              <p:nvPr/>
            </p:nvGrpSpPr>
            <p:grpSpPr>
              <a:xfrm>
                <a:off x="3153489" y="2416297"/>
                <a:ext cx="1364969" cy="1484833"/>
                <a:chOff x="3153489" y="2416297"/>
                <a:chExt cx="1364969" cy="1484833"/>
              </a:xfrm>
              <a:solidFill>
                <a:srgbClr val="FFFFFF"/>
              </a:solidFill>
            </p:grpSpPr>
            <p:sp>
              <p:nvSpPr>
                <p:cNvPr id="45" name="Freeform: Shape 44">
                  <a:extLst>
                    <a:ext uri="{FF2B5EF4-FFF2-40B4-BE49-F238E27FC236}">
                      <a16:creationId xmlns:a16="http://schemas.microsoft.com/office/drawing/2014/main" id="{C5BF79B5-286F-28B9-8DA7-C33C44639283}"/>
                    </a:ext>
                  </a:extLst>
                </p:cNvPr>
                <p:cNvSpPr/>
                <p:nvPr/>
              </p:nvSpPr>
              <p:spPr>
                <a:xfrm>
                  <a:off x="3153489"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1" y="1364969"/>
                        <a:pt x="682485" y="1364969"/>
                      </a:cubicBezTo>
                      <a:cubicBezTo>
                        <a:pt x="305559"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46" name="Freeform: Shape 45">
                  <a:extLst>
                    <a:ext uri="{FF2B5EF4-FFF2-40B4-BE49-F238E27FC236}">
                      <a16:creationId xmlns:a16="http://schemas.microsoft.com/office/drawing/2014/main" id="{355C18C8-C34A-E1D8-4286-2006E6E756A7}"/>
                    </a:ext>
                  </a:extLst>
                </p:cNvPr>
                <p:cNvSpPr/>
                <p:nvPr/>
              </p:nvSpPr>
              <p:spPr>
                <a:xfrm>
                  <a:off x="3699980" y="3737797"/>
                  <a:ext cx="272006" cy="163334"/>
                </a:xfrm>
                <a:custGeom>
                  <a:avLst/>
                  <a:gdLst>
                    <a:gd name="connsiteX0" fmla="*/ 135994 w 272006"/>
                    <a:gd name="connsiteY0" fmla="*/ 163334 h 163334"/>
                    <a:gd name="connsiteX1" fmla="*/ 0 w 272006"/>
                    <a:gd name="connsiteY1" fmla="*/ 0 h 163334"/>
                    <a:gd name="connsiteX2" fmla="*/ 272006 w 272006"/>
                    <a:gd name="connsiteY2" fmla="*/ 0 h 163334"/>
                    <a:gd name="connsiteX3" fmla="*/ 135994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5994" y="163334"/>
                      </a:moveTo>
                      <a:lnTo>
                        <a:pt x="0" y="0"/>
                      </a:lnTo>
                      <a:lnTo>
                        <a:pt x="272006" y="0"/>
                      </a:lnTo>
                      <a:lnTo>
                        <a:pt x="135994" y="163334"/>
                      </a:lnTo>
                      <a:close/>
                    </a:path>
                  </a:pathLst>
                </a:custGeom>
                <a:solidFill>
                  <a:srgbClr val="FFFFFF"/>
                </a:solidFill>
                <a:ln w="0" cap="flat">
                  <a:noFill/>
                  <a:prstDash val="solid"/>
                  <a:miter/>
                </a:ln>
              </p:spPr>
              <p:txBody>
                <a:bodyPr rtlCol="0" anchor="ctr"/>
                <a:lstStyle/>
                <a:p>
                  <a:endParaRPr lang="en-US" noProof="0"/>
                </a:p>
              </p:txBody>
            </p:sp>
            <p:sp>
              <p:nvSpPr>
                <p:cNvPr id="47" name="Freeform: Shape 46">
                  <a:extLst>
                    <a:ext uri="{FF2B5EF4-FFF2-40B4-BE49-F238E27FC236}">
                      <a16:creationId xmlns:a16="http://schemas.microsoft.com/office/drawing/2014/main" id="{1700901C-C0EF-60B5-B044-FD3B3BA52E2C}"/>
                    </a:ext>
                  </a:extLst>
                </p:cNvPr>
                <p:cNvSpPr/>
                <p:nvPr/>
              </p:nvSpPr>
              <p:spPr>
                <a:xfrm>
                  <a:off x="3270787"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sp>
          <p:nvSpPr>
            <p:cNvPr id="2076" name="Freeform: Shape 2075">
              <a:extLst>
                <a:ext uri="{FF2B5EF4-FFF2-40B4-BE49-F238E27FC236}">
                  <a16:creationId xmlns:a16="http://schemas.microsoft.com/office/drawing/2014/main" id="{642ACDC2-E3B7-ADF7-1A6F-8A191499C827}"/>
                </a:ext>
              </a:extLst>
            </p:cNvPr>
            <p:cNvSpPr/>
            <p:nvPr/>
          </p:nvSpPr>
          <p:spPr>
            <a:xfrm>
              <a:off x="3701482" y="2678531"/>
              <a:ext cx="1069989" cy="1069989"/>
            </a:xfrm>
            <a:custGeom>
              <a:avLst/>
              <a:gdLst>
                <a:gd name="connsiteX0" fmla="*/ 1163537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7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7" y="581768"/>
                  </a:moveTo>
                  <a:cubicBezTo>
                    <a:pt x="1163537" y="903070"/>
                    <a:pt x="903070" y="1163536"/>
                    <a:pt x="581768" y="1163536"/>
                  </a:cubicBezTo>
                  <a:cubicBezTo>
                    <a:pt x="260467" y="1163536"/>
                    <a:pt x="0" y="903070"/>
                    <a:pt x="0" y="581768"/>
                  </a:cubicBezTo>
                  <a:cubicBezTo>
                    <a:pt x="0" y="260466"/>
                    <a:pt x="260467" y="0"/>
                    <a:pt x="581768" y="0"/>
                  </a:cubicBezTo>
                  <a:cubicBezTo>
                    <a:pt x="903070" y="0"/>
                    <a:pt x="1163537" y="260466"/>
                    <a:pt x="1163537" y="581768"/>
                  </a:cubicBezTo>
                  <a:close/>
                </a:path>
              </a:pathLst>
            </a:custGeom>
            <a:solidFill>
              <a:srgbClr val="FFFFFF"/>
            </a:solidFill>
            <a:ln w="0" cap="flat">
              <a:noFill/>
              <a:prstDash val="solid"/>
              <a:miter/>
            </a:ln>
          </p:spPr>
          <p:txBody>
            <a:bodyPr rtlCol="0" anchor="ctr"/>
            <a:lstStyle/>
            <a:p>
              <a:endParaRPr lang="en-US" noProof="0" dirty="0"/>
            </a:p>
          </p:txBody>
        </p:sp>
      </p:grpSp>
      <p:grpSp>
        <p:nvGrpSpPr>
          <p:cNvPr id="2082" name="Group 2081">
            <a:extLst>
              <a:ext uri="{FF2B5EF4-FFF2-40B4-BE49-F238E27FC236}">
                <a16:creationId xmlns:a16="http://schemas.microsoft.com/office/drawing/2014/main" id="{FB634EA4-D35F-3AAE-6A91-640409C054E2}"/>
              </a:ext>
            </a:extLst>
          </p:cNvPr>
          <p:cNvGrpSpPr/>
          <p:nvPr/>
        </p:nvGrpSpPr>
        <p:grpSpPr>
          <a:xfrm>
            <a:off x="6578662" y="1898070"/>
            <a:ext cx="2691901" cy="1601125"/>
            <a:chOff x="3370829" y="2424122"/>
            <a:chExt cx="2691901" cy="1601125"/>
          </a:xfrm>
        </p:grpSpPr>
        <p:grpSp>
          <p:nvGrpSpPr>
            <p:cNvPr id="2083" name="Graphic 83">
              <a:extLst>
                <a:ext uri="{FF2B5EF4-FFF2-40B4-BE49-F238E27FC236}">
                  <a16:creationId xmlns:a16="http://schemas.microsoft.com/office/drawing/2014/main" id="{E023DDB1-528D-90C0-A0CE-BE0F31FFA237}"/>
                </a:ext>
              </a:extLst>
            </p:cNvPr>
            <p:cNvGrpSpPr/>
            <p:nvPr/>
          </p:nvGrpSpPr>
          <p:grpSpPr>
            <a:xfrm>
              <a:off x="3370829" y="2424122"/>
              <a:ext cx="2691901" cy="1601125"/>
              <a:chOff x="2894538" y="2228155"/>
              <a:chExt cx="2927242" cy="1741109"/>
            </a:xfrm>
          </p:grpSpPr>
          <p:grpSp>
            <p:nvGrpSpPr>
              <p:cNvPr id="2085" name="Graphic 83">
                <a:extLst>
                  <a:ext uri="{FF2B5EF4-FFF2-40B4-BE49-F238E27FC236}">
                    <a16:creationId xmlns:a16="http://schemas.microsoft.com/office/drawing/2014/main" id="{AF443561-6649-3899-54C9-25D73D050007}"/>
                  </a:ext>
                </a:extLst>
              </p:cNvPr>
              <p:cNvGrpSpPr/>
              <p:nvPr/>
            </p:nvGrpSpPr>
            <p:grpSpPr>
              <a:xfrm>
                <a:off x="2965347" y="2228155"/>
                <a:ext cx="1741272" cy="1741109"/>
                <a:chOff x="2965347" y="2228155"/>
                <a:chExt cx="1741272" cy="1741109"/>
              </a:xfrm>
              <a:solidFill>
                <a:srgbClr val="FFFFFF"/>
              </a:solidFill>
            </p:grpSpPr>
            <p:grpSp>
              <p:nvGrpSpPr>
                <p:cNvPr id="2101" name="Graphic 83">
                  <a:extLst>
                    <a:ext uri="{FF2B5EF4-FFF2-40B4-BE49-F238E27FC236}">
                      <a16:creationId xmlns:a16="http://schemas.microsoft.com/office/drawing/2014/main" id="{6E1EFCA1-E818-06FC-0CD6-D898DABA01FF}"/>
                    </a:ext>
                  </a:extLst>
                </p:cNvPr>
                <p:cNvGrpSpPr/>
                <p:nvPr/>
              </p:nvGrpSpPr>
              <p:grpSpPr>
                <a:xfrm>
                  <a:off x="3296994" y="3753030"/>
                  <a:ext cx="1099548" cy="216233"/>
                  <a:chOff x="3296994" y="3753030"/>
                  <a:chExt cx="1099548" cy="216233"/>
                </a:xfrm>
                <a:solidFill>
                  <a:srgbClr val="FFFFFF"/>
                </a:solidFill>
              </p:grpSpPr>
              <p:sp>
                <p:nvSpPr>
                  <p:cNvPr id="2103" name="Freeform: Shape 2102">
                    <a:extLst>
                      <a:ext uri="{FF2B5EF4-FFF2-40B4-BE49-F238E27FC236}">
                        <a16:creationId xmlns:a16="http://schemas.microsoft.com/office/drawing/2014/main" id="{1168A369-6F46-8F8A-40B0-A07C7A044529}"/>
                      </a:ext>
                    </a:extLst>
                  </p:cNvPr>
                  <p:cNvSpPr/>
                  <p:nvPr/>
                </p:nvSpPr>
                <p:spPr>
                  <a:xfrm>
                    <a:off x="3296994"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7" y="-422"/>
                          <a:pt x="9614" y="-1037"/>
                          <a:pt x="13158" y="1730"/>
                        </a:cubicBezTo>
                        <a:cubicBezTo>
                          <a:pt x="17118" y="4840"/>
                          <a:pt x="21168" y="7932"/>
                          <a:pt x="25146" y="10934"/>
                        </a:cubicBezTo>
                        <a:cubicBezTo>
                          <a:pt x="28726" y="13646"/>
                          <a:pt x="29449"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2104" name="Freeform: Shape 2103">
                    <a:extLst>
                      <a:ext uri="{FF2B5EF4-FFF2-40B4-BE49-F238E27FC236}">
                        <a16:creationId xmlns:a16="http://schemas.microsoft.com/office/drawing/2014/main" id="{4498D03D-C3CC-2EAA-28AF-B0376310EAED}"/>
                      </a:ext>
                    </a:extLst>
                  </p:cNvPr>
                  <p:cNvSpPr/>
                  <p:nvPr/>
                </p:nvSpPr>
                <p:spPr>
                  <a:xfrm>
                    <a:off x="3358277" y="3798737"/>
                    <a:ext cx="978418" cy="170527"/>
                  </a:xfrm>
                  <a:custGeom>
                    <a:avLst/>
                    <a:gdLst>
                      <a:gd name="connsiteX0" fmla="*/ 461460 w 978418"/>
                      <a:gd name="connsiteY0" fmla="*/ 170527 h 170527"/>
                      <a:gd name="connsiteX1" fmla="*/ 461297 w 978418"/>
                      <a:gd name="connsiteY1" fmla="*/ 170527 h 170527"/>
                      <a:gd name="connsiteX2" fmla="*/ 431028 w 978418"/>
                      <a:gd name="connsiteY2" fmla="*/ 169442 h 170527"/>
                      <a:gd name="connsiteX3" fmla="*/ 423325 w 978418"/>
                      <a:gd name="connsiteY3" fmla="*/ 160889 h 170527"/>
                      <a:gd name="connsiteX4" fmla="*/ 431878 w 978418"/>
                      <a:gd name="connsiteY4" fmla="*/ 153187 h 170527"/>
                      <a:gd name="connsiteX5" fmla="*/ 461586 w 978418"/>
                      <a:gd name="connsiteY5" fmla="*/ 154253 h 170527"/>
                      <a:gd name="connsiteX6" fmla="*/ 469578 w 978418"/>
                      <a:gd name="connsiteY6" fmla="*/ 162535 h 170527"/>
                      <a:gd name="connsiteX7" fmla="*/ 461442 w 978418"/>
                      <a:gd name="connsiteY7" fmla="*/ 170527 h 170527"/>
                      <a:gd name="connsiteX8" fmla="*/ 521492 w 978418"/>
                      <a:gd name="connsiteY8" fmla="*/ 169569 h 170527"/>
                      <a:gd name="connsiteX9" fmla="*/ 513373 w 978418"/>
                      <a:gd name="connsiteY9" fmla="*/ 161848 h 170527"/>
                      <a:gd name="connsiteX10" fmla="*/ 521094 w 978418"/>
                      <a:gd name="connsiteY10" fmla="*/ 153313 h 170527"/>
                      <a:gd name="connsiteX11" fmla="*/ 550784 w 978418"/>
                      <a:gd name="connsiteY11" fmla="*/ 151306 h 170527"/>
                      <a:gd name="connsiteX12" fmla="*/ 559572 w 978418"/>
                      <a:gd name="connsiteY12" fmla="*/ 158720 h 170527"/>
                      <a:gd name="connsiteX13" fmla="*/ 552159 w 978418"/>
                      <a:gd name="connsiteY13" fmla="*/ 167507 h 170527"/>
                      <a:gd name="connsiteX14" fmla="*/ 521907 w 978418"/>
                      <a:gd name="connsiteY14" fmla="*/ 169551 h 170527"/>
                      <a:gd name="connsiteX15" fmla="*/ 521492 w 978418"/>
                      <a:gd name="connsiteY15" fmla="*/ 169551 h 170527"/>
                      <a:gd name="connsiteX16" fmla="*/ 371683 w 978418"/>
                      <a:gd name="connsiteY16" fmla="*/ 164216 h 170527"/>
                      <a:gd name="connsiteX17" fmla="*/ 370688 w 978418"/>
                      <a:gd name="connsiteY17" fmla="*/ 164162 h 170527"/>
                      <a:gd name="connsiteX18" fmla="*/ 340690 w 978418"/>
                      <a:gd name="connsiteY18" fmla="*/ 159949 h 170527"/>
                      <a:gd name="connsiteX19" fmla="*/ 333928 w 978418"/>
                      <a:gd name="connsiteY19" fmla="*/ 150637 h 170527"/>
                      <a:gd name="connsiteX20" fmla="*/ 343240 w 978418"/>
                      <a:gd name="connsiteY20" fmla="*/ 143874 h 170527"/>
                      <a:gd name="connsiteX21" fmla="*/ 372677 w 978418"/>
                      <a:gd name="connsiteY21" fmla="*/ 147997 h 170527"/>
                      <a:gd name="connsiteX22" fmla="*/ 379765 w 978418"/>
                      <a:gd name="connsiteY22" fmla="*/ 157056 h 170527"/>
                      <a:gd name="connsiteX23" fmla="*/ 371701 w 978418"/>
                      <a:gd name="connsiteY23" fmla="*/ 164198 h 170527"/>
                      <a:gd name="connsiteX24" fmla="*/ 611106 w 978418"/>
                      <a:gd name="connsiteY24" fmla="*/ 160419 h 170527"/>
                      <a:gd name="connsiteX25" fmla="*/ 603077 w 978418"/>
                      <a:gd name="connsiteY25" fmla="*/ 153530 h 170527"/>
                      <a:gd name="connsiteX26" fmla="*/ 609876 w 978418"/>
                      <a:gd name="connsiteY26" fmla="*/ 144236 h 170527"/>
                      <a:gd name="connsiteX27" fmla="*/ 639187 w 978418"/>
                      <a:gd name="connsiteY27" fmla="*/ 139155 h 170527"/>
                      <a:gd name="connsiteX28" fmla="*/ 648716 w 978418"/>
                      <a:gd name="connsiteY28" fmla="*/ 145610 h 170527"/>
                      <a:gd name="connsiteX29" fmla="*/ 642261 w 978418"/>
                      <a:gd name="connsiteY29" fmla="*/ 155139 h 170527"/>
                      <a:gd name="connsiteX30" fmla="*/ 612389 w 978418"/>
                      <a:gd name="connsiteY30" fmla="*/ 160311 h 170527"/>
                      <a:gd name="connsiteX31" fmla="*/ 611124 w 978418"/>
                      <a:gd name="connsiteY31" fmla="*/ 160401 h 170527"/>
                      <a:gd name="connsiteX32" fmla="*/ 283027 w 978418"/>
                      <a:gd name="connsiteY32" fmla="*/ 148612 h 170527"/>
                      <a:gd name="connsiteX33" fmla="*/ 281183 w 978418"/>
                      <a:gd name="connsiteY33" fmla="*/ 148395 h 170527"/>
                      <a:gd name="connsiteX34" fmla="*/ 251782 w 978418"/>
                      <a:gd name="connsiteY34" fmla="*/ 141072 h 170527"/>
                      <a:gd name="connsiteX35" fmla="*/ 246031 w 978418"/>
                      <a:gd name="connsiteY35" fmla="*/ 131108 h 170527"/>
                      <a:gd name="connsiteX36" fmla="*/ 255995 w 978418"/>
                      <a:gd name="connsiteY36" fmla="*/ 125358 h 170527"/>
                      <a:gd name="connsiteX37" fmla="*/ 284835 w 978418"/>
                      <a:gd name="connsiteY37" fmla="*/ 132555 h 170527"/>
                      <a:gd name="connsiteX38" fmla="*/ 290929 w 978418"/>
                      <a:gd name="connsiteY38" fmla="*/ 142319 h 170527"/>
                      <a:gd name="connsiteX39" fmla="*/ 283009 w 978418"/>
                      <a:gd name="connsiteY39" fmla="*/ 148630 h 170527"/>
                      <a:gd name="connsiteX40" fmla="*/ 699255 w 978418"/>
                      <a:gd name="connsiteY40" fmla="*/ 141958 h 170527"/>
                      <a:gd name="connsiteX41" fmla="*/ 691390 w 978418"/>
                      <a:gd name="connsiteY41" fmla="*/ 135900 h 170527"/>
                      <a:gd name="connsiteX42" fmla="*/ 697176 w 978418"/>
                      <a:gd name="connsiteY42" fmla="*/ 125955 h 170527"/>
                      <a:gd name="connsiteX43" fmla="*/ 725781 w 978418"/>
                      <a:gd name="connsiteY43" fmla="*/ 117836 h 170527"/>
                      <a:gd name="connsiteX44" fmla="*/ 735925 w 978418"/>
                      <a:gd name="connsiteY44" fmla="*/ 123261 h 170527"/>
                      <a:gd name="connsiteX45" fmla="*/ 730501 w 978418"/>
                      <a:gd name="connsiteY45" fmla="*/ 133405 h 170527"/>
                      <a:gd name="connsiteX46" fmla="*/ 701335 w 978418"/>
                      <a:gd name="connsiteY46" fmla="*/ 141686 h 170527"/>
                      <a:gd name="connsiteX47" fmla="*/ 699237 w 978418"/>
                      <a:gd name="connsiteY47" fmla="*/ 141958 h 170527"/>
                      <a:gd name="connsiteX48" fmla="*/ 196487 w 978418"/>
                      <a:gd name="connsiteY48" fmla="*/ 123785 h 170527"/>
                      <a:gd name="connsiteX49" fmla="*/ 193829 w 978418"/>
                      <a:gd name="connsiteY49" fmla="*/ 123333 h 170527"/>
                      <a:gd name="connsiteX50" fmla="*/ 165350 w 978418"/>
                      <a:gd name="connsiteY50" fmla="*/ 112954 h 170527"/>
                      <a:gd name="connsiteX51" fmla="*/ 160667 w 978418"/>
                      <a:gd name="connsiteY51" fmla="*/ 102449 h 170527"/>
                      <a:gd name="connsiteX52" fmla="*/ 171190 w 978418"/>
                      <a:gd name="connsiteY52" fmla="*/ 97765 h 170527"/>
                      <a:gd name="connsiteX53" fmla="*/ 199127 w 978418"/>
                      <a:gd name="connsiteY53" fmla="*/ 107946 h 170527"/>
                      <a:gd name="connsiteX54" fmla="*/ 204172 w 978418"/>
                      <a:gd name="connsiteY54" fmla="*/ 118288 h 170527"/>
                      <a:gd name="connsiteX55" fmla="*/ 196487 w 978418"/>
                      <a:gd name="connsiteY55" fmla="*/ 123767 h 170527"/>
                      <a:gd name="connsiteX56" fmla="*/ 784964 w 978418"/>
                      <a:gd name="connsiteY56" fmla="*/ 114328 h 170527"/>
                      <a:gd name="connsiteX57" fmla="*/ 777351 w 978418"/>
                      <a:gd name="connsiteY57" fmla="*/ 109085 h 170527"/>
                      <a:gd name="connsiteX58" fmla="*/ 782052 w 978418"/>
                      <a:gd name="connsiteY58" fmla="*/ 98579 h 170527"/>
                      <a:gd name="connsiteX59" fmla="*/ 809645 w 978418"/>
                      <a:gd name="connsiteY59" fmla="*/ 87495 h 170527"/>
                      <a:gd name="connsiteX60" fmla="*/ 820314 w 978418"/>
                      <a:gd name="connsiteY60" fmla="*/ 91835 h 170527"/>
                      <a:gd name="connsiteX61" fmla="*/ 815974 w 978418"/>
                      <a:gd name="connsiteY61" fmla="*/ 102503 h 170527"/>
                      <a:gd name="connsiteX62" fmla="*/ 787839 w 978418"/>
                      <a:gd name="connsiteY62" fmla="*/ 113804 h 170527"/>
                      <a:gd name="connsiteX63" fmla="*/ 784946 w 978418"/>
                      <a:gd name="connsiteY63" fmla="*/ 114347 h 170527"/>
                      <a:gd name="connsiteX64" fmla="*/ 113039 w 978418"/>
                      <a:gd name="connsiteY64" fmla="*/ 90026 h 170527"/>
                      <a:gd name="connsiteX65" fmla="*/ 109603 w 978418"/>
                      <a:gd name="connsiteY65" fmla="*/ 89267 h 170527"/>
                      <a:gd name="connsiteX66" fmla="*/ 82372 w 978418"/>
                      <a:gd name="connsiteY66" fmla="*/ 75959 h 170527"/>
                      <a:gd name="connsiteX67" fmla="*/ 78828 w 978418"/>
                      <a:gd name="connsiteY67" fmla="*/ 65019 h 170527"/>
                      <a:gd name="connsiteX68" fmla="*/ 89767 w 978418"/>
                      <a:gd name="connsiteY68" fmla="*/ 61475 h 170527"/>
                      <a:gd name="connsiteX69" fmla="*/ 116474 w 978418"/>
                      <a:gd name="connsiteY69" fmla="*/ 74530 h 170527"/>
                      <a:gd name="connsiteX70" fmla="*/ 120398 w 978418"/>
                      <a:gd name="connsiteY70" fmla="*/ 85343 h 170527"/>
                      <a:gd name="connsiteX71" fmla="*/ 113021 w 978418"/>
                      <a:gd name="connsiteY71" fmla="*/ 90044 h 170527"/>
                      <a:gd name="connsiteX72" fmla="*/ 867290 w 978418"/>
                      <a:gd name="connsiteY72" fmla="*/ 77875 h 170527"/>
                      <a:gd name="connsiteX73" fmla="*/ 860022 w 978418"/>
                      <a:gd name="connsiteY73" fmla="*/ 73409 h 170527"/>
                      <a:gd name="connsiteX74" fmla="*/ 863602 w 978418"/>
                      <a:gd name="connsiteY74" fmla="*/ 62470 h 170527"/>
                      <a:gd name="connsiteX75" fmla="*/ 889893 w 978418"/>
                      <a:gd name="connsiteY75" fmla="*/ 48565 h 170527"/>
                      <a:gd name="connsiteX76" fmla="*/ 900941 w 978418"/>
                      <a:gd name="connsiteY76" fmla="*/ 51765 h 170527"/>
                      <a:gd name="connsiteX77" fmla="*/ 897741 w 978418"/>
                      <a:gd name="connsiteY77" fmla="*/ 62813 h 170527"/>
                      <a:gd name="connsiteX78" fmla="*/ 870943 w 978418"/>
                      <a:gd name="connsiteY78" fmla="*/ 76989 h 170527"/>
                      <a:gd name="connsiteX79" fmla="*/ 867272 w 978418"/>
                      <a:gd name="connsiteY79" fmla="*/ 77875 h 170527"/>
                      <a:gd name="connsiteX80" fmla="*/ 33587 w 978418"/>
                      <a:gd name="connsiteY80" fmla="*/ 47697 h 170527"/>
                      <a:gd name="connsiteX81" fmla="*/ 29392 w 978418"/>
                      <a:gd name="connsiteY81" fmla="*/ 46521 h 170527"/>
                      <a:gd name="connsiteX82" fmla="*/ 3697 w 978418"/>
                      <a:gd name="connsiteY82" fmla="*/ 30446 h 170527"/>
                      <a:gd name="connsiteX83" fmla="*/ 1311 w 978418"/>
                      <a:gd name="connsiteY83" fmla="*/ 19181 h 170527"/>
                      <a:gd name="connsiteX84" fmla="*/ 12576 w 978418"/>
                      <a:gd name="connsiteY84" fmla="*/ 16795 h 170527"/>
                      <a:gd name="connsiteX85" fmla="*/ 37782 w 978418"/>
                      <a:gd name="connsiteY85" fmla="*/ 32562 h 170527"/>
                      <a:gd name="connsiteX86" fmla="*/ 40566 w 978418"/>
                      <a:gd name="connsiteY86" fmla="*/ 43737 h 170527"/>
                      <a:gd name="connsiteX87" fmla="*/ 33587 w 978418"/>
                      <a:gd name="connsiteY87" fmla="*/ 47679 h 170527"/>
                      <a:gd name="connsiteX88" fmla="*/ 945350 w 978418"/>
                      <a:gd name="connsiteY88" fmla="*/ 33014 h 170527"/>
                      <a:gd name="connsiteX89" fmla="*/ 938515 w 978418"/>
                      <a:gd name="connsiteY89" fmla="*/ 29289 h 170527"/>
                      <a:gd name="connsiteX90" fmla="*/ 940938 w 978418"/>
                      <a:gd name="connsiteY90" fmla="*/ 18042 h 170527"/>
                      <a:gd name="connsiteX91" fmla="*/ 965638 w 978418"/>
                      <a:gd name="connsiteY91" fmla="*/ 1461 h 170527"/>
                      <a:gd name="connsiteX92" fmla="*/ 976957 w 978418"/>
                      <a:gd name="connsiteY92" fmla="*/ 3486 h 170527"/>
                      <a:gd name="connsiteX93" fmla="*/ 974932 w 978418"/>
                      <a:gd name="connsiteY93" fmla="*/ 14806 h 170527"/>
                      <a:gd name="connsiteX94" fmla="*/ 949780 w 978418"/>
                      <a:gd name="connsiteY94" fmla="*/ 31694 h 170527"/>
                      <a:gd name="connsiteX95" fmla="*/ 945368 w 978418"/>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18" h="170527">
                        <a:moveTo>
                          <a:pt x="461460" y="170527"/>
                        </a:moveTo>
                        <a:cubicBezTo>
                          <a:pt x="461460" y="170527"/>
                          <a:pt x="461351" y="170527"/>
                          <a:pt x="461297" y="170527"/>
                        </a:cubicBezTo>
                        <a:cubicBezTo>
                          <a:pt x="451225" y="170346"/>
                          <a:pt x="441027" y="169985"/>
                          <a:pt x="431028" y="169442"/>
                        </a:cubicBezTo>
                        <a:cubicBezTo>
                          <a:pt x="426543" y="169207"/>
                          <a:pt x="423090" y="165374"/>
                          <a:pt x="423325" y="160889"/>
                        </a:cubicBezTo>
                        <a:cubicBezTo>
                          <a:pt x="423560" y="156405"/>
                          <a:pt x="427375" y="152951"/>
                          <a:pt x="431878" y="153187"/>
                        </a:cubicBezTo>
                        <a:cubicBezTo>
                          <a:pt x="441696" y="153711"/>
                          <a:pt x="451695" y="154054"/>
                          <a:pt x="461586" y="154253"/>
                        </a:cubicBezTo>
                        <a:cubicBezTo>
                          <a:pt x="466070" y="154344"/>
                          <a:pt x="469651" y="158051"/>
                          <a:pt x="469578" y="162535"/>
                        </a:cubicBezTo>
                        <a:cubicBezTo>
                          <a:pt x="469488" y="166983"/>
                          <a:pt x="465872" y="170527"/>
                          <a:pt x="461442" y="170527"/>
                        </a:cubicBezTo>
                        <a:close/>
                        <a:moveTo>
                          <a:pt x="521492" y="169569"/>
                        </a:moveTo>
                        <a:cubicBezTo>
                          <a:pt x="517188" y="169569"/>
                          <a:pt x="513590" y="166187"/>
                          <a:pt x="513373" y="161848"/>
                        </a:cubicBezTo>
                        <a:cubicBezTo>
                          <a:pt x="513156" y="157363"/>
                          <a:pt x="516610" y="153530"/>
                          <a:pt x="521094" y="153313"/>
                        </a:cubicBezTo>
                        <a:cubicBezTo>
                          <a:pt x="530966" y="152825"/>
                          <a:pt x="540966" y="152138"/>
                          <a:pt x="550784" y="151306"/>
                        </a:cubicBezTo>
                        <a:cubicBezTo>
                          <a:pt x="555251" y="150926"/>
                          <a:pt x="559192" y="154253"/>
                          <a:pt x="559572" y="158720"/>
                        </a:cubicBezTo>
                        <a:cubicBezTo>
                          <a:pt x="559952" y="163204"/>
                          <a:pt x="556625" y="167128"/>
                          <a:pt x="552159" y="167507"/>
                        </a:cubicBezTo>
                        <a:cubicBezTo>
                          <a:pt x="542141" y="168357"/>
                          <a:pt x="531961" y="169044"/>
                          <a:pt x="521907" y="169551"/>
                        </a:cubicBezTo>
                        <a:cubicBezTo>
                          <a:pt x="521763" y="169551"/>
                          <a:pt x="521636" y="169551"/>
                          <a:pt x="521492" y="169551"/>
                        </a:cubicBezTo>
                        <a:close/>
                        <a:moveTo>
                          <a:pt x="371683" y="164216"/>
                        </a:moveTo>
                        <a:cubicBezTo>
                          <a:pt x="371357" y="164216"/>
                          <a:pt x="371014" y="164198"/>
                          <a:pt x="370688" y="164162"/>
                        </a:cubicBezTo>
                        <a:cubicBezTo>
                          <a:pt x="360689" y="162933"/>
                          <a:pt x="350599" y="161522"/>
                          <a:pt x="340690" y="159949"/>
                        </a:cubicBezTo>
                        <a:cubicBezTo>
                          <a:pt x="336260" y="159244"/>
                          <a:pt x="333222" y="155085"/>
                          <a:pt x="333928" y="150637"/>
                        </a:cubicBezTo>
                        <a:cubicBezTo>
                          <a:pt x="334633" y="146207"/>
                          <a:pt x="338792" y="143169"/>
                          <a:pt x="343240" y="143874"/>
                        </a:cubicBezTo>
                        <a:cubicBezTo>
                          <a:pt x="352968" y="145411"/>
                          <a:pt x="362877" y="146804"/>
                          <a:pt x="372677" y="147997"/>
                        </a:cubicBezTo>
                        <a:cubicBezTo>
                          <a:pt x="377144" y="148539"/>
                          <a:pt x="380308" y="152608"/>
                          <a:pt x="379765" y="157056"/>
                        </a:cubicBezTo>
                        <a:cubicBezTo>
                          <a:pt x="379259" y="161179"/>
                          <a:pt x="375751" y="164198"/>
                          <a:pt x="371701" y="164198"/>
                        </a:cubicBezTo>
                        <a:close/>
                        <a:moveTo>
                          <a:pt x="611106" y="160419"/>
                        </a:moveTo>
                        <a:cubicBezTo>
                          <a:pt x="607164" y="160419"/>
                          <a:pt x="603692" y="157544"/>
                          <a:pt x="603077" y="153530"/>
                        </a:cubicBezTo>
                        <a:cubicBezTo>
                          <a:pt x="602390" y="149082"/>
                          <a:pt x="605428" y="144923"/>
                          <a:pt x="609876" y="144236"/>
                        </a:cubicBezTo>
                        <a:cubicBezTo>
                          <a:pt x="619658"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89" y="160311"/>
                        </a:cubicBezTo>
                        <a:cubicBezTo>
                          <a:pt x="611974" y="160383"/>
                          <a:pt x="611540" y="160401"/>
                          <a:pt x="611124" y="160401"/>
                        </a:cubicBezTo>
                        <a:close/>
                        <a:moveTo>
                          <a:pt x="283027" y="148612"/>
                        </a:moveTo>
                        <a:cubicBezTo>
                          <a:pt x="282412" y="148612"/>
                          <a:pt x="281816" y="148539"/>
                          <a:pt x="281183" y="148395"/>
                        </a:cubicBezTo>
                        <a:cubicBezTo>
                          <a:pt x="271382" y="146135"/>
                          <a:pt x="261492" y="143675"/>
                          <a:pt x="251782" y="141072"/>
                        </a:cubicBezTo>
                        <a:cubicBezTo>
                          <a:pt x="247442" y="139914"/>
                          <a:pt x="244874" y="135448"/>
                          <a:pt x="246031" y="131108"/>
                        </a:cubicBezTo>
                        <a:cubicBezTo>
                          <a:pt x="247189" y="126769"/>
                          <a:pt x="251655" y="124201"/>
                          <a:pt x="255995" y="125358"/>
                        </a:cubicBezTo>
                        <a:cubicBezTo>
                          <a:pt x="265524" y="127908"/>
                          <a:pt x="275234" y="130331"/>
                          <a:pt x="284835" y="132555"/>
                        </a:cubicBezTo>
                        <a:cubicBezTo>
                          <a:pt x="289211" y="133568"/>
                          <a:pt x="291941" y="137925"/>
                          <a:pt x="290929" y="142319"/>
                        </a:cubicBezTo>
                        <a:cubicBezTo>
                          <a:pt x="290061" y="146080"/>
                          <a:pt x="286716" y="148630"/>
                          <a:pt x="283009"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487" y="123785"/>
                        </a:moveTo>
                        <a:cubicBezTo>
                          <a:pt x="195601" y="123785"/>
                          <a:pt x="194715" y="123641"/>
                          <a:pt x="193829" y="123333"/>
                        </a:cubicBezTo>
                        <a:cubicBezTo>
                          <a:pt x="184318" y="120060"/>
                          <a:pt x="174734" y="116553"/>
                          <a:pt x="165350" y="112954"/>
                        </a:cubicBezTo>
                        <a:cubicBezTo>
                          <a:pt x="161155" y="111345"/>
                          <a:pt x="159057" y="106626"/>
                          <a:pt x="160667" y="102449"/>
                        </a:cubicBezTo>
                        <a:cubicBezTo>
                          <a:pt x="162276" y="98254"/>
                          <a:pt x="166977" y="96156"/>
                          <a:pt x="171190" y="97765"/>
                        </a:cubicBezTo>
                        <a:cubicBezTo>
                          <a:pt x="180394" y="101309"/>
                          <a:pt x="189797" y="104727"/>
                          <a:pt x="199127" y="107946"/>
                        </a:cubicBezTo>
                        <a:cubicBezTo>
                          <a:pt x="203376" y="109410"/>
                          <a:pt x="205636" y="114039"/>
                          <a:pt x="204172" y="118288"/>
                        </a:cubicBezTo>
                        <a:cubicBezTo>
                          <a:pt x="203014" y="121652"/>
                          <a:pt x="199850" y="123767"/>
                          <a:pt x="196487" y="123767"/>
                        </a:cubicBezTo>
                        <a:close/>
                        <a:moveTo>
                          <a:pt x="784964" y="114328"/>
                        </a:moveTo>
                        <a:cubicBezTo>
                          <a:pt x="781691" y="114328"/>
                          <a:pt x="778599" y="112339"/>
                          <a:pt x="777351" y="109085"/>
                        </a:cubicBezTo>
                        <a:cubicBezTo>
                          <a:pt x="775742" y="104890"/>
                          <a:pt x="777857" y="100188"/>
                          <a:pt x="782052" y="98579"/>
                        </a:cubicBezTo>
                        <a:cubicBezTo>
                          <a:pt x="791274" y="95071"/>
                          <a:pt x="800550" y="91328"/>
                          <a:pt x="809645" y="87495"/>
                        </a:cubicBezTo>
                        <a:cubicBezTo>
                          <a:pt x="813786" y="85741"/>
                          <a:pt x="818560" y="87694"/>
                          <a:pt x="820314" y="91835"/>
                        </a:cubicBezTo>
                        <a:cubicBezTo>
                          <a:pt x="822068" y="95975"/>
                          <a:pt x="820115" y="100749"/>
                          <a:pt x="815974" y="102503"/>
                        </a:cubicBezTo>
                        <a:cubicBezTo>
                          <a:pt x="806698" y="106409"/>
                          <a:pt x="797241" y="110224"/>
                          <a:pt x="787839" y="113804"/>
                        </a:cubicBezTo>
                        <a:cubicBezTo>
                          <a:pt x="786880" y="114166"/>
                          <a:pt x="785904" y="114347"/>
                          <a:pt x="784946" y="114347"/>
                        </a:cubicBezTo>
                        <a:close/>
                        <a:moveTo>
                          <a:pt x="113039" y="90026"/>
                        </a:moveTo>
                        <a:cubicBezTo>
                          <a:pt x="111882" y="90026"/>
                          <a:pt x="110706" y="89773"/>
                          <a:pt x="109603" y="89267"/>
                        </a:cubicBezTo>
                        <a:cubicBezTo>
                          <a:pt x="100508" y="85018"/>
                          <a:pt x="91340" y="80533"/>
                          <a:pt x="82372" y="75959"/>
                        </a:cubicBezTo>
                        <a:cubicBezTo>
                          <a:pt x="78376" y="73915"/>
                          <a:pt x="76785" y="69015"/>
                          <a:pt x="78828" y="65019"/>
                        </a:cubicBezTo>
                        <a:cubicBezTo>
                          <a:pt x="80871" y="61023"/>
                          <a:pt x="85771" y="59432"/>
                          <a:pt x="89767" y="61475"/>
                        </a:cubicBezTo>
                        <a:cubicBezTo>
                          <a:pt x="98573" y="65959"/>
                          <a:pt x="107560" y="70353"/>
                          <a:pt x="116474" y="74530"/>
                        </a:cubicBezTo>
                        <a:cubicBezTo>
                          <a:pt x="120543" y="76429"/>
                          <a:pt x="122297" y="81275"/>
                          <a:pt x="120398" y="85343"/>
                        </a:cubicBezTo>
                        <a:cubicBezTo>
                          <a:pt x="119024" y="88309"/>
                          <a:pt x="116077" y="90044"/>
                          <a:pt x="113021" y="90044"/>
                        </a:cubicBezTo>
                        <a:close/>
                        <a:moveTo>
                          <a:pt x="867290" y="77875"/>
                        </a:moveTo>
                        <a:cubicBezTo>
                          <a:pt x="864325" y="77875"/>
                          <a:pt x="861468" y="76248"/>
                          <a:pt x="860022" y="73409"/>
                        </a:cubicBezTo>
                        <a:cubicBezTo>
                          <a:pt x="857996" y="69395"/>
                          <a:pt x="859588" y="64513"/>
                          <a:pt x="863602" y="62470"/>
                        </a:cubicBezTo>
                        <a:cubicBezTo>
                          <a:pt x="872408" y="58003"/>
                          <a:pt x="881250" y="53320"/>
                          <a:pt x="889893" y="48565"/>
                        </a:cubicBezTo>
                        <a:cubicBezTo>
                          <a:pt x="893835" y="46395"/>
                          <a:pt x="898771" y="47823"/>
                          <a:pt x="900941" y="51765"/>
                        </a:cubicBezTo>
                        <a:cubicBezTo>
                          <a:pt x="903111" y="55707"/>
                          <a:pt x="901682" y="60643"/>
                          <a:pt x="897741" y="62813"/>
                        </a:cubicBezTo>
                        <a:cubicBezTo>
                          <a:pt x="888935" y="67677"/>
                          <a:pt x="879930" y="72451"/>
                          <a:pt x="870943" y="76989"/>
                        </a:cubicBezTo>
                        <a:cubicBezTo>
                          <a:pt x="869768" y="77586"/>
                          <a:pt x="868502" y="77875"/>
                          <a:pt x="867272" y="77875"/>
                        </a:cubicBezTo>
                        <a:close/>
                        <a:moveTo>
                          <a:pt x="33587" y="47697"/>
                        </a:moveTo>
                        <a:cubicBezTo>
                          <a:pt x="32158" y="47697"/>
                          <a:pt x="30712" y="47317"/>
                          <a:pt x="29392" y="46521"/>
                        </a:cubicBezTo>
                        <a:cubicBezTo>
                          <a:pt x="20785" y="41350"/>
                          <a:pt x="12142" y="35943"/>
                          <a:pt x="3697" y="30446"/>
                        </a:cubicBezTo>
                        <a:cubicBezTo>
                          <a:pt x="-64" y="28005"/>
                          <a:pt x="-1130"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50" y="33014"/>
                        </a:moveTo>
                        <a:cubicBezTo>
                          <a:pt x="942674" y="33014"/>
                          <a:pt x="940070" y="31694"/>
                          <a:pt x="938515" y="29289"/>
                        </a:cubicBezTo>
                        <a:cubicBezTo>
                          <a:pt x="936074" y="25510"/>
                          <a:pt x="937159" y="20483"/>
                          <a:pt x="940938" y="18042"/>
                        </a:cubicBezTo>
                        <a:cubicBezTo>
                          <a:pt x="949220" y="12690"/>
                          <a:pt x="957537" y="7103"/>
                          <a:pt x="965638" y="1461"/>
                        </a:cubicBezTo>
                        <a:cubicBezTo>
                          <a:pt x="969327" y="-1107"/>
                          <a:pt x="974390" y="-203"/>
                          <a:pt x="976957" y="3486"/>
                        </a:cubicBezTo>
                        <a:cubicBezTo>
                          <a:pt x="979525" y="7175"/>
                          <a:pt x="978621" y="12238"/>
                          <a:pt x="974932" y="14806"/>
                        </a:cubicBezTo>
                        <a:cubicBezTo>
                          <a:pt x="966687" y="20556"/>
                          <a:pt x="958207" y="26233"/>
                          <a:pt x="949780" y="31694"/>
                        </a:cubicBezTo>
                        <a:cubicBezTo>
                          <a:pt x="948406" y="32580"/>
                          <a:pt x="946887" y="32996"/>
                          <a:pt x="945368" y="32996"/>
                        </a:cubicBezTo>
                        <a:close/>
                      </a:path>
                    </a:pathLst>
                  </a:custGeom>
                  <a:solidFill>
                    <a:srgbClr val="FFFFFF"/>
                  </a:solidFill>
                  <a:ln w="0" cap="flat">
                    <a:noFill/>
                    <a:prstDash val="solid"/>
                    <a:miter/>
                  </a:ln>
                </p:spPr>
                <p:txBody>
                  <a:bodyPr rtlCol="0" anchor="ctr"/>
                  <a:lstStyle/>
                  <a:p>
                    <a:endParaRPr lang="en-US" noProof="0"/>
                  </a:p>
                </p:txBody>
              </p:sp>
              <p:sp>
                <p:nvSpPr>
                  <p:cNvPr id="2105" name="Freeform: Shape 2104">
                    <a:extLst>
                      <a:ext uri="{FF2B5EF4-FFF2-40B4-BE49-F238E27FC236}">
                        <a16:creationId xmlns:a16="http://schemas.microsoft.com/office/drawing/2014/main" id="{937B2092-1F6F-E840-465A-B64AE1C14FF3}"/>
                      </a:ext>
                    </a:extLst>
                  </p:cNvPr>
                  <p:cNvSpPr/>
                  <p:nvPr/>
                </p:nvSpPr>
                <p:spPr>
                  <a:xfrm>
                    <a:off x="4368460"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16" y="8346"/>
                          <a:pt x="10840" y="5127"/>
                          <a:pt x="14728" y="1890"/>
                        </a:cubicBezTo>
                        <a:cubicBezTo>
                          <a:pt x="18181" y="-985"/>
                          <a:pt x="23317" y="-533"/>
                          <a:pt x="26192" y="2921"/>
                        </a:cubicBezTo>
                        <a:cubicBezTo>
                          <a:pt x="29067" y="6375"/>
                          <a:pt x="28615" y="11510"/>
                          <a:pt x="25161" y="14385"/>
                        </a:cubicBezTo>
                        <a:cubicBezTo>
                          <a:pt x="21219" y="17676"/>
                          <a:pt x="17205" y="20967"/>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2102" name="Freeform: Shape 2101">
                  <a:extLst>
                    <a:ext uri="{FF2B5EF4-FFF2-40B4-BE49-F238E27FC236}">
                      <a16:creationId xmlns:a16="http://schemas.microsoft.com/office/drawing/2014/main" id="{FF154C8B-9B49-AF13-113F-E7DD7BBB5F2E}"/>
                    </a:ext>
                  </a:extLst>
                </p:cNvPr>
                <p:cNvSpPr/>
                <p:nvPr/>
              </p:nvSpPr>
              <p:spPr>
                <a:xfrm>
                  <a:off x="2965347"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45 h 1530291"/>
                    <a:gd name="connsiteX4" fmla="*/ 68422 w 1741272"/>
                    <a:gd name="connsiteY4" fmla="*/ 531753 h 1530291"/>
                    <a:gd name="connsiteX5" fmla="*/ 255010 w 1741272"/>
                    <a:gd name="connsiteY5" fmla="*/ 255009 h 1530291"/>
                    <a:gd name="connsiteX6" fmla="*/ 531754 w 1741272"/>
                    <a:gd name="connsiteY6" fmla="*/ 68440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3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92 w 1741272"/>
                    <a:gd name="connsiteY18" fmla="*/ 870627 h 1530291"/>
                    <a:gd name="connsiteX19" fmla="*/ 310792 w 1741272"/>
                    <a:gd name="connsiteY19" fmla="*/ 1516007 h 1530291"/>
                    <a:gd name="connsiteX20" fmla="*/ 311606 w 1741272"/>
                    <a:gd name="connsiteY20" fmla="*/ 1527489 h 1530291"/>
                    <a:gd name="connsiteX21" fmla="*/ 305458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35"/>
                        <a:pt x="0" y="999009"/>
                        <a:pt x="0" y="870645"/>
                      </a:cubicBezTo>
                      <a:cubicBezTo>
                        <a:pt x="0" y="753112"/>
                        <a:pt x="23018" y="639088"/>
                        <a:pt x="68422" y="531753"/>
                      </a:cubicBezTo>
                      <a:cubicBezTo>
                        <a:pt x="112271" y="428072"/>
                        <a:pt x="175051" y="334968"/>
                        <a:pt x="255010" y="255009"/>
                      </a:cubicBezTo>
                      <a:cubicBezTo>
                        <a:pt x="334968" y="175051"/>
                        <a:pt x="428072" y="112289"/>
                        <a:pt x="531754" y="68440"/>
                      </a:cubicBezTo>
                      <a:cubicBezTo>
                        <a:pt x="639088" y="23018"/>
                        <a:pt x="753095" y="0"/>
                        <a:pt x="870627" y="0"/>
                      </a:cubicBezTo>
                      <a:cubicBezTo>
                        <a:pt x="988160" y="0"/>
                        <a:pt x="1102185" y="23018"/>
                        <a:pt x="1209519" y="68422"/>
                      </a:cubicBezTo>
                      <a:cubicBezTo>
                        <a:pt x="1313201" y="112271"/>
                        <a:pt x="1406305" y="175051"/>
                        <a:pt x="1486263" y="254991"/>
                      </a:cubicBezTo>
                      <a:cubicBezTo>
                        <a:pt x="1566221" y="334950"/>
                        <a:pt x="1628984" y="428054"/>
                        <a:pt x="1672850" y="531735"/>
                      </a:cubicBezTo>
                      <a:cubicBezTo>
                        <a:pt x="1718254" y="639070"/>
                        <a:pt x="1741273" y="753094"/>
                        <a:pt x="1741273" y="870627"/>
                      </a:cubicBezTo>
                      <a:cubicBezTo>
                        <a:pt x="1741273" y="995049"/>
                        <a:pt x="1715578" y="1115203"/>
                        <a:pt x="1664894" y="1227763"/>
                      </a:cubicBezTo>
                      <a:cubicBezTo>
                        <a:pt x="1615929" y="1336490"/>
                        <a:pt x="1546295" y="1432595"/>
                        <a:pt x="1457910" y="1513385"/>
                      </a:cubicBezTo>
                      <a:cubicBezTo>
                        <a:pt x="1454602" y="1516423"/>
                        <a:pt x="1449448" y="1516188"/>
                        <a:pt x="1446410" y="1512861"/>
                      </a:cubicBezTo>
                      <a:cubicBezTo>
                        <a:pt x="1443372" y="1509552"/>
                        <a:pt x="1443608" y="1504399"/>
                        <a:pt x="1446935" y="1501361"/>
                      </a:cubicBezTo>
                      <a:cubicBezTo>
                        <a:pt x="1623650" y="1339817"/>
                        <a:pt x="1724999" y="1109923"/>
                        <a:pt x="1724999" y="870627"/>
                      </a:cubicBezTo>
                      <a:cubicBezTo>
                        <a:pt x="1724999" y="399538"/>
                        <a:pt x="1341734" y="16274"/>
                        <a:pt x="870645" y="16274"/>
                      </a:cubicBezTo>
                      <a:cubicBezTo>
                        <a:pt x="399556" y="16274"/>
                        <a:pt x="16292" y="399538"/>
                        <a:pt x="16292" y="870627"/>
                      </a:cubicBezTo>
                      <a:cubicBezTo>
                        <a:pt x="16292" y="1118277"/>
                        <a:pt x="123626" y="1353505"/>
                        <a:pt x="310792" y="1516007"/>
                      </a:cubicBezTo>
                      <a:cubicBezTo>
                        <a:pt x="314192" y="1518955"/>
                        <a:pt x="314553" y="1524090"/>
                        <a:pt x="311606"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2086" name="Graphic 83">
                <a:extLst>
                  <a:ext uri="{FF2B5EF4-FFF2-40B4-BE49-F238E27FC236}">
                    <a16:creationId xmlns:a16="http://schemas.microsoft.com/office/drawing/2014/main" id="{0C0F26DF-5C6A-5EA8-BE63-B03E9E3247AE}"/>
                  </a:ext>
                </a:extLst>
              </p:cNvPr>
              <p:cNvGrpSpPr/>
              <p:nvPr/>
            </p:nvGrpSpPr>
            <p:grpSpPr>
              <a:xfrm>
                <a:off x="4619518" y="3019836"/>
                <a:ext cx="1202262" cy="157891"/>
                <a:chOff x="4619518" y="3019836"/>
                <a:chExt cx="1202262" cy="157891"/>
              </a:xfrm>
            </p:grpSpPr>
            <p:sp>
              <p:nvSpPr>
                <p:cNvPr id="2096" name="Freeform: Shape 2095">
                  <a:extLst>
                    <a:ext uri="{FF2B5EF4-FFF2-40B4-BE49-F238E27FC236}">
                      <a16:creationId xmlns:a16="http://schemas.microsoft.com/office/drawing/2014/main" id="{5157D4C6-E1A9-9448-21F2-026BD62A5B63}"/>
                    </a:ext>
                  </a:extLst>
                </p:cNvPr>
                <p:cNvSpPr/>
                <p:nvPr/>
              </p:nvSpPr>
              <p:spPr>
                <a:xfrm>
                  <a:off x="4647360" y="3086576"/>
                  <a:ext cx="1174420" cy="24428"/>
                </a:xfrm>
                <a:custGeom>
                  <a:avLst/>
                  <a:gdLst>
                    <a:gd name="connsiteX0" fmla="*/ 0 w 451650"/>
                    <a:gd name="connsiteY0" fmla="*/ 0 h 24428"/>
                    <a:gd name="connsiteX1" fmla="*/ 451651 w 451650"/>
                    <a:gd name="connsiteY1" fmla="*/ 0 h 24428"/>
                    <a:gd name="connsiteX2" fmla="*/ 451651 w 451650"/>
                    <a:gd name="connsiteY2" fmla="*/ 24429 h 24428"/>
                    <a:gd name="connsiteX3" fmla="*/ 0 w 451650"/>
                    <a:gd name="connsiteY3" fmla="*/ 24429 h 24428"/>
                  </a:gdLst>
                  <a:ahLst/>
                  <a:cxnLst>
                    <a:cxn ang="0">
                      <a:pos x="connsiteX0" y="connsiteY0"/>
                    </a:cxn>
                    <a:cxn ang="0">
                      <a:pos x="connsiteX1" y="connsiteY1"/>
                    </a:cxn>
                    <a:cxn ang="0">
                      <a:pos x="connsiteX2" y="connsiteY2"/>
                    </a:cxn>
                    <a:cxn ang="0">
                      <a:pos x="connsiteX3" y="connsiteY3"/>
                    </a:cxn>
                  </a:cxnLst>
                  <a:rect l="l" t="t" r="r" b="b"/>
                  <a:pathLst>
                    <a:path w="451650" h="24428">
                      <a:moveTo>
                        <a:pt x="0" y="0"/>
                      </a:moveTo>
                      <a:lnTo>
                        <a:pt x="451651" y="0"/>
                      </a:lnTo>
                      <a:lnTo>
                        <a:pt x="451651" y="24429"/>
                      </a:lnTo>
                      <a:lnTo>
                        <a:pt x="0" y="24429"/>
                      </a:lnTo>
                      <a:close/>
                    </a:path>
                  </a:pathLst>
                </a:custGeom>
                <a:solidFill>
                  <a:srgbClr val="FFFFFF"/>
                </a:solidFill>
                <a:ln w="0" cap="flat">
                  <a:noFill/>
                  <a:prstDash val="solid"/>
                  <a:miter/>
                </a:ln>
              </p:spPr>
              <p:txBody>
                <a:bodyPr rtlCol="0" anchor="ctr"/>
                <a:lstStyle/>
                <a:p>
                  <a:endParaRPr lang="en-US" noProof="0" dirty="0"/>
                </a:p>
              </p:txBody>
            </p:sp>
            <p:grpSp>
              <p:nvGrpSpPr>
                <p:cNvPr id="2097" name="Graphic 83">
                  <a:extLst>
                    <a:ext uri="{FF2B5EF4-FFF2-40B4-BE49-F238E27FC236}">
                      <a16:creationId xmlns:a16="http://schemas.microsoft.com/office/drawing/2014/main" id="{5B052939-0184-4D25-F715-327E153BDF9C}"/>
                    </a:ext>
                  </a:extLst>
                </p:cNvPr>
                <p:cNvGrpSpPr/>
                <p:nvPr/>
              </p:nvGrpSpPr>
              <p:grpSpPr>
                <a:xfrm>
                  <a:off x="4619518" y="3019836"/>
                  <a:ext cx="157891" cy="157891"/>
                  <a:chOff x="4619518" y="3019836"/>
                  <a:chExt cx="157891" cy="157891"/>
                </a:xfrm>
                <a:solidFill>
                  <a:srgbClr val="FFFFFF"/>
                </a:solidFill>
              </p:grpSpPr>
              <p:sp>
                <p:nvSpPr>
                  <p:cNvPr id="2099" name="Freeform: Shape 2098">
                    <a:extLst>
                      <a:ext uri="{FF2B5EF4-FFF2-40B4-BE49-F238E27FC236}">
                        <a16:creationId xmlns:a16="http://schemas.microsoft.com/office/drawing/2014/main" id="{01EE483C-2D41-AECE-388B-E4E548D495E0}"/>
                      </a:ext>
                    </a:extLst>
                  </p:cNvPr>
                  <p:cNvSpPr/>
                  <p:nvPr/>
                </p:nvSpPr>
                <p:spPr>
                  <a:xfrm>
                    <a:off x="4634798"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8" y="127333"/>
                          <a:pt x="63667" y="127333"/>
                        </a:cubicBezTo>
                        <a:cubicBezTo>
                          <a:pt x="28504"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2100" name="Freeform: Shape 2099">
                    <a:extLst>
                      <a:ext uri="{FF2B5EF4-FFF2-40B4-BE49-F238E27FC236}">
                        <a16:creationId xmlns:a16="http://schemas.microsoft.com/office/drawing/2014/main" id="{B3B1E2AA-0B29-69EB-9C85-3AE3076B2C56}"/>
                      </a:ext>
                    </a:extLst>
                  </p:cNvPr>
                  <p:cNvSpPr/>
                  <p:nvPr/>
                </p:nvSpPr>
                <p:spPr>
                  <a:xfrm>
                    <a:off x="461951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2098" name="Freeform: Shape 2097">
                  <a:extLst>
                    <a:ext uri="{FF2B5EF4-FFF2-40B4-BE49-F238E27FC236}">
                      <a16:creationId xmlns:a16="http://schemas.microsoft.com/office/drawing/2014/main" id="{9E80A2CB-8F04-77D9-2CC8-5F0ECA664C65}"/>
                    </a:ext>
                  </a:extLst>
                </p:cNvPr>
                <p:cNvSpPr/>
                <p:nvPr/>
              </p:nvSpPr>
              <p:spPr>
                <a:xfrm>
                  <a:off x="467902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2087" name="Graphic 83">
                <a:extLst>
                  <a:ext uri="{FF2B5EF4-FFF2-40B4-BE49-F238E27FC236}">
                    <a16:creationId xmlns:a16="http://schemas.microsoft.com/office/drawing/2014/main" id="{CCDB5EF3-ADA9-6CCA-0C1F-81F1FD4D4771}"/>
                  </a:ext>
                </a:extLst>
              </p:cNvPr>
              <p:cNvGrpSpPr/>
              <p:nvPr/>
            </p:nvGrpSpPr>
            <p:grpSpPr>
              <a:xfrm>
                <a:off x="2894538" y="3019836"/>
                <a:ext cx="157891" cy="157891"/>
                <a:chOff x="2894538" y="3019836"/>
                <a:chExt cx="157891" cy="157891"/>
              </a:xfrm>
            </p:grpSpPr>
            <p:grpSp>
              <p:nvGrpSpPr>
                <p:cNvPr id="2092" name="Graphic 83">
                  <a:extLst>
                    <a:ext uri="{FF2B5EF4-FFF2-40B4-BE49-F238E27FC236}">
                      <a16:creationId xmlns:a16="http://schemas.microsoft.com/office/drawing/2014/main" id="{52464B22-7268-E1FA-D15D-7FA621086D06}"/>
                    </a:ext>
                  </a:extLst>
                </p:cNvPr>
                <p:cNvGrpSpPr/>
                <p:nvPr/>
              </p:nvGrpSpPr>
              <p:grpSpPr>
                <a:xfrm>
                  <a:off x="2894538" y="3019836"/>
                  <a:ext cx="157891" cy="157891"/>
                  <a:chOff x="2894538" y="3019836"/>
                  <a:chExt cx="157891" cy="157891"/>
                </a:xfrm>
                <a:solidFill>
                  <a:srgbClr val="FFFFFF"/>
                </a:solidFill>
              </p:grpSpPr>
              <p:sp>
                <p:nvSpPr>
                  <p:cNvPr id="2094" name="Freeform: Shape 2093">
                    <a:extLst>
                      <a:ext uri="{FF2B5EF4-FFF2-40B4-BE49-F238E27FC236}">
                        <a16:creationId xmlns:a16="http://schemas.microsoft.com/office/drawing/2014/main" id="{97079752-7DAC-1B79-E924-E66711A49699}"/>
                      </a:ext>
                    </a:extLst>
                  </p:cNvPr>
                  <p:cNvSpPr/>
                  <p:nvPr/>
                </p:nvSpPr>
                <p:spPr>
                  <a:xfrm>
                    <a:off x="2909817"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2095" name="Freeform: Shape 2094">
                    <a:extLst>
                      <a:ext uri="{FF2B5EF4-FFF2-40B4-BE49-F238E27FC236}">
                        <a16:creationId xmlns:a16="http://schemas.microsoft.com/office/drawing/2014/main" id="{7D29BFD1-95BE-7122-2474-F3A28D73A3E1}"/>
                      </a:ext>
                    </a:extLst>
                  </p:cNvPr>
                  <p:cNvSpPr/>
                  <p:nvPr/>
                </p:nvSpPr>
                <p:spPr>
                  <a:xfrm>
                    <a:off x="289453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2093" name="Freeform: Shape 2092">
                  <a:extLst>
                    <a:ext uri="{FF2B5EF4-FFF2-40B4-BE49-F238E27FC236}">
                      <a16:creationId xmlns:a16="http://schemas.microsoft.com/office/drawing/2014/main" id="{6A9DD033-3086-92FF-0FEA-D39350398FAF}"/>
                    </a:ext>
                  </a:extLst>
                </p:cNvPr>
                <p:cNvSpPr/>
                <p:nvPr/>
              </p:nvSpPr>
              <p:spPr>
                <a:xfrm>
                  <a:off x="295404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2088" name="Graphic 83">
                <a:extLst>
                  <a:ext uri="{FF2B5EF4-FFF2-40B4-BE49-F238E27FC236}">
                    <a16:creationId xmlns:a16="http://schemas.microsoft.com/office/drawing/2014/main" id="{7316BBC0-DD4B-07A3-12C5-CD4A9587CC87}"/>
                  </a:ext>
                </a:extLst>
              </p:cNvPr>
              <p:cNvGrpSpPr/>
              <p:nvPr/>
            </p:nvGrpSpPr>
            <p:grpSpPr>
              <a:xfrm>
                <a:off x="3153489" y="2416297"/>
                <a:ext cx="1364969" cy="1484833"/>
                <a:chOff x="3153489" y="2416297"/>
                <a:chExt cx="1364969" cy="1484833"/>
              </a:xfrm>
              <a:solidFill>
                <a:srgbClr val="FFFFFF"/>
              </a:solidFill>
            </p:grpSpPr>
            <p:sp>
              <p:nvSpPr>
                <p:cNvPr id="2089" name="Freeform: Shape 2088">
                  <a:extLst>
                    <a:ext uri="{FF2B5EF4-FFF2-40B4-BE49-F238E27FC236}">
                      <a16:creationId xmlns:a16="http://schemas.microsoft.com/office/drawing/2014/main" id="{3E552C12-2621-F4FF-6F63-33DC213B48FD}"/>
                    </a:ext>
                  </a:extLst>
                </p:cNvPr>
                <p:cNvSpPr/>
                <p:nvPr/>
              </p:nvSpPr>
              <p:spPr>
                <a:xfrm>
                  <a:off x="3153489"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1" y="1364969"/>
                        <a:pt x="682485" y="1364969"/>
                      </a:cubicBezTo>
                      <a:cubicBezTo>
                        <a:pt x="305559"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2090" name="Freeform: Shape 2089">
                  <a:extLst>
                    <a:ext uri="{FF2B5EF4-FFF2-40B4-BE49-F238E27FC236}">
                      <a16:creationId xmlns:a16="http://schemas.microsoft.com/office/drawing/2014/main" id="{E925C7F9-9D9B-A180-5EFF-FD624AD45D53}"/>
                    </a:ext>
                  </a:extLst>
                </p:cNvPr>
                <p:cNvSpPr/>
                <p:nvPr/>
              </p:nvSpPr>
              <p:spPr>
                <a:xfrm>
                  <a:off x="3699980" y="3737797"/>
                  <a:ext cx="272006" cy="163334"/>
                </a:xfrm>
                <a:custGeom>
                  <a:avLst/>
                  <a:gdLst>
                    <a:gd name="connsiteX0" fmla="*/ 135994 w 272006"/>
                    <a:gd name="connsiteY0" fmla="*/ 163334 h 163334"/>
                    <a:gd name="connsiteX1" fmla="*/ 0 w 272006"/>
                    <a:gd name="connsiteY1" fmla="*/ 0 h 163334"/>
                    <a:gd name="connsiteX2" fmla="*/ 272006 w 272006"/>
                    <a:gd name="connsiteY2" fmla="*/ 0 h 163334"/>
                    <a:gd name="connsiteX3" fmla="*/ 135994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5994" y="163334"/>
                      </a:moveTo>
                      <a:lnTo>
                        <a:pt x="0" y="0"/>
                      </a:lnTo>
                      <a:lnTo>
                        <a:pt x="272006" y="0"/>
                      </a:lnTo>
                      <a:lnTo>
                        <a:pt x="135994" y="163334"/>
                      </a:lnTo>
                      <a:close/>
                    </a:path>
                  </a:pathLst>
                </a:custGeom>
                <a:solidFill>
                  <a:srgbClr val="FFFFFF"/>
                </a:solidFill>
                <a:ln w="0" cap="flat">
                  <a:noFill/>
                  <a:prstDash val="solid"/>
                  <a:miter/>
                </a:ln>
              </p:spPr>
              <p:txBody>
                <a:bodyPr rtlCol="0" anchor="ctr"/>
                <a:lstStyle/>
                <a:p>
                  <a:endParaRPr lang="en-US" noProof="0"/>
                </a:p>
              </p:txBody>
            </p:sp>
            <p:sp>
              <p:nvSpPr>
                <p:cNvPr id="2091" name="Freeform: Shape 2090">
                  <a:extLst>
                    <a:ext uri="{FF2B5EF4-FFF2-40B4-BE49-F238E27FC236}">
                      <a16:creationId xmlns:a16="http://schemas.microsoft.com/office/drawing/2014/main" id="{AC481604-38CB-C047-C381-0E9C8133B245}"/>
                    </a:ext>
                  </a:extLst>
                </p:cNvPr>
                <p:cNvSpPr/>
                <p:nvPr/>
              </p:nvSpPr>
              <p:spPr>
                <a:xfrm>
                  <a:off x="3270787"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sp>
          <p:nvSpPr>
            <p:cNvPr id="2084" name="Freeform: Shape 2083">
              <a:extLst>
                <a:ext uri="{FF2B5EF4-FFF2-40B4-BE49-F238E27FC236}">
                  <a16:creationId xmlns:a16="http://schemas.microsoft.com/office/drawing/2014/main" id="{D43C467E-2986-4492-2F15-EBBE3AD9BD19}"/>
                </a:ext>
              </a:extLst>
            </p:cNvPr>
            <p:cNvSpPr/>
            <p:nvPr/>
          </p:nvSpPr>
          <p:spPr>
            <a:xfrm>
              <a:off x="3701580" y="2689756"/>
              <a:ext cx="1069989" cy="1069989"/>
            </a:xfrm>
            <a:custGeom>
              <a:avLst/>
              <a:gdLst>
                <a:gd name="connsiteX0" fmla="*/ 1163537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7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7" y="581768"/>
                  </a:moveTo>
                  <a:cubicBezTo>
                    <a:pt x="1163537" y="903070"/>
                    <a:pt x="903070" y="1163536"/>
                    <a:pt x="581768" y="1163536"/>
                  </a:cubicBezTo>
                  <a:cubicBezTo>
                    <a:pt x="260467" y="1163536"/>
                    <a:pt x="0" y="903070"/>
                    <a:pt x="0" y="581768"/>
                  </a:cubicBezTo>
                  <a:cubicBezTo>
                    <a:pt x="0" y="260466"/>
                    <a:pt x="260467" y="0"/>
                    <a:pt x="581768" y="0"/>
                  </a:cubicBezTo>
                  <a:cubicBezTo>
                    <a:pt x="903070" y="0"/>
                    <a:pt x="1163537" y="260466"/>
                    <a:pt x="1163537" y="581768"/>
                  </a:cubicBezTo>
                  <a:close/>
                </a:path>
              </a:pathLst>
            </a:custGeom>
            <a:solidFill>
              <a:srgbClr val="FFFFFF"/>
            </a:solidFill>
            <a:ln w="0" cap="flat">
              <a:noFill/>
              <a:prstDash val="solid"/>
              <a:miter/>
            </a:ln>
          </p:spPr>
          <p:txBody>
            <a:bodyPr rtlCol="0" anchor="ctr"/>
            <a:lstStyle/>
            <a:p>
              <a:endParaRPr lang="en-US" noProof="0"/>
            </a:p>
          </p:txBody>
        </p:sp>
      </p:grpSp>
      <p:sp>
        <p:nvSpPr>
          <p:cNvPr id="2106" name="TextBox 2105">
            <a:extLst>
              <a:ext uri="{FF2B5EF4-FFF2-40B4-BE49-F238E27FC236}">
                <a16:creationId xmlns:a16="http://schemas.microsoft.com/office/drawing/2014/main" id="{775AC1E9-98AF-7E70-342C-80310B367590}"/>
              </a:ext>
            </a:extLst>
          </p:cNvPr>
          <p:cNvSpPr txBox="1"/>
          <p:nvPr/>
        </p:nvSpPr>
        <p:spPr>
          <a:xfrm>
            <a:off x="9016946" y="3765802"/>
            <a:ext cx="2264400" cy="830997"/>
          </a:xfrm>
          <a:prstGeom prst="rect">
            <a:avLst/>
          </a:prstGeom>
          <a:noFill/>
        </p:spPr>
        <p:txBody>
          <a:bodyPr wrap="square" lIns="0" tIns="0" rIns="0" bIns="0" anchor="t" anchorCtr="0">
            <a:spAutoFit/>
          </a:bodyPr>
          <a:lstStyle/>
          <a:p>
            <a:pPr algn="ctr"/>
            <a:r>
              <a:rPr lang="en-US" b="1" dirty="0">
                <a:solidFill>
                  <a:schemeClr val="bg1"/>
                </a:solidFill>
                <a:latin typeface="ATT Aleck Sans" panose="020B0503020203020204" pitchFamily="34" charset="0"/>
                <a:cs typeface="ATT Aleck Sans" panose="020B0503020203020204" pitchFamily="34" charset="0"/>
              </a:rPr>
              <a:t>Save the activity:</a:t>
            </a:r>
          </a:p>
          <a:p>
            <a:pPr algn="ctr"/>
            <a:r>
              <a:rPr lang="en-US" dirty="0">
                <a:solidFill>
                  <a:schemeClr val="bg1"/>
                </a:solidFill>
                <a:latin typeface="ATT Aleck Sans" panose="020B0503020203020204" pitchFamily="34" charset="0"/>
                <a:cs typeface="ATT Aleck Sans" panose="020B0503020203020204" pitchFamily="34" charset="0"/>
              </a:rPr>
              <a:t>Activity appears in the Activity Timeline</a:t>
            </a:r>
            <a:endParaRPr lang="en-US" noProof="0" dirty="0">
              <a:solidFill>
                <a:schemeClr val="bg1"/>
              </a:solidFill>
              <a:latin typeface="ATT Aleck Sans" panose="020B0503020203020204" pitchFamily="34" charset="0"/>
              <a:cs typeface="ATT Aleck Sans" panose="020B0503020203020204" pitchFamily="34" charset="0"/>
            </a:endParaRPr>
          </a:p>
        </p:txBody>
      </p:sp>
      <p:pic>
        <p:nvPicPr>
          <p:cNvPr id="2112" name="Graphic 2111">
            <a:extLst>
              <a:ext uri="{FF2B5EF4-FFF2-40B4-BE49-F238E27FC236}">
                <a16:creationId xmlns:a16="http://schemas.microsoft.com/office/drawing/2014/main" id="{AFB0EFAF-5697-A209-B937-FA9D1162A0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80690" y="2355732"/>
            <a:ext cx="685800" cy="685800"/>
          </a:xfrm>
          <a:prstGeom prst="rect">
            <a:avLst/>
          </a:prstGeom>
        </p:spPr>
      </p:pic>
      <p:pic>
        <p:nvPicPr>
          <p:cNvPr id="2113" name="Graphic 2112">
            <a:extLst>
              <a:ext uri="{FF2B5EF4-FFF2-40B4-BE49-F238E27FC236}">
                <a16:creationId xmlns:a16="http://schemas.microsoft.com/office/drawing/2014/main" id="{1D07FBDE-D5FB-8EC8-D6F7-497660A2407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4432819" y="2355732"/>
            <a:ext cx="685800" cy="685800"/>
          </a:xfrm>
          <a:prstGeom prst="rect">
            <a:avLst/>
          </a:prstGeom>
        </p:spPr>
      </p:pic>
      <p:pic>
        <p:nvPicPr>
          <p:cNvPr id="2114" name="Graphic 2113">
            <a:extLst>
              <a:ext uri="{FF2B5EF4-FFF2-40B4-BE49-F238E27FC236}">
                <a16:creationId xmlns:a16="http://schemas.microsoft.com/office/drawing/2014/main" id="{325AE2F1-2CF1-4ABB-C2B1-F9831CD8BC4F}"/>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097351" y="2355732"/>
            <a:ext cx="685800" cy="685800"/>
          </a:xfrm>
          <a:prstGeom prst="rect">
            <a:avLst/>
          </a:prstGeom>
        </p:spPr>
      </p:pic>
      <p:pic>
        <p:nvPicPr>
          <p:cNvPr id="2115" name="Graphic 2114">
            <a:extLst>
              <a:ext uri="{FF2B5EF4-FFF2-40B4-BE49-F238E27FC236}">
                <a16:creationId xmlns:a16="http://schemas.microsoft.com/office/drawing/2014/main" id="{068AD629-CAA2-5498-A37E-6C3E2CA56B3E}"/>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799273" y="2333610"/>
            <a:ext cx="685800" cy="685800"/>
          </a:xfrm>
          <a:prstGeom prst="rect">
            <a:avLst/>
          </a:prstGeom>
        </p:spPr>
      </p:pic>
      <p:sp>
        <p:nvSpPr>
          <p:cNvPr id="3" name="Title 2">
            <a:extLst>
              <a:ext uri="{FF2B5EF4-FFF2-40B4-BE49-F238E27FC236}">
                <a16:creationId xmlns:a16="http://schemas.microsoft.com/office/drawing/2014/main" id="{6D8DFF95-6DC1-1E27-DB43-8D3B4BBE8CC1}"/>
              </a:ext>
            </a:extLst>
          </p:cNvPr>
          <p:cNvSpPr>
            <a:spLocks noGrp="1"/>
          </p:cNvSpPr>
          <p:nvPr>
            <p:ph type="title"/>
          </p:nvPr>
        </p:nvSpPr>
        <p:spPr/>
        <p:txBody>
          <a:bodyPr/>
          <a:lstStyle/>
          <a:p>
            <a:r>
              <a:rPr lang="en-US" dirty="0"/>
              <a:t>How to log an activity in Salesforce</a:t>
            </a:r>
            <a:endParaRPr lang="en-IN" dirty="0"/>
          </a:p>
        </p:txBody>
      </p:sp>
    </p:spTree>
    <p:custDataLst>
      <p:tags r:id="rId1"/>
    </p:custDataLst>
    <p:extLst>
      <p:ext uri="{BB962C8B-B14F-4D97-AF65-F5344CB8AC3E}">
        <p14:creationId xmlns:p14="http://schemas.microsoft.com/office/powerpoint/2010/main" val="3040746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450FE-560F-4CA9-573E-3DDD2653AC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C6EABB-7490-A35A-1A16-1B2398E48161}"/>
              </a:ext>
            </a:extLst>
          </p:cNvPr>
          <p:cNvSpPr>
            <a:spLocks noGrp="1"/>
          </p:cNvSpPr>
          <p:nvPr>
            <p:ph type="title"/>
          </p:nvPr>
        </p:nvSpPr>
        <p:spPr/>
        <p:txBody>
          <a:bodyPr>
            <a:normAutofit/>
          </a:bodyPr>
          <a:lstStyle/>
          <a:p>
            <a:r>
              <a:rPr lang="en-US"/>
              <a:t>Activity: Log the correct activity</a:t>
            </a:r>
            <a:endParaRPr lang="en-IN"/>
          </a:p>
        </p:txBody>
      </p:sp>
      <p:sp>
        <p:nvSpPr>
          <p:cNvPr id="7" name="Title 1">
            <a:extLst>
              <a:ext uri="{FF2B5EF4-FFF2-40B4-BE49-F238E27FC236}">
                <a16:creationId xmlns:a16="http://schemas.microsoft.com/office/drawing/2014/main" id="{F7A0E1CE-F329-59E1-8D2C-A6BDC221EA44}"/>
              </a:ext>
            </a:extLst>
          </p:cNvPr>
          <p:cNvSpPr txBox="1">
            <a:spLocks/>
          </p:cNvSpPr>
          <p:nvPr/>
        </p:nvSpPr>
        <p:spPr>
          <a:xfrm>
            <a:off x="684530" y="1007175"/>
            <a:ext cx="5411470" cy="393954"/>
          </a:xfrm>
          <a:prstGeom prst="rect">
            <a:avLst/>
          </a:prstGeom>
          <a:effectLst/>
        </p:spPr>
        <p:txBody>
          <a:bodyPr vert="horz" wrap="square" lIns="0" tIns="0" rIns="0" bIns="0" rtlCol="0" anchor="ctr" anchorCtr="0">
            <a:noAutofit/>
          </a:bodyPr>
          <a:lstStyle>
            <a:lvl1pPr algn="l" defTabSz="914400" rtl="0" eaLnBrk="1" latinLnBrk="0" hangingPunct="1">
              <a:lnSpc>
                <a:spcPct val="90000"/>
              </a:lnSpc>
              <a:spcBef>
                <a:spcPct val="0"/>
              </a:spcBef>
              <a:buNone/>
              <a:defRPr lang="en-US" sz="3200" b="0" i="0" kern="120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a:lnSpc>
                <a:spcPct val="80000"/>
              </a:lnSpc>
            </a:pPr>
            <a:endParaRPr lang="en-IN"/>
          </a:p>
        </p:txBody>
      </p:sp>
      <p:sp>
        <p:nvSpPr>
          <p:cNvPr id="2" name="Rectangle: Rounded Corners 1">
            <a:extLst>
              <a:ext uri="{FF2B5EF4-FFF2-40B4-BE49-F238E27FC236}">
                <a16:creationId xmlns:a16="http://schemas.microsoft.com/office/drawing/2014/main" id="{CB8560E6-7E9A-37A8-7EF4-2E11290BCBA3}"/>
              </a:ext>
            </a:extLst>
          </p:cNvPr>
          <p:cNvSpPr/>
          <p:nvPr/>
        </p:nvSpPr>
        <p:spPr>
          <a:xfrm>
            <a:off x="-11575" y="1169891"/>
            <a:ext cx="7296911" cy="1099308"/>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a:solidFill>
                <a:schemeClr val="tx1"/>
              </a:solidFill>
              <a:latin typeface="ATT Aleck Sans" panose="020B0503020203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15E6845-8C41-C2BC-66C3-4335AEF98172}"/>
              </a:ext>
            </a:extLst>
          </p:cNvPr>
          <p:cNvSpPr txBox="1"/>
          <p:nvPr/>
        </p:nvSpPr>
        <p:spPr>
          <a:xfrm>
            <a:off x="544349" y="1257880"/>
            <a:ext cx="5961237" cy="923330"/>
          </a:xfrm>
          <a:prstGeom prst="rect">
            <a:avLst/>
          </a:prstGeom>
          <a:noFill/>
        </p:spPr>
        <p:txBody>
          <a:bodyPr wrap="square">
            <a:spAutoFit/>
          </a:bodyPr>
          <a:lstStyle/>
          <a:p>
            <a:pPr>
              <a:spcBef>
                <a:spcPts val="600"/>
              </a:spcBef>
              <a:spcAft>
                <a:spcPts val="600"/>
              </a:spcAft>
            </a:pPr>
            <a:r>
              <a:rPr lang="en-US">
                <a:solidFill>
                  <a:schemeClr val="tx1"/>
                </a:solidFill>
                <a:latin typeface="ATT Aleck Sans" panose="020B0503020203020204" pitchFamily="34" charset="0"/>
                <a:ea typeface="Calibri" panose="020F0502020204030204" pitchFamily="34" charset="0"/>
                <a:cs typeface="Arial" panose="020B0604020202020204" pitchFamily="34" charset="0"/>
              </a:rPr>
              <a:t>A business manager requests information about upgrading connectivity. A short call confirms interest, and a follow-up meeting is scheduled.</a:t>
            </a:r>
          </a:p>
        </p:txBody>
      </p:sp>
      <p:sp>
        <p:nvSpPr>
          <p:cNvPr id="103" name="TextBox 102">
            <a:extLst>
              <a:ext uri="{FF2B5EF4-FFF2-40B4-BE49-F238E27FC236}">
                <a16:creationId xmlns:a16="http://schemas.microsoft.com/office/drawing/2014/main" id="{D83C7D2C-A645-8FC5-B55F-04EEB5D54F13}"/>
              </a:ext>
            </a:extLst>
          </p:cNvPr>
          <p:cNvSpPr txBox="1"/>
          <p:nvPr/>
        </p:nvSpPr>
        <p:spPr>
          <a:xfrm>
            <a:off x="1228365" y="3660997"/>
            <a:ext cx="1570965" cy="553998"/>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Call </a:t>
            </a:r>
          </a:p>
          <a:p>
            <a:pPr algn="ctr"/>
            <a:r>
              <a:rPr lang="en-US">
                <a:solidFill>
                  <a:schemeClr val="bg1"/>
                </a:solidFill>
                <a:latin typeface="ATT Aleck Sans Medium" panose="020B0603020203020204" pitchFamily="34" charset="0"/>
                <a:cs typeface="ATT Aleck Sans Medium" panose="020B0603020203020204" pitchFamily="34" charset="0"/>
              </a:rPr>
              <a:t>summary</a:t>
            </a:r>
            <a:endParaRPr lang="en-US" noProof="0">
              <a:solidFill>
                <a:schemeClr val="bg1"/>
              </a:solidFill>
              <a:latin typeface="ATT Aleck Sans Medium" panose="020B0603020203020204" pitchFamily="34" charset="0"/>
              <a:cs typeface="ATT Aleck Sans Medium" panose="020B0603020203020204" pitchFamily="34" charset="0"/>
            </a:endParaRPr>
          </a:p>
        </p:txBody>
      </p:sp>
      <p:sp>
        <p:nvSpPr>
          <p:cNvPr id="104" name="TextBox 103">
            <a:extLst>
              <a:ext uri="{FF2B5EF4-FFF2-40B4-BE49-F238E27FC236}">
                <a16:creationId xmlns:a16="http://schemas.microsoft.com/office/drawing/2014/main" id="{9C17F4D0-E2F1-49D0-13ED-F219100484DB}"/>
              </a:ext>
            </a:extLst>
          </p:cNvPr>
          <p:cNvSpPr txBox="1"/>
          <p:nvPr/>
        </p:nvSpPr>
        <p:spPr>
          <a:xfrm>
            <a:off x="3826218" y="3660997"/>
            <a:ext cx="1945306" cy="553998"/>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Meeting scheduled</a:t>
            </a:r>
            <a:endParaRPr lang="en-US" i="0" u="none" strike="noStrike" kern="1200" noProof="0">
              <a:solidFill>
                <a:schemeClr val="bg1"/>
              </a:solidFill>
              <a:effectLst/>
              <a:latin typeface="ATT Aleck Sans Medium" panose="020B0603020203020204" pitchFamily="34" charset="0"/>
              <a:cs typeface="ATT Aleck Sans Medium" panose="020B0603020203020204" pitchFamily="34" charset="0"/>
            </a:endParaRPr>
          </a:p>
        </p:txBody>
      </p:sp>
      <p:sp>
        <p:nvSpPr>
          <p:cNvPr id="109" name="TextBox 108">
            <a:extLst>
              <a:ext uri="{FF2B5EF4-FFF2-40B4-BE49-F238E27FC236}">
                <a16:creationId xmlns:a16="http://schemas.microsoft.com/office/drawing/2014/main" id="{8FE93FF3-B19A-2419-CA13-CD1DF0630740}"/>
              </a:ext>
            </a:extLst>
          </p:cNvPr>
          <p:cNvSpPr txBox="1"/>
          <p:nvPr/>
        </p:nvSpPr>
        <p:spPr>
          <a:xfrm>
            <a:off x="1164110" y="5592729"/>
            <a:ext cx="1792373" cy="553998"/>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Updated BANT details</a:t>
            </a:r>
            <a:endParaRPr lang="en-US" noProof="0">
              <a:solidFill>
                <a:schemeClr val="bg1"/>
              </a:solidFill>
              <a:latin typeface="ATT Aleck Sans Medium" panose="020B0603020203020204" pitchFamily="34" charset="0"/>
              <a:cs typeface="ATT Aleck Sans Medium" panose="020B0603020203020204" pitchFamily="34" charset="0"/>
            </a:endParaRPr>
          </a:p>
        </p:txBody>
      </p:sp>
      <p:sp>
        <p:nvSpPr>
          <p:cNvPr id="110" name="TextBox 109">
            <a:extLst>
              <a:ext uri="{FF2B5EF4-FFF2-40B4-BE49-F238E27FC236}">
                <a16:creationId xmlns:a16="http://schemas.microsoft.com/office/drawing/2014/main" id="{5433411E-08FB-F19F-0928-19C126E2CA32}"/>
              </a:ext>
            </a:extLst>
          </p:cNvPr>
          <p:cNvSpPr txBox="1"/>
          <p:nvPr/>
        </p:nvSpPr>
        <p:spPr>
          <a:xfrm>
            <a:off x="3799236" y="5592729"/>
            <a:ext cx="1971610" cy="553998"/>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Stage</a:t>
            </a:r>
          </a:p>
          <a:p>
            <a:pPr algn="ctr"/>
            <a:r>
              <a:rPr lang="en-US">
                <a:solidFill>
                  <a:schemeClr val="bg1"/>
                </a:solidFill>
                <a:latin typeface="ATT Aleck Sans Medium" panose="020B0603020203020204" pitchFamily="34" charset="0"/>
                <a:cs typeface="ATT Aleck Sans Medium" panose="020B0603020203020204" pitchFamily="34" charset="0"/>
              </a:rPr>
              <a:t> placement</a:t>
            </a:r>
            <a:endParaRPr lang="en-US" noProof="0">
              <a:solidFill>
                <a:schemeClr val="bg1"/>
              </a:solidFill>
              <a:latin typeface="ATT Aleck Sans Medium" panose="020B0603020203020204" pitchFamily="34" charset="0"/>
              <a:cs typeface="ATT Aleck Sans Medium" panose="020B0603020203020204" pitchFamily="34" charset="0"/>
            </a:endParaRPr>
          </a:p>
        </p:txBody>
      </p:sp>
      <p:grpSp>
        <p:nvGrpSpPr>
          <p:cNvPr id="11" name="Group 10">
            <a:extLst>
              <a:ext uri="{FF2B5EF4-FFF2-40B4-BE49-F238E27FC236}">
                <a16:creationId xmlns:a16="http://schemas.microsoft.com/office/drawing/2014/main" id="{83950BFF-073A-C594-CEF1-FF845BCFED29}"/>
              </a:ext>
            </a:extLst>
          </p:cNvPr>
          <p:cNvGrpSpPr/>
          <p:nvPr/>
        </p:nvGrpSpPr>
        <p:grpSpPr>
          <a:xfrm>
            <a:off x="1493379" y="2430693"/>
            <a:ext cx="1133836" cy="1124489"/>
            <a:chOff x="2202541" y="2626141"/>
            <a:chExt cx="1945467" cy="1980719"/>
          </a:xfrm>
        </p:grpSpPr>
        <p:sp>
          <p:nvSpPr>
            <p:cNvPr id="24" name="Oval 23">
              <a:extLst>
                <a:ext uri="{FF2B5EF4-FFF2-40B4-BE49-F238E27FC236}">
                  <a16:creationId xmlns:a16="http://schemas.microsoft.com/office/drawing/2014/main" id="{3947DEF9-499B-E2EC-562C-DFDE8C157AE3}"/>
                </a:ext>
              </a:extLst>
            </p:cNvPr>
            <p:cNvSpPr/>
            <p:nvPr/>
          </p:nvSpPr>
          <p:spPr>
            <a:xfrm flipH="1">
              <a:off x="2417016" y="2837238"/>
              <a:ext cx="1519896" cy="1519895"/>
            </a:xfrm>
            <a:prstGeom prst="ellipse">
              <a:avLst/>
            </a:prstGeom>
            <a:solidFill>
              <a:schemeClr val="bg1"/>
            </a:solidFill>
            <a:ln>
              <a:solidFill>
                <a:srgbClr val="00B0F0"/>
              </a:solidFill>
            </a:ln>
            <a:effectLst>
              <a:outerShdw blurRad="63500"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25" name="Oval 24">
              <a:extLst>
                <a:ext uri="{FF2B5EF4-FFF2-40B4-BE49-F238E27FC236}">
                  <a16:creationId xmlns:a16="http://schemas.microsoft.com/office/drawing/2014/main" id="{D3524E04-FB08-D1F1-EDC7-E188A4BA7FA3}"/>
                </a:ext>
              </a:extLst>
            </p:cNvPr>
            <p:cNvSpPr/>
            <p:nvPr/>
          </p:nvSpPr>
          <p:spPr>
            <a:xfrm flipH="1">
              <a:off x="2205919" y="2626141"/>
              <a:ext cx="1942089" cy="1942088"/>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26" name="Arc 25">
              <a:extLst>
                <a:ext uri="{FF2B5EF4-FFF2-40B4-BE49-F238E27FC236}">
                  <a16:creationId xmlns:a16="http://schemas.microsoft.com/office/drawing/2014/main" id="{54D8E8DC-1DA6-A797-4D51-F6E67B217F57}"/>
                </a:ext>
              </a:extLst>
            </p:cNvPr>
            <p:cNvSpPr/>
            <p:nvPr/>
          </p:nvSpPr>
          <p:spPr>
            <a:xfrm flipH="1">
              <a:off x="2202541" y="2626141"/>
              <a:ext cx="1945467" cy="1945466"/>
            </a:xfrm>
            <a:prstGeom prst="arc">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27" name="Arc 26">
              <a:extLst>
                <a:ext uri="{FF2B5EF4-FFF2-40B4-BE49-F238E27FC236}">
                  <a16:creationId xmlns:a16="http://schemas.microsoft.com/office/drawing/2014/main" id="{DB39DE86-A577-A291-1F85-46C7E072AD66}"/>
                </a:ext>
              </a:extLst>
            </p:cNvPr>
            <p:cNvSpPr/>
            <p:nvPr/>
          </p:nvSpPr>
          <p:spPr>
            <a:xfrm flipH="1">
              <a:off x="2202541" y="2626141"/>
              <a:ext cx="1945467" cy="1945466"/>
            </a:xfrm>
            <a:prstGeom prst="arc">
              <a:avLst>
                <a:gd name="adj1" fmla="val 5406325"/>
                <a:gd name="adj2" fmla="val 10799249"/>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29" name="Oval 28">
              <a:extLst>
                <a:ext uri="{FF2B5EF4-FFF2-40B4-BE49-F238E27FC236}">
                  <a16:creationId xmlns:a16="http://schemas.microsoft.com/office/drawing/2014/main" id="{627D7830-8503-8D50-6C77-9219E36FA2BB}"/>
                </a:ext>
              </a:extLst>
            </p:cNvPr>
            <p:cNvSpPr/>
            <p:nvPr/>
          </p:nvSpPr>
          <p:spPr>
            <a:xfrm flipH="1">
              <a:off x="2448680" y="4466128"/>
              <a:ext cx="140732" cy="140732"/>
            </a:xfrm>
            <a:prstGeom prst="ellipse">
              <a:avLst/>
            </a:prstGeom>
            <a:noFill/>
            <a:ln w="12700">
              <a:solidFill>
                <a:srgbClr val="009FDB">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grpSp>
      <p:grpSp>
        <p:nvGrpSpPr>
          <p:cNvPr id="30" name="Group 29">
            <a:extLst>
              <a:ext uri="{FF2B5EF4-FFF2-40B4-BE49-F238E27FC236}">
                <a16:creationId xmlns:a16="http://schemas.microsoft.com/office/drawing/2014/main" id="{1F11927E-8B34-F391-A87B-F61963AEA5D9}"/>
              </a:ext>
            </a:extLst>
          </p:cNvPr>
          <p:cNvGrpSpPr/>
          <p:nvPr/>
        </p:nvGrpSpPr>
        <p:grpSpPr>
          <a:xfrm>
            <a:off x="1493379" y="4338232"/>
            <a:ext cx="1133836" cy="1124489"/>
            <a:chOff x="2202541" y="2626141"/>
            <a:chExt cx="1945467" cy="1980719"/>
          </a:xfrm>
        </p:grpSpPr>
        <p:sp>
          <p:nvSpPr>
            <p:cNvPr id="31" name="Oval 30">
              <a:extLst>
                <a:ext uri="{FF2B5EF4-FFF2-40B4-BE49-F238E27FC236}">
                  <a16:creationId xmlns:a16="http://schemas.microsoft.com/office/drawing/2014/main" id="{6742D93A-7F68-5D23-7857-51B148D0BED3}"/>
                </a:ext>
              </a:extLst>
            </p:cNvPr>
            <p:cNvSpPr/>
            <p:nvPr/>
          </p:nvSpPr>
          <p:spPr>
            <a:xfrm flipH="1">
              <a:off x="2417016" y="2837238"/>
              <a:ext cx="1519896" cy="1519895"/>
            </a:xfrm>
            <a:prstGeom prst="ellipse">
              <a:avLst/>
            </a:prstGeom>
            <a:solidFill>
              <a:schemeClr val="bg1"/>
            </a:solidFill>
            <a:ln>
              <a:solidFill>
                <a:srgbClr val="00B0F0"/>
              </a:solidFill>
            </a:ln>
            <a:effectLst>
              <a:outerShdw blurRad="63500"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32" name="Oval 31">
              <a:extLst>
                <a:ext uri="{FF2B5EF4-FFF2-40B4-BE49-F238E27FC236}">
                  <a16:creationId xmlns:a16="http://schemas.microsoft.com/office/drawing/2014/main" id="{4AF6CBC5-B203-AFBF-BB0C-DBC8643F6D9F}"/>
                </a:ext>
              </a:extLst>
            </p:cNvPr>
            <p:cNvSpPr/>
            <p:nvPr/>
          </p:nvSpPr>
          <p:spPr>
            <a:xfrm flipH="1">
              <a:off x="2205919" y="2626141"/>
              <a:ext cx="1942089" cy="1942088"/>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33" name="Arc 32">
              <a:extLst>
                <a:ext uri="{FF2B5EF4-FFF2-40B4-BE49-F238E27FC236}">
                  <a16:creationId xmlns:a16="http://schemas.microsoft.com/office/drawing/2014/main" id="{D2F001F1-D99B-AEC7-42C4-A65CAA83E798}"/>
                </a:ext>
              </a:extLst>
            </p:cNvPr>
            <p:cNvSpPr/>
            <p:nvPr/>
          </p:nvSpPr>
          <p:spPr>
            <a:xfrm flipH="1">
              <a:off x="2202541" y="2626141"/>
              <a:ext cx="1945467" cy="1945466"/>
            </a:xfrm>
            <a:prstGeom prst="arc">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34" name="Arc 33">
              <a:extLst>
                <a:ext uri="{FF2B5EF4-FFF2-40B4-BE49-F238E27FC236}">
                  <a16:creationId xmlns:a16="http://schemas.microsoft.com/office/drawing/2014/main" id="{7F3D9133-C983-0CEA-B5C5-C14DCDC50D68}"/>
                </a:ext>
              </a:extLst>
            </p:cNvPr>
            <p:cNvSpPr/>
            <p:nvPr/>
          </p:nvSpPr>
          <p:spPr>
            <a:xfrm flipH="1">
              <a:off x="2202541" y="2626141"/>
              <a:ext cx="1945467" cy="1945466"/>
            </a:xfrm>
            <a:prstGeom prst="arc">
              <a:avLst>
                <a:gd name="adj1" fmla="val 5406325"/>
                <a:gd name="adj2" fmla="val 10799249"/>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35" name="Oval 34">
              <a:extLst>
                <a:ext uri="{FF2B5EF4-FFF2-40B4-BE49-F238E27FC236}">
                  <a16:creationId xmlns:a16="http://schemas.microsoft.com/office/drawing/2014/main" id="{9725F836-1737-8C68-4D52-F3D0E6FEEE14}"/>
                </a:ext>
              </a:extLst>
            </p:cNvPr>
            <p:cNvSpPr/>
            <p:nvPr/>
          </p:nvSpPr>
          <p:spPr>
            <a:xfrm flipH="1">
              <a:off x="2448680" y="4466128"/>
              <a:ext cx="140732" cy="140732"/>
            </a:xfrm>
            <a:prstGeom prst="ellipse">
              <a:avLst/>
            </a:prstGeom>
            <a:noFill/>
            <a:ln w="12700">
              <a:solidFill>
                <a:srgbClr val="009FDB">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grpSp>
      <p:grpSp>
        <p:nvGrpSpPr>
          <p:cNvPr id="36" name="Group 35">
            <a:extLst>
              <a:ext uri="{FF2B5EF4-FFF2-40B4-BE49-F238E27FC236}">
                <a16:creationId xmlns:a16="http://schemas.microsoft.com/office/drawing/2014/main" id="{A0B02E9B-03FA-DC36-35E4-CA13DFB78E4C}"/>
              </a:ext>
            </a:extLst>
          </p:cNvPr>
          <p:cNvGrpSpPr/>
          <p:nvPr/>
        </p:nvGrpSpPr>
        <p:grpSpPr>
          <a:xfrm>
            <a:off x="4236249" y="2430693"/>
            <a:ext cx="1133836" cy="1124489"/>
            <a:chOff x="2202541" y="2626141"/>
            <a:chExt cx="1945467" cy="1980719"/>
          </a:xfrm>
        </p:grpSpPr>
        <p:sp>
          <p:nvSpPr>
            <p:cNvPr id="37" name="Oval 36">
              <a:extLst>
                <a:ext uri="{FF2B5EF4-FFF2-40B4-BE49-F238E27FC236}">
                  <a16:creationId xmlns:a16="http://schemas.microsoft.com/office/drawing/2014/main" id="{67EED33F-B83D-9DF7-AFA6-D5C83B6E94F0}"/>
                </a:ext>
              </a:extLst>
            </p:cNvPr>
            <p:cNvSpPr/>
            <p:nvPr/>
          </p:nvSpPr>
          <p:spPr>
            <a:xfrm flipH="1">
              <a:off x="2417016" y="2837238"/>
              <a:ext cx="1519896" cy="1519895"/>
            </a:xfrm>
            <a:prstGeom prst="ellipse">
              <a:avLst/>
            </a:prstGeom>
            <a:solidFill>
              <a:schemeClr val="bg1"/>
            </a:solidFill>
            <a:ln>
              <a:solidFill>
                <a:srgbClr val="00B0F0"/>
              </a:solidFill>
            </a:ln>
            <a:effectLst>
              <a:outerShdw blurRad="63500"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38" name="Oval 37">
              <a:extLst>
                <a:ext uri="{FF2B5EF4-FFF2-40B4-BE49-F238E27FC236}">
                  <a16:creationId xmlns:a16="http://schemas.microsoft.com/office/drawing/2014/main" id="{0F9F1EF9-E9F5-A33F-EC15-B678F74ECC01}"/>
                </a:ext>
              </a:extLst>
            </p:cNvPr>
            <p:cNvSpPr/>
            <p:nvPr/>
          </p:nvSpPr>
          <p:spPr>
            <a:xfrm flipH="1">
              <a:off x="2205919" y="2626141"/>
              <a:ext cx="1942089" cy="1942088"/>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39" name="Arc 38">
              <a:extLst>
                <a:ext uri="{FF2B5EF4-FFF2-40B4-BE49-F238E27FC236}">
                  <a16:creationId xmlns:a16="http://schemas.microsoft.com/office/drawing/2014/main" id="{65259F06-C41E-F05D-4B55-711537CE2A46}"/>
                </a:ext>
              </a:extLst>
            </p:cNvPr>
            <p:cNvSpPr/>
            <p:nvPr/>
          </p:nvSpPr>
          <p:spPr>
            <a:xfrm flipH="1">
              <a:off x="2202541" y="2626141"/>
              <a:ext cx="1945467" cy="1945466"/>
            </a:xfrm>
            <a:prstGeom prst="arc">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40" name="Arc 39">
              <a:extLst>
                <a:ext uri="{FF2B5EF4-FFF2-40B4-BE49-F238E27FC236}">
                  <a16:creationId xmlns:a16="http://schemas.microsoft.com/office/drawing/2014/main" id="{8464F47D-DB0F-0E29-2A15-9376C3DEF3C2}"/>
                </a:ext>
              </a:extLst>
            </p:cNvPr>
            <p:cNvSpPr/>
            <p:nvPr/>
          </p:nvSpPr>
          <p:spPr>
            <a:xfrm flipH="1">
              <a:off x="2202541" y="2626141"/>
              <a:ext cx="1945467" cy="1945466"/>
            </a:xfrm>
            <a:prstGeom prst="arc">
              <a:avLst>
                <a:gd name="adj1" fmla="val 5406325"/>
                <a:gd name="adj2" fmla="val 10799249"/>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41" name="Oval 40">
              <a:extLst>
                <a:ext uri="{FF2B5EF4-FFF2-40B4-BE49-F238E27FC236}">
                  <a16:creationId xmlns:a16="http://schemas.microsoft.com/office/drawing/2014/main" id="{765375EF-C2F5-AF28-E98A-F3049EA849E3}"/>
                </a:ext>
              </a:extLst>
            </p:cNvPr>
            <p:cNvSpPr/>
            <p:nvPr/>
          </p:nvSpPr>
          <p:spPr>
            <a:xfrm flipH="1">
              <a:off x="2448680" y="4466128"/>
              <a:ext cx="140732" cy="140732"/>
            </a:xfrm>
            <a:prstGeom prst="ellipse">
              <a:avLst/>
            </a:prstGeom>
            <a:noFill/>
            <a:ln w="12700">
              <a:solidFill>
                <a:srgbClr val="009FDB">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grpSp>
      <p:grpSp>
        <p:nvGrpSpPr>
          <p:cNvPr id="42" name="Group 41">
            <a:extLst>
              <a:ext uri="{FF2B5EF4-FFF2-40B4-BE49-F238E27FC236}">
                <a16:creationId xmlns:a16="http://schemas.microsoft.com/office/drawing/2014/main" id="{04746D0B-A832-25DA-2D74-39798F100307}"/>
              </a:ext>
            </a:extLst>
          </p:cNvPr>
          <p:cNvGrpSpPr/>
          <p:nvPr/>
        </p:nvGrpSpPr>
        <p:grpSpPr>
          <a:xfrm>
            <a:off x="4236249" y="4338232"/>
            <a:ext cx="1133836" cy="1124489"/>
            <a:chOff x="2202541" y="2626141"/>
            <a:chExt cx="1945467" cy="1980719"/>
          </a:xfrm>
        </p:grpSpPr>
        <p:sp>
          <p:nvSpPr>
            <p:cNvPr id="43" name="Oval 42">
              <a:extLst>
                <a:ext uri="{FF2B5EF4-FFF2-40B4-BE49-F238E27FC236}">
                  <a16:creationId xmlns:a16="http://schemas.microsoft.com/office/drawing/2014/main" id="{169F4080-E58D-06C7-5CFE-88E658387B14}"/>
                </a:ext>
              </a:extLst>
            </p:cNvPr>
            <p:cNvSpPr/>
            <p:nvPr/>
          </p:nvSpPr>
          <p:spPr>
            <a:xfrm flipH="1">
              <a:off x="2417016" y="2837238"/>
              <a:ext cx="1519896" cy="1519895"/>
            </a:xfrm>
            <a:prstGeom prst="ellipse">
              <a:avLst/>
            </a:prstGeom>
            <a:solidFill>
              <a:schemeClr val="bg1"/>
            </a:solidFill>
            <a:ln>
              <a:solidFill>
                <a:srgbClr val="00B0F0"/>
              </a:solidFill>
            </a:ln>
            <a:effectLst>
              <a:outerShdw blurRad="63500" sx="102000" sy="102000" algn="ctr"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44" name="Oval 43">
              <a:extLst>
                <a:ext uri="{FF2B5EF4-FFF2-40B4-BE49-F238E27FC236}">
                  <a16:creationId xmlns:a16="http://schemas.microsoft.com/office/drawing/2014/main" id="{BB155C48-3A33-203F-41DD-DC1C8F3B377B}"/>
                </a:ext>
              </a:extLst>
            </p:cNvPr>
            <p:cNvSpPr/>
            <p:nvPr/>
          </p:nvSpPr>
          <p:spPr>
            <a:xfrm flipH="1">
              <a:off x="2205919" y="2626141"/>
              <a:ext cx="1942089" cy="1942088"/>
            </a:xfrm>
            <a:prstGeom prst="ellipse">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sp>
          <p:nvSpPr>
            <p:cNvPr id="45" name="Arc 44">
              <a:extLst>
                <a:ext uri="{FF2B5EF4-FFF2-40B4-BE49-F238E27FC236}">
                  <a16:creationId xmlns:a16="http://schemas.microsoft.com/office/drawing/2014/main" id="{0BC7510E-ED94-A328-858F-4216C46F028A}"/>
                </a:ext>
              </a:extLst>
            </p:cNvPr>
            <p:cNvSpPr/>
            <p:nvPr/>
          </p:nvSpPr>
          <p:spPr>
            <a:xfrm flipH="1">
              <a:off x="2202541" y="2626141"/>
              <a:ext cx="1945467" cy="1945466"/>
            </a:xfrm>
            <a:prstGeom prst="arc">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46" name="Arc 45">
              <a:extLst>
                <a:ext uri="{FF2B5EF4-FFF2-40B4-BE49-F238E27FC236}">
                  <a16:creationId xmlns:a16="http://schemas.microsoft.com/office/drawing/2014/main" id="{19249CAF-F109-3C5E-BB1A-755B169FFFF7}"/>
                </a:ext>
              </a:extLst>
            </p:cNvPr>
            <p:cNvSpPr/>
            <p:nvPr/>
          </p:nvSpPr>
          <p:spPr>
            <a:xfrm flipH="1">
              <a:off x="2202541" y="2626141"/>
              <a:ext cx="1945467" cy="1945466"/>
            </a:xfrm>
            <a:prstGeom prst="arc">
              <a:avLst>
                <a:gd name="adj1" fmla="val 5406325"/>
                <a:gd name="adj2" fmla="val 10799249"/>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a:latin typeface="ATT Aleck Sans" panose="020B0503020203020204" pitchFamily="34" charset="0"/>
              </a:endParaRPr>
            </a:p>
          </p:txBody>
        </p:sp>
        <p:sp>
          <p:nvSpPr>
            <p:cNvPr id="47" name="Oval 46">
              <a:extLst>
                <a:ext uri="{FF2B5EF4-FFF2-40B4-BE49-F238E27FC236}">
                  <a16:creationId xmlns:a16="http://schemas.microsoft.com/office/drawing/2014/main" id="{F796F5AE-4B10-A5C5-9B60-ABEC484EDDE0}"/>
                </a:ext>
              </a:extLst>
            </p:cNvPr>
            <p:cNvSpPr/>
            <p:nvPr/>
          </p:nvSpPr>
          <p:spPr>
            <a:xfrm flipH="1">
              <a:off x="2448680" y="4466128"/>
              <a:ext cx="140732" cy="140732"/>
            </a:xfrm>
            <a:prstGeom prst="ellipse">
              <a:avLst/>
            </a:prstGeom>
            <a:noFill/>
            <a:ln w="12700">
              <a:solidFill>
                <a:srgbClr val="009FDB">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latin typeface="ATT Aleck Sans" panose="020B0503020203020204" pitchFamily="34" charset="0"/>
              </a:endParaRPr>
            </a:p>
          </p:txBody>
        </p:sp>
      </p:grpSp>
      <p:pic>
        <p:nvPicPr>
          <p:cNvPr id="50" name="Graphic 49">
            <a:extLst>
              <a:ext uri="{FF2B5EF4-FFF2-40B4-BE49-F238E27FC236}">
                <a16:creationId xmlns:a16="http://schemas.microsoft.com/office/drawing/2014/main" id="{79DECFE5-BF93-1C41-D427-EE89EAB792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84049" y="2726291"/>
            <a:ext cx="552493" cy="552493"/>
          </a:xfrm>
          <a:prstGeom prst="rect">
            <a:avLst/>
          </a:prstGeom>
        </p:spPr>
      </p:pic>
      <p:pic>
        <p:nvPicPr>
          <p:cNvPr id="51" name="Graphic 50">
            <a:extLst>
              <a:ext uri="{FF2B5EF4-FFF2-40B4-BE49-F238E27FC236}">
                <a16:creationId xmlns:a16="http://schemas.microsoft.com/office/drawing/2014/main" id="{9E0349ED-F740-D1C6-55E1-FAACD60287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17823" y="2700585"/>
            <a:ext cx="562771" cy="562771"/>
          </a:xfrm>
          <a:prstGeom prst="rect">
            <a:avLst/>
          </a:prstGeom>
        </p:spPr>
      </p:pic>
      <p:pic>
        <p:nvPicPr>
          <p:cNvPr id="81" name="Graphic 80">
            <a:extLst>
              <a:ext uri="{FF2B5EF4-FFF2-40B4-BE49-F238E27FC236}">
                <a16:creationId xmlns:a16="http://schemas.microsoft.com/office/drawing/2014/main" id="{7AF2F037-58CD-9F39-7B1B-C6068C4EC9F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793174" y="4638125"/>
            <a:ext cx="543368" cy="543368"/>
          </a:xfrm>
          <a:prstGeom prst="rect">
            <a:avLst/>
          </a:prstGeom>
        </p:spPr>
      </p:pic>
      <p:pic>
        <p:nvPicPr>
          <p:cNvPr id="53" name="Graphic 52">
            <a:extLst>
              <a:ext uri="{FF2B5EF4-FFF2-40B4-BE49-F238E27FC236}">
                <a16:creationId xmlns:a16="http://schemas.microsoft.com/office/drawing/2014/main" id="{785E9E57-02D6-6969-5243-614E21C21CA4}"/>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4464029" y="4546371"/>
            <a:ext cx="681155" cy="681155"/>
          </a:xfrm>
          <a:prstGeom prst="rect">
            <a:avLst/>
          </a:prstGeom>
        </p:spPr>
      </p:pic>
      <p:pic>
        <p:nvPicPr>
          <p:cNvPr id="54" name="Picture 53">
            <a:extLst>
              <a:ext uri="{FF2B5EF4-FFF2-40B4-BE49-F238E27FC236}">
                <a16:creationId xmlns:a16="http://schemas.microsoft.com/office/drawing/2014/main" id="{7E1686BF-20E2-4265-6D2A-55D7A376806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Tree>
    <p:custDataLst>
      <p:tags r:id="rId1"/>
    </p:custDataLst>
    <p:extLst>
      <p:ext uri="{BB962C8B-B14F-4D97-AF65-F5344CB8AC3E}">
        <p14:creationId xmlns:p14="http://schemas.microsoft.com/office/powerpoint/2010/main" val="11606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3946C-2CE2-FCB6-C662-376E9404D5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AC485B-9B49-75AC-BA5D-BC03696A1DDB}"/>
              </a:ext>
            </a:extLst>
          </p:cNvPr>
          <p:cNvSpPr>
            <a:spLocks noGrp="1"/>
          </p:cNvSpPr>
          <p:nvPr>
            <p:ph type="title"/>
          </p:nvPr>
        </p:nvSpPr>
        <p:spPr/>
        <p:txBody>
          <a:bodyPr>
            <a:normAutofit/>
          </a:bodyPr>
          <a:lstStyle/>
          <a:p>
            <a:r>
              <a:rPr lang="en-US"/>
              <a:t>Activity: Spot the missing update</a:t>
            </a:r>
            <a:endParaRPr lang="en-IN"/>
          </a:p>
        </p:txBody>
      </p:sp>
      <p:sp>
        <p:nvSpPr>
          <p:cNvPr id="7" name="Title 1">
            <a:extLst>
              <a:ext uri="{FF2B5EF4-FFF2-40B4-BE49-F238E27FC236}">
                <a16:creationId xmlns:a16="http://schemas.microsoft.com/office/drawing/2014/main" id="{77C5DC8A-CD9B-9771-811F-BCFBDEAFCB77}"/>
              </a:ext>
            </a:extLst>
          </p:cNvPr>
          <p:cNvSpPr txBox="1">
            <a:spLocks/>
          </p:cNvSpPr>
          <p:nvPr/>
        </p:nvSpPr>
        <p:spPr>
          <a:xfrm>
            <a:off x="684530" y="1007175"/>
            <a:ext cx="5411470" cy="393954"/>
          </a:xfrm>
          <a:prstGeom prst="rect">
            <a:avLst/>
          </a:prstGeom>
          <a:effectLst/>
        </p:spPr>
        <p:txBody>
          <a:bodyPr vert="horz" wrap="square" lIns="0" tIns="0" rIns="0" bIns="0" rtlCol="0" anchor="ctr" anchorCtr="0">
            <a:noAutofit/>
          </a:bodyPr>
          <a:lstStyle>
            <a:lvl1pPr algn="l" defTabSz="914400" rtl="0" eaLnBrk="1" latinLnBrk="0" hangingPunct="1">
              <a:lnSpc>
                <a:spcPct val="90000"/>
              </a:lnSpc>
              <a:spcBef>
                <a:spcPct val="0"/>
              </a:spcBef>
              <a:buNone/>
              <a:defRPr lang="en-US" sz="3200" b="0" i="0" kern="1200" dirty="0">
                <a:solidFill>
                  <a:schemeClr val="bg1"/>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a:lnSpc>
                <a:spcPct val="80000"/>
              </a:lnSpc>
            </a:pPr>
            <a:endParaRPr lang="en-IN"/>
          </a:p>
        </p:txBody>
      </p:sp>
      <p:sp>
        <p:nvSpPr>
          <p:cNvPr id="3" name="TextBox 2">
            <a:extLst>
              <a:ext uri="{FF2B5EF4-FFF2-40B4-BE49-F238E27FC236}">
                <a16:creationId xmlns:a16="http://schemas.microsoft.com/office/drawing/2014/main" id="{04A0B75B-AF82-1B28-C32C-1208B48C0333}"/>
              </a:ext>
            </a:extLst>
          </p:cNvPr>
          <p:cNvSpPr txBox="1"/>
          <p:nvPr/>
        </p:nvSpPr>
        <p:spPr>
          <a:xfrm>
            <a:off x="526649" y="2665038"/>
            <a:ext cx="4667143"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solidFill>
                  <a:schemeClr val="bg1"/>
                </a:solidFill>
                <a:latin typeface="ATT Aleck Sans"/>
                <a:cs typeface="ATT Aleck Sans" panose="020B0503020203020204" pitchFamily="34" charset="0"/>
              </a:rPr>
              <a:t>Spot the missing Salesforce update.</a:t>
            </a:r>
            <a:endParaRPr lang="en-US" dirty="0">
              <a:solidFill>
                <a:schemeClr val="bg1"/>
              </a:solidFill>
              <a:latin typeface="ATT Aleck Sans" panose="020B0503020203020204" pitchFamily="34" charset="0"/>
              <a:cs typeface="ATT Aleck Sans" panose="020B0503020203020204" pitchFamily="34" charset="0"/>
            </a:endParaRPr>
          </a:p>
          <a:p>
            <a:pPr marL="285750" indent="-285750">
              <a:buFont typeface="Arial" panose="020B0604020202020204" pitchFamily="34" charset="0"/>
              <a:buChar char="•"/>
            </a:pPr>
            <a:endParaRPr lang="en-US" dirty="0">
              <a:solidFill>
                <a:schemeClr val="bg1"/>
              </a:solidFill>
              <a:latin typeface="ATT Aleck Sans" panose="020B0503020203020204" pitchFamily="34" charset="0"/>
              <a:cs typeface="ATT Aleck Sans" panose="020B0503020203020204" pitchFamily="34" charset="0"/>
            </a:endParaRPr>
          </a:p>
          <a:p>
            <a:pPr marL="285750" indent="-285750">
              <a:buFont typeface="Arial" panose="020B0604020202020204" pitchFamily="34" charset="0"/>
              <a:buChar char="•"/>
            </a:pPr>
            <a:r>
              <a:rPr lang="en-US" dirty="0">
                <a:solidFill>
                  <a:schemeClr val="bg1"/>
                </a:solidFill>
                <a:latin typeface="ATT Aleck Sans" panose="020B0503020203020204" pitchFamily="34" charset="0"/>
                <a:cs typeface="ATT Aleck Sans" panose="020B0503020203020204" pitchFamily="34" charset="0"/>
              </a:rPr>
              <a:t>What might be incomplete?</a:t>
            </a:r>
          </a:p>
        </p:txBody>
      </p:sp>
      <p:sp>
        <p:nvSpPr>
          <p:cNvPr id="2" name="Rectangle: Rounded Corners 1">
            <a:extLst>
              <a:ext uri="{FF2B5EF4-FFF2-40B4-BE49-F238E27FC236}">
                <a16:creationId xmlns:a16="http://schemas.microsoft.com/office/drawing/2014/main" id="{AF93948E-C70A-BE89-1680-61DFBDF5ECC4}"/>
              </a:ext>
            </a:extLst>
          </p:cNvPr>
          <p:cNvSpPr/>
          <p:nvPr/>
        </p:nvSpPr>
        <p:spPr>
          <a:xfrm>
            <a:off x="-11575" y="1169891"/>
            <a:ext cx="7296911" cy="1099308"/>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endParaRPr lang="en-US">
              <a:solidFill>
                <a:schemeClr val="tx1"/>
              </a:solidFill>
              <a:latin typeface="ATT Aleck Sans" panose="020B0503020203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843465D-DD5A-5CAD-4B0B-95743B46D644}"/>
              </a:ext>
            </a:extLst>
          </p:cNvPr>
          <p:cNvSpPr txBox="1"/>
          <p:nvPr/>
        </p:nvSpPr>
        <p:spPr>
          <a:xfrm>
            <a:off x="544349" y="1257880"/>
            <a:ext cx="5961237" cy="923330"/>
          </a:xfrm>
          <a:prstGeom prst="rect">
            <a:avLst/>
          </a:prstGeom>
          <a:noFill/>
        </p:spPr>
        <p:txBody>
          <a:bodyPr wrap="square">
            <a:spAutoFit/>
          </a:bodyPr>
          <a:lstStyle/>
          <a:p>
            <a:pPr>
              <a:spcBef>
                <a:spcPts val="600"/>
              </a:spcBef>
              <a:spcAft>
                <a:spcPts val="600"/>
              </a:spcAft>
            </a:pPr>
            <a:r>
              <a:rPr lang="en-US" dirty="0">
                <a:solidFill>
                  <a:schemeClr val="tx1"/>
                </a:solidFill>
                <a:latin typeface="ATT Aleck Sans" panose="020B0503020203020204" pitchFamily="34" charset="0"/>
                <a:ea typeface="Calibri" panose="020F0502020204030204" pitchFamily="34" charset="0"/>
                <a:cs typeface="Arial" panose="020B0604020202020204" pitchFamily="34" charset="0"/>
              </a:rPr>
              <a:t>A business manager requests information about upgrading connectivity. A short call confirms interest, and a follow-up meeting is scheduled.</a:t>
            </a:r>
          </a:p>
        </p:txBody>
      </p:sp>
      <p:pic>
        <p:nvPicPr>
          <p:cNvPr id="11" name="Picture 10">
            <a:extLst>
              <a:ext uri="{FF2B5EF4-FFF2-40B4-BE49-F238E27FC236}">
                <a16:creationId xmlns:a16="http://schemas.microsoft.com/office/drawing/2014/main" id="{42C6CF85-A255-F49B-FBC4-EA68A893317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Tree>
    <p:custDataLst>
      <p:tags r:id="rId1"/>
    </p:custDataLst>
    <p:extLst>
      <p:ext uri="{BB962C8B-B14F-4D97-AF65-F5344CB8AC3E}">
        <p14:creationId xmlns:p14="http://schemas.microsoft.com/office/powerpoint/2010/main" val="17017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CF60-CD97-8B5F-927F-6F1269BCA7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7CC15A0-BF87-BF59-E18C-1DF2784DD50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1271" t="2825" r="22072" b="6644"/>
          <a:stretch>
            <a:fillRect/>
          </a:stretch>
        </p:blipFill>
        <p:spPr>
          <a:xfrm>
            <a:off x="6096000" y="-1"/>
            <a:ext cx="6096000" cy="6858001"/>
          </a:xfrm>
          <a:prstGeom prst="rect">
            <a:avLst/>
          </a:prstGeom>
        </p:spPr>
      </p:pic>
      <p:sp>
        <p:nvSpPr>
          <p:cNvPr id="11" name="Title 4">
            <a:extLst>
              <a:ext uri="{FF2B5EF4-FFF2-40B4-BE49-F238E27FC236}">
                <a16:creationId xmlns:a16="http://schemas.microsoft.com/office/drawing/2014/main" id="{4F7C9EE3-8554-CEB0-E61F-8DC2B478D2E2}"/>
              </a:ext>
            </a:extLst>
          </p:cNvPr>
          <p:cNvSpPr txBox="1">
            <a:spLocks/>
          </p:cNvSpPr>
          <p:nvPr/>
        </p:nvSpPr>
        <p:spPr>
          <a:xfrm>
            <a:off x="537698" y="2053039"/>
            <a:ext cx="4412850" cy="743970"/>
          </a:xfrm>
          <a:prstGeom prst="rect">
            <a:avLst/>
          </a:prstGeom>
          <a:solidFill>
            <a:srgbClr val="009FDB"/>
          </a:solidFill>
        </p:spPr>
        <p:txBody>
          <a:bodyPr vert="horz" lIns="0" tIns="45720" rIns="91440" bIns="45720" rtlCol="0" anchor="ctr">
            <a:noAutofit/>
          </a:bodyPr>
          <a:lstStyle>
            <a:defPPr>
              <a:defRPr lang="en-US"/>
            </a:defPPr>
            <a:lvl1pPr>
              <a:lnSpc>
                <a:spcPct val="90000"/>
              </a:lnSpc>
              <a:spcBef>
                <a:spcPct val="0"/>
              </a:spcBef>
              <a:buNone/>
              <a:defRPr sz="3200" b="1" i="0">
                <a:solidFill>
                  <a:srgbClr val="009FDB"/>
                </a:solidFill>
                <a:effectLst/>
                <a:latin typeface="ATT Aleck Sans" panose="020B0503020203020204" pitchFamily="34" charset="0"/>
                <a:ea typeface="ATT Aleck Sans Medium" panose="020B0603020203020204" pitchFamily="34" charset="0"/>
                <a:cs typeface="ATT Aleck Sans" panose="020B0503020203020204" pitchFamily="34" charset="0"/>
              </a:defRPr>
            </a:lvl1pPr>
          </a:lstStyle>
          <a:p>
            <a:pPr defTabSz="457200">
              <a:spcBef>
                <a:spcPts val="0"/>
              </a:spcBef>
              <a:buClr>
                <a:schemeClr val="tx1"/>
              </a:buClr>
              <a:defRPr/>
            </a:pPr>
            <a:r>
              <a:rPr lang="en-US" sz="2900" b="0" spc="-60" noProof="0">
                <a:solidFill>
                  <a:schemeClr val="bg1"/>
                </a:solidFill>
                <a:latin typeface="ATT Aleck Sans Medium" panose="020B0603020203020204" pitchFamily="34" charset="0"/>
                <a:ea typeface="+mn-ea"/>
                <a:cs typeface="ATT Aleck Sans Medium" panose="020B0603020203020204" pitchFamily="34" charset="0"/>
              </a:rPr>
              <a:t>Before you start</a:t>
            </a:r>
          </a:p>
        </p:txBody>
      </p:sp>
      <p:sp>
        <p:nvSpPr>
          <p:cNvPr id="12" name="TextBox 11">
            <a:extLst>
              <a:ext uri="{FF2B5EF4-FFF2-40B4-BE49-F238E27FC236}">
                <a16:creationId xmlns:a16="http://schemas.microsoft.com/office/drawing/2014/main" id="{D16FA5E6-F35B-720A-1263-FDCC40D30005}"/>
              </a:ext>
            </a:extLst>
          </p:cNvPr>
          <p:cNvSpPr txBox="1"/>
          <p:nvPr/>
        </p:nvSpPr>
        <p:spPr>
          <a:xfrm>
            <a:off x="537697" y="2783314"/>
            <a:ext cx="4385131" cy="461663"/>
          </a:xfrm>
          <a:prstGeom prst="rect">
            <a:avLst/>
          </a:prstGeom>
          <a:ln w="25400">
            <a:miter lim="400000"/>
          </a:ln>
        </p:spPr>
        <p:txBody>
          <a:bodyPr wrap="square" lIns="0" tIns="91439" rIns="91440" bIns="91439" anchor="t">
            <a:spAutoFit/>
          </a:bodyPr>
          <a:lstStyle>
            <a:defPPr>
              <a:defRPr lang="en-US"/>
            </a:defPPr>
            <a:lvl1pPr>
              <a:spcBef>
                <a:spcPts val="1000"/>
              </a:spcBef>
              <a:defRPr sz="2000" spc="36">
                <a:latin typeface="ATT Aleck Sans Medium" panose="020B0603020203020204" pitchFamily="34" charset="0"/>
                <a:cs typeface="ATT Aleck Sans Medium" panose="020B0603020203020204" pitchFamily="34" charset="0"/>
              </a:defRPr>
            </a:lvl1pPr>
          </a:lstStyle>
          <a:p>
            <a:r>
              <a:rPr lang="en-US" sz="1800" kern="100" noProof="0">
                <a:solidFill>
                  <a:schemeClr val="bg1"/>
                </a:solidFill>
                <a:latin typeface="ATT Aleck Sans"/>
                <a:ea typeface="Calibri"/>
                <a:cs typeface="ATT Aleck Sans" panose="020B0503020203020204" pitchFamily="34" charset="0"/>
              </a:rPr>
              <a:t>During the session:</a:t>
            </a:r>
          </a:p>
        </p:txBody>
      </p:sp>
      <p:graphicFrame>
        <p:nvGraphicFramePr>
          <p:cNvPr id="13" name="Table 12">
            <a:extLst>
              <a:ext uri="{FF2B5EF4-FFF2-40B4-BE49-F238E27FC236}">
                <a16:creationId xmlns:a16="http://schemas.microsoft.com/office/drawing/2014/main" id="{B1A5638D-223B-16F4-7B36-C5F3145348A2}"/>
              </a:ext>
            </a:extLst>
          </p:cNvPr>
          <p:cNvGraphicFramePr>
            <a:graphicFrameLocks noGrp="1"/>
          </p:cNvGraphicFramePr>
          <p:nvPr>
            <p:extLst>
              <p:ext uri="{D42A27DB-BD31-4B8C-83A1-F6EECF244321}">
                <p14:modId xmlns:p14="http://schemas.microsoft.com/office/powerpoint/2010/main" val="370485743"/>
              </p:ext>
            </p:extLst>
          </p:nvPr>
        </p:nvGraphicFramePr>
        <p:xfrm>
          <a:off x="561828" y="3425896"/>
          <a:ext cx="4076682" cy="2160000"/>
        </p:xfrm>
        <a:graphic>
          <a:graphicData uri="http://schemas.openxmlformats.org/drawingml/2006/table">
            <a:tbl>
              <a:tblPr firstRow="1" bandRow="1">
                <a:tableStyleId>{2D5ABB26-0587-4C30-8999-92F81FD0307C}</a:tableStyleId>
              </a:tblPr>
              <a:tblGrid>
                <a:gridCol w="4076682">
                  <a:extLst>
                    <a:ext uri="{9D8B030D-6E8A-4147-A177-3AD203B41FA5}">
                      <a16:colId xmlns:a16="http://schemas.microsoft.com/office/drawing/2014/main" val="3106765268"/>
                    </a:ext>
                  </a:extLst>
                </a:gridCol>
              </a:tblGrid>
              <a:tr h="540000">
                <a:tc>
                  <a:txBody>
                    <a:bodyPr/>
                    <a:lstStyle/>
                    <a:p>
                      <a:pPr marL="252000" lvl="1" indent="-171450">
                        <a:buFont typeface="Arial" panose="020B0604020202020204" pitchFamily="34" charset="0"/>
                        <a:buChar char="•"/>
                      </a:pPr>
                      <a:r>
                        <a:rPr lang="en-US" sz="1800" b="0" i="0" u="none" strike="noStrike" noProof="0">
                          <a:solidFill>
                            <a:schemeClr val="bg1"/>
                          </a:solidFill>
                          <a:latin typeface="ATT Aleck Sans" panose="020B0503020203020204" pitchFamily="34" charset="0"/>
                          <a:ea typeface="Roboto Light"/>
                          <a:cs typeface="ATT Aleck Sans" panose="020B0503020203020204" pitchFamily="34" charset="0"/>
                        </a:rPr>
                        <a:t>Turn on your camera.</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64892414"/>
                  </a:ext>
                </a:extLst>
              </a:tr>
              <a:tr h="540000">
                <a:tc>
                  <a:txBody>
                    <a:bodyPr/>
                    <a:lstStyle/>
                    <a:p>
                      <a:pPr marL="252000" lvl="1" indent="-171450">
                        <a:buFont typeface="Arial" panose="020B0604020202020204" pitchFamily="34" charset="0"/>
                        <a:buChar char="•"/>
                      </a:pPr>
                      <a:r>
                        <a:rPr lang="en-US" sz="1800" b="0" i="0" u="none" strike="noStrike" noProof="0">
                          <a:solidFill>
                            <a:schemeClr val="bg1"/>
                          </a:solidFill>
                          <a:latin typeface="ATT Aleck Sans" panose="020B0503020203020204" pitchFamily="34" charset="0"/>
                          <a:ea typeface="Roboto Light"/>
                          <a:cs typeface="ATT Aleck Sans" panose="020B0503020203020204" pitchFamily="34" charset="0"/>
                        </a:rPr>
                        <a:t>Actively participate.</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78130010"/>
                  </a:ext>
                </a:extLst>
              </a:tr>
              <a:tr h="540000">
                <a:tc>
                  <a:txBody>
                    <a:bodyPr/>
                    <a:lstStyle/>
                    <a:p>
                      <a:pPr marL="252000" lvl="1" indent="-171450">
                        <a:buFont typeface="Arial" panose="020B0604020202020204" pitchFamily="34" charset="0"/>
                        <a:buChar char="•"/>
                      </a:pPr>
                      <a:r>
                        <a:rPr lang="en-US" sz="1800" b="0" i="0" u="none" strike="noStrike" noProof="0">
                          <a:solidFill>
                            <a:schemeClr val="bg1"/>
                          </a:solidFill>
                          <a:latin typeface="ATT Aleck Sans" panose="020B0503020203020204" pitchFamily="34" charset="0"/>
                          <a:ea typeface="Roboto Light"/>
                          <a:cs typeface="ATT Aleck Sans" panose="020B0503020203020204" pitchFamily="34" charset="0"/>
                        </a:rPr>
                        <a:t>Stay focused.</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61747776"/>
                  </a:ext>
                </a:extLst>
              </a:tr>
              <a:tr h="540000">
                <a:tc>
                  <a:txBody>
                    <a:bodyPr/>
                    <a:lstStyle/>
                    <a:p>
                      <a:pPr marL="252000" lvl="1" indent="-171450">
                        <a:buFont typeface="Arial" panose="020B0604020202020204" pitchFamily="34" charset="0"/>
                        <a:buChar char="•"/>
                      </a:pPr>
                      <a:r>
                        <a:rPr lang="en-US" sz="1800" b="0" noProof="0">
                          <a:solidFill>
                            <a:schemeClr val="bg1"/>
                          </a:solidFill>
                          <a:latin typeface="ATT Aleck Sans" panose="020B0503020203020204" pitchFamily="34" charset="0"/>
                          <a:ea typeface="Roboto Light"/>
                          <a:cs typeface="ATT Aleck Sans" panose="020B0503020203020204" pitchFamily="34" charset="0"/>
                        </a:rPr>
                        <a:t>Ask as many questions as needed.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06690004"/>
                  </a:ext>
                </a:extLst>
              </a:tr>
            </a:tbl>
          </a:graphicData>
        </a:graphic>
      </p:graphicFrame>
      <p:pic>
        <p:nvPicPr>
          <p:cNvPr id="14" name="Graphic 13">
            <a:extLst>
              <a:ext uri="{FF2B5EF4-FFF2-40B4-BE49-F238E27FC236}">
                <a16:creationId xmlns:a16="http://schemas.microsoft.com/office/drawing/2014/main" id="{6AEFCA24-8776-1EE4-F2DA-31C6C634CE3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5728" y="628959"/>
            <a:ext cx="1447934" cy="1447934"/>
          </a:xfrm>
          <a:prstGeom prst="rect">
            <a:avLst/>
          </a:prstGeom>
        </p:spPr>
      </p:pic>
      <p:grpSp>
        <p:nvGrpSpPr>
          <p:cNvPr id="7" name="Group 6">
            <a:extLst>
              <a:ext uri="{FF2B5EF4-FFF2-40B4-BE49-F238E27FC236}">
                <a16:creationId xmlns:a16="http://schemas.microsoft.com/office/drawing/2014/main" id="{2DEE10AF-29D2-4768-C398-48CEEB8CFC34}"/>
              </a:ext>
            </a:extLst>
          </p:cNvPr>
          <p:cNvGrpSpPr/>
          <p:nvPr/>
        </p:nvGrpSpPr>
        <p:grpSpPr>
          <a:xfrm>
            <a:off x="10147579" y="6247484"/>
            <a:ext cx="1776496" cy="469275"/>
            <a:chOff x="767605" y="510363"/>
            <a:chExt cx="1776496" cy="469275"/>
          </a:xfrm>
        </p:grpSpPr>
        <p:sp>
          <p:nvSpPr>
            <p:cNvPr id="8" name="TextBox 7">
              <a:extLst>
                <a:ext uri="{FF2B5EF4-FFF2-40B4-BE49-F238E27FC236}">
                  <a16:creationId xmlns:a16="http://schemas.microsoft.com/office/drawing/2014/main" id="{F44C5E04-7C59-484E-50EC-B80E8A81D630}"/>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p>
          </p:txBody>
        </p:sp>
        <p:pic>
          <p:nvPicPr>
            <p:cNvPr id="9" name="Graphic 8">
              <a:extLst>
                <a:ext uri="{FF2B5EF4-FFF2-40B4-BE49-F238E27FC236}">
                  <a16:creationId xmlns:a16="http://schemas.microsoft.com/office/drawing/2014/main" id="{4C7182BB-976C-3361-8239-0E0D2C9F874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205368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A7906-900E-911B-123D-116AEDE42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82D95-47E7-94A2-61BD-FECF1578EAAE}"/>
              </a:ext>
            </a:extLst>
          </p:cNvPr>
          <p:cNvSpPr>
            <a:spLocks noGrp="1"/>
          </p:cNvSpPr>
          <p:nvPr>
            <p:ph type="title"/>
          </p:nvPr>
        </p:nvSpPr>
        <p:spPr/>
        <p:txBody>
          <a:bodyPr/>
          <a:lstStyle/>
          <a:p>
            <a:r>
              <a:rPr lang="en-US"/>
              <a:t>Activity: The BANT analyzer</a:t>
            </a:r>
          </a:p>
        </p:txBody>
      </p:sp>
      <p:grpSp>
        <p:nvGrpSpPr>
          <p:cNvPr id="3" name="Group 2">
            <a:extLst>
              <a:ext uri="{FF2B5EF4-FFF2-40B4-BE49-F238E27FC236}">
                <a16:creationId xmlns:a16="http://schemas.microsoft.com/office/drawing/2014/main" id="{5A7DD635-E4A9-6669-97E1-48109F194644}"/>
              </a:ext>
            </a:extLst>
          </p:cNvPr>
          <p:cNvGrpSpPr/>
          <p:nvPr/>
        </p:nvGrpSpPr>
        <p:grpSpPr>
          <a:xfrm>
            <a:off x="5378578" y="1639667"/>
            <a:ext cx="6813422" cy="3854898"/>
            <a:chOff x="2714095" y="1949164"/>
            <a:chExt cx="6867027" cy="3854898"/>
          </a:xfrm>
        </p:grpSpPr>
        <p:sp>
          <p:nvSpPr>
            <p:cNvPr id="4" name="Google Shape;392;p24">
              <a:extLst>
                <a:ext uri="{FF2B5EF4-FFF2-40B4-BE49-F238E27FC236}">
                  <a16:creationId xmlns:a16="http://schemas.microsoft.com/office/drawing/2014/main" id="{1BF2D6C3-DC19-97A4-6927-BBAE253CEACC}"/>
                </a:ext>
              </a:extLst>
            </p:cNvPr>
            <p:cNvSpPr txBox="1"/>
            <p:nvPr/>
          </p:nvSpPr>
          <p:spPr>
            <a:xfrm flipH="1">
              <a:off x="2714095" y="1949164"/>
              <a:ext cx="1023207" cy="385488"/>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i="0">
                  <a:solidFill>
                    <a:schemeClr val="bg1"/>
                  </a:solidFill>
                  <a:effectLst/>
                  <a:latin typeface="ATT Aleck Sans" panose="020B0503020203020204" pitchFamily="34" charset="0"/>
                  <a:cs typeface="ATT Aleck Sans" panose="020B0503020203020204" pitchFamily="34" charset="0"/>
                </a:rPr>
                <a:t>Budget</a:t>
              </a:r>
            </a:p>
          </p:txBody>
        </p:sp>
        <p:sp>
          <p:nvSpPr>
            <p:cNvPr id="5" name="Google Shape;392;p24">
              <a:extLst>
                <a:ext uri="{FF2B5EF4-FFF2-40B4-BE49-F238E27FC236}">
                  <a16:creationId xmlns:a16="http://schemas.microsoft.com/office/drawing/2014/main" id="{0979D63E-76BE-153B-1487-A34C1DF0DF9D}"/>
                </a:ext>
              </a:extLst>
            </p:cNvPr>
            <p:cNvSpPr txBox="1"/>
            <p:nvPr/>
          </p:nvSpPr>
          <p:spPr>
            <a:xfrm flipH="1">
              <a:off x="7677340" y="4218351"/>
              <a:ext cx="1628611" cy="415060"/>
            </a:xfrm>
            <a:prstGeom prst="rect">
              <a:avLst/>
            </a:prstGeom>
            <a:noFill/>
            <a:ln>
              <a:noFill/>
            </a:ln>
          </p:spPr>
          <p:txBody>
            <a:bodyPr spcFirstLastPara="1" wrap="square" lIns="91425" tIns="91425" rIns="91425" bIns="91425" anchor="t" anchorCtr="0">
              <a:noAutofit/>
            </a:bodyPr>
            <a:lstStyle/>
            <a:p>
              <a:pPr lvl="0"/>
              <a:r>
                <a:rPr lang="en-US" b="1">
                  <a:solidFill>
                    <a:schemeClr val="bg1"/>
                  </a:solidFill>
                  <a:latin typeface="ATT Aleck Sans" panose="020B0503020203020204" pitchFamily="34" charset="0"/>
                  <a:cs typeface="ATT Aleck Sans" panose="020B0503020203020204" pitchFamily="34" charset="0"/>
                </a:rPr>
                <a:t>Timeline</a:t>
              </a:r>
              <a:endParaRPr lang="en-US" b="0" i="0">
                <a:solidFill>
                  <a:schemeClr val="bg1"/>
                </a:solidFill>
                <a:effectLst/>
                <a:latin typeface="ATT Aleck Sans" panose="020B0503020203020204" pitchFamily="34" charset="0"/>
                <a:cs typeface="ATT Aleck Sans" panose="020B0503020203020204" pitchFamily="34" charset="0"/>
              </a:endParaRPr>
            </a:p>
          </p:txBody>
        </p:sp>
        <p:sp>
          <p:nvSpPr>
            <p:cNvPr id="6" name="Google Shape;392;p24">
              <a:extLst>
                <a:ext uri="{FF2B5EF4-FFF2-40B4-BE49-F238E27FC236}">
                  <a16:creationId xmlns:a16="http://schemas.microsoft.com/office/drawing/2014/main" id="{6A89705A-AE3B-A2F8-8DB1-C99591F5110F}"/>
                </a:ext>
              </a:extLst>
            </p:cNvPr>
            <p:cNvSpPr txBox="1"/>
            <p:nvPr/>
          </p:nvSpPr>
          <p:spPr>
            <a:xfrm flipH="1">
              <a:off x="7651819" y="1949164"/>
              <a:ext cx="1903781" cy="366699"/>
            </a:xfrm>
            <a:prstGeom prst="rect">
              <a:avLst/>
            </a:prstGeom>
            <a:noFill/>
            <a:ln>
              <a:noFill/>
            </a:ln>
          </p:spPr>
          <p:txBody>
            <a:bodyPr spcFirstLastPara="1" wrap="square" lIns="91425" tIns="91425" rIns="91425" bIns="91425" anchor="t" anchorCtr="0">
              <a:noAutofit/>
            </a:bodyPr>
            <a:lstStyle/>
            <a:p>
              <a:pPr lvl="0"/>
              <a:r>
                <a:rPr lang="en-US" b="1">
                  <a:solidFill>
                    <a:schemeClr val="bg1"/>
                  </a:solidFill>
                  <a:latin typeface="ATT Aleck Sans" panose="020B0503020203020204" pitchFamily="34" charset="0"/>
                  <a:cs typeface="ATT Aleck Sans" panose="020B0503020203020204" pitchFamily="34" charset="0"/>
                </a:rPr>
                <a:t>Need</a:t>
              </a:r>
              <a:endParaRPr lang="en-US" b="0" i="0">
                <a:solidFill>
                  <a:schemeClr val="bg1"/>
                </a:solidFill>
                <a:effectLst/>
                <a:latin typeface="ATT Aleck Sans" panose="020B0503020203020204" pitchFamily="34" charset="0"/>
                <a:cs typeface="ATT Aleck Sans" panose="020B0503020203020204" pitchFamily="34" charset="0"/>
              </a:endParaRPr>
            </a:p>
          </p:txBody>
        </p:sp>
        <p:sp>
          <p:nvSpPr>
            <p:cNvPr id="7" name="Google Shape;392;p24">
              <a:extLst>
                <a:ext uri="{FF2B5EF4-FFF2-40B4-BE49-F238E27FC236}">
                  <a16:creationId xmlns:a16="http://schemas.microsoft.com/office/drawing/2014/main" id="{7E1D55D8-BF82-21CB-4F7D-4D5522B4AB72}"/>
                </a:ext>
              </a:extLst>
            </p:cNvPr>
            <p:cNvSpPr txBox="1"/>
            <p:nvPr/>
          </p:nvSpPr>
          <p:spPr>
            <a:xfrm flipH="1">
              <a:off x="2737381" y="4218351"/>
              <a:ext cx="1320734" cy="385488"/>
            </a:xfrm>
            <a:prstGeom prst="rect">
              <a:avLst/>
            </a:prstGeom>
            <a:noFill/>
            <a:ln>
              <a:noFill/>
            </a:ln>
          </p:spPr>
          <p:txBody>
            <a:bodyPr spcFirstLastPara="1" wrap="square" lIns="91425" tIns="91425" rIns="91425" bIns="91425" anchor="t" anchorCtr="0">
              <a:noAutofit/>
            </a:bodyPr>
            <a:lstStyle/>
            <a:p>
              <a:pPr lvl="0"/>
              <a:r>
                <a:rPr lang="en-US" b="1">
                  <a:solidFill>
                    <a:schemeClr val="bg1"/>
                  </a:solidFill>
                  <a:latin typeface="ATT Aleck Sans" panose="020B0503020203020204" pitchFamily="34" charset="0"/>
                  <a:cs typeface="ATT Aleck Sans" panose="020B0503020203020204" pitchFamily="34" charset="0"/>
                </a:rPr>
                <a:t>Authority</a:t>
              </a:r>
              <a:endParaRPr lang="en-US" b="0" i="0">
                <a:solidFill>
                  <a:schemeClr val="bg1"/>
                </a:solidFill>
                <a:effectLst/>
                <a:latin typeface="ATT Aleck Sans" panose="020B0503020203020204" pitchFamily="34" charset="0"/>
                <a:cs typeface="ATT Aleck Sans" panose="020B0503020203020204" pitchFamily="34" charset="0"/>
              </a:endParaRPr>
            </a:p>
          </p:txBody>
        </p:sp>
        <p:grpSp>
          <p:nvGrpSpPr>
            <p:cNvPr id="8" name="Group 7">
              <a:extLst>
                <a:ext uri="{FF2B5EF4-FFF2-40B4-BE49-F238E27FC236}">
                  <a16:creationId xmlns:a16="http://schemas.microsoft.com/office/drawing/2014/main" id="{07A38DE0-E94C-368C-E1D6-646BF27BF349}"/>
                </a:ext>
              </a:extLst>
            </p:cNvPr>
            <p:cNvGrpSpPr/>
            <p:nvPr/>
          </p:nvGrpSpPr>
          <p:grpSpPr>
            <a:xfrm>
              <a:off x="4432402" y="2101804"/>
              <a:ext cx="1409967" cy="2100450"/>
              <a:chOff x="2433670" y="1577871"/>
              <a:chExt cx="1409967" cy="2100450"/>
            </a:xfrm>
          </p:grpSpPr>
          <p:sp>
            <p:nvSpPr>
              <p:cNvPr id="29" name="Freeform: Shape 28">
                <a:extLst>
                  <a:ext uri="{FF2B5EF4-FFF2-40B4-BE49-F238E27FC236}">
                    <a16:creationId xmlns:a16="http://schemas.microsoft.com/office/drawing/2014/main" id="{0BABE75C-AA4F-17D3-BCA5-E0E4DEF48C89}"/>
                  </a:ext>
                </a:extLst>
              </p:cNvPr>
              <p:cNvSpPr/>
              <p:nvPr/>
            </p:nvSpPr>
            <p:spPr>
              <a:xfrm rot="18900000">
                <a:off x="2433670" y="1577871"/>
                <a:ext cx="1409967" cy="2100450"/>
              </a:xfrm>
              <a:custGeom>
                <a:avLst/>
                <a:gdLst>
                  <a:gd name="connsiteX0" fmla="*/ 39719 w 1031033"/>
                  <a:gd name="connsiteY0" fmla="*/ 419905 h 1535946"/>
                  <a:gd name="connsiteX1" fmla="*/ 419906 w 1031033"/>
                  <a:gd name="connsiteY1" fmla="*/ 39718 h 1535946"/>
                  <a:gd name="connsiteX2" fmla="*/ 610739 w 1031033"/>
                  <a:gd name="connsiteY2" fmla="*/ 39797 h 1535946"/>
                  <a:gd name="connsiteX3" fmla="*/ 991237 w 1031033"/>
                  <a:gd name="connsiteY3" fmla="*/ 420294 h 1535946"/>
                  <a:gd name="connsiteX4" fmla="*/ 991315 w 1031033"/>
                  <a:gd name="connsiteY4" fmla="*/ 611128 h 1535946"/>
                  <a:gd name="connsiteX5" fmla="*/ 595232 w 1031033"/>
                  <a:gd name="connsiteY5" fmla="*/ 1007211 h 1535946"/>
                  <a:gd name="connsiteX6" fmla="*/ 595297 w 1031033"/>
                  <a:gd name="connsiteY6" fmla="*/ 1166239 h 1535946"/>
                  <a:gd name="connsiteX7" fmla="*/ 706662 w 1031033"/>
                  <a:gd name="connsiteY7" fmla="*/ 1277604 h 1535946"/>
                  <a:gd name="connsiteX8" fmla="*/ 706701 w 1031033"/>
                  <a:gd name="connsiteY8" fmla="*/ 1373021 h 1535946"/>
                  <a:gd name="connsiteX9" fmla="*/ 563634 w 1031033"/>
                  <a:gd name="connsiteY9" fmla="*/ 1516088 h 1535946"/>
                  <a:gd name="connsiteX10" fmla="*/ 468217 w 1031033"/>
                  <a:gd name="connsiteY10" fmla="*/ 1516048 h 1535946"/>
                  <a:gd name="connsiteX11" fmla="*/ 325034 w 1031033"/>
                  <a:gd name="connsiteY11" fmla="*/ 1372865 h 1535946"/>
                  <a:gd name="connsiteX12" fmla="*/ 324995 w 1031033"/>
                  <a:gd name="connsiteY12" fmla="*/ 1277448 h 1535946"/>
                  <a:gd name="connsiteX13" fmla="*/ 436269 w 1031033"/>
                  <a:gd name="connsiteY13" fmla="*/ 1166174 h 1535946"/>
                  <a:gd name="connsiteX14" fmla="*/ 436204 w 1031033"/>
                  <a:gd name="connsiteY14" fmla="*/ 1007146 h 1535946"/>
                  <a:gd name="connsiteX15" fmla="*/ 39797 w 1031033"/>
                  <a:gd name="connsiteY15" fmla="*/ 610739 h 1535946"/>
                  <a:gd name="connsiteX16" fmla="*/ 39719 w 1031033"/>
                  <a:gd name="connsiteY16" fmla="*/ 419905 h 15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1033" h="1535946">
                    <a:moveTo>
                      <a:pt x="39719" y="419905"/>
                    </a:moveTo>
                    <a:lnTo>
                      <a:pt x="419906" y="39718"/>
                    </a:lnTo>
                    <a:cubicBezTo>
                      <a:pt x="472893" y="-13269"/>
                      <a:pt x="557708" y="-13235"/>
                      <a:pt x="610739" y="39797"/>
                    </a:cubicBezTo>
                    <a:cubicBezTo>
                      <a:pt x="610739" y="39797"/>
                      <a:pt x="610739" y="39797"/>
                      <a:pt x="991237" y="420294"/>
                    </a:cubicBezTo>
                    <a:cubicBezTo>
                      <a:pt x="1044268" y="473325"/>
                      <a:pt x="1044303" y="558140"/>
                      <a:pt x="991315" y="611128"/>
                    </a:cubicBezTo>
                    <a:cubicBezTo>
                      <a:pt x="991315" y="611128"/>
                      <a:pt x="991315" y="611128"/>
                      <a:pt x="595232" y="1007211"/>
                    </a:cubicBezTo>
                    <a:cubicBezTo>
                      <a:pt x="551517" y="1050926"/>
                      <a:pt x="551546" y="1122488"/>
                      <a:pt x="595297" y="1166239"/>
                    </a:cubicBezTo>
                    <a:cubicBezTo>
                      <a:pt x="595297" y="1166239"/>
                      <a:pt x="595297" y="1166239"/>
                      <a:pt x="706662" y="1277604"/>
                    </a:cubicBezTo>
                    <a:cubicBezTo>
                      <a:pt x="733177" y="1304119"/>
                      <a:pt x="733195" y="1346527"/>
                      <a:pt x="706701" y="1373021"/>
                    </a:cubicBezTo>
                    <a:cubicBezTo>
                      <a:pt x="706701" y="1373021"/>
                      <a:pt x="706701" y="1373021"/>
                      <a:pt x="563634" y="1516088"/>
                    </a:cubicBezTo>
                    <a:cubicBezTo>
                      <a:pt x="537140" y="1542581"/>
                      <a:pt x="494733" y="1542564"/>
                      <a:pt x="468217" y="1516048"/>
                    </a:cubicBezTo>
                    <a:cubicBezTo>
                      <a:pt x="468217" y="1516048"/>
                      <a:pt x="468217" y="1516048"/>
                      <a:pt x="325034" y="1372865"/>
                    </a:cubicBezTo>
                    <a:cubicBezTo>
                      <a:pt x="298518" y="1346349"/>
                      <a:pt x="298501" y="1303942"/>
                      <a:pt x="324995" y="1277448"/>
                    </a:cubicBezTo>
                    <a:cubicBezTo>
                      <a:pt x="324995" y="1277448"/>
                      <a:pt x="324995" y="1277448"/>
                      <a:pt x="436269" y="1166174"/>
                    </a:cubicBezTo>
                    <a:cubicBezTo>
                      <a:pt x="479984" y="1122459"/>
                      <a:pt x="479954" y="1050896"/>
                      <a:pt x="436204" y="1007146"/>
                    </a:cubicBezTo>
                    <a:cubicBezTo>
                      <a:pt x="436204" y="1007146"/>
                      <a:pt x="436204" y="1007146"/>
                      <a:pt x="39797" y="610739"/>
                    </a:cubicBezTo>
                    <a:cubicBezTo>
                      <a:pt x="-13234" y="557708"/>
                      <a:pt x="-13269" y="472893"/>
                      <a:pt x="39719" y="419905"/>
                    </a:cubicBezTo>
                    <a:close/>
                  </a:path>
                </a:pathLst>
              </a:custGeom>
              <a:solidFill>
                <a:srgbClr val="009FDB"/>
              </a:solidFill>
              <a:ln w="12700">
                <a:solidFill>
                  <a:schemeClr val="bg1"/>
                </a:solidFill>
              </a:ln>
              <a:effectLst>
                <a:outerShdw blurRad="508000" dist="228600" dir="2700000" sx="95000" sy="95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TT Aleck Sans" panose="020B0503020203020204" pitchFamily="34" charset="0"/>
                  <a:cs typeface="ATT Aleck Sans" panose="020B0503020203020204" pitchFamily="34" charset="0"/>
                </a:endParaRPr>
              </a:p>
            </p:txBody>
          </p:sp>
          <p:sp>
            <p:nvSpPr>
              <p:cNvPr id="30" name="Rectangle: Rounded Corners 29">
                <a:extLst>
                  <a:ext uri="{FF2B5EF4-FFF2-40B4-BE49-F238E27FC236}">
                    <a16:creationId xmlns:a16="http://schemas.microsoft.com/office/drawing/2014/main" id="{73CAF87B-7190-EE0D-D69C-E2FFD47A0465}"/>
                  </a:ext>
                </a:extLst>
              </p:cNvPr>
              <p:cNvSpPr/>
              <p:nvPr/>
            </p:nvSpPr>
            <p:spPr>
              <a:xfrm>
                <a:off x="2463019" y="1959345"/>
                <a:ext cx="859275" cy="859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31" name="TextBox 30">
                <a:extLst>
                  <a:ext uri="{FF2B5EF4-FFF2-40B4-BE49-F238E27FC236}">
                    <a16:creationId xmlns:a16="http://schemas.microsoft.com/office/drawing/2014/main" id="{02C6D9AD-769F-E068-74B4-B06C30116AA3}"/>
                  </a:ext>
                </a:extLst>
              </p:cNvPr>
              <p:cNvSpPr txBox="1"/>
              <p:nvPr/>
            </p:nvSpPr>
            <p:spPr>
              <a:xfrm>
                <a:off x="3589638" y="2920526"/>
                <a:ext cx="160300" cy="461665"/>
              </a:xfrm>
              <a:prstGeom prst="rect">
                <a:avLst/>
              </a:prstGeom>
            </p:spPr>
            <p:txBody>
              <a:bodyPr wrap="none" lIns="0" tIns="0" rIns="0" bIns="0" rtlCol="0">
                <a:spAutoFit/>
              </a:bodyPr>
              <a:lstStyle/>
              <a:p>
                <a:pPr algn="l">
                  <a:spcAft>
                    <a:spcPts val="800"/>
                  </a:spcAft>
                </a:pPr>
                <a:r>
                  <a:rPr lang="en-US" sz="3000" b="1">
                    <a:solidFill>
                      <a:schemeClr val="bg1"/>
                    </a:solidFill>
                    <a:latin typeface="ATT Aleck Sans" panose="020B0503020203020204" pitchFamily="34" charset="0"/>
                    <a:cs typeface="ATT Aleck Sans" panose="020B0503020203020204" pitchFamily="34" charset="0"/>
                  </a:rPr>
                  <a:t>1</a:t>
                </a:r>
                <a:endParaRPr lang="en-IN" sz="3000" b="1">
                  <a:solidFill>
                    <a:schemeClr val="bg1"/>
                  </a:solidFill>
                  <a:latin typeface="ATT Aleck Sans" panose="020B0503020203020204" pitchFamily="34" charset="0"/>
                  <a:cs typeface="ATT Aleck Sans" panose="020B0503020203020204" pitchFamily="34" charset="0"/>
                </a:endParaRPr>
              </a:p>
            </p:txBody>
          </p:sp>
        </p:grpSp>
        <p:grpSp>
          <p:nvGrpSpPr>
            <p:cNvPr id="9" name="Group 8">
              <a:extLst>
                <a:ext uri="{FF2B5EF4-FFF2-40B4-BE49-F238E27FC236}">
                  <a16:creationId xmlns:a16="http://schemas.microsoft.com/office/drawing/2014/main" id="{A8FFB7B8-683F-4E2D-C36F-3DD7EBE70A94}"/>
                </a:ext>
              </a:extLst>
            </p:cNvPr>
            <p:cNvGrpSpPr/>
            <p:nvPr/>
          </p:nvGrpSpPr>
          <p:grpSpPr>
            <a:xfrm>
              <a:off x="4083241" y="3959805"/>
              <a:ext cx="2100450" cy="1499016"/>
              <a:chOff x="2084509" y="3435872"/>
              <a:chExt cx="2100450" cy="1499016"/>
            </a:xfrm>
          </p:grpSpPr>
          <p:sp>
            <p:nvSpPr>
              <p:cNvPr id="26" name="Freeform: Shape 25">
                <a:extLst>
                  <a:ext uri="{FF2B5EF4-FFF2-40B4-BE49-F238E27FC236}">
                    <a16:creationId xmlns:a16="http://schemas.microsoft.com/office/drawing/2014/main" id="{F5CB7533-4E8B-2753-565F-B525D6A8A9A7}"/>
                  </a:ext>
                </a:extLst>
              </p:cNvPr>
              <p:cNvSpPr/>
              <p:nvPr/>
            </p:nvSpPr>
            <p:spPr>
              <a:xfrm rot="13500000">
                <a:off x="2429750" y="3179680"/>
                <a:ext cx="1409967" cy="2100450"/>
              </a:xfrm>
              <a:custGeom>
                <a:avLst/>
                <a:gdLst>
                  <a:gd name="connsiteX0" fmla="*/ 39719 w 1031033"/>
                  <a:gd name="connsiteY0" fmla="*/ 419905 h 1535946"/>
                  <a:gd name="connsiteX1" fmla="*/ 419906 w 1031033"/>
                  <a:gd name="connsiteY1" fmla="*/ 39718 h 1535946"/>
                  <a:gd name="connsiteX2" fmla="*/ 610739 w 1031033"/>
                  <a:gd name="connsiteY2" fmla="*/ 39797 h 1535946"/>
                  <a:gd name="connsiteX3" fmla="*/ 991237 w 1031033"/>
                  <a:gd name="connsiteY3" fmla="*/ 420294 h 1535946"/>
                  <a:gd name="connsiteX4" fmla="*/ 991315 w 1031033"/>
                  <a:gd name="connsiteY4" fmla="*/ 611128 h 1535946"/>
                  <a:gd name="connsiteX5" fmla="*/ 595232 w 1031033"/>
                  <a:gd name="connsiteY5" fmla="*/ 1007211 h 1535946"/>
                  <a:gd name="connsiteX6" fmla="*/ 595297 w 1031033"/>
                  <a:gd name="connsiteY6" fmla="*/ 1166239 h 1535946"/>
                  <a:gd name="connsiteX7" fmla="*/ 706662 w 1031033"/>
                  <a:gd name="connsiteY7" fmla="*/ 1277604 h 1535946"/>
                  <a:gd name="connsiteX8" fmla="*/ 706701 w 1031033"/>
                  <a:gd name="connsiteY8" fmla="*/ 1373021 h 1535946"/>
                  <a:gd name="connsiteX9" fmla="*/ 563634 w 1031033"/>
                  <a:gd name="connsiteY9" fmla="*/ 1516088 h 1535946"/>
                  <a:gd name="connsiteX10" fmla="*/ 468217 w 1031033"/>
                  <a:gd name="connsiteY10" fmla="*/ 1516048 h 1535946"/>
                  <a:gd name="connsiteX11" fmla="*/ 325034 w 1031033"/>
                  <a:gd name="connsiteY11" fmla="*/ 1372865 h 1535946"/>
                  <a:gd name="connsiteX12" fmla="*/ 324995 w 1031033"/>
                  <a:gd name="connsiteY12" fmla="*/ 1277448 h 1535946"/>
                  <a:gd name="connsiteX13" fmla="*/ 436269 w 1031033"/>
                  <a:gd name="connsiteY13" fmla="*/ 1166174 h 1535946"/>
                  <a:gd name="connsiteX14" fmla="*/ 436204 w 1031033"/>
                  <a:gd name="connsiteY14" fmla="*/ 1007146 h 1535946"/>
                  <a:gd name="connsiteX15" fmla="*/ 39797 w 1031033"/>
                  <a:gd name="connsiteY15" fmla="*/ 610739 h 1535946"/>
                  <a:gd name="connsiteX16" fmla="*/ 39719 w 1031033"/>
                  <a:gd name="connsiteY16" fmla="*/ 419905 h 15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1033" h="1535946">
                    <a:moveTo>
                      <a:pt x="39719" y="419905"/>
                    </a:moveTo>
                    <a:lnTo>
                      <a:pt x="419906" y="39718"/>
                    </a:lnTo>
                    <a:cubicBezTo>
                      <a:pt x="472893" y="-13269"/>
                      <a:pt x="557708" y="-13235"/>
                      <a:pt x="610739" y="39797"/>
                    </a:cubicBezTo>
                    <a:cubicBezTo>
                      <a:pt x="610739" y="39797"/>
                      <a:pt x="610739" y="39797"/>
                      <a:pt x="991237" y="420294"/>
                    </a:cubicBezTo>
                    <a:cubicBezTo>
                      <a:pt x="1044268" y="473325"/>
                      <a:pt x="1044303" y="558140"/>
                      <a:pt x="991315" y="611128"/>
                    </a:cubicBezTo>
                    <a:cubicBezTo>
                      <a:pt x="991315" y="611128"/>
                      <a:pt x="991315" y="611128"/>
                      <a:pt x="595232" y="1007211"/>
                    </a:cubicBezTo>
                    <a:cubicBezTo>
                      <a:pt x="551517" y="1050926"/>
                      <a:pt x="551546" y="1122488"/>
                      <a:pt x="595297" y="1166239"/>
                    </a:cubicBezTo>
                    <a:cubicBezTo>
                      <a:pt x="595297" y="1166239"/>
                      <a:pt x="595297" y="1166239"/>
                      <a:pt x="706662" y="1277604"/>
                    </a:cubicBezTo>
                    <a:cubicBezTo>
                      <a:pt x="733177" y="1304119"/>
                      <a:pt x="733195" y="1346527"/>
                      <a:pt x="706701" y="1373021"/>
                    </a:cubicBezTo>
                    <a:cubicBezTo>
                      <a:pt x="706701" y="1373021"/>
                      <a:pt x="706701" y="1373021"/>
                      <a:pt x="563634" y="1516088"/>
                    </a:cubicBezTo>
                    <a:cubicBezTo>
                      <a:pt x="537140" y="1542581"/>
                      <a:pt x="494733" y="1542564"/>
                      <a:pt x="468217" y="1516048"/>
                    </a:cubicBezTo>
                    <a:cubicBezTo>
                      <a:pt x="468217" y="1516048"/>
                      <a:pt x="468217" y="1516048"/>
                      <a:pt x="325034" y="1372865"/>
                    </a:cubicBezTo>
                    <a:cubicBezTo>
                      <a:pt x="298518" y="1346349"/>
                      <a:pt x="298501" y="1303942"/>
                      <a:pt x="324995" y="1277448"/>
                    </a:cubicBezTo>
                    <a:cubicBezTo>
                      <a:pt x="324995" y="1277448"/>
                      <a:pt x="324995" y="1277448"/>
                      <a:pt x="436269" y="1166174"/>
                    </a:cubicBezTo>
                    <a:cubicBezTo>
                      <a:pt x="479984" y="1122459"/>
                      <a:pt x="479954" y="1050896"/>
                      <a:pt x="436204" y="1007146"/>
                    </a:cubicBezTo>
                    <a:cubicBezTo>
                      <a:pt x="436204" y="1007146"/>
                      <a:pt x="436204" y="1007146"/>
                      <a:pt x="39797" y="610739"/>
                    </a:cubicBezTo>
                    <a:cubicBezTo>
                      <a:pt x="-13234" y="557708"/>
                      <a:pt x="-13269" y="472893"/>
                      <a:pt x="39719" y="419905"/>
                    </a:cubicBezTo>
                    <a:close/>
                  </a:path>
                </a:pathLst>
              </a:custGeom>
              <a:solidFill>
                <a:srgbClr val="009FDB"/>
              </a:solidFill>
              <a:ln w="12700">
                <a:solidFill>
                  <a:schemeClr val="bg1"/>
                </a:solidFill>
              </a:ln>
              <a:effectLst>
                <a:outerShdw blurRad="508000" dist="228600" dir="2700000" sx="95000" sy="95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TT Aleck Sans" panose="020B0503020203020204" pitchFamily="34" charset="0"/>
                  <a:cs typeface="ATT Aleck Sans" panose="020B0503020203020204" pitchFamily="34" charset="0"/>
                </a:endParaRPr>
              </a:p>
            </p:txBody>
          </p:sp>
          <p:sp>
            <p:nvSpPr>
              <p:cNvPr id="27" name="Rectangle: Rounded Corners 26">
                <a:extLst>
                  <a:ext uri="{FF2B5EF4-FFF2-40B4-BE49-F238E27FC236}">
                    <a16:creationId xmlns:a16="http://schemas.microsoft.com/office/drawing/2014/main" id="{428F39D1-5040-C1BD-9FB7-96ED51C2B68F}"/>
                  </a:ext>
                </a:extLst>
              </p:cNvPr>
              <p:cNvSpPr/>
              <p:nvPr/>
            </p:nvSpPr>
            <p:spPr>
              <a:xfrm>
                <a:off x="2463019" y="4039380"/>
                <a:ext cx="859275" cy="859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8" name="TextBox 27">
                <a:extLst>
                  <a:ext uri="{FF2B5EF4-FFF2-40B4-BE49-F238E27FC236}">
                    <a16:creationId xmlns:a16="http://schemas.microsoft.com/office/drawing/2014/main" id="{F27A0035-FE5F-EE99-9FE9-5CDC66A6D344}"/>
                  </a:ext>
                </a:extLst>
              </p:cNvPr>
              <p:cNvSpPr txBox="1"/>
              <p:nvPr/>
            </p:nvSpPr>
            <p:spPr>
              <a:xfrm>
                <a:off x="3580020" y="3435872"/>
                <a:ext cx="201978" cy="461665"/>
              </a:xfrm>
              <a:prstGeom prst="rect">
                <a:avLst/>
              </a:prstGeom>
            </p:spPr>
            <p:txBody>
              <a:bodyPr wrap="none" lIns="0" tIns="0" rIns="0" bIns="0" rtlCol="0">
                <a:spAutoFit/>
              </a:bodyPr>
              <a:lstStyle/>
              <a:p>
                <a:pPr algn="l">
                  <a:spcAft>
                    <a:spcPts val="800"/>
                  </a:spcAft>
                </a:pPr>
                <a:r>
                  <a:rPr lang="en-US" sz="3000" b="1">
                    <a:solidFill>
                      <a:schemeClr val="bg1"/>
                    </a:solidFill>
                    <a:latin typeface="ATT Aleck Sans" panose="020B0503020203020204" pitchFamily="34" charset="0"/>
                    <a:cs typeface="ATT Aleck Sans" panose="020B0503020203020204" pitchFamily="34" charset="0"/>
                  </a:rPr>
                  <a:t>2</a:t>
                </a:r>
                <a:endParaRPr lang="en-IN" sz="3000" b="1">
                  <a:solidFill>
                    <a:schemeClr val="bg1"/>
                  </a:solidFill>
                  <a:latin typeface="ATT Aleck Sans" panose="020B0503020203020204" pitchFamily="34" charset="0"/>
                  <a:cs typeface="ATT Aleck Sans" panose="020B0503020203020204" pitchFamily="34" charset="0"/>
                </a:endParaRPr>
              </a:p>
            </p:txBody>
          </p:sp>
        </p:grpSp>
        <p:grpSp>
          <p:nvGrpSpPr>
            <p:cNvPr id="10" name="Group 9">
              <a:extLst>
                <a:ext uri="{FF2B5EF4-FFF2-40B4-BE49-F238E27FC236}">
                  <a16:creationId xmlns:a16="http://schemas.microsoft.com/office/drawing/2014/main" id="{36E7672F-D375-A76A-ED5B-7D368F759EFF}"/>
                </a:ext>
              </a:extLst>
            </p:cNvPr>
            <p:cNvGrpSpPr/>
            <p:nvPr/>
          </p:nvGrpSpPr>
          <p:grpSpPr>
            <a:xfrm>
              <a:off x="5713853" y="2447044"/>
              <a:ext cx="2100450" cy="1457839"/>
              <a:chOff x="3715121" y="1923111"/>
              <a:chExt cx="2100450" cy="1457839"/>
            </a:xfrm>
          </p:grpSpPr>
          <p:sp>
            <p:nvSpPr>
              <p:cNvPr id="23" name="Freeform: Shape 22">
                <a:extLst>
                  <a:ext uri="{FF2B5EF4-FFF2-40B4-BE49-F238E27FC236}">
                    <a16:creationId xmlns:a16="http://schemas.microsoft.com/office/drawing/2014/main" id="{66D8832A-8DB2-FBE6-6FA7-891CE1942CE7}"/>
                  </a:ext>
                </a:extLst>
              </p:cNvPr>
              <p:cNvSpPr/>
              <p:nvPr/>
            </p:nvSpPr>
            <p:spPr>
              <a:xfrm rot="2700000">
                <a:off x="4060362" y="1577870"/>
                <a:ext cx="1409967" cy="2100450"/>
              </a:xfrm>
              <a:custGeom>
                <a:avLst/>
                <a:gdLst>
                  <a:gd name="connsiteX0" fmla="*/ 39719 w 1031033"/>
                  <a:gd name="connsiteY0" fmla="*/ 419905 h 1535946"/>
                  <a:gd name="connsiteX1" fmla="*/ 419906 w 1031033"/>
                  <a:gd name="connsiteY1" fmla="*/ 39718 h 1535946"/>
                  <a:gd name="connsiteX2" fmla="*/ 610739 w 1031033"/>
                  <a:gd name="connsiteY2" fmla="*/ 39797 h 1535946"/>
                  <a:gd name="connsiteX3" fmla="*/ 991237 w 1031033"/>
                  <a:gd name="connsiteY3" fmla="*/ 420294 h 1535946"/>
                  <a:gd name="connsiteX4" fmla="*/ 991315 w 1031033"/>
                  <a:gd name="connsiteY4" fmla="*/ 611128 h 1535946"/>
                  <a:gd name="connsiteX5" fmla="*/ 595232 w 1031033"/>
                  <a:gd name="connsiteY5" fmla="*/ 1007211 h 1535946"/>
                  <a:gd name="connsiteX6" fmla="*/ 595297 w 1031033"/>
                  <a:gd name="connsiteY6" fmla="*/ 1166239 h 1535946"/>
                  <a:gd name="connsiteX7" fmla="*/ 706662 w 1031033"/>
                  <a:gd name="connsiteY7" fmla="*/ 1277604 h 1535946"/>
                  <a:gd name="connsiteX8" fmla="*/ 706701 w 1031033"/>
                  <a:gd name="connsiteY8" fmla="*/ 1373021 h 1535946"/>
                  <a:gd name="connsiteX9" fmla="*/ 563634 w 1031033"/>
                  <a:gd name="connsiteY9" fmla="*/ 1516088 h 1535946"/>
                  <a:gd name="connsiteX10" fmla="*/ 468217 w 1031033"/>
                  <a:gd name="connsiteY10" fmla="*/ 1516048 h 1535946"/>
                  <a:gd name="connsiteX11" fmla="*/ 325034 w 1031033"/>
                  <a:gd name="connsiteY11" fmla="*/ 1372865 h 1535946"/>
                  <a:gd name="connsiteX12" fmla="*/ 324995 w 1031033"/>
                  <a:gd name="connsiteY12" fmla="*/ 1277448 h 1535946"/>
                  <a:gd name="connsiteX13" fmla="*/ 436269 w 1031033"/>
                  <a:gd name="connsiteY13" fmla="*/ 1166174 h 1535946"/>
                  <a:gd name="connsiteX14" fmla="*/ 436204 w 1031033"/>
                  <a:gd name="connsiteY14" fmla="*/ 1007146 h 1535946"/>
                  <a:gd name="connsiteX15" fmla="*/ 39797 w 1031033"/>
                  <a:gd name="connsiteY15" fmla="*/ 610739 h 1535946"/>
                  <a:gd name="connsiteX16" fmla="*/ 39719 w 1031033"/>
                  <a:gd name="connsiteY16" fmla="*/ 419905 h 15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1033" h="1535946">
                    <a:moveTo>
                      <a:pt x="39719" y="419905"/>
                    </a:moveTo>
                    <a:lnTo>
                      <a:pt x="419906" y="39718"/>
                    </a:lnTo>
                    <a:cubicBezTo>
                      <a:pt x="472893" y="-13269"/>
                      <a:pt x="557708" y="-13235"/>
                      <a:pt x="610739" y="39797"/>
                    </a:cubicBezTo>
                    <a:cubicBezTo>
                      <a:pt x="610739" y="39797"/>
                      <a:pt x="610739" y="39797"/>
                      <a:pt x="991237" y="420294"/>
                    </a:cubicBezTo>
                    <a:cubicBezTo>
                      <a:pt x="1044268" y="473325"/>
                      <a:pt x="1044303" y="558140"/>
                      <a:pt x="991315" y="611128"/>
                    </a:cubicBezTo>
                    <a:cubicBezTo>
                      <a:pt x="991315" y="611128"/>
                      <a:pt x="991315" y="611128"/>
                      <a:pt x="595232" y="1007211"/>
                    </a:cubicBezTo>
                    <a:cubicBezTo>
                      <a:pt x="551517" y="1050926"/>
                      <a:pt x="551546" y="1122488"/>
                      <a:pt x="595297" y="1166239"/>
                    </a:cubicBezTo>
                    <a:cubicBezTo>
                      <a:pt x="595297" y="1166239"/>
                      <a:pt x="595297" y="1166239"/>
                      <a:pt x="706662" y="1277604"/>
                    </a:cubicBezTo>
                    <a:cubicBezTo>
                      <a:pt x="733177" y="1304119"/>
                      <a:pt x="733195" y="1346527"/>
                      <a:pt x="706701" y="1373021"/>
                    </a:cubicBezTo>
                    <a:cubicBezTo>
                      <a:pt x="706701" y="1373021"/>
                      <a:pt x="706701" y="1373021"/>
                      <a:pt x="563634" y="1516088"/>
                    </a:cubicBezTo>
                    <a:cubicBezTo>
                      <a:pt x="537140" y="1542581"/>
                      <a:pt x="494733" y="1542564"/>
                      <a:pt x="468217" y="1516048"/>
                    </a:cubicBezTo>
                    <a:cubicBezTo>
                      <a:pt x="468217" y="1516048"/>
                      <a:pt x="468217" y="1516048"/>
                      <a:pt x="325034" y="1372865"/>
                    </a:cubicBezTo>
                    <a:cubicBezTo>
                      <a:pt x="298518" y="1346349"/>
                      <a:pt x="298501" y="1303942"/>
                      <a:pt x="324995" y="1277448"/>
                    </a:cubicBezTo>
                    <a:cubicBezTo>
                      <a:pt x="324995" y="1277448"/>
                      <a:pt x="324995" y="1277448"/>
                      <a:pt x="436269" y="1166174"/>
                    </a:cubicBezTo>
                    <a:cubicBezTo>
                      <a:pt x="479984" y="1122459"/>
                      <a:pt x="479954" y="1050896"/>
                      <a:pt x="436204" y="1007146"/>
                    </a:cubicBezTo>
                    <a:cubicBezTo>
                      <a:pt x="436204" y="1007146"/>
                      <a:pt x="436204" y="1007146"/>
                      <a:pt x="39797" y="610739"/>
                    </a:cubicBezTo>
                    <a:cubicBezTo>
                      <a:pt x="-13234" y="557708"/>
                      <a:pt x="-13269" y="472893"/>
                      <a:pt x="39719" y="419905"/>
                    </a:cubicBezTo>
                    <a:close/>
                  </a:path>
                </a:pathLst>
              </a:custGeom>
              <a:solidFill>
                <a:srgbClr val="009FDB"/>
              </a:solidFill>
              <a:ln w="12700">
                <a:solidFill>
                  <a:schemeClr val="bg1"/>
                </a:solidFill>
              </a:ln>
              <a:effectLst>
                <a:outerShdw blurRad="508000" dist="228600" dir="2700000" sx="95000" sy="95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TT Aleck Sans" panose="020B0503020203020204" pitchFamily="34" charset="0"/>
                  <a:cs typeface="ATT Aleck Sans" panose="020B0503020203020204" pitchFamily="34" charset="0"/>
                </a:endParaRPr>
              </a:p>
            </p:txBody>
          </p:sp>
          <p:sp>
            <p:nvSpPr>
              <p:cNvPr id="24" name="Rectangle: Rounded Corners 23">
                <a:extLst>
                  <a:ext uri="{FF2B5EF4-FFF2-40B4-BE49-F238E27FC236}">
                    <a16:creationId xmlns:a16="http://schemas.microsoft.com/office/drawing/2014/main" id="{5609B6FF-5BD3-BB75-A0F9-47EF2EF5C65C}"/>
                  </a:ext>
                </a:extLst>
              </p:cNvPr>
              <p:cNvSpPr/>
              <p:nvPr/>
            </p:nvSpPr>
            <p:spPr>
              <a:xfrm>
                <a:off x="4574205" y="1959345"/>
                <a:ext cx="859275" cy="859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5" name="TextBox 24">
                <a:extLst>
                  <a:ext uri="{FF2B5EF4-FFF2-40B4-BE49-F238E27FC236}">
                    <a16:creationId xmlns:a16="http://schemas.microsoft.com/office/drawing/2014/main" id="{1DB7038A-0C8B-47FD-297E-C5A01C7BE316}"/>
                  </a:ext>
                </a:extLst>
              </p:cNvPr>
              <p:cNvSpPr txBox="1"/>
              <p:nvPr/>
            </p:nvSpPr>
            <p:spPr>
              <a:xfrm>
                <a:off x="4108510" y="2919285"/>
                <a:ext cx="200376" cy="461665"/>
              </a:xfrm>
              <a:prstGeom prst="rect">
                <a:avLst/>
              </a:prstGeom>
            </p:spPr>
            <p:txBody>
              <a:bodyPr wrap="none" lIns="0" tIns="0" rIns="0" bIns="0" rtlCol="0">
                <a:spAutoFit/>
              </a:bodyPr>
              <a:lstStyle/>
              <a:p>
                <a:pPr algn="l">
                  <a:spcAft>
                    <a:spcPts val="800"/>
                  </a:spcAft>
                </a:pPr>
                <a:r>
                  <a:rPr lang="en-US" sz="3000" b="1">
                    <a:solidFill>
                      <a:schemeClr val="bg1"/>
                    </a:solidFill>
                    <a:latin typeface="ATT Aleck Sans" panose="020B0503020203020204" pitchFamily="34" charset="0"/>
                    <a:cs typeface="ATT Aleck Sans" panose="020B0503020203020204" pitchFamily="34" charset="0"/>
                  </a:rPr>
                  <a:t>3</a:t>
                </a:r>
                <a:endParaRPr lang="en-IN" sz="3000" b="1">
                  <a:solidFill>
                    <a:schemeClr val="bg1"/>
                  </a:solidFill>
                  <a:latin typeface="ATT Aleck Sans" panose="020B0503020203020204" pitchFamily="34" charset="0"/>
                  <a:cs typeface="ATT Aleck Sans" panose="020B0503020203020204" pitchFamily="34" charset="0"/>
                </a:endParaRPr>
              </a:p>
            </p:txBody>
          </p:sp>
        </p:grpSp>
        <p:grpSp>
          <p:nvGrpSpPr>
            <p:cNvPr id="11" name="Group 10">
              <a:extLst>
                <a:ext uri="{FF2B5EF4-FFF2-40B4-BE49-F238E27FC236}">
                  <a16:creationId xmlns:a16="http://schemas.microsoft.com/office/drawing/2014/main" id="{E83328FA-5118-0129-F7E9-F5DB00EEACBE}"/>
                </a:ext>
              </a:extLst>
            </p:cNvPr>
            <p:cNvGrpSpPr/>
            <p:nvPr/>
          </p:nvGrpSpPr>
          <p:grpSpPr>
            <a:xfrm>
              <a:off x="6055172" y="3703612"/>
              <a:ext cx="1409967" cy="2100450"/>
              <a:chOff x="4056440" y="3179679"/>
              <a:chExt cx="1409967" cy="2100450"/>
            </a:xfrm>
          </p:grpSpPr>
          <p:sp>
            <p:nvSpPr>
              <p:cNvPr id="20" name="Freeform: Shape 19">
                <a:extLst>
                  <a:ext uri="{FF2B5EF4-FFF2-40B4-BE49-F238E27FC236}">
                    <a16:creationId xmlns:a16="http://schemas.microsoft.com/office/drawing/2014/main" id="{41DE9252-F382-11E1-BBFD-C74BA1CAC698}"/>
                  </a:ext>
                </a:extLst>
              </p:cNvPr>
              <p:cNvSpPr/>
              <p:nvPr/>
            </p:nvSpPr>
            <p:spPr>
              <a:xfrm rot="8100000">
                <a:off x="4056440" y="3179679"/>
                <a:ext cx="1409967" cy="2100450"/>
              </a:xfrm>
              <a:custGeom>
                <a:avLst/>
                <a:gdLst>
                  <a:gd name="connsiteX0" fmla="*/ 39719 w 1031033"/>
                  <a:gd name="connsiteY0" fmla="*/ 419905 h 1535946"/>
                  <a:gd name="connsiteX1" fmla="*/ 419906 w 1031033"/>
                  <a:gd name="connsiteY1" fmla="*/ 39718 h 1535946"/>
                  <a:gd name="connsiteX2" fmla="*/ 610739 w 1031033"/>
                  <a:gd name="connsiteY2" fmla="*/ 39797 h 1535946"/>
                  <a:gd name="connsiteX3" fmla="*/ 991237 w 1031033"/>
                  <a:gd name="connsiteY3" fmla="*/ 420294 h 1535946"/>
                  <a:gd name="connsiteX4" fmla="*/ 991315 w 1031033"/>
                  <a:gd name="connsiteY4" fmla="*/ 611128 h 1535946"/>
                  <a:gd name="connsiteX5" fmla="*/ 595232 w 1031033"/>
                  <a:gd name="connsiteY5" fmla="*/ 1007211 h 1535946"/>
                  <a:gd name="connsiteX6" fmla="*/ 595297 w 1031033"/>
                  <a:gd name="connsiteY6" fmla="*/ 1166239 h 1535946"/>
                  <a:gd name="connsiteX7" fmla="*/ 706662 w 1031033"/>
                  <a:gd name="connsiteY7" fmla="*/ 1277604 h 1535946"/>
                  <a:gd name="connsiteX8" fmla="*/ 706701 w 1031033"/>
                  <a:gd name="connsiteY8" fmla="*/ 1373021 h 1535946"/>
                  <a:gd name="connsiteX9" fmla="*/ 563634 w 1031033"/>
                  <a:gd name="connsiteY9" fmla="*/ 1516088 h 1535946"/>
                  <a:gd name="connsiteX10" fmla="*/ 468217 w 1031033"/>
                  <a:gd name="connsiteY10" fmla="*/ 1516048 h 1535946"/>
                  <a:gd name="connsiteX11" fmla="*/ 325034 w 1031033"/>
                  <a:gd name="connsiteY11" fmla="*/ 1372865 h 1535946"/>
                  <a:gd name="connsiteX12" fmla="*/ 324995 w 1031033"/>
                  <a:gd name="connsiteY12" fmla="*/ 1277448 h 1535946"/>
                  <a:gd name="connsiteX13" fmla="*/ 436269 w 1031033"/>
                  <a:gd name="connsiteY13" fmla="*/ 1166174 h 1535946"/>
                  <a:gd name="connsiteX14" fmla="*/ 436204 w 1031033"/>
                  <a:gd name="connsiteY14" fmla="*/ 1007146 h 1535946"/>
                  <a:gd name="connsiteX15" fmla="*/ 39797 w 1031033"/>
                  <a:gd name="connsiteY15" fmla="*/ 610739 h 1535946"/>
                  <a:gd name="connsiteX16" fmla="*/ 39719 w 1031033"/>
                  <a:gd name="connsiteY16" fmla="*/ 419905 h 153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1033" h="1535946">
                    <a:moveTo>
                      <a:pt x="39719" y="419905"/>
                    </a:moveTo>
                    <a:lnTo>
                      <a:pt x="419906" y="39718"/>
                    </a:lnTo>
                    <a:cubicBezTo>
                      <a:pt x="472893" y="-13269"/>
                      <a:pt x="557708" y="-13235"/>
                      <a:pt x="610739" y="39797"/>
                    </a:cubicBezTo>
                    <a:cubicBezTo>
                      <a:pt x="610739" y="39797"/>
                      <a:pt x="610739" y="39797"/>
                      <a:pt x="991237" y="420294"/>
                    </a:cubicBezTo>
                    <a:cubicBezTo>
                      <a:pt x="1044268" y="473325"/>
                      <a:pt x="1044303" y="558140"/>
                      <a:pt x="991315" y="611128"/>
                    </a:cubicBezTo>
                    <a:cubicBezTo>
                      <a:pt x="991315" y="611128"/>
                      <a:pt x="991315" y="611128"/>
                      <a:pt x="595232" y="1007211"/>
                    </a:cubicBezTo>
                    <a:cubicBezTo>
                      <a:pt x="551517" y="1050926"/>
                      <a:pt x="551546" y="1122488"/>
                      <a:pt x="595297" y="1166239"/>
                    </a:cubicBezTo>
                    <a:cubicBezTo>
                      <a:pt x="595297" y="1166239"/>
                      <a:pt x="595297" y="1166239"/>
                      <a:pt x="706662" y="1277604"/>
                    </a:cubicBezTo>
                    <a:cubicBezTo>
                      <a:pt x="733177" y="1304119"/>
                      <a:pt x="733195" y="1346527"/>
                      <a:pt x="706701" y="1373021"/>
                    </a:cubicBezTo>
                    <a:cubicBezTo>
                      <a:pt x="706701" y="1373021"/>
                      <a:pt x="706701" y="1373021"/>
                      <a:pt x="563634" y="1516088"/>
                    </a:cubicBezTo>
                    <a:cubicBezTo>
                      <a:pt x="537140" y="1542581"/>
                      <a:pt x="494733" y="1542564"/>
                      <a:pt x="468217" y="1516048"/>
                    </a:cubicBezTo>
                    <a:cubicBezTo>
                      <a:pt x="468217" y="1516048"/>
                      <a:pt x="468217" y="1516048"/>
                      <a:pt x="325034" y="1372865"/>
                    </a:cubicBezTo>
                    <a:cubicBezTo>
                      <a:pt x="298518" y="1346349"/>
                      <a:pt x="298501" y="1303942"/>
                      <a:pt x="324995" y="1277448"/>
                    </a:cubicBezTo>
                    <a:cubicBezTo>
                      <a:pt x="324995" y="1277448"/>
                      <a:pt x="324995" y="1277448"/>
                      <a:pt x="436269" y="1166174"/>
                    </a:cubicBezTo>
                    <a:cubicBezTo>
                      <a:pt x="479984" y="1122459"/>
                      <a:pt x="479954" y="1050896"/>
                      <a:pt x="436204" y="1007146"/>
                    </a:cubicBezTo>
                    <a:cubicBezTo>
                      <a:pt x="436204" y="1007146"/>
                      <a:pt x="436204" y="1007146"/>
                      <a:pt x="39797" y="610739"/>
                    </a:cubicBezTo>
                    <a:cubicBezTo>
                      <a:pt x="-13234" y="557708"/>
                      <a:pt x="-13269" y="472893"/>
                      <a:pt x="39719" y="419905"/>
                    </a:cubicBezTo>
                    <a:close/>
                  </a:path>
                </a:pathLst>
              </a:custGeom>
              <a:solidFill>
                <a:srgbClr val="009FDB"/>
              </a:solidFill>
              <a:ln w="9525">
                <a:solidFill>
                  <a:schemeClr val="bg1"/>
                </a:solidFill>
              </a:ln>
              <a:effectLst>
                <a:outerShdw blurRad="508000" dist="228600" dir="2700000" sx="95000" sy="95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ATT Aleck Sans" panose="020B0503020203020204" pitchFamily="34" charset="0"/>
                  <a:cs typeface="ATT Aleck Sans" panose="020B0503020203020204" pitchFamily="34" charset="0"/>
                </a:endParaRPr>
              </a:p>
            </p:txBody>
          </p:sp>
          <p:sp>
            <p:nvSpPr>
              <p:cNvPr id="21" name="Rectangle: Rounded Corners 20">
                <a:extLst>
                  <a:ext uri="{FF2B5EF4-FFF2-40B4-BE49-F238E27FC236}">
                    <a16:creationId xmlns:a16="http://schemas.microsoft.com/office/drawing/2014/main" id="{5518808E-1F75-C5AC-642B-6BCDD052E34C}"/>
                  </a:ext>
                </a:extLst>
              </p:cNvPr>
              <p:cNvSpPr/>
              <p:nvPr/>
            </p:nvSpPr>
            <p:spPr>
              <a:xfrm>
                <a:off x="4574205" y="4039380"/>
                <a:ext cx="859275" cy="859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TT Aleck Sans" panose="020B0503020203020204" pitchFamily="34" charset="0"/>
                  <a:cs typeface="ATT Aleck Sans" panose="020B0503020203020204" pitchFamily="34" charset="0"/>
                </a:endParaRPr>
              </a:p>
            </p:txBody>
          </p:sp>
          <p:sp>
            <p:nvSpPr>
              <p:cNvPr id="22" name="TextBox 21">
                <a:extLst>
                  <a:ext uri="{FF2B5EF4-FFF2-40B4-BE49-F238E27FC236}">
                    <a16:creationId xmlns:a16="http://schemas.microsoft.com/office/drawing/2014/main" id="{D195DF8E-86FB-DA31-E6F5-11746CEEE539}"/>
                  </a:ext>
                </a:extLst>
              </p:cNvPr>
              <p:cNvSpPr txBox="1"/>
              <p:nvPr/>
            </p:nvSpPr>
            <p:spPr>
              <a:xfrm>
                <a:off x="4084035" y="3421979"/>
                <a:ext cx="232436" cy="461665"/>
              </a:xfrm>
              <a:prstGeom prst="rect">
                <a:avLst/>
              </a:prstGeom>
            </p:spPr>
            <p:txBody>
              <a:bodyPr wrap="none" lIns="0" tIns="0" rIns="0" bIns="0" rtlCol="0">
                <a:spAutoFit/>
              </a:bodyPr>
              <a:lstStyle/>
              <a:p>
                <a:pPr algn="l">
                  <a:spcAft>
                    <a:spcPts val="800"/>
                  </a:spcAft>
                </a:pPr>
                <a:r>
                  <a:rPr lang="en-US" sz="3000" b="1">
                    <a:solidFill>
                      <a:schemeClr val="bg1"/>
                    </a:solidFill>
                    <a:latin typeface="ATT Aleck Sans" panose="020B0503020203020204" pitchFamily="34" charset="0"/>
                    <a:cs typeface="ATT Aleck Sans" panose="020B0503020203020204" pitchFamily="34" charset="0"/>
                  </a:rPr>
                  <a:t>4</a:t>
                </a:r>
                <a:endParaRPr lang="en-IN" sz="3000" b="1">
                  <a:solidFill>
                    <a:schemeClr val="bg1"/>
                  </a:solidFill>
                  <a:latin typeface="ATT Aleck Sans" panose="020B0503020203020204" pitchFamily="34" charset="0"/>
                  <a:cs typeface="ATT Aleck Sans" panose="020B0503020203020204" pitchFamily="34" charset="0"/>
                </a:endParaRPr>
              </a:p>
            </p:txBody>
          </p:sp>
        </p:grpSp>
        <p:sp>
          <p:nvSpPr>
            <p:cNvPr id="12" name="Google Shape;392;p24">
              <a:extLst>
                <a:ext uri="{FF2B5EF4-FFF2-40B4-BE49-F238E27FC236}">
                  <a16:creationId xmlns:a16="http://schemas.microsoft.com/office/drawing/2014/main" id="{57A909CE-C78A-340C-B6A2-16A05EB17CAB}"/>
                </a:ext>
              </a:extLst>
            </p:cNvPr>
            <p:cNvSpPr txBox="1"/>
            <p:nvPr/>
          </p:nvSpPr>
          <p:spPr>
            <a:xfrm flipH="1">
              <a:off x="2738785" y="2311127"/>
              <a:ext cx="1646235" cy="1427369"/>
            </a:xfrm>
            <a:prstGeom prst="rect">
              <a:avLst/>
            </a:prstGeom>
            <a:noFill/>
            <a:ln>
              <a:noFill/>
            </a:ln>
          </p:spPr>
          <p:txBody>
            <a:bodyPr spcFirstLastPara="1" wrap="square" lIns="91425" tIns="91425" rIns="91425" bIns="91425" anchor="t" anchorCtr="0">
              <a:noAutofit/>
            </a:bodyPr>
            <a:lstStyle/>
            <a:p>
              <a:pPr lvl="0"/>
              <a:r>
                <a:rPr lang="en-US" sz="1700">
                  <a:solidFill>
                    <a:schemeClr val="bg1"/>
                  </a:solidFill>
                  <a:latin typeface="ATT Aleck Sans" panose="020B0503020203020204" pitchFamily="34" charset="0"/>
                  <a:cs typeface="ATT Aleck Sans" panose="020B0503020203020204" pitchFamily="34" charset="0"/>
                </a:rPr>
                <a:t>Does the customer have approved funding?</a:t>
              </a:r>
            </a:p>
          </p:txBody>
        </p:sp>
        <p:sp>
          <p:nvSpPr>
            <p:cNvPr id="13" name="Google Shape;392;p24">
              <a:extLst>
                <a:ext uri="{FF2B5EF4-FFF2-40B4-BE49-F238E27FC236}">
                  <a16:creationId xmlns:a16="http://schemas.microsoft.com/office/drawing/2014/main" id="{002B4928-463F-7F41-3592-AEFA36D9DEE2}"/>
                </a:ext>
              </a:extLst>
            </p:cNvPr>
            <p:cNvSpPr txBox="1"/>
            <p:nvPr/>
          </p:nvSpPr>
          <p:spPr>
            <a:xfrm flipH="1">
              <a:off x="7651816" y="2311128"/>
              <a:ext cx="1798437" cy="954313"/>
            </a:xfrm>
            <a:prstGeom prst="rect">
              <a:avLst/>
            </a:prstGeom>
            <a:noFill/>
            <a:ln>
              <a:noFill/>
            </a:ln>
          </p:spPr>
          <p:txBody>
            <a:bodyPr spcFirstLastPara="1" wrap="square" lIns="91425" tIns="91425" rIns="91425" bIns="91425" anchor="t" anchorCtr="0">
              <a:noAutofit/>
            </a:bodyPr>
            <a:lstStyle/>
            <a:p>
              <a:pPr lvl="0"/>
              <a:r>
                <a:rPr lang="en-US" sz="1700">
                  <a:solidFill>
                    <a:schemeClr val="bg1"/>
                  </a:solidFill>
                  <a:latin typeface="ATT Aleck Sans" panose="020B0503020203020204" pitchFamily="34" charset="0"/>
                  <a:cs typeface="ATT Aleck Sans" panose="020B0503020203020204" pitchFamily="34" charset="0"/>
                </a:rPr>
                <a:t>What business challenge is being solved?</a:t>
              </a:r>
            </a:p>
          </p:txBody>
        </p:sp>
        <p:sp>
          <p:nvSpPr>
            <p:cNvPr id="14" name="Google Shape;392;p24">
              <a:extLst>
                <a:ext uri="{FF2B5EF4-FFF2-40B4-BE49-F238E27FC236}">
                  <a16:creationId xmlns:a16="http://schemas.microsoft.com/office/drawing/2014/main" id="{533A8328-8127-1CC3-14D1-559B72B75D4B}"/>
                </a:ext>
              </a:extLst>
            </p:cNvPr>
            <p:cNvSpPr txBox="1"/>
            <p:nvPr/>
          </p:nvSpPr>
          <p:spPr>
            <a:xfrm flipH="1">
              <a:off x="2740599" y="4574010"/>
              <a:ext cx="1552823" cy="1154541"/>
            </a:xfrm>
            <a:prstGeom prst="rect">
              <a:avLst/>
            </a:prstGeom>
            <a:noFill/>
            <a:ln>
              <a:noFill/>
            </a:ln>
          </p:spPr>
          <p:txBody>
            <a:bodyPr spcFirstLastPara="1" wrap="square" lIns="91425" tIns="91425" rIns="91425" bIns="91425" anchor="t" anchorCtr="0">
              <a:noAutofit/>
            </a:bodyPr>
            <a:lstStyle/>
            <a:p>
              <a:pPr lvl="0"/>
              <a:r>
                <a:rPr lang="en-US" sz="1700">
                  <a:solidFill>
                    <a:schemeClr val="bg1"/>
                  </a:solidFill>
                  <a:latin typeface="ATT Aleck Sans" panose="020B0503020203020204" pitchFamily="34" charset="0"/>
                  <a:cs typeface="ATT Aleck Sans" panose="020B0503020203020204" pitchFamily="34" charset="0"/>
                </a:rPr>
                <a:t>Are you talking to the decision-maker?</a:t>
              </a:r>
            </a:p>
          </p:txBody>
        </p:sp>
        <p:sp>
          <p:nvSpPr>
            <p:cNvPr id="15" name="Google Shape;392;p24">
              <a:extLst>
                <a:ext uri="{FF2B5EF4-FFF2-40B4-BE49-F238E27FC236}">
                  <a16:creationId xmlns:a16="http://schemas.microsoft.com/office/drawing/2014/main" id="{4BD365A5-2C40-5EF7-E282-E4CF2395B3F7}"/>
                </a:ext>
              </a:extLst>
            </p:cNvPr>
            <p:cNvSpPr txBox="1"/>
            <p:nvPr/>
          </p:nvSpPr>
          <p:spPr>
            <a:xfrm flipH="1">
              <a:off x="7677340" y="4574010"/>
              <a:ext cx="1903782" cy="1171965"/>
            </a:xfrm>
            <a:prstGeom prst="rect">
              <a:avLst/>
            </a:prstGeom>
            <a:noFill/>
            <a:ln>
              <a:noFill/>
            </a:ln>
          </p:spPr>
          <p:txBody>
            <a:bodyPr spcFirstLastPara="1" wrap="square" lIns="91425" tIns="91425" rIns="91425" bIns="91425" anchor="t" anchorCtr="0">
              <a:noAutofit/>
            </a:bodyPr>
            <a:lstStyle/>
            <a:p>
              <a:pPr lvl="0"/>
              <a:r>
                <a:rPr lang="en-US" sz="1700">
                  <a:solidFill>
                    <a:schemeClr val="bg1"/>
                  </a:solidFill>
                  <a:latin typeface="ATT Aleck Sans" panose="020B0503020203020204" pitchFamily="34" charset="0"/>
                  <a:cs typeface="ATT Aleck Sans" panose="020B0503020203020204" pitchFamily="34" charset="0"/>
                </a:rPr>
                <a:t>When is the customer planning to buy or implement?</a:t>
              </a:r>
              <a:endParaRPr lang="en-US" sz="1700" i="0">
                <a:solidFill>
                  <a:schemeClr val="bg1"/>
                </a:solidFill>
                <a:effectLst/>
                <a:latin typeface="ATT Aleck Sans" panose="020B0503020203020204" pitchFamily="34" charset="0"/>
                <a:cs typeface="ATT Aleck Sans" panose="020B0503020203020204" pitchFamily="34" charset="0"/>
              </a:endParaRPr>
            </a:p>
          </p:txBody>
        </p:sp>
        <p:pic>
          <p:nvPicPr>
            <p:cNvPr id="16" name="Graphic 15">
              <a:extLst>
                <a:ext uri="{FF2B5EF4-FFF2-40B4-BE49-F238E27FC236}">
                  <a16:creationId xmlns:a16="http://schemas.microsoft.com/office/drawing/2014/main" id="{36E7EF27-85AD-2684-F76B-F8881DB510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47723" y="2543935"/>
              <a:ext cx="685800" cy="685800"/>
            </a:xfrm>
            <a:prstGeom prst="rect">
              <a:avLst/>
            </a:prstGeom>
          </p:spPr>
        </p:pic>
        <p:pic>
          <p:nvPicPr>
            <p:cNvPr id="17" name="Graphic 16">
              <a:extLst>
                <a:ext uri="{FF2B5EF4-FFF2-40B4-BE49-F238E27FC236}">
                  <a16:creationId xmlns:a16="http://schemas.microsoft.com/office/drawing/2014/main" id="{BD16B921-B33B-DA6E-BB29-7BAB538FA8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72435" y="4650050"/>
              <a:ext cx="685800" cy="685800"/>
            </a:xfrm>
            <a:prstGeom prst="rect">
              <a:avLst/>
            </a:prstGeom>
          </p:spPr>
        </p:pic>
        <p:pic>
          <p:nvPicPr>
            <p:cNvPr id="18" name="Graphic 17">
              <a:extLst>
                <a:ext uri="{FF2B5EF4-FFF2-40B4-BE49-F238E27FC236}">
                  <a16:creationId xmlns:a16="http://schemas.microsoft.com/office/drawing/2014/main" id="{0751312A-2DD4-2A80-AB3C-099E39BBDB7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72435" y="2570015"/>
              <a:ext cx="685800" cy="685800"/>
            </a:xfrm>
            <a:prstGeom prst="rect">
              <a:avLst/>
            </a:prstGeom>
          </p:spPr>
        </p:pic>
        <p:pic>
          <p:nvPicPr>
            <p:cNvPr id="19" name="Graphic 18">
              <a:extLst>
                <a:ext uri="{FF2B5EF4-FFF2-40B4-BE49-F238E27FC236}">
                  <a16:creationId xmlns:a16="http://schemas.microsoft.com/office/drawing/2014/main" id="{2899F698-7BB6-1397-9905-7B9A1EC0407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38552" y="4650050"/>
              <a:ext cx="685800" cy="685800"/>
            </a:xfrm>
            <a:prstGeom prst="rect">
              <a:avLst/>
            </a:prstGeom>
          </p:spPr>
        </p:pic>
      </p:grpSp>
      <p:sp>
        <p:nvSpPr>
          <p:cNvPr id="33" name="TextBox 32">
            <a:extLst>
              <a:ext uri="{FF2B5EF4-FFF2-40B4-BE49-F238E27FC236}">
                <a16:creationId xmlns:a16="http://schemas.microsoft.com/office/drawing/2014/main" id="{9469864E-AB99-33E5-F0DB-4185089BAA39}"/>
              </a:ext>
            </a:extLst>
          </p:cNvPr>
          <p:cNvSpPr txBox="1"/>
          <p:nvPr/>
        </p:nvSpPr>
        <p:spPr>
          <a:xfrm>
            <a:off x="588083" y="1323254"/>
            <a:ext cx="4649330" cy="2754600"/>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effectLst/>
                <a:uLnTx/>
                <a:uFillTx/>
                <a:latin typeface="ATT Aleck Sans" panose="020B0503020203020204" pitchFamily="34" charset="0"/>
              </a:rPr>
              <a:t>Instructions: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800" b="1" i="0" u="none" strike="noStrike" kern="100" cap="none" spc="0" normalizeH="0" baseline="0" noProof="0">
              <a:ln>
                <a:noFill/>
              </a:ln>
              <a:effectLst/>
              <a:uLnTx/>
              <a:uFillTx/>
              <a:latin typeface="ATT Aleck Sans" panose="020B0503020203020204" pitchFamily="34" charset="0"/>
            </a:endParaRPr>
          </a:p>
          <a:p>
            <a:pPr marL="216000" indent="-216000">
              <a:spcBef>
                <a:spcPts val="600"/>
              </a:spcBef>
              <a:spcAft>
                <a:spcPts val="600"/>
              </a:spcAft>
            </a:pPr>
            <a:r>
              <a:rPr lang="en-US" sz="1800">
                <a:latin typeface="ATT Aleck Sans" panose="020B0503020203020204" pitchFamily="34" charset="0"/>
              </a:rPr>
              <a:t>Review your assigned customer scenario.</a:t>
            </a:r>
          </a:p>
          <a:p>
            <a:pPr marL="216000" indent="-216000">
              <a:spcBef>
                <a:spcPts val="600"/>
              </a:spcBef>
              <a:spcAft>
                <a:spcPts val="600"/>
              </a:spcAft>
            </a:pPr>
            <a:r>
              <a:rPr lang="en-US" sz="1800">
                <a:latin typeface="ATT Aleck Sans" panose="020B0503020203020204" pitchFamily="34" charset="0"/>
              </a:rPr>
              <a:t>Identify which BANT elements are missing.</a:t>
            </a:r>
          </a:p>
          <a:p>
            <a:pPr marL="216000" indent="-216000">
              <a:spcBef>
                <a:spcPts val="600"/>
              </a:spcBef>
              <a:spcAft>
                <a:spcPts val="600"/>
              </a:spcAft>
            </a:pPr>
            <a:r>
              <a:rPr lang="en-US" sz="1800">
                <a:latin typeface="ATT Aleck Sans" panose="020B0503020203020204" pitchFamily="34" charset="0"/>
              </a:rPr>
              <a:t>Write one qualifying question for each gap.</a:t>
            </a:r>
          </a:p>
          <a:p>
            <a:pPr marL="216000" indent="-216000">
              <a:spcBef>
                <a:spcPts val="600"/>
              </a:spcBef>
              <a:spcAft>
                <a:spcPts val="600"/>
              </a:spcAft>
            </a:pPr>
            <a:r>
              <a:rPr lang="en-US" sz="1800">
                <a:latin typeface="ATT Aleck Sans" panose="020B0503020203020204" pitchFamily="34" charset="0"/>
              </a:rPr>
              <a:t>Decide if this opportunity should move forward.</a:t>
            </a:r>
          </a:p>
        </p:txBody>
      </p:sp>
    </p:spTree>
    <p:extLst>
      <p:ext uri="{BB962C8B-B14F-4D97-AF65-F5344CB8AC3E}">
        <p14:creationId xmlns:p14="http://schemas.microsoft.com/office/powerpoint/2010/main" val="10785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xEl>
                                              <p:pRg st="2" end="2"/>
                                            </p:txEl>
                                          </p:spTgt>
                                        </p:tgtEl>
                                        <p:attrNameLst>
                                          <p:attrName>style.visibility</p:attrName>
                                        </p:attrNameLst>
                                      </p:cBhvr>
                                      <p:to>
                                        <p:strVal val="visible"/>
                                      </p:to>
                                    </p:set>
                                    <p:animEffect transition="in" filter="fade">
                                      <p:cBhvr>
                                        <p:cTn id="10" dur="500"/>
                                        <p:tgtEl>
                                          <p:spTgt spid="3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xEl>
                                              <p:pRg st="3" end="3"/>
                                            </p:txEl>
                                          </p:spTgt>
                                        </p:tgtEl>
                                        <p:attrNameLst>
                                          <p:attrName>style.visibility</p:attrName>
                                        </p:attrNameLst>
                                      </p:cBhvr>
                                      <p:to>
                                        <p:strVal val="visible"/>
                                      </p:to>
                                    </p:set>
                                    <p:animEffect transition="in" filter="fade">
                                      <p:cBhvr>
                                        <p:cTn id="13" dur="500"/>
                                        <p:tgtEl>
                                          <p:spTgt spid="3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xEl>
                                              <p:pRg st="4" end="4"/>
                                            </p:txEl>
                                          </p:spTgt>
                                        </p:tgtEl>
                                        <p:attrNameLst>
                                          <p:attrName>style.visibility</p:attrName>
                                        </p:attrNameLst>
                                      </p:cBhvr>
                                      <p:to>
                                        <p:strVal val="visible"/>
                                      </p:to>
                                    </p:set>
                                    <p:animEffect transition="in" filter="fade">
                                      <p:cBhvr>
                                        <p:cTn id="16" dur="500"/>
                                        <p:tgtEl>
                                          <p:spTgt spid="3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xEl>
                                              <p:pRg st="5" end="5"/>
                                            </p:txEl>
                                          </p:spTgt>
                                        </p:tgtEl>
                                        <p:attrNameLst>
                                          <p:attrName>style.visibility</p:attrName>
                                        </p:attrNameLst>
                                      </p:cBhvr>
                                      <p:to>
                                        <p:strVal val="visible"/>
                                      </p:to>
                                    </p:set>
                                    <p:animEffect transition="in" filter="fade">
                                      <p:cBhvr>
                                        <p:cTn id="19"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85DD08-8DF1-F683-174D-440B08187D78}"/>
            </a:ext>
          </a:extLst>
        </p:cNvPr>
        <p:cNvGrpSpPr/>
        <p:nvPr/>
      </p:nvGrpSpPr>
      <p:grpSpPr>
        <a:xfrm>
          <a:off x="0" y="0"/>
          <a:ext cx="0" cy="0"/>
          <a:chOff x="0" y="0"/>
          <a:chExt cx="0" cy="0"/>
        </a:xfrm>
      </p:grpSpPr>
      <p:sp>
        <p:nvSpPr>
          <p:cNvPr id="37" name="Title 1">
            <a:extLst>
              <a:ext uri="{FF2B5EF4-FFF2-40B4-BE49-F238E27FC236}">
                <a16:creationId xmlns:a16="http://schemas.microsoft.com/office/drawing/2014/main" id="{0E24BEB4-4626-CE99-EDD3-04B9BAF0EC65}"/>
              </a:ext>
            </a:extLst>
          </p:cNvPr>
          <p:cNvSpPr txBox="1">
            <a:spLocks/>
          </p:cNvSpPr>
          <p:nvPr/>
        </p:nvSpPr>
        <p:spPr>
          <a:xfrm>
            <a:off x="352478" y="-72299"/>
            <a:ext cx="11138699" cy="38016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lvl="0">
              <a:defRPr/>
            </a:pPr>
            <a:endParaRPr kumimoji="0" lang="en-US" sz="29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endParaRPr>
          </a:p>
        </p:txBody>
      </p:sp>
      <p:grpSp>
        <p:nvGrpSpPr>
          <p:cNvPr id="60" name="Group 59">
            <a:extLst>
              <a:ext uri="{FF2B5EF4-FFF2-40B4-BE49-F238E27FC236}">
                <a16:creationId xmlns:a16="http://schemas.microsoft.com/office/drawing/2014/main" id="{ED44B495-775C-D8BC-8903-06D27BF5653B}"/>
              </a:ext>
            </a:extLst>
          </p:cNvPr>
          <p:cNvGrpSpPr/>
          <p:nvPr/>
        </p:nvGrpSpPr>
        <p:grpSpPr>
          <a:xfrm>
            <a:off x="932044" y="1519863"/>
            <a:ext cx="10327912" cy="3818274"/>
            <a:chOff x="932045" y="1198592"/>
            <a:chExt cx="10327912" cy="3818274"/>
          </a:xfrm>
        </p:grpSpPr>
        <p:grpSp>
          <p:nvGrpSpPr>
            <p:cNvPr id="2" name="Group 1">
              <a:extLst>
                <a:ext uri="{FF2B5EF4-FFF2-40B4-BE49-F238E27FC236}">
                  <a16:creationId xmlns:a16="http://schemas.microsoft.com/office/drawing/2014/main" id="{7BA9F43C-D37F-2BDB-B9FC-FAF6F99E828B}"/>
                </a:ext>
              </a:extLst>
            </p:cNvPr>
            <p:cNvGrpSpPr/>
            <p:nvPr/>
          </p:nvGrpSpPr>
          <p:grpSpPr>
            <a:xfrm>
              <a:off x="932045" y="1198593"/>
              <a:ext cx="3094035" cy="3818270"/>
              <a:chOff x="1188751" y="1198593"/>
              <a:chExt cx="3094035" cy="3818270"/>
            </a:xfrm>
          </p:grpSpPr>
          <p:grpSp>
            <p:nvGrpSpPr>
              <p:cNvPr id="9" name="Group 8">
                <a:extLst>
                  <a:ext uri="{FF2B5EF4-FFF2-40B4-BE49-F238E27FC236}">
                    <a16:creationId xmlns:a16="http://schemas.microsoft.com/office/drawing/2014/main" id="{C94669DE-4ED0-D3E5-DB62-21FBAA148F08}"/>
                  </a:ext>
                </a:extLst>
              </p:cNvPr>
              <p:cNvGrpSpPr/>
              <p:nvPr/>
            </p:nvGrpSpPr>
            <p:grpSpPr>
              <a:xfrm>
                <a:off x="1188751" y="1198593"/>
                <a:ext cx="3094035" cy="3818270"/>
                <a:chOff x="1313214" y="1812447"/>
                <a:chExt cx="2724150" cy="3361806"/>
              </a:xfrm>
            </p:grpSpPr>
            <p:grpSp>
              <p:nvGrpSpPr>
                <p:cNvPr id="15" name="Group 14">
                  <a:extLst>
                    <a:ext uri="{FF2B5EF4-FFF2-40B4-BE49-F238E27FC236}">
                      <a16:creationId xmlns:a16="http://schemas.microsoft.com/office/drawing/2014/main" id="{0359A35E-FBF0-6094-9459-29264A596DC3}"/>
                    </a:ext>
                  </a:extLst>
                </p:cNvPr>
                <p:cNvGrpSpPr/>
                <p:nvPr/>
              </p:nvGrpSpPr>
              <p:grpSpPr>
                <a:xfrm>
                  <a:off x="1313214" y="1812447"/>
                  <a:ext cx="2724150" cy="3361806"/>
                  <a:chOff x="1313214" y="1812447"/>
                  <a:chExt cx="2724150" cy="3361806"/>
                </a:xfrm>
              </p:grpSpPr>
              <p:sp>
                <p:nvSpPr>
                  <p:cNvPr id="24" name="Rectangle: Rounded Corners 23">
                    <a:extLst>
                      <a:ext uri="{FF2B5EF4-FFF2-40B4-BE49-F238E27FC236}">
                        <a16:creationId xmlns:a16="http://schemas.microsoft.com/office/drawing/2014/main" id="{BCA55380-2146-1B62-AEC7-5A0894C45F3C}"/>
                      </a:ext>
                    </a:extLst>
                  </p:cNvPr>
                  <p:cNvSpPr/>
                  <p:nvPr/>
                </p:nvSpPr>
                <p:spPr>
                  <a:xfrm>
                    <a:off x="1313214" y="2537747"/>
                    <a:ext cx="2724150" cy="2636506"/>
                  </a:xfrm>
                  <a:prstGeom prst="roundRect">
                    <a:avLst>
                      <a:gd name="adj" fmla="val 99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0972358D-F496-6245-0DD8-E1DCF43BBA13}"/>
                      </a:ext>
                    </a:extLst>
                  </p:cNvPr>
                  <p:cNvSpPr/>
                  <p:nvPr/>
                </p:nvSpPr>
                <p:spPr>
                  <a:xfrm>
                    <a:off x="1615337" y="1812447"/>
                    <a:ext cx="2096066" cy="1050385"/>
                  </a:xfrm>
                  <a:custGeom>
                    <a:avLst/>
                    <a:gdLst>
                      <a:gd name="connsiteX0" fmla="*/ 2096032 w 2096066"/>
                      <a:gd name="connsiteY0" fmla="*/ 1050351 h 1050385"/>
                      <a:gd name="connsiteX1" fmla="*/ 0 w 2096066"/>
                      <a:gd name="connsiteY1" fmla="*/ 1050351 h 1050385"/>
                      <a:gd name="connsiteX2" fmla="*/ 0 w 2096066"/>
                      <a:gd name="connsiteY2" fmla="*/ 728891 h 1050385"/>
                      <a:gd name="connsiteX3" fmla="*/ 116829 w 2096066"/>
                      <a:gd name="connsiteY3" fmla="*/ 728891 h 1050385"/>
                      <a:gd name="connsiteX4" fmla="*/ 276002 w 2096066"/>
                      <a:gd name="connsiteY4" fmla="*/ 606734 h 1050385"/>
                      <a:gd name="connsiteX5" fmla="*/ 1066473 w 2096066"/>
                      <a:gd name="connsiteY5" fmla="*/ 0 h 1050385"/>
                      <a:gd name="connsiteX6" fmla="*/ 1856943 w 2096066"/>
                      <a:gd name="connsiteY6" fmla="*/ 606769 h 1050385"/>
                      <a:gd name="connsiteX7" fmla="*/ 2016117 w 2096066"/>
                      <a:gd name="connsiteY7" fmla="*/ 728925 h 1050385"/>
                      <a:gd name="connsiteX8" fmla="*/ 2096067 w 2096066"/>
                      <a:gd name="connsiteY8" fmla="*/ 728925 h 1050385"/>
                      <a:gd name="connsiteX9" fmla="*/ 2096067 w 2096066"/>
                      <a:gd name="connsiteY9" fmla="*/ 1050386 h 10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6066" h="1050385">
                        <a:moveTo>
                          <a:pt x="2096032" y="1050351"/>
                        </a:moveTo>
                        <a:lnTo>
                          <a:pt x="0" y="1050351"/>
                        </a:lnTo>
                        <a:cubicBezTo>
                          <a:pt x="0" y="805312"/>
                          <a:pt x="0" y="1030770"/>
                          <a:pt x="0" y="728891"/>
                        </a:cubicBezTo>
                        <a:lnTo>
                          <a:pt x="116829" y="728891"/>
                        </a:lnTo>
                        <a:cubicBezTo>
                          <a:pt x="191416" y="728891"/>
                          <a:pt x="256767" y="678797"/>
                          <a:pt x="276002" y="606734"/>
                        </a:cubicBezTo>
                        <a:cubicBezTo>
                          <a:pt x="369133" y="257390"/>
                          <a:pt x="687722" y="0"/>
                          <a:pt x="1066473" y="0"/>
                        </a:cubicBezTo>
                        <a:cubicBezTo>
                          <a:pt x="1445223" y="0"/>
                          <a:pt x="1763778" y="257390"/>
                          <a:pt x="1856943" y="606769"/>
                        </a:cubicBezTo>
                        <a:cubicBezTo>
                          <a:pt x="1876144" y="678831"/>
                          <a:pt x="1941529" y="728925"/>
                          <a:pt x="2016117" y="728925"/>
                        </a:cubicBezTo>
                        <a:lnTo>
                          <a:pt x="2096067" y="728925"/>
                        </a:lnTo>
                        <a:cubicBezTo>
                          <a:pt x="2096067" y="1056164"/>
                          <a:pt x="2096067" y="894326"/>
                          <a:pt x="2096067" y="1050386"/>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 name="Freeform: Shape 21">
                  <a:extLst>
                    <a:ext uri="{FF2B5EF4-FFF2-40B4-BE49-F238E27FC236}">
                      <a16:creationId xmlns:a16="http://schemas.microsoft.com/office/drawing/2014/main" id="{37CBF2A9-32DB-77AA-9E95-EDD9257748BA}"/>
                    </a:ext>
                  </a:extLst>
                </p:cNvPr>
                <p:cNvSpPr/>
                <p:nvPr/>
              </p:nvSpPr>
              <p:spPr>
                <a:xfrm>
                  <a:off x="1999622" y="1948337"/>
                  <a:ext cx="1364373" cy="1364373"/>
                </a:xfrm>
                <a:custGeom>
                  <a:avLst/>
                  <a:gdLst>
                    <a:gd name="connsiteX0" fmla="*/ 1364374 w 1364373"/>
                    <a:gd name="connsiteY0" fmla="*/ 682187 h 1364373"/>
                    <a:gd name="connsiteX1" fmla="*/ 682187 w 1364373"/>
                    <a:gd name="connsiteY1" fmla="*/ 1364374 h 1364373"/>
                    <a:gd name="connsiteX2" fmla="*/ 0 w 1364373"/>
                    <a:gd name="connsiteY2" fmla="*/ 682187 h 1364373"/>
                    <a:gd name="connsiteX3" fmla="*/ 682187 w 1364373"/>
                    <a:gd name="connsiteY3" fmla="*/ 0 h 1364373"/>
                    <a:gd name="connsiteX4" fmla="*/ 1364374 w 1364373"/>
                    <a:gd name="connsiteY4" fmla="*/ 682187 h 136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373" h="1364373">
                      <a:moveTo>
                        <a:pt x="1364374" y="682187"/>
                      </a:moveTo>
                      <a:cubicBezTo>
                        <a:pt x="1364374" y="1058949"/>
                        <a:pt x="1058948" y="1364374"/>
                        <a:pt x="682187" y="1364374"/>
                      </a:cubicBezTo>
                      <a:cubicBezTo>
                        <a:pt x="305425" y="1364374"/>
                        <a:pt x="0" y="1058949"/>
                        <a:pt x="0" y="682187"/>
                      </a:cubicBezTo>
                      <a:cubicBezTo>
                        <a:pt x="0" y="305426"/>
                        <a:pt x="305425" y="0"/>
                        <a:pt x="682187" y="0"/>
                      </a:cubicBezTo>
                      <a:cubicBezTo>
                        <a:pt x="1058948" y="0"/>
                        <a:pt x="1364374" y="305426"/>
                        <a:pt x="1364374" y="682187"/>
                      </a:cubicBezTo>
                      <a:close/>
                    </a:path>
                  </a:pathLst>
                </a:custGeom>
                <a:solidFill>
                  <a:srgbClr val="009FDB"/>
                </a:solidFill>
                <a:ln w="0" cap="flat">
                  <a:noFill/>
                  <a:prstDash val="solid"/>
                  <a:miter/>
                </a:ln>
                <a:effectLst>
                  <a:outerShdw blurRad="50800" dist="38100" dir="5400000" algn="t" rotWithShape="0">
                    <a:prstClr val="black">
                      <a:alpha val="16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8D150A32-76EA-70D5-144C-34CD9FBD3DB8}"/>
                  </a:ext>
                </a:extLst>
              </p:cNvPr>
              <p:cNvSpPr txBox="1"/>
              <p:nvPr/>
            </p:nvSpPr>
            <p:spPr>
              <a:xfrm>
                <a:off x="2022636" y="1923363"/>
                <a:ext cx="1426265"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0" cap="none" spc="-15"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Scenario 1</a:t>
                </a:r>
              </a:p>
            </p:txBody>
          </p:sp>
        </p:grpSp>
        <p:grpSp>
          <p:nvGrpSpPr>
            <p:cNvPr id="38" name="Group 37">
              <a:extLst>
                <a:ext uri="{FF2B5EF4-FFF2-40B4-BE49-F238E27FC236}">
                  <a16:creationId xmlns:a16="http://schemas.microsoft.com/office/drawing/2014/main" id="{B52B6901-E640-900B-E4A3-FB4CD79BD5F0}"/>
                </a:ext>
              </a:extLst>
            </p:cNvPr>
            <p:cNvGrpSpPr/>
            <p:nvPr/>
          </p:nvGrpSpPr>
          <p:grpSpPr>
            <a:xfrm>
              <a:off x="4548983" y="1198592"/>
              <a:ext cx="3094036" cy="3818274"/>
              <a:chOff x="4548982" y="1198592"/>
              <a:chExt cx="3094036" cy="3818274"/>
            </a:xfrm>
          </p:grpSpPr>
          <p:grpSp>
            <p:nvGrpSpPr>
              <p:cNvPr id="39" name="Group 38">
                <a:extLst>
                  <a:ext uri="{FF2B5EF4-FFF2-40B4-BE49-F238E27FC236}">
                    <a16:creationId xmlns:a16="http://schemas.microsoft.com/office/drawing/2014/main" id="{8783FD25-E601-4F67-E34F-62F271FF92BB}"/>
                  </a:ext>
                </a:extLst>
              </p:cNvPr>
              <p:cNvGrpSpPr/>
              <p:nvPr/>
            </p:nvGrpSpPr>
            <p:grpSpPr>
              <a:xfrm>
                <a:off x="4548982" y="1198592"/>
                <a:ext cx="3094036" cy="3818274"/>
                <a:chOff x="1313212" y="1812447"/>
                <a:chExt cx="2724151" cy="3304147"/>
              </a:xfrm>
            </p:grpSpPr>
            <p:grpSp>
              <p:nvGrpSpPr>
                <p:cNvPr id="41" name="Group 40">
                  <a:extLst>
                    <a:ext uri="{FF2B5EF4-FFF2-40B4-BE49-F238E27FC236}">
                      <a16:creationId xmlns:a16="http://schemas.microsoft.com/office/drawing/2014/main" id="{B0994EA2-CE56-C307-9F4B-B2D1F9C89597}"/>
                    </a:ext>
                  </a:extLst>
                </p:cNvPr>
                <p:cNvGrpSpPr/>
                <p:nvPr/>
              </p:nvGrpSpPr>
              <p:grpSpPr>
                <a:xfrm>
                  <a:off x="1313213" y="1812447"/>
                  <a:ext cx="2724150" cy="3304147"/>
                  <a:chOff x="1313213" y="1812447"/>
                  <a:chExt cx="2724150" cy="3304147"/>
                </a:xfrm>
              </p:grpSpPr>
              <p:grpSp>
                <p:nvGrpSpPr>
                  <p:cNvPr id="43" name="Group 42">
                    <a:extLst>
                      <a:ext uri="{FF2B5EF4-FFF2-40B4-BE49-F238E27FC236}">
                        <a16:creationId xmlns:a16="http://schemas.microsoft.com/office/drawing/2014/main" id="{8E843C38-1EFA-0ABA-3722-FF87BB2E11E4}"/>
                      </a:ext>
                    </a:extLst>
                  </p:cNvPr>
                  <p:cNvGrpSpPr/>
                  <p:nvPr/>
                </p:nvGrpSpPr>
                <p:grpSpPr>
                  <a:xfrm>
                    <a:off x="1313213" y="1812447"/>
                    <a:ext cx="2724150" cy="3304147"/>
                    <a:chOff x="1313213" y="1812447"/>
                    <a:chExt cx="2724150" cy="3304147"/>
                  </a:xfrm>
                </p:grpSpPr>
                <p:sp>
                  <p:nvSpPr>
                    <p:cNvPr id="45" name="Rectangle: Rounded Corners 44">
                      <a:extLst>
                        <a:ext uri="{FF2B5EF4-FFF2-40B4-BE49-F238E27FC236}">
                          <a16:creationId xmlns:a16="http://schemas.microsoft.com/office/drawing/2014/main" id="{8CBFB48F-0032-423B-9C23-E3C8D5F1C069}"/>
                        </a:ext>
                      </a:extLst>
                    </p:cNvPr>
                    <p:cNvSpPr/>
                    <p:nvPr/>
                  </p:nvSpPr>
                  <p:spPr>
                    <a:xfrm>
                      <a:off x="1313213" y="2537747"/>
                      <a:ext cx="2724150" cy="2578847"/>
                    </a:xfrm>
                    <a:prstGeom prst="roundRect">
                      <a:avLst>
                        <a:gd name="adj" fmla="val 99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F6DC8AF1-08D1-7B17-842D-0320258C7B90}"/>
                        </a:ext>
                      </a:extLst>
                    </p:cNvPr>
                    <p:cNvSpPr/>
                    <p:nvPr/>
                  </p:nvSpPr>
                  <p:spPr>
                    <a:xfrm>
                      <a:off x="1615337" y="1812447"/>
                      <a:ext cx="2096066" cy="1050385"/>
                    </a:xfrm>
                    <a:custGeom>
                      <a:avLst/>
                      <a:gdLst>
                        <a:gd name="connsiteX0" fmla="*/ 2096032 w 2096066"/>
                        <a:gd name="connsiteY0" fmla="*/ 1050351 h 1050385"/>
                        <a:gd name="connsiteX1" fmla="*/ 0 w 2096066"/>
                        <a:gd name="connsiteY1" fmla="*/ 1050351 h 1050385"/>
                        <a:gd name="connsiteX2" fmla="*/ 0 w 2096066"/>
                        <a:gd name="connsiteY2" fmla="*/ 728891 h 1050385"/>
                        <a:gd name="connsiteX3" fmla="*/ 116829 w 2096066"/>
                        <a:gd name="connsiteY3" fmla="*/ 728891 h 1050385"/>
                        <a:gd name="connsiteX4" fmla="*/ 276002 w 2096066"/>
                        <a:gd name="connsiteY4" fmla="*/ 606734 h 1050385"/>
                        <a:gd name="connsiteX5" fmla="*/ 1066473 w 2096066"/>
                        <a:gd name="connsiteY5" fmla="*/ 0 h 1050385"/>
                        <a:gd name="connsiteX6" fmla="*/ 1856943 w 2096066"/>
                        <a:gd name="connsiteY6" fmla="*/ 606769 h 1050385"/>
                        <a:gd name="connsiteX7" fmla="*/ 2016117 w 2096066"/>
                        <a:gd name="connsiteY7" fmla="*/ 728925 h 1050385"/>
                        <a:gd name="connsiteX8" fmla="*/ 2096067 w 2096066"/>
                        <a:gd name="connsiteY8" fmla="*/ 728925 h 1050385"/>
                        <a:gd name="connsiteX9" fmla="*/ 2096067 w 2096066"/>
                        <a:gd name="connsiteY9" fmla="*/ 1050386 h 10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6066" h="1050385">
                          <a:moveTo>
                            <a:pt x="2096032" y="1050351"/>
                          </a:moveTo>
                          <a:lnTo>
                            <a:pt x="0" y="1050351"/>
                          </a:lnTo>
                          <a:cubicBezTo>
                            <a:pt x="0" y="805312"/>
                            <a:pt x="0" y="1030770"/>
                            <a:pt x="0" y="728891"/>
                          </a:cubicBezTo>
                          <a:lnTo>
                            <a:pt x="116829" y="728891"/>
                          </a:lnTo>
                          <a:cubicBezTo>
                            <a:pt x="191416" y="728891"/>
                            <a:pt x="256767" y="678797"/>
                            <a:pt x="276002" y="606734"/>
                          </a:cubicBezTo>
                          <a:cubicBezTo>
                            <a:pt x="369133" y="257390"/>
                            <a:pt x="687722" y="0"/>
                            <a:pt x="1066473" y="0"/>
                          </a:cubicBezTo>
                          <a:cubicBezTo>
                            <a:pt x="1445223" y="0"/>
                            <a:pt x="1763778" y="257390"/>
                            <a:pt x="1856943" y="606769"/>
                          </a:cubicBezTo>
                          <a:cubicBezTo>
                            <a:pt x="1876144" y="678831"/>
                            <a:pt x="1941529" y="728925"/>
                            <a:pt x="2016117" y="728925"/>
                          </a:cubicBezTo>
                          <a:lnTo>
                            <a:pt x="2096067" y="728925"/>
                          </a:lnTo>
                          <a:cubicBezTo>
                            <a:pt x="2096067" y="1056164"/>
                            <a:pt x="2096067" y="894326"/>
                            <a:pt x="2096067" y="1050386"/>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Freeform: Shape 43">
                    <a:extLst>
                      <a:ext uri="{FF2B5EF4-FFF2-40B4-BE49-F238E27FC236}">
                        <a16:creationId xmlns:a16="http://schemas.microsoft.com/office/drawing/2014/main" id="{FD39D3CE-59E3-FB1C-D2CD-5A56F87CBA05}"/>
                      </a:ext>
                    </a:extLst>
                  </p:cNvPr>
                  <p:cNvSpPr/>
                  <p:nvPr/>
                </p:nvSpPr>
                <p:spPr>
                  <a:xfrm>
                    <a:off x="1999622" y="1948337"/>
                    <a:ext cx="1364373" cy="1364373"/>
                  </a:xfrm>
                  <a:custGeom>
                    <a:avLst/>
                    <a:gdLst>
                      <a:gd name="connsiteX0" fmla="*/ 1364374 w 1364373"/>
                      <a:gd name="connsiteY0" fmla="*/ 682187 h 1364373"/>
                      <a:gd name="connsiteX1" fmla="*/ 682187 w 1364373"/>
                      <a:gd name="connsiteY1" fmla="*/ 1364374 h 1364373"/>
                      <a:gd name="connsiteX2" fmla="*/ 0 w 1364373"/>
                      <a:gd name="connsiteY2" fmla="*/ 682187 h 1364373"/>
                      <a:gd name="connsiteX3" fmla="*/ 682187 w 1364373"/>
                      <a:gd name="connsiteY3" fmla="*/ 0 h 1364373"/>
                      <a:gd name="connsiteX4" fmla="*/ 1364374 w 1364373"/>
                      <a:gd name="connsiteY4" fmla="*/ 682187 h 136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373" h="1364373">
                        <a:moveTo>
                          <a:pt x="1364374" y="682187"/>
                        </a:moveTo>
                        <a:cubicBezTo>
                          <a:pt x="1364374" y="1058949"/>
                          <a:pt x="1058948" y="1364374"/>
                          <a:pt x="682187" y="1364374"/>
                        </a:cubicBezTo>
                        <a:cubicBezTo>
                          <a:pt x="305425" y="1364374"/>
                          <a:pt x="0" y="1058949"/>
                          <a:pt x="0" y="682187"/>
                        </a:cubicBezTo>
                        <a:cubicBezTo>
                          <a:pt x="0" y="305426"/>
                          <a:pt x="305425" y="0"/>
                          <a:pt x="682187" y="0"/>
                        </a:cubicBezTo>
                        <a:cubicBezTo>
                          <a:pt x="1058948" y="0"/>
                          <a:pt x="1364374" y="305426"/>
                          <a:pt x="1364374" y="682187"/>
                        </a:cubicBezTo>
                        <a:close/>
                      </a:path>
                    </a:pathLst>
                  </a:custGeom>
                  <a:solidFill>
                    <a:srgbClr val="009FDB"/>
                  </a:solidFill>
                  <a:ln w="0" cap="flat">
                    <a:noFill/>
                    <a:prstDash val="solid"/>
                    <a:miter/>
                  </a:ln>
                  <a:effectLst>
                    <a:outerShdw blurRad="50800" dist="38100" dir="5400000" algn="t" rotWithShape="0">
                      <a:prstClr val="black">
                        <a:alpha val="16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 name="TextBox 41">
                  <a:extLst>
                    <a:ext uri="{FF2B5EF4-FFF2-40B4-BE49-F238E27FC236}">
                      <a16:creationId xmlns:a16="http://schemas.microsoft.com/office/drawing/2014/main" id="{A75904AE-5A01-EF44-C2AF-9B237CAD864A}"/>
                    </a:ext>
                  </a:extLst>
                </p:cNvPr>
                <p:cNvSpPr txBox="1"/>
                <p:nvPr/>
              </p:nvSpPr>
              <p:spPr>
                <a:xfrm>
                  <a:off x="1313212" y="3463728"/>
                  <a:ext cx="2724150" cy="1278407"/>
                </a:xfrm>
                <a:prstGeom prst="rect">
                  <a:avLst/>
                </a:prstGeom>
                <a:noFill/>
              </p:spPr>
              <p:txBody>
                <a:bodyPr wrap="square" rtlCol="0">
                  <a:spAutoFit/>
                </a:bodyPr>
                <a:lstStyle/>
                <a:p>
                  <a:pPr lvl="0" algn="ctr">
                    <a:spcBef>
                      <a:spcPts val="600"/>
                    </a:spcBef>
                    <a:spcAft>
                      <a:spcPts val="600"/>
                    </a:spcAft>
                    <a:defRPr/>
                  </a:pPr>
                  <a:r>
                    <a:rPr lang="en-US" b="1" err="1">
                      <a:latin typeface="ATT Aleck Sans" panose="020B0503020203020204" pitchFamily="34" charset="0"/>
                      <a:cs typeface="ATT Aleck Sans" panose="020B0503020203020204" pitchFamily="34" charset="0"/>
                    </a:rPr>
                    <a:t>GreenSpark</a:t>
                  </a:r>
                  <a:r>
                    <a:rPr lang="en-US" b="1">
                      <a:latin typeface="ATT Aleck Sans" panose="020B0503020203020204" pitchFamily="34" charset="0"/>
                      <a:cs typeface="ATT Aleck Sans" panose="020B0503020203020204" pitchFamily="34" charset="0"/>
                    </a:rPr>
                    <a:t> Energy:</a:t>
                  </a:r>
                  <a:br>
                    <a:rPr lang="en-US" b="1">
                      <a:latin typeface="ATT Aleck Sans" panose="020B0503020203020204" pitchFamily="34" charset="0"/>
                      <a:cs typeface="ATT Aleck Sans" panose="020B0503020203020204" pitchFamily="34" charset="0"/>
                    </a:rPr>
                  </a:br>
                  <a:br>
                    <a:rPr lang="en-US">
                      <a:latin typeface="ATT Aleck Sans" panose="020B0503020203020204" pitchFamily="34" charset="0"/>
                      <a:cs typeface="ATT Aleck Sans" panose="020B0503020203020204" pitchFamily="34" charset="0"/>
                    </a:rPr>
                  </a:br>
                  <a:r>
                    <a:rPr lang="en-US">
                      <a:latin typeface="ATT Aleck Sans" panose="020B0503020203020204" pitchFamily="34" charset="0"/>
                      <a:cs typeface="ATT Aleck Sans" panose="020B0503020203020204" pitchFamily="34" charset="0"/>
                    </a:rPr>
                    <a:t>Evaluating fiber connectivity, unclear authority and timeline</a:t>
                  </a:r>
                  <a:endParaRPr kumimoji="0" lang="en-US" sz="1800" b="0" i="0" u="none" strike="noStrike" kern="1200" cap="none" spc="0" normalizeH="0" baseline="0" noProof="0">
                    <a:ln>
                      <a:noFill/>
                    </a:ln>
                    <a:solidFill>
                      <a:prstClr val="black"/>
                    </a:solidFill>
                    <a:effectLst/>
                    <a:uLnTx/>
                    <a:uFillTx/>
                    <a:latin typeface="ATT Aleck Sans" panose="020B0503020203020204" pitchFamily="34" charset="0"/>
                    <a:ea typeface="Calibri" panose="020F0502020204030204" pitchFamily="34" charset="0"/>
                    <a:cs typeface="ATT Aleck Sans" panose="020B0503020203020204" pitchFamily="34" charset="0"/>
                  </a:endParaRPr>
                </a:p>
              </p:txBody>
            </p:sp>
          </p:grpSp>
          <p:sp>
            <p:nvSpPr>
              <p:cNvPr id="40" name="TextBox 39">
                <a:extLst>
                  <a:ext uri="{FF2B5EF4-FFF2-40B4-BE49-F238E27FC236}">
                    <a16:creationId xmlns:a16="http://schemas.microsoft.com/office/drawing/2014/main" id="{C0B9FC1A-F567-0703-7621-220248EE35B3}"/>
                  </a:ext>
                </a:extLst>
              </p:cNvPr>
              <p:cNvSpPr txBox="1"/>
              <p:nvPr/>
            </p:nvSpPr>
            <p:spPr>
              <a:xfrm>
                <a:off x="5382868" y="1923363"/>
                <a:ext cx="1426265"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0" cap="none" spc="-15"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Scenario 2</a:t>
                </a:r>
              </a:p>
            </p:txBody>
          </p:sp>
        </p:grpSp>
        <p:grpSp>
          <p:nvGrpSpPr>
            <p:cNvPr id="47" name="Group 46">
              <a:extLst>
                <a:ext uri="{FF2B5EF4-FFF2-40B4-BE49-F238E27FC236}">
                  <a16:creationId xmlns:a16="http://schemas.microsoft.com/office/drawing/2014/main" id="{D0020E7D-68C6-E76C-F962-C47E8494269F}"/>
                </a:ext>
              </a:extLst>
            </p:cNvPr>
            <p:cNvGrpSpPr/>
            <p:nvPr/>
          </p:nvGrpSpPr>
          <p:grpSpPr>
            <a:xfrm>
              <a:off x="8165922" y="1198592"/>
              <a:ext cx="3094035" cy="3818274"/>
              <a:chOff x="7986163" y="1198593"/>
              <a:chExt cx="3094035" cy="3818274"/>
            </a:xfrm>
          </p:grpSpPr>
          <p:grpSp>
            <p:nvGrpSpPr>
              <p:cNvPr id="50" name="Group 49">
                <a:extLst>
                  <a:ext uri="{FF2B5EF4-FFF2-40B4-BE49-F238E27FC236}">
                    <a16:creationId xmlns:a16="http://schemas.microsoft.com/office/drawing/2014/main" id="{2F2E2ADC-71C0-E51A-4AD3-7B48D5658A34}"/>
                  </a:ext>
                </a:extLst>
              </p:cNvPr>
              <p:cNvGrpSpPr/>
              <p:nvPr/>
            </p:nvGrpSpPr>
            <p:grpSpPr>
              <a:xfrm>
                <a:off x="7986163" y="1198593"/>
                <a:ext cx="3094035" cy="3818274"/>
                <a:chOff x="1313213" y="1812447"/>
                <a:chExt cx="2724150" cy="3361807"/>
              </a:xfrm>
            </p:grpSpPr>
            <p:grpSp>
              <p:nvGrpSpPr>
                <p:cNvPr id="52" name="Group 51">
                  <a:extLst>
                    <a:ext uri="{FF2B5EF4-FFF2-40B4-BE49-F238E27FC236}">
                      <a16:creationId xmlns:a16="http://schemas.microsoft.com/office/drawing/2014/main" id="{68604875-D1A3-E927-FA20-273D45B59E72}"/>
                    </a:ext>
                  </a:extLst>
                </p:cNvPr>
                <p:cNvGrpSpPr/>
                <p:nvPr/>
              </p:nvGrpSpPr>
              <p:grpSpPr>
                <a:xfrm>
                  <a:off x="1313213" y="1812447"/>
                  <a:ext cx="2724150" cy="3361807"/>
                  <a:chOff x="1313213" y="1812447"/>
                  <a:chExt cx="2724150" cy="3361807"/>
                </a:xfrm>
              </p:grpSpPr>
              <p:sp>
                <p:nvSpPr>
                  <p:cNvPr id="54" name="Rectangle: Rounded Corners 53">
                    <a:extLst>
                      <a:ext uri="{FF2B5EF4-FFF2-40B4-BE49-F238E27FC236}">
                        <a16:creationId xmlns:a16="http://schemas.microsoft.com/office/drawing/2014/main" id="{2A3B28E3-2205-F1F6-1E63-69D294F8A894}"/>
                      </a:ext>
                    </a:extLst>
                  </p:cNvPr>
                  <p:cNvSpPr/>
                  <p:nvPr/>
                </p:nvSpPr>
                <p:spPr>
                  <a:xfrm>
                    <a:off x="1313213" y="2537747"/>
                    <a:ext cx="2724150" cy="2636507"/>
                  </a:xfrm>
                  <a:prstGeom prst="roundRect">
                    <a:avLst>
                      <a:gd name="adj" fmla="val 992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F98976F7-3787-3859-121E-04441684E86A}"/>
                      </a:ext>
                    </a:extLst>
                  </p:cNvPr>
                  <p:cNvSpPr/>
                  <p:nvPr/>
                </p:nvSpPr>
                <p:spPr>
                  <a:xfrm>
                    <a:off x="1615337" y="1812447"/>
                    <a:ext cx="2096066" cy="1050385"/>
                  </a:xfrm>
                  <a:custGeom>
                    <a:avLst/>
                    <a:gdLst>
                      <a:gd name="connsiteX0" fmla="*/ 2096032 w 2096066"/>
                      <a:gd name="connsiteY0" fmla="*/ 1050351 h 1050385"/>
                      <a:gd name="connsiteX1" fmla="*/ 0 w 2096066"/>
                      <a:gd name="connsiteY1" fmla="*/ 1050351 h 1050385"/>
                      <a:gd name="connsiteX2" fmla="*/ 0 w 2096066"/>
                      <a:gd name="connsiteY2" fmla="*/ 728891 h 1050385"/>
                      <a:gd name="connsiteX3" fmla="*/ 116829 w 2096066"/>
                      <a:gd name="connsiteY3" fmla="*/ 728891 h 1050385"/>
                      <a:gd name="connsiteX4" fmla="*/ 276002 w 2096066"/>
                      <a:gd name="connsiteY4" fmla="*/ 606734 h 1050385"/>
                      <a:gd name="connsiteX5" fmla="*/ 1066473 w 2096066"/>
                      <a:gd name="connsiteY5" fmla="*/ 0 h 1050385"/>
                      <a:gd name="connsiteX6" fmla="*/ 1856943 w 2096066"/>
                      <a:gd name="connsiteY6" fmla="*/ 606769 h 1050385"/>
                      <a:gd name="connsiteX7" fmla="*/ 2016117 w 2096066"/>
                      <a:gd name="connsiteY7" fmla="*/ 728925 h 1050385"/>
                      <a:gd name="connsiteX8" fmla="*/ 2096067 w 2096066"/>
                      <a:gd name="connsiteY8" fmla="*/ 728925 h 1050385"/>
                      <a:gd name="connsiteX9" fmla="*/ 2096067 w 2096066"/>
                      <a:gd name="connsiteY9" fmla="*/ 1050386 h 105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6066" h="1050385">
                        <a:moveTo>
                          <a:pt x="2096032" y="1050351"/>
                        </a:moveTo>
                        <a:lnTo>
                          <a:pt x="0" y="1050351"/>
                        </a:lnTo>
                        <a:cubicBezTo>
                          <a:pt x="0" y="805312"/>
                          <a:pt x="0" y="1030770"/>
                          <a:pt x="0" y="728891"/>
                        </a:cubicBezTo>
                        <a:lnTo>
                          <a:pt x="116829" y="728891"/>
                        </a:lnTo>
                        <a:cubicBezTo>
                          <a:pt x="191416" y="728891"/>
                          <a:pt x="256767" y="678797"/>
                          <a:pt x="276002" y="606734"/>
                        </a:cubicBezTo>
                        <a:cubicBezTo>
                          <a:pt x="369133" y="257390"/>
                          <a:pt x="687722" y="0"/>
                          <a:pt x="1066473" y="0"/>
                        </a:cubicBezTo>
                        <a:cubicBezTo>
                          <a:pt x="1445223" y="0"/>
                          <a:pt x="1763778" y="257390"/>
                          <a:pt x="1856943" y="606769"/>
                        </a:cubicBezTo>
                        <a:cubicBezTo>
                          <a:pt x="1876144" y="678831"/>
                          <a:pt x="1941529" y="728925"/>
                          <a:pt x="2016117" y="728925"/>
                        </a:cubicBezTo>
                        <a:lnTo>
                          <a:pt x="2096067" y="728925"/>
                        </a:lnTo>
                        <a:cubicBezTo>
                          <a:pt x="2096067" y="1056164"/>
                          <a:pt x="2096067" y="894326"/>
                          <a:pt x="2096067" y="1050386"/>
                        </a:cubicBez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3" name="Freeform: Shape 52">
                  <a:extLst>
                    <a:ext uri="{FF2B5EF4-FFF2-40B4-BE49-F238E27FC236}">
                      <a16:creationId xmlns:a16="http://schemas.microsoft.com/office/drawing/2014/main" id="{79B47562-0C61-0E39-19CF-41E228A88B63}"/>
                    </a:ext>
                  </a:extLst>
                </p:cNvPr>
                <p:cNvSpPr/>
                <p:nvPr/>
              </p:nvSpPr>
              <p:spPr>
                <a:xfrm>
                  <a:off x="1999622" y="1948337"/>
                  <a:ext cx="1364373" cy="1364373"/>
                </a:xfrm>
                <a:custGeom>
                  <a:avLst/>
                  <a:gdLst>
                    <a:gd name="connsiteX0" fmla="*/ 1364374 w 1364373"/>
                    <a:gd name="connsiteY0" fmla="*/ 682187 h 1364373"/>
                    <a:gd name="connsiteX1" fmla="*/ 682187 w 1364373"/>
                    <a:gd name="connsiteY1" fmla="*/ 1364374 h 1364373"/>
                    <a:gd name="connsiteX2" fmla="*/ 0 w 1364373"/>
                    <a:gd name="connsiteY2" fmla="*/ 682187 h 1364373"/>
                    <a:gd name="connsiteX3" fmla="*/ 682187 w 1364373"/>
                    <a:gd name="connsiteY3" fmla="*/ 0 h 1364373"/>
                    <a:gd name="connsiteX4" fmla="*/ 1364374 w 1364373"/>
                    <a:gd name="connsiteY4" fmla="*/ 682187 h 136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373" h="1364373">
                      <a:moveTo>
                        <a:pt x="1364374" y="682187"/>
                      </a:moveTo>
                      <a:cubicBezTo>
                        <a:pt x="1364374" y="1058949"/>
                        <a:pt x="1058948" y="1364374"/>
                        <a:pt x="682187" y="1364374"/>
                      </a:cubicBezTo>
                      <a:cubicBezTo>
                        <a:pt x="305425" y="1364374"/>
                        <a:pt x="0" y="1058949"/>
                        <a:pt x="0" y="682187"/>
                      </a:cubicBezTo>
                      <a:cubicBezTo>
                        <a:pt x="0" y="305426"/>
                        <a:pt x="305425" y="0"/>
                        <a:pt x="682187" y="0"/>
                      </a:cubicBezTo>
                      <a:cubicBezTo>
                        <a:pt x="1058948" y="0"/>
                        <a:pt x="1364374" y="305426"/>
                        <a:pt x="1364374" y="682187"/>
                      </a:cubicBezTo>
                      <a:close/>
                    </a:path>
                  </a:pathLst>
                </a:custGeom>
                <a:solidFill>
                  <a:srgbClr val="009FDB"/>
                </a:solidFill>
                <a:ln w="0" cap="flat">
                  <a:noFill/>
                  <a:prstDash val="solid"/>
                  <a:miter/>
                </a:ln>
                <a:effectLst>
                  <a:outerShdw blurRad="50800" dist="38100" dir="5400000" algn="t" rotWithShape="0">
                    <a:prstClr val="black">
                      <a:alpha val="16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9" name="TextBox 48">
                <a:extLst>
                  <a:ext uri="{FF2B5EF4-FFF2-40B4-BE49-F238E27FC236}">
                    <a16:creationId xmlns:a16="http://schemas.microsoft.com/office/drawing/2014/main" id="{53576459-29BE-E817-9303-6B68F25D17B6}"/>
                  </a:ext>
                </a:extLst>
              </p:cNvPr>
              <p:cNvSpPr txBox="1"/>
              <p:nvPr/>
            </p:nvSpPr>
            <p:spPr>
              <a:xfrm>
                <a:off x="8820048" y="1923363"/>
                <a:ext cx="1426265"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800" b="1" i="0" u="none" strike="noStrike" kern="0" cap="none" spc="-15"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Scenario 3</a:t>
                </a:r>
              </a:p>
            </p:txBody>
          </p:sp>
        </p:grpSp>
        <p:sp>
          <p:nvSpPr>
            <p:cNvPr id="56" name="TextBox 55">
              <a:extLst>
                <a:ext uri="{FF2B5EF4-FFF2-40B4-BE49-F238E27FC236}">
                  <a16:creationId xmlns:a16="http://schemas.microsoft.com/office/drawing/2014/main" id="{D2C25C1D-9146-6DCD-44B0-57C4B7D6088F}"/>
                </a:ext>
              </a:extLst>
            </p:cNvPr>
            <p:cNvSpPr txBox="1"/>
            <p:nvPr/>
          </p:nvSpPr>
          <p:spPr>
            <a:xfrm>
              <a:off x="939449" y="3106813"/>
              <a:ext cx="3094035" cy="1477328"/>
            </a:xfrm>
            <a:prstGeom prst="rect">
              <a:avLst/>
            </a:prstGeom>
            <a:noFill/>
          </p:spPr>
          <p:txBody>
            <a:bodyPr wrap="square" rtlCol="0">
              <a:spAutoFit/>
            </a:bodyPr>
            <a:lstStyle/>
            <a:p>
              <a:pPr lvl="0" algn="ctr">
                <a:spcBef>
                  <a:spcPts val="600"/>
                </a:spcBef>
                <a:spcAft>
                  <a:spcPts val="600"/>
                </a:spcAft>
                <a:defRPr/>
              </a:pPr>
              <a:r>
                <a:rPr lang="en-US" b="1">
                  <a:latin typeface="ATT Aleck Sans" panose="020B0503020203020204" pitchFamily="34" charset="0"/>
                  <a:cs typeface="ATT Aleck Sans" panose="020B0503020203020204" pitchFamily="34" charset="0"/>
                </a:rPr>
                <a:t>Nova Financial Group:</a:t>
              </a:r>
              <a:br>
                <a:rPr lang="en-US" b="1">
                  <a:latin typeface="ATT Aleck Sans" panose="020B0503020203020204" pitchFamily="34" charset="0"/>
                  <a:cs typeface="ATT Aleck Sans" panose="020B0503020203020204" pitchFamily="34" charset="0"/>
                </a:rPr>
              </a:br>
              <a:br>
                <a:rPr lang="en-US">
                  <a:latin typeface="ATT Aleck Sans" panose="020B0503020203020204" pitchFamily="34" charset="0"/>
                  <a:cs typeface="ATT Aleck Sans" panose="020B0503020203020204" pitchFamily="34" charset="0"/>
                </a:rPr>
              </a:br>
              <a:r>
                <a:rPr lang="en-US">
                  <a:latin typeface="ATT Aleck Sans" panose="020B0503020203020204" pitchFamily="34" charset="0"/>
                  <a:cs typeface="ATT Aleck Sans" panose="020B0503020203020204" pitchFamily="34" charset="0"/>
                </a:rPr>
                <a:t>Secure data migration, decision-maker unclear, budget next quarter</a:t>
              </a:r>
              <a:endParaRPr kumimoji="0" lang="en-US" sz="1800" b="0" i="0" u="none" strike="noStrike" kern="1200" cap="none" spc="0" normalizeH="0" baseline="0" noProof="0">
                <a:ln>
                  <a:noFill/>
                </a:ln>
                <a:solidFill>
                  <a:prstClr val="black"/>
                </a:solidFill>
                <a:effectLst/>
                <a:uLnTx/>
                <a:uFillTx/>
                <a:latin typeface="ATT Aleck Sans" panose="020B0503020203020204" pitchFamily="34" charset="0"/>
                <a:ea typeface="Calibri" panose="020F0502020204030204" pitchFamily="34" charset="0"/>
                <a:cs typeface="ATT Aleck Sans" panose="020B0503020203020204" pitchFamily="34" charset="0"/>
              </a:endParaRPr>
            </a:p>
          </p:txBody>
        </p:sp>
        <p:sp>
          <p:nvSpPr>
            <p:cNvPr id="59" name="TextBox 58">
              <a:extLst>
                <a:ext uri="{FF2B5EF4-FFF2-40B4-BE49-F238E27FC236}">
                  <a16:creationId xmlns:a16="http://schemas.microsoft.com/office/drawing/2014/main" id="{CDE4338A-2C29-E22F-643B-96541997BC59}"/>
                </a:ext>
              </a:extLst>
            </p:cNvPr>
            <p:cNvSpPr txBox="1"/>
            <p:nvPr/>
          </p:nvSpPr>
          <p:spPr>
            <a:xfrm>
              <a:off x="8152385" y="3116474"/>
              <a:ext cx="3094035" cy="1477328"/>
            </a:xfrm>
            <a:prstGeom prst="rect">
              <a:avLst/>
            </a:prstGeom>
            <a:noFill/>
          </p:spPr>
          <p:txBody>
            <a:bodyPr wrap="square" rtlCol="0">
              <a:spAutoFit/>
            </a:bodyPr>
            <a:lstStyle/>
            <a:p>
              <a:pPr lvl="0" algn="ctr">
                <a:spcBef>
                  <a:spcPts val="600"/>
                </a:spcBef>
                <a:spcAft>
                  <a:spcPts val="600"/>
                </a:spcAft>
                <a:defRPr/>
              </a:pPr>
              <a:r>
                <a:rPr lang="en-US" b="1">
                  <a:latin typeface="ATT Aleck Sans" panose="020B0503020203020204" pitchFamily="34" charset="0"/>
                  <a:cs typeface="ATT Aleck Sans" panose="020B0503020203020204" pitchFamily="34" charset="0"/>
                </a:rPr>
                <a:t>Horizon Retail Chain:</a:t>
              </a:r>
              <a:br>
                <a:rPr lang="en-US" b="1">
                  <a:latin typeface="ATT Aleck Sans" panose="020B0503020203020204" pitchFamily="34" charset="0"/>
                  <a:cs typeface="ATT Aleck Sans" panose="020B0503020203020204" pitchFamily="34" charset="0"/>
                </a:rPr>
              </a:br>
              <a:br>
                <a:rPr lang="en-US">
                  <a:latin typeface="ATT Aleck Sans" panose="020B0503020203020204" pitchFamily="34" charset="0"/>
                  <a:cs typeface="ATT Aleck Sans" panose="020B0503020203020204" pitchFamily="34" charset="0"/>
                </a:rPr>
              </a:br>
              <a:r>
                <a:rPr lang="en-US">
                  <a:latin typeface="ATT Aleck Sans" panose="020B0503020203020204" pitchFamily="34" charset="0"/>
                  <a:cs typeface="ATT Aleck Sans" panose="020B0503020203020204" pitchFamily="34" charset="0"/>
                </a:rPr>
                <a:t>New store expansion, funding approved, evaluating vendors</a:t>
              </a:r>
              <a:endParaRPr kumimoji="0" lang="en-US" sz="1800" b="0" i="0" u="none" strike="noStrike" kern="1200" cap="none" spc="0" normalizeH="0" baseline="0" noProof="0">
                <a:ln>
                  <a:noFill/>
                </a:ln>
                <a:solidFill>
                  <a:prstClr val="black"/>
                </a:solidFill>
                <a:effectLst/>
                <a:uLnTx/>
                <a:uFillTx/>
                <a:latin typeface="ATT Aleck Sans" panose="020B0503020203020204" pitchFamily="34" charset="0"/>
                <a:ea typeface="Calibri" panose="020F0502020204030204" pitchFamily="34" charset="0"/>
                <a:cs typeface="ATT Aleck Sans" panose="020B0503020203020204" pitchFamily="34" charset="0"/>
              </a:endParaRPr>
            </a:p>
          </p:txBody>
        </p:sp>
      </p:grpSp>
      <p:sp>
        <p:nvSpPr>
          <p:cNvPr id="61" name="Title 60">
            <a:extLst>
              <a:ext uri="{FF2B5EF4-FFF2-40B4-BE49-F238E27FC236}">
                <a16:creationId xmlns:a16="http://schemas.microsoft.com/office/drawing/2014/main" id="{96B999B2-F26C-830F-64E0-4C4A72D87F00}"/>
              </a:ext>
            </a:extLst>
          </p:cNvPr>
          <p:cNvSpPr>
            <a:spLocks noGrp="1"/>
          </p:cNvSpPr>
          <p:nvPr>
            <p:ph type="title"/>
          </p:nvPr>
        </p:nvSpPr>
        <p:spPr/>
        <p:txBody>
          <a:bodyPr>
            <a:normAutofit/>
          </a:bodyPr>
          <a:lstStyle/>
          <a:p>
            <a:r>
              <a:rPr lang="en-IN"/>
              <a:t>Activity: The BANT </a:t>
            </a:r>
            <a:r>
              <a:rPr lang="en-IN" err="1"/>
              <a:t>analyzer</a:t>
            </a:r>
            <a:endParaRPr lang="en-IN"/>
          </a:p>
        </p:txBody>
      </p:sp>
    </p:spTree>
    <p:extLst>
      <p:ext uri="{BB962C8B-B14F-4D97-AF65-F5344CB8AC3E}">
        <p14:creationId xmlns:p14="http://schemas.microsoft.com/office/powerpoint/2010/main" val="2285337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9C06-7325-EF32-10BE-2758335B6FB4}"/>
            </a:ext>
          </a:extLst>
        </p:cNvPr>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8CCC9F6C-ADDF-E675-7B38-A098C0A85827}"/>
              </a:ext>
            </a:extLst>
          </p:cNvPr>
          <p:cNvPicPr>
            <a:picLocks noChangeAspect="1"/>
          </p:cNvPicPr>
          <p:nvPr/>
        </p:nvPicPr>
        <p:blipFill>
          <a:blip r:embed="rId4">
            <a:extLst>
              <a:ext uri="{28A0092B-C50C-407E-A947-70E740481C1C}">
                <a14:useLocalDpi xmlns:a14="http://schemas.microsoft.com/office/drawing/2010/main" val="0"/>
              </a:ext>
            </a:extLst>
          </a:blip>
          <a:srcRect l="32598" t="15346" r="17252"/>
          <a:stretch>
            <a:fillRect/>
          </a:stretch>
        </p:blipFill>
        <p:spPr>
          <a:xfrm>
            <a:off x="6096000" y="1"/>
            <a:ext cx="6095999" cy="6858000"/>
          </a:xfrm>
          <a:prstGeom prst="rect">
            <a:avLst/>
          </a:prstGeom>
          <a:blipFill dpi="0" rotWithShape="1">
            <a:blip r:embed="rId5"/>
            <a:srcRect/>
            <a:stretch>
              <a:fillRect/>
            </a:stretch>
          </a:blipFill>
        </p:spPr>
      </p:pic>
      <p:sp>
        <p:nvSpPr>
          <p:cNvPr id="3" name="Title 2">
            <a:extLst>
              <a:ext uri="{FF2B5EF4-FFF2-40B4-BE49-F238E27FC236}">
                <a16:creationId xmlns:a16="http://schemas.microsoft.com/office/drawing/2014/main" id="{A0E072A7-7ED9-9093-F682-39F86B8ADE7C}"/>
              </a:ext>
            </a:extLst>
          </p:cNvPr>
          <p:cNvSpPr txBox="1">
            <a:spLocks/>
          </p:cNvSpPr>
          <p:nvPr/>
        </p:nvSpPr>
        <p:spPr>
          <a:xfrm>
            <a:off x="514438" y="1835273"/>
            <a:ext cx="5581562" cy="3187453"/>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Lesson 5: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Applying the forecasting and pipeline metrics</a:t>
            </a:r>
          </a:p>
        </p:txBody>
      </p:sp>
      <p:grpSp>
        <p:nvGrpSpPr>
          <p:cNvPr id="8" name="Group 7">
            <a:extLst>
              <a:ext uri="{FF2B5EF4-FFF2-40B4-BE49-F238E27FC236}">
                <a16:creationId xmlns:a16="http://schemas.microsoft.com/office/drawing/2014/main" id="{43644FAC-E40B-7300-3A41-4DB164D73CF2}"/>
              </a:ext>
            </a:extLst>
          </p:cNvPr>
          <p:cNvGrpSpPr/>
          <p:nvPr/>
        </p:nvGrpSpPr>
        <p:grpSpPr>
          <a:xfrm>
            <a:off x="10147579" y="6247484"/>
            <a:ext cx="1776496" cy="469275"/>
            <a:chOff x="767605" y="510363"/>
            <a:chExt cx="1776496" cy="469275"/>
          </a:xfrm>
        </p:grpSpPr>
        <p:sp>
          <p:nvSpPr>
            <p:cNvPr id="9" name="TextBox 8">
              <a:extLst>
                <a:ext uri="{FF2B5EF4-FFF2-40B4-BE49-F238E27FC236}">
                  <a16:creationId xmlns:a16="http://schemas.microsoft.com/office/drawing/2014/main" id="{349DDDC0-6176-E924-FABE-B257161244E6}"/>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ABC Business</a:t>
              </a:r>
            </a:p>
          </p:txBody>
        </p:sp>
        <p:pic>
          <p:nvPicPr>
            <p:cNvPr id="10" name="Graphic 9">
              <a:extLst>
                <a:ext uri="{FF2B5EF4-FFF2-40B4-BE49-F238E27FC236}">
                  <a16:creationId xmlns:a16="http://schemas.microsoft.com/office/drawing/2014/main" id="{338FC0B5-D6FB-518F-B4B8-6ED5C1507C9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190489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0637-6E6D-6B96-795D-82A233B3B91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F3EE819-0AD8-F9D6-E480-CC52ED29B3E7}"/>
              </a:ext>
            </a:extLst>
          </p:cNvPr>
          <p:cNvSpPr txBox="1"/>
          <p:nvPr/>
        </p:nvSpPr>
        <p:spPr>
          <a:xfrm>
            <a:off x="550863" y="3255122"/>
            <a:ext cx="5351637" cy="2719014"/>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solidFill>
                  <a:prstClr val="white"/>
                </a:solidFill>
                <a:effectLst/>
                <a:uLnTx/>
                <a:uFillTx/>
                <a:latin typeface="ATT Aleck Sans" panose="020B0503020203020204" pitchFamily="34" charset="0"/>
              </a:rPr>
              <a:t>Instructions:</a:t>
            </a:r>
          </a:p>
          <a:p>
            <a:endParaRPr lang="en-US" sz="1800">
              <a:latin typeface="ATT Aleck Sans" panose="020B0503020203020204" pitchFamily="34" charset="0"/>
            </a:endParaRPr>
          </a:p>
          <a:p>
            <a:pPr>
              <a:lnSpc>
                <a:spcPct val="150000"/>
              </a:lnSpc>
            </a:pPr>
            <a:r>
              <a:rPr lang="en-US" sz="1800">
                <a:latin typeface="ATT Aleck Sans" panose="020B0503020203020204" pitchFamily="34" charset="0"/>
              </a:rPr>
              <a:t>Review your assigned scenario.</a:t>
            </a:r>
          </a:p>
          <a:p>
            <a:pPr>
              <a:lnSpc>
                <a:spcPct val="150000"/>
              </a:lnSpc>
            </a:pPr>
            <a:r>
              <a:rPr lang="en-US" sz="1800">
                <a:latin typeface="ATT Aleck Sans" panose="020B0503020203020204" pitchFamily="34" charset="0"/>
              </a:rPr>
              <a:t>Decide which stage of the pipeline the situation fits into.</a:t>
            </a:r>
          </a:p>
          <a:p>
            <a:pPr>
              <a:lnSpc>
                <a:spcPct val="150000"/>
              </a:lnSpc>
            </a:pPr>
            <a:r>
              <a:rPr lang="en-US" sz="1800">
                <a:latin typeface="ATT Aleck Sans" panose="020B0503020203020204" pitchFamily="34" charset="0"/>
              </a:rPr>
              <a:t>Identify the clues that indicate the customer’s current stage.</a:t>
            </a:r>
          </a:p>
        </p:txBody>
      </p:sp>
      <p:sp>
        <p:nvSpPr>
          <p:cNvPr id="4" name="Title 3">
            <a:extLst>
              <a:ext uri="{FF2B5EF4-FFF2-40B4-BE49-F238E27FC236}">
                <a16:creationId xmlns:a16="http://schemas.microsoft.com/office/drawing/2014/main" id="{33F85B30-8D82-8DBB-3B6B-6EA7FDAC48C9}"/>
              </a:ext>
            </a:extLst>
          </p:cNvPr>
          <p:cNvSpPr>
            <a:spLocks noGrp="1"/>
          </p:cNvSpPr>
          <p:nvPr>
            <p:ph type="title"/>
          </p:nvPr>
        </p:nvSpPr>
        <p:spPr>
          <a:xfrm>
            <a:off x="526650" y="447581"/>
            <a:ext cx="6313714" cy="1111866"/>
          </a:xfrm>
        </p:spPr>
        <p:txBody>
          <a:bodyPr anchor="t">
            <a:normAutofit/>
          </a:bodyPr>
          <a:lstStyle/>
          <a:p>
            <a:r>
              <a:rPr lang="en-IN"/>
              <a:t>Activity: </a:t>
            </a:r>
            <a:r>
              <a:rPr lang="en-US"/>
              <a:t>Place the scenario in the pipeline</a:t>
            </a:r>
            <a:endParaRPr lang="en-IN"/>
          </a:p>
        </p:txBody>
      </p:sp>
      <p:sp>
        <p:nvSpPr>
          <p:cNvPr id="2" name="Rectangle: Rounded Corners 1">
            <a:extLst>
              <a:ext uri="{FF2B5EF4-FFF2-40B4-BE49-F238E27FC236}">
                <a16:creationId xmlns:a16="http://schemas.microsoft.com/office/drawing/2014/main" id="{0B26BE81-ACCB-FF6D-4230-E9136E81553F}"/>
              </a:ext>
            </a:extLst>
          </p:cNvPr>
          <p:cNvSpPr/>
          <p:nvPr/>
        </p:nvSpPr>
        <p:spPr>
          <a:xfrm>
            <a:off x="526650" y="1749410"/>
            <a:ext cx="5160935" cy="1237630"/>
          </a:xfrm>
          <a:prstGeom prst="roundRect">
            <a:avLst>
              <a:gd name="adj" fmla="val 14204"/>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latin typeface="ATT Aleck Sans" panose="020B0503020203020204" pitchFamily="34" charset="0"/>
                <a:cs typeface="ATT Aleck Sans" panose="020B0503020203020204" pitchFamily="34" charset="0"/>
              </a:rPr>
              <a:t>Scenario:</a:t>
            </a:r>
          </a:p>
          <a:p>
            <a:r>
              <a:rPr lang="en-US" b="1" dirty="0">
                <a:latin typeface="ATT Aleck Sans" panose="020B0503020203020204" pitchFamily="34" charset="0"/>
                <a:cs typeface="ATT Aleck Sans" panose="020B0503020203020204" pitchFamily="34" charset="0"/>
              </a:rPr>
              <a:t>A designated ABC expert schedules a detailed discussion after the initial contact.</a:t>
            </a:r>
          </a:p>
        </p:txBody>
      </p:sp>
      <p:pic>
        <p:nvPicPr>
          <p:cNvPr id="5" name="Picture 4">
            <a:extLst>
              <a:ext uri="{FF2B5EF4-FFF2-40B4-BE49-F238E27FC236}">
                <a16:creationId xmlns:a16="http://schemas.microsoft.com/office/drawing/2014/main" id="{B92AD351-2977-C580-96A4-59F48A32D70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Tree>
    <p:custDataLst>
      <p:tags r:id="rId1"/>
    </p:custDataLst>
    <p:extLst>
      <p:ext uri="{BB962C8B-B14F-4D97-AF65-F5344CB8AC3E}">
        <p14:creationId xmlns:p14="http://schemas.microsoft.com/office/powerpoint/2010/main" val="150116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8B53B-0F75-94BC-966E-0A6C2674352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B8F6EE1-314E-4263-FE4A-54B77B7B1BBC}"/>
              </a:ext>
            </a:extLst>
          </p:cNvPr>
          <p:cNvSpPr txBox="1"/>
          <p:nvPr/>
        </p:nvSpPr>
        <p:spPr>
          <a:xfrm>
            <a:off x="550863" y="3260427"/>
            <a:ext cx="5637072" cy="2303516"/>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solidFill>
                  <a:prstClr val="white"/>
                </a:solidFill>
                <a:effectLst/>
                <a:uLnTx/>
                <a:uFillTx/>
                <a:latin typeface="ATT Aleck Sans" panose="020B0503020203020204" pitchFamily="34" charset="0"/>
              </a:rPr>
              <a:t>Instructions:</a:t>
            </a:r>
          </a:p>
          <a:p>
            <a:endParaRPr lang="en-US" sz="1800">
              <a:latin typeface="ATT Aleck Sans" panose="020B0503020203020204" pitchFamily="34" charset="0"/>
            </a:endParaRPr>
          </a:p>
          <a:p>
            <a:pPr>
              <a:lnSpc>
                <a:spcPct val="150000"/>
              </a:lnSpc>
            </a:pPr>
            <a:r>
              <a:rPr lang="en-US" sz="1800">
                <a:latin typeface="ATT Aleck Sans" panose="020B0503020203020204" pitchFamily="34" charset="0"/>
              </a:rPr>
              <a:t>Discuss the scenario with your group.</a:t>
            </a:r>
          </a:p>
          <a:p>
            <a:pPr>
              <a:lnSpc>
                <a:spcPct val="150000"/>
              </a:lnSpc>
            </a:pPr>
            <a:r>
              <a:rPr lang="en-US" sz="1800">
                <a:latin typeface="ATT Aleck Sans" panose="020B0503020203020204" pitchFamily="34" charset="0"/>
              </a:rPr>
              <a:t>Decide if it affects the pipeline, the forecast, or both.</a:t>
            </a:r>
          </a:p>
          <a:p>
            <a:pPr>
              <a:lnSpc>
                <a:spcPct val="150000"/>
              </a:lnSpc>
            </a:pPr>
            <a:r>
              <a:rPr lang="en-US" sz="1800">
                <a:latin typeface="ATT Aleck Sans" panose="020B0503020203020204" pitchFamily="34" charset="0"/>
              </a:rPr>
              <a:t>Identify one detail that supports your decision.</a:t>
            </a:r>
          </a:p>
          <a:p>
            <a:pPr>
              <a:lnSpc>
                <a:spcPct val="150000"/>
              </a:lnSpc>
            </a:pPr>
            <a:r>
              <a:rPr lang="en-US" sz="1800">
                <a:latin typeface="ATT Aleck Sans" panose="020B0503020203020204" pitchFamily="34" charset="0"/>
              </a:rPr>
              <a:t>Post your group’s answer and explanation in chat.</a:t>
            </a:r>
          </a:p>
        </p:txBody>
      </p:sp>
      <p:sp>
        <p:nvSpPr>
          <p:cNvPr id="7" name="Rectangle: Rounded Corners 6">
            <a:extLst>
              <a:ext uri="{FF2B5EF4-FFF2-40B4-BE49-F238E27FC236}">
                <a16:creationId xmlns:a16="http://schemas.microsoft.com/office/drawing/2014/main" id="{4251898F-59DC-F911-2421-1A2DF76B937B}"/>
              </a:ext>
            </a:extLst>
          </p:cNvPr>
          <p:cNvSpPr/>
          <p:nvPr/>
        </p:nvSpPr>
        <p:spPr>
          <a:xfrm>
            <a:off x="526650" y="1749410"/>
            <a:ext cx="5160935" cy="1237630"/>
          </a:xfrm>
          <a:prstGeom prst="roundRect">
            <a:avLst>
              <a:gd name="adj" fmla="val 14204"/>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b="1">
                <a:latin typeface="ATT Aleck Sans" panose="020B0503020203020204" pitchFamily="34" charset="0"/>
                <a:cs typeface="ATT Aleck Sans" panose="020B0503020203020204" pitchFamily="34" charset="0"/>
              </a:rPr>
              <a:t>Scenario:</a:t>
            </a:r>
          </a:p>
          <a:p>
            <a:r>
              <a:rPr lang="en-US" b="1">
                <a:latin typeface="ATT Aleck Sans" panose="020B0503020203020204" pitchFamily="34" charset="0"/>
                <a:cs typeface="ATT Aleck Sans" panose="020B0503020203020204" pitchFamily="34" charset="0"/>
              </a:rPr>
              <a:t>A solutions architect schedules a detailed discussion after the initial contact.</a:t>
            </a:r>
          </a:p>
        </p:txBody>
      </p:sp>
      <p:pic>
        <p:nvPicPr>
          <p:cNvPr id="8" name="Picture 7">
            <a:extLst>
              <a:ext uri="{FF2B5EF4-FFF2-40B4-BE49-F238E27FC236}">
                <a16:creationId xmlns:a16="http://schemas.microsoft.com/office/drawing/2014/main" id="{6403ADB3-25B8-9295-26B5-A73F6F1187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321" b="321"/>
          <a:stretch/>
        </p:blipFill>
        <p:spPr>
          <a:xfrm>
            <a:off x="6840363"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
        <p:nvSpPr>
          <p:cNvPr id="2" name="Title 3">
            <a:extLst>
              <a:ext uri="{FF2B5EF4-FFF2-40B4-BE49-F238E27FC236}">
                <a16:creationId xmlns:a16="http://schemas.microsoft.com/office/drawing/2014/main" id="{62BE9ADA-BBBD-C472-2113-AAC9173E1B51}"/>
              </a:ext>
            </a:extLst>
          </p:cNvPr>
          <p:cNvSpPr txBox="1">
            <a:spLocks/>
          </p:cNvSpPr>
          <p:nvPr/>
        </p:nvSpPr>
        <p:spPr>
          <a:xfrm>
            <a:off x="526650" y="447581"/>
            <a:ext cx="6313714" cy="1111866"/>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r>
              <a:rPr lang="en-IN"/>
              <a:t>Activity: </a:t>
            </a:r>
            <a:r>
              <a:rPr lang="en-US"/>
              <a:t>Pipeline or forecasting?</a:t>
            </a:r>
            <a:endParaRPr lang="en-IN"/>
          </a:p>
        </p:txBody>
      </p:sp>
    </p:spTree>
    <p:custDataLst>
      <p:tags r:id="rId1"/>
    </p:custDataLst>
    <p:extLst>
      <p:ext uri="{BB962C8B-B14F-4D97-AF65-F5344CB8AC3E}">
        <p14:creationId xmlns:p14="http://schemas.microsoft.com/office/powerpoint/2010/main" val="103742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Rounded Corners 142">
            <a:extLst>
              <a:ext uri="{FF2B5EF4-FFF2-40B4-BE49-F238E27FC236}">
                <a16:creationId xmlns:a16="http://schemas.microsoft.com/office/drawing/2014/main" id="{E7BFBF8D-9B36-40A8-54EC-971FA3593404}"/>
              </a:ext>
            </a:extLst>
          </p:cNvPr>
          <p:cNvSpPr/>
          <p:nvPr/>
        </p:nvSpPr>
        <p:spPr>
          <a:xfrm>
            <a:off x="527576" y="1189373"/>
            <a:ext cx="11136848" cy="2548971"/>
          </a:xfrm>
          <a:prstGeom prst="roundRect">
            <a:avLst>
              <a:gd name="adj" fmla="val 11431"/>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FC2620-9D5F-A79C-E392-C83895A33060}"/>
              </a:ext>
            </a:extLst>
          </p:cNvPr>
          <p:cNvSpPr>
            <a:spLocks noGrp="1"/>
          </p:cNvSpPr>
          <p:nvPr>
            <p:ph type="title"/>
          </p:nvPr>
        </p:nvSpPr>
        <p:spPr/>
        <p:txBody>
          <a:bodyPr anchor="t"/>
          <a:lstStyle/>
          <a:p>
            <a:r>
              <a:rPr lang="en-US"/>
              <a:t>Activity: Apply sales ratios</a:t>
            </a:r>
          </a:p>
        </p:txBody>
      </p:sp>
      <p:sp>
        <p:nvSpPr>
          <p:cNvPr id="52" name="TextBox 51">
            <a:extLst>
              <a:ext uri="{FF2B5EF4-FFF2-40B4-BE49-F238E27FC236}">
                <a16:creationId xmlns:a16="http://schemas.microsoft.com/office/drawing/2014/main" id="{0F0BF4C9-A308-AD68-42B9-6213D6CAFCC4}"/>
              </a:ext>
            </a:extLst>
          </p:cNvPr>
          <p:cNvSpPr txBox="1"/>
          <p:nvPr/>
        </p:nvSpPr>
        <p:spPr>
          <a:xfrm>
            <a:off x="1455371" y="3229605"/>
            <a:ext cx="1570965" cy="276999"/>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20 leads</a:t>
            </a:r>
          </a:p>
        </p:txBody>
      </p:sp>
      <p:sp>
        <p:nvSpPr>
          <p:cNvPr id="53" name="TextBox 52">
            <a:extLst>
              <a:ext uri="{FF2B5EF4-FFF2-40B4-BE49-F238E27FC236}">
                <a16:creationId xmlns:a16="http://schemas.microsoft.com/office/drawing/2014/main" id="{B236DCDD-DD30-93BC-20DE-4E16D8984687}"/>
              </a:ext>
            </a:extLst>
          </p:cNvPr>
          <p:cNvSpPr txBox="1"/>
          <p:nvPr/>
        </p:nvSpPr>
        <p:spPr>
          <a:xfrm>
            <a:off x="3772104" y="3229605"/>
            <a:ext cx="1945306" cy="276999"/>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12 qualified</a:t>
            </a:r>
          </a:p>
        </p:txBody>
      </p:sp>
      <p:sp>
        <p:nvSpPr>
          <p:cNvPr id="54" name="TextBox 53">
            <a:extLst>
              <a:ext uri="{FF2B5EF4-FFF2-40B4-BE49-F238E27FC236}">
                <a16:creationId xmlns:a16="http://schemas.microsoft.com/office/drawing/2014/main" id="{1D4D79EB-72B6-B235-F6AF-C534D3E5162D}"/>
              </a:ext>
            </a:extLst>
          </p:cNvPr>
          <p:cNvSpPr txBox="1"/>
          <p:nvPr/>
        </p:nvSpPr>
        <p:spPr>
          <a:xfrm>
            <a:off x="6347953" y="3229605"/>
            <a:ext cx="1792373" cy="276999"/>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6 proposals</a:t>
            </a:r>
          </a:p>
        </p:txBody>
      </p:sp>
      <p:grpSp>
        <p:nvGrpSpPr>
          <p:cNvPr id="55" name="Graphic 83">
            <a:extLst>
              <a:ext uri="{FF2B5EF4-FFF2-40B4-BE49-F238E27FC236}">
                <a16:creationId xmlns:a16="http://schemas.microsoft.com/office/drawing/2014/main" id="{637324ED-7169-4914-47B4-2EA6AA32A41E}"/>
              </a:ext>
            </a:extLst>
          </p:cNvPr>
          <p:cNvGrpSpPr/>
          <p:nvPr/>
        </p:nvGrpSpPr>
        <p:grpSpPr>
          <a:xfrm>
            <a:off x="1440483" y="1457050"/>
            <a:ext cx="2438054" cy="1601125"/>
            <a:chOff x="711199" y="2228155"/>
            <a:chExt cx="2651203" cy="1741109"/>
          </a:xfrm>
        </p:grpSpPr>
        <p:grpSp>
          <p:nvGrpSpPr>
            <p:cNvPr id="56" name="Graphic 83">
              <a:extLst>
                <a:ext uri="{FF2B5EF4-FFF2-40B4-BE49-F238E27FC236}">
                  <a16:creationId xmlns:a16="http://schemas.microsoft.com/office/drawing/2014/main" id="{A833070E-E334-02E7-5DDE-99D30BA04589}"/>
                </a:ext>
              </a:extLst>
            </p:cNvPr>
            <p:cNvGrpSpPr/>
            <p:nvPr/>
          </p:nvGrpSpPr>
          <p:grpSpPr>
            <a:xfrm>
              <a:off x="711199" y="2228155"/>
              <a:ext cx="1741272" cy="1741109"/>
              <a:chOff x="711199" y="2228155"/>
              <a:chExt cx="1741272" cy="1741109"/>
            </a:xfrm>
            <a:solidFill>
              <a:srgbClr val="FFFFFF"/>
            </a:solidFill>
          </p:grpSpPr>
          <p:grpSp>
            <p:nvGrpSpPr>
              <p:cNvPr id="67" name="Graphic 83">
                <a:extLst>
                  <a:ext uri="{FF2B5EF4-FFF2-40B4-BE49-F238E27FC236}">
                    <a16:creationId xmlns:a16="http://schemas.microsoft.com/office/drawing/2014/main" id="{71EF4AF1-AA13-A7DB-2453-A86AA1058454}"/>
                  </a:ext>
                </a:extLst>
              </p:cNvPr>
              <p:cNvGrpSpPr/>
              <p:nvPr/>
            </p:nvGrpSpPr>
            <p:grpSpPr>
              <a:xfrm>
                <a:off x="1042845" y="3753030"/>
                <a:ext cx="1099548" cy="216233"/>
                <a:chOff x="1042845" y="3753030"/>
                <a:chExt cx="1099548" cy="216233"/>
              </a:xfrm>
              <a:solidFill>
                <a:srgbClr val="FFFFFF"/>
              </a:solidFill>
            </p:grpSpPr>
            <p:sp>
              <p:nvSpPr>
                <p:cNvPr id="69" name="Freeform: Shape 68">
                  <a:extLst>
                    <a:ext uri="{FF2B5EF4-FFF2-40B4-BE49-F238E27FC236}">
                      <a16:creationId xmlns:a16="http://schemas.microsoft.com/office/drawing/2014/main" id="{A084C9CE-12E0-D5D8-8C59-037521F9ECDE}"/>
                    </a:ext>
                  </a:extLst>
                </p:cNvPr>
                <p:cNvSpPr/>
                <p:nvPr/>
              </p:nvSpPr>
              <p:spPr>
                <a:xfrm>
                  <a:off x="1042845"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6" y="-422"/>
                        <a:pt x="9614" y="-1037"/>
                        <a:pt x="13158" y="1730"/>
                      </a:cubicBezTo>
                      <a:cubicBezTo>
                        <a:pt x="17136" y="4840"/>
                        <a:pt x="21168" y="7932"/>
                        <a:pt x="25146" y="10934"/>
                      </a:cubicBezTo>
                      <a:cubicBezTo>
                        <a:pt x="28726" y="13646"/>
                        <a:pt x="29450"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70" name="Freeform: Shape 69">
                  <a:extLst>
                    <a:ext uri="{FF2B5EF4-FFF2-40B4-BE49-F238E27FC236}">
                      <a16:creationId xmlns:a16="http://schemas.microsoft.com/office/drawing/2014/main" id="{490A45EC-7881-F856-293C-644F9554AD1A}"/>
                    </a:ext>
                  </a:extLst>
                </p:cNvPr>
                <p:cNvSpPr/>
                <p:nvPr/>
              </p:nvSpPr>
              <p:spPr>
                <a:xfrm>
                  <a:off x="1104110" y="3798737"/>
                  <a:ext cx="978436" cy="170527"/>
                </a:xfrm>
                <a:custGeom>
                  <a:avLst/>
                  <a:gdLst>
                    <a:gd name="connsiteX0" fmla="*/ 461478 w 978436"/>
                    <a:gd name="connsiteY0" fmla="*/ 170527 h 170527"/>
                    <a:gd name="connsiteX1" fmla="*/ 461315 w 978436"/>
                    <a:gd name="connsiteY1" fmla="*/ 170527 h 170527"/>
                    <a:gd name="connsiteX2" fmla="*/ 431046 w 978436"/>
                    <a:gd name="connsiteY2" fmla="*/ 169442 h 170527"/>
                    <a:gd name="connsiteX3" fmla="*/ 423343 w 978436"/>
                    <a:gd name="connsiteY3" fmla="*/ 160889 h 170527"/>
                    <a:gd name="connsiteX4" fmla="*/ 431896 w 978436"/>
                    <a:gd name="connsiteY4" fmla="*/ 153187 h 170527"/>
                    <a:gd name="connsiteX5" fmla="*/ 461604 w 978436"/>
                    <a:gd name="connsiteY5" fmla="*/ 154253 h 170527"/>
                    <a:gd name="connsiteX6" fmla="*/ 469597 w 978436"/>
                    <a:gd name="connsiteY6" fmla="*/ 162535 h 170527"/>
                    <a:gd name="connsiteX7" fmla="*/ 461460 w 978436"/>
                    <a:gd name="connsiteY7" fmla="*/ 170527 h 170527"/>
                    <a:gd name="connsiteX8" fmla="*/ 521510 w 978436"/>
                    <a:gd name="connsiteY8" fmla="*/ 169569 h 170527"/>
                    <a:gd name="connsiteX9" fmla="*/ 513391 w 978436"/>
                    <a:gd name="connsiteY9" fmla="*/ 161848 h 170527"/>
                    <a:gd name="connsiteX10" fmla="*/ 521112 w 978436"/>
                    <a:gd name="connsiteY10" fmla="*/ 153313 h 170527"/>
                    <a:gd name="connsiteX11" fmla="*/ 550802 w 978436"/>
                    <a:gd name="connsiteY11" fmla="*/ 151306 h 170527"/>
                    <a:gd name="connsiteX12" fmla="*/ 559590 w 978436"/>
                    <a:gd name="connsiteY12" fmla="*/ 158720 h 170527"/>
                    <a:gd name="connsiteX13" fmla="*/ 552177 w 978436"/>
                    <a:gd name="connsiteY13" fmla="*/ 167507 h 170527"/>
                    <a:gd name="connsiteX14" fmla="*/ 521926 w 978436"/>
                    <a:gd name="connsiteY14" fmla="*/ 169551 h 170527"/>
                    <a:gd name="connsiteX15" fmla="*/ 521510 w 978436"/>
                    <a:gd name="connsiteY15" fmla="*/ 169551 h 170527"/>
                    <a:gd name="connsiteX16" fmla="*/ 371701 w 978436"/>
                    <a:gd name="connsiteY16" fmla="*/ 164216 h 170527"/>
                    <a:gd name="connsiteX17" fmla="*/ 370706 w 978436"/>
                    <a:gd name="connsiteY17" fmla="*/ 164162 h 170527"/>
                    <a:gd name="connsiteX18" fmla="*/ 340708 w 978436"/>
                    <a:gd name="connsiteY18" fmla="*/ 159949 h 170527"/>
                    <a:gd name="connsiteX19" fmla="*/ 333946 w 978436"/>
                    <a:gd name="connsiteY19" fmla="*/ 150637 h 170527"/>
                    <a:gd name="connsiteX20" fmla="*/ 343258 w 978436"/>
                    <a:gd name="connsiteY20" fmla="*/ 143874 h 170527"/>
                    <a:gd name="connsiteX21" fmla="*/ 372695 w 978436"/>
                    <a:gd name="connsiteY21" fmla="*/ 147997 h 170527"/>
                    <a:gd name="connsiteX22" fmla="*/ 379784 w 978436"/>
                    <a:gd name="connsiteY22" fmla="*/ 157056 h 170527"/>
                    <a:gd name="connsiteX23" fmla="*/ 371719 w 978436"/>
                    <a:gd name="connsiteY23" fmla="*/ 164198 h 170527"/>
                    <a:gd name="connsiteX24" fmla="*/ 611106 w 978436"/>
                    <a:gd name="connsiteY24" fmla="*/ 160419 h 170527"/>
                    <a:gd name="connsiteX25" fmla="*/ 603077 w 978436"/>
                    <a:gd name="connsiteY25" fmla="*/ 153530 h 170527"/>
                    <a:gd name="connsiteX26" fmla="*/ 609876 w 978436"/>
                    <a:gd name="connsiteY26" fmla="*/ 144236 h 170527"/>
                    <a:gd name="connsiteX27" fmla="*/ 639187 w 978436"/>
                    <a:gd name="connsiteY27" fmla="*/ 139155 h 170527"/>
                    <a:gd name="connsiteX28" fmla="*/ 648716 w 978436"/>
                    <a:gd name="connsiteY28" fmla="*/ 145610 h 170527"/>
                    <a:gd name="connsiteX29" fmla="*/ 642261 w 978436"/>
                    <a:gd name="connsiteY29" fmla="*/ 155139 h 170527"/>
                    <a:gd name="connsiteX30" fmla="*/ 612390 w 978436"/>
                    <a:gd name="connsiteY30" fmla="*/ 160311 h 170527"/>
                    <a:gd name="connsiteX31" fmla="*/ 611124 w 978436"/>
                    <a:gd name="connsiteY31" fmla="*/ 160401 h 170527"/>
                    <a:gd name="connsiteX32" fmla="*/ 283045 w 978436"/>
                    <a:gd name="connsiteY32" fmla="*/ 148612 h 170527"/>
                    <a:gd name="connsiteX33" fmla="*/ 281201 w 978436"/>
                    <a:gd name="connsiteY33" fmla="*/ 148395 h 170527"/>
                    <a:gd name="connsiteX34" fmla="*/ 251800 w 978436"/>
                    <a:gd name="connsiteY34" fmla="*/ 141072 h 170527"/>
                    <a:gd name="connsiteX35" fmla="*/ 246050 w 978436"/>
                    <a:gd name="connsiteY35" fmla="*/ 131108 h 170527"/>
                    <a:gd name="connsiteX36" fmla="*/ 256013 w 978436"/>
                    <a:gd name="connsiteY36" fmla="*/ 125358 h 170527"/>
                    <a:gd name="connsiteX37" fmla="*/ 284853 w 978436"/>
                    <a:gd name="connsiteY37" fmla="*/ 132555 h 170527"/>
                    <a:gd name="connsiteX38" fmla="*/ 290947 w 978436"/>
                    <a:gd name="connsiteY38" fmla="*/ 142319 h 170527"/>
                    <a:gd name="connsiteX39" fmla="*/ 283027 w 978436"/>
                    <a:gd name="connsiteY39" fmla="*/ 148630 h 170527"/>
                    <a:gd name="connsiteX40" fmla="*/ 699255 w 978436"/>
                    <a:gd name="connsiteY40" fmla="*/ 141958 h 170527"/>
                    <a:gd name="connsiteX41" fmla="*/ 691390 w 978436"/>
                    <a:gd name="connsiteY41" fmla="*/ 135900 h 170527"/>
                    <a:gd name="connsiteX42" fmla="*/ 697176 w 978436"/>
                    <a:gd name="connsiteY42" fmla="*/ 125955 h 170527"/>
                    <a:gd name="connsiteX43" fmla="*/ 725781 w 978436"/>
                    <a:gd name="connsiteY43" fmla="*/ 117836 h 170527"/>
                    <a:gd name="connsiteX44" fmla="*/ 735925 w 978436"/>
                    <a:gd name="connsiteY44" fmla="*/ 123261 h 170527"/>
                    <a:gd name="connsiteX45" fmla="*/ 730501 w 978436"/>
                    <a:gd name="connsiteY45" fmla="*/ 133405 h 170527"/>
                    <a:gd name="connsiteX46" fmla="*/ 701335 w 978436"/>
                    <a:gd name="connsiteY46" fmla="*/ 141686 h 170527"/>
                    <a:gd name="connsiteX47" fmla="*/ 699237 w 978436"/>
                    <a:gd name="connsiteY47" fmla="*/ 141958 h 170527"/>
                    <a:gd name="connsiteX48" fmla="*/ 196505 w 978436"/>
                    <a:gd name="connsiteY48" fmla="*/ 123785 h 170527"/>
                    <a:gd name="connsiteX49" fmla="*/ 193847 w 978436"/>
                    <a:gd name="connsiteY49" fmla="*/ 123333 h 170527"/>
                    <a:gd name="connsiteX50" fmla="*/ 165368 w 978436"/>
                    <a:gd name="connsiteY50" fmla="*/ 112954 h 170527"/>
                    <a:gd name="connsiteX51" fmla="*/ 160685 w 978436"/>
                    <a:gd name="connsiteY51" fmla="*/ 102449 h 170527"/>
                    <a:gd name="connsiteX52" fmla="*/ 171190 w 978436"/>
                    <a:gd name="connsiteY52" fmla="*/ 97765 h 170527"/>
                    <a:gd name="connsiteX53" fmla="*/ 199127 w 978436"/>
                    <a:gd name="connsiteY53" fmla="*/ 107946 h 170527"/>
                    <a:gd name="connsiteX54" fmla="*/ 204172 w 978436"/>
                    <a:gd name="connsiteY54" fmla="*/ 118288 h 170527"/>
                    <a:gd name="connsiteX55" fmla="*/ 196487 w 978436"/>
                    <a:gd name="connsiteY55" fmla="*/ 123767 h 170527"/>
                    <a:gd name="connsiteX56" fmla="*/ 784982 w 978436"/>
                    <a:gd name="connsiteY56" fmla="*/ 114328 h 170527"/>
                    <a:gd name="connsiteX57" fmla="*/ 777369 w 978436"/>
                    <a:gd name="connsiteY57" fmla="*/ 109085 h 170527"/>
                    <a:gd name="connsiteX58" fmla="*/ 782070 w 978436"/>
                    <a:gd name="connsiteY58" fmla="*/ 98579 h 170527"/>
                    <a:gd name="connsiteX59" fmla="*/ 809664 w 978436"/>
                    <a:gd name="connsiteY59" fmla="*/ 87495 h 170527"/>
                    <a:gd name="connsiteX60" fmla="*/ 820332 w 978436"/>
                    <a:gd name="connsiteY60" fmla="*/ 91835 h 170527"/>
                    <a:gd name="connsiteX61" fmla="*/ 815992 w 978436"/>
                    <a:gd name="connsiteY61" fmla="*/ 102503 h 170527"/>
                    <a:gd name="connsiteX62" fmla="*/ 787857 w 978436"/>
                    <a:gd name="connsiteY62" fmla="*/ 113804 h 170527"/>
                    <a:gd name="connsiteX63" fmla="*/ 784964 w 978436"/>
                    <a:gd name="connsiteY63" fmla="*/ 114347 h 170527"/>
                    <a:gd name="connsiteX64" fmla="*/ 113057 w 978436"/>
                    <a:gd name="connsiteY64" fmla="*/ 90026 h 170527"/>
                    <a:gd name="connsiteX65" fmla="*/ 109621 w 978436"/>
                    <a:gd name="connsiteY65" fmla="*/ 89267 h 170527"/>
                    <a:gd name="connsiteX66" fmla="*/ 82390 w 978436"/>
                    <a:gd name="connsiteY66" fmla="*/ 75959 h 170527"/>
                    <a:gd name="connsiteX67" fmla="*/ 78846 w 978436"/>
                    <a:gd name="connsiteY67" fmla="*/ 65019 h 170527"/>
                    <a:gd name="connsiteX68" fmla="*/ 89785 w 978436"/>
                    <a:gd name="connsiteY68" fmla="*/ 61475 h 170527"/>
                    <a:gd name="connsiteX69" fmla="*/ 116492 w 978436"/>
                    <a:gd name="connsiteY69" fmla="*/ 74530 h 170527"/>
                    <a:gd name="connsiteX70" fmla="*/ 120416 w 978436"/>
                    <a:gd name="connsiteY70" fmla="*/ 85343 h 170527"/>
                    <a:gd name="connsiteX71" fmla="*/ 113039 w 978436"/>
                    <a:gd name="connsiteY71" fmla="*/ 90044 h 170527"/>
                    <a:gd name="connsiteX72" fmla="*/ 867309 w 978436"/>
                    <a:gd name="connsiteY72" fmla="*/ 77875 h 170527"/>
                    <a:gd name="connsiteX73" fmla="*/ 860040 w 978436"/>
                    <a:gd name="connsiteY73" fmla="*/ 73409 h 170527"/>
                    <a:gd name="connsiteX74" fmla="*/ 863620 w 978436"/>
                    <a:gd name="connsiteY74" fmla="*/ 62470 h 170527"/>
                    <a:gd name="connsiteX75" fmla="*/ 889911 w 978436"/>
                    <a:gd name="connsiteY75" fmla="*/ 48565 h 170527"/>
                    <a:gd name="connsiteX76" fmla="*/ 900959 w 978436"/>
                    <a:gd name="connsiteY76" fmla="*/ 51765 h 170527"/>
                    <a:gd name="connsiteX77" fmla="*/ 897759 w 978436"/>
                    <a:gd name="connsiteY77" fmla="*/ 62813 h 170527"/>
                    <a:gd name="connsiteX78" fmla="*/ 870961 w 978436"/>
                    <a:gd name="connsiteY78" fmla="*/ 76989 h 170527"/>
                    <a:gd name="connsiteX79" fmla="*/ 867291 w 978436"/>
                    <a:gd name="connsiteY79" fmla="*/ 77875 h 170527"/>
                    <a:gd name="connsiteX80" fmla="*/ 33587 w 978436"/>
                    <a:gd name="connsiteY80" fmla="*/ 47697 h 170527"/>
                    <a:gd name="connsiteX81" fmla="*/ 29392 w 978436"/>
                    <a:gd name="connsiteY81" fmla="*/ 46521 h 170527"/>
                    <a:gd name="connsiteX82" fmla="*/ 3697 w 978436"/>
                    <a:gd name="connsiteY82" fmla="*/ 30446 h 170527"/>
                    <a:gd name="connsiteX83" fmla="*/ 1311 w 978436"/>
                    <a:gd name="connsiteY83" fmla="*/ 19181 h 170527"/>
                    <a:gd name="connsiteX84" fmla="*/ 12576 w 978436"/>
                    <a:gd name="connsiteY84" fmla="*/ 16795 h 170527"/>
                    <a:gd name="connsiteX85" fmla="*/ 37782 w 978436"/>
                    <a:gd name="connsiteY85" fmla="*/ 32562 h 170527"/>
                    <a:gd name="connsiteX86" fmla="*/ 40566 w 978436"/>
                    <a:gd name="connsiteY86" fmla="*/ 43737 h 170527"/>
                    <a:gd name="connsiteX87" fmla="*/ 33587 w 978436"/>
                    <a:gd name="connsiteY87" fmla="*/ 47679 h 170527"/>
                    <a:gd name="connsiteX88" fmla="*/ 945368 w 978436"/>
                    <a:gd name="connsiteY88" fmla="*/ 33014 h 170527"/>
                    <a:gd name="connsiteX89" fmla="*/ 938534 w 978436"/>
                    <a:gd name="connsiteY89" fmla="*/ 29289 h 170527"/>
                    <a:gd name="connsiteX90" fmla="*/ 940956 w 978436"/>
                    <a:gd name="connsiteY90" fmla="*/ 18042 h 170527"/>
                    <a:gd name="connsiteX91" fmla="*/ 965656 w 978436"/>
                    <a:gd name="connsiteY91" fmla="*/ 1461 h 170527"/>
                    <a:gd name="connsiteX92" fmla="*/ 976976 w 978436"/>
                    <a:gd name="connsiteY92" fmla="*/ 3486 h 170527"/>
                    <a:gd name="connsiteX93" fmla="*/ 974950 w 978436"/>
                    <a:gd name="connsiteY93" fmla="*/ 14806 h 170527"/>
                    <a:gd name="connsiteX94" fmla="*/ 949799 w 978436"/>
                    <a:gd name="connsiteY94" fmla="*/ 31694 h 170527"/>
                    <a:gd name="connsiteX95" fmla="*/ 945387 w 978436"/>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36" h="170527">
                      <a:moveTo>
                        <a:pt x="461478" y="170527"/>
                      </a:moveTo>
                      <a:cubicBezTo>
                        <a:pt x="461478" y="170527"/>
                        <a:pt x="461369" y="170527"/>
                        <a:pt x="461315" y="170527"/>
                      </a:cubicBezTo>
                      <a:cubicBezTo>
                        <a:pt x="451243" y="170346"/>
                        <a:pt x="441045" y="169985"/>
                        <a:pt x="431046" y="169442"/>
                      </a:cubicBezTo>
                      <a:cubicBezTo>
                        <a:pt x="426562" y="169207"/>
                        <a:pt x="423108" y="165374"/>
                        <a:pt x="423343" y="160889"/>
                      </a:cubicBezTo>
                      <a:cubicBezTo>
                        <a:pt x="423578" y="156405"/>
                        <a:pt x="427393" y="152951"/>
                        <a:pt x="431896" y="153187"/>
                      </a:cubicBezTo>
                      <a:cubicBezTo>
                        <a:pt x="441714" y="153711"/>
                        <a:pt x="451713" y="154054"/>
                        <a:pt x="461604" y="154253"/>
                      </a:cubicBezTo>
                      <a:cubicBezTo>
                        <a:pt x="466089" y="154344"/>
                        <a:pt x="469669" y="158051"/>
                        <a:pt x="469597" y="162535"/>
                      </a:cubicBezTo>
                      <a:cubicBezTo>
                        <a:pt x="469506" y="166983"/>
                        <a:pt x="465890" y="170527"/>
                        <a:pt x="461460" y="170527"/>
                      </a:cubicBezTo>
                      <a:close/>
                      <a:moveTo>
                        <a:pt x="521510" y="169569"/>
                      </a:moveTo>
                      <a:cubicBezTo>
                        <a:pt x="517206" y="169569"/>
                        <a:pt x="513608" y="166187"/>
                        <a:pt x="513391" y="161848"/>
                      </a:cubicBezTo>
                      <a:cubicBezTo>
                        <a:pt x="513174" y="157363"/>
                        <a:pt x="516628" y="153530"/>
                        <a:pt x="521112" y="153313"/>
                      </a:cubicBezTo>
                      <a:cubicBezTo>
                        <a:pt x="530985" y="152825"/>
                        <a:pt x="540984" y="152138"/>
                        <a:pt x="550802" y="151306"/>
                      </a:cubicBezTo>
                      <a:cubicBezTo>
                        <a:pt x="555287" y="150944"/>
                        <a:pt x="559211" y="154253"/>
                        <a:pt x="559590" y="158720"/>
                      </a:cubicBezTo>
                      <a:cubicBezTo>
                        <a:pt x="559970" y="163204"/>
                        <a:pt x="556643" y="167128"/>
                        <a:pt x="552177" y="167507"/>
                      </a:cubicBezTo>
                      <a:cubicBezTo>
                        <a:pt x="542159" y="168357"/>
                        <a:pt x="531979" y="169044"/>
                        <a:pt x="521926" y="169551"/>
                      </a:cubicBezTo>
                      <a:cubicBezTo>
                        <a:pt x="521781" y="169551"/>
                        <a:pt x="521654" y="169551"/>
                        <a:pt x="521510" y="169551"/>
                      </a:cubicBezTo>
                      <a:close/>
                      <a:moveTo>
                        <a:pt x="371701" y="164216"/>
                      </a:moveTo>
                      <a:cubicBezTo>
                        <a:pt x="371375" y="164216"/>
                        <a:pt x="371032" y="164198"/>
                        <a:pt x="370706" y="164162"/>
                      </a:cubicBezTo>
                      <a:cubicBezTo>
                        <a:pt x="360743" y="162933"/>
                        <a:pt x="350635" y="161522"/>
                        <a:pt x="340708" y="159949"/>
                      </a:cubicBezTo>
                      <a:cubicBezTo>
                        <a:pt x="336278" y="159244"/>
                        <a:pt x="333241" y="155085"/>
                        <a:pt x="333946" y="150637"/>
                      </a:cubicBezTo>
                      <a:cubicBezTo>
                        <a:pt x="334651" y="146207"/>
                        <a:pt x="338810" y="143169"/>
                        <a:pt x="343258" y="143874"/>
                      </a:cubicBezTo>
                      <a:cubicBezTo>
                        <a:pt x="353022" y="145411"/>
                        <a:pt x="362913" y="146804"/>
                        <a:pt x="372695" y="147997"/>
                      </a:cubicBezTo>
                      <a:cubicBezTo>
                        <a:pt x="377162" y="148539"/>
                        <a:pt x="380326" y="152608"/>
                        <a:pt x="379784" y="157056"/>
                      </a:cubicBezTo>
                      <a:cubicBezTo>
                        <a:pt x="379277" y="161179"/>
                        <a:pt x="375769" y="164198"/>
                        <a:pt x="371719" y="164198"/>
                      </a:cubicBezTo>
                      <a:close/>
                      <a:moveTo>
                        <a:pt x="611106" y="160419"/>
                      </a:moveTo>
                      <a:cubicBezTo>
                        <a:pt x="607164" y="160419"/>
                        <a:pt x="603692" y="157544"/>
                        <a:pt x="603077" y="153530"/>
                      </a:cubicBezTo>
                      <a:cubicBezTo>
                        <a:pt x="602390" y="149082"/>
                        <a:pt x="605428" y="144923"/>
                        <a:pt x="609876" y="144236"/>
                      </a:cubicBezTo>
                      <a:cubicBezTo>
                        <a:pt x="619659"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90" y="160311"/>
                      </a:cubicBezTo>
                      <a:cubicBezTo>
                        <a:pt x="611974" y="160383"/>
                        <a:pt x="611540" y="160401"/>
                        <a:pt x="611124" y="160401"/>
                      </a:cubicBezTo>
                      <a:close/>
                      <a:moveTo>
                        <a:pt x="283045" y="148612"/>
                      </a:moveTo>
                      <a:cubicBezTo>
                        <a:pt x="282430" y="148612"/>
                        <a:pt x="281834" y="148539"/>
                        <a:pt x="281201" y="148395"/>
                      </a:cubicBezTo>
                      <a:cubicBezTo>
                        <a:pt x="271400" y="146135"/>
                        <a:pt x="261510" y="143675"/>
                        <a:pt x="251800" y="141072"/>
                      </a:cubicBezTo>
                      <a:cubicBezTo>
                        <a:pt x="247460" y="139914"/>
                        <a:pt x="244892" y="135448"/>
                        <a:pt x="246050" y="131108"/>
                      </a:cubicBezTo>
                      <a:cubicBezTo>
                        <a:pt x="247207" y="126769"/>
                        <a:pt x="251673" y="124201"/>
                        <a:pt x="256013" y="125358"/>
                      </a:cubicBezTo>
                      <a:cubicBezTo>
                        <a:pt x="265542" y="127908"/>
                        <a:pt x="275252" y="130331"/>
                        <a:pt x="284853" y="132555"/>
                      </a:cubicBezTo>
                      <a:cubicBezTo>
                        <a:pt x="289229" y="133568"/>
                        <a:pt x="291960" y="137925"/>
                        <a:pt x="290947" y="142319"/>
                      </a:cubicBezTo>
                      <a:cubicBezTo>
                        <a:pt x="290079" y="146080"/>
                        <a:pt x="286734" y="148630"/>
                        <a:pt x="283027"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505" y="123785"/>
                      </a:moveTo>
                      <a:cubicBezTo>
                        <a:pt x="195619" y="123785"/>
                        <a:pt x="194733" y="123641"/>
                        <a:pt x="193847" y="123333"/>
                      </a:cubicBezTo>
                      <a:cubicBezTo>
                        <a:pt x="184336" y="120060"/>
                        <a:pt x="174752" y="116553"/>
                        <a:pt x="165368" y="112954"/>
                      </a:cubicBezTo>
                      <a:cubicBezTo>
                        <a:pt x="161173" y="111345"/>
                        <a:pt x="159075" y="106626"/>
                        <a:pt x="160685" y="102449"/>
                      </a:cubicBezTo>
                      <a:cubicBezTo>
                        <a:pt x="162294" y="98254"/>
                        <a:pt x="167013" y="96156"/>
                        <a:pt x="171190" y="97765"/>
                      </a:cubicBezTo>
                      <a:cubicBezTo>
                        <a:pt x="180394" y="101309"/>
                        <a:pt x="189797" y="104727"/>
                        <a:pt x="199127" y="107946"/>
                      </a:cubicBezTo>
                      <a:cubicBezTo>
                        <a:pt x="203376" y="109410"/>
                        <a:pt x="205636" y="114039"/>
                        <a:pt x="204172" y="118288"/>
                      </a:cubicBezTo>
                      <a:cubicBezTo>
                        <a:pt x="203015" y="121652"/>
                        <a:pt x="199850" y="123767"/>
                        <a:pt x="196487" y="123767"/>
                      </a:cubicBezTo>
                      <a:close/>
                      <a:moveTo>
                        <a:pt x="784982" y="114328"/>
                      </a:moveTo>
                      <a:cubicBezTo>
                        <a:pt x="781709" y="114328"/>
                        <a:pt x="778617" y="112339"/>
                        <a:pt x="777369" y="109085"/>
                      </a:cubicBezTo>
                      <a:cubicBezTo>
                        <a:pt x="775760" y="104890"/>
                        <a:pt x="777875" y="100188"/>
                        <a:pt x="782070" y="98579"/>
                      </a:cubicBezTo>
                      <a:cubicBezTo>
                        <a:pt x="791292" y="95071"/>
                        <a:pt x="800568" y="91328"/>
                        <a:pt x="809664" y="87495"/>
                      </a:cubicBezTo>
                      <a:cubicBezTo>
                        <a:pt x="813804" y="85759"/>
                        <a:pt x="818578" y="87694"/>
                        <a:pt x="820332" y="91835"/>
                      </a:cubicBezTo>
                      <a:cubicBezTo>
                        <a:pt x="822086" y="95975"/>
                        <a:pt x="820133" y="100749"/>
                        <a:pt x="815992" y="102503"/>
                      </a:cubicBezTo>
                      <a:cubicBezTo>
                        <a:pt x="806716" y="106409"/>
                        <a:pt x="797259" y="110224"/>
                        <a:pt x="787857" y="113804"/>
                      </a:cubicBezTo>
                      <a:cubicBezTo>
                        <a:pt x="786898" y="114166"/>
                        <a:pt x="785922" y="114347"/>
                        <a:pt x="784964" y="114347"/>
                      </a:cubicBezTo>
                      <a:close/>
                      <a:moveTo>
                        <a:pt x="113057" y="90026"/>
                      </a:moveTo>
                      <a:cubicBezTo>
                        <a:pt x="111900" y="90026"/>
                        <a:pt x="110724" y="89773"/>
                        <a:pt x="109621" y="89267"/>
                      </a:cubicBezTo>
                      <a:cubicBezTo>
                        <a:pt x="100526" y="85018"/>
                        <a:pt x="91359" y="80533"/>
                        <a:pt x="82390" y="75959"/>
                      </a:cubicBezTo>
                      <a:cubicBezTo>
                        <a:pt x="78394" y="73915"/>
                        <a:pt x="76803" y="69015"/>
                        <a:pt x="78846" y="65019"/>
                      </a:cubicBezTo>
                      <a:cubicBezTo>
                        <a:pt x="80889" y="61023"/>
                        <a:pt x="85789" y="59432"/>
                        <a:pt x="89785" y="61475"/>
                      </a:cubicBezTo>
                      <a:cubicBezTo>
                        <a:pt x="98591" y="65959"/>
                        <a:pt x="107578" y="70353"/>
                        <a:pt x="116492" y="74530"/>
                      </a:cubicBezTo>
                      <a:cubicBezTo>
                        <a:pt x="120561" y="76429"/>
                        <a:pt x="122315" y="81275"/>
                        <a:pt x="120416" y="85343"/>
                      </a:cubicBezTo>
                      <a:cubicBezTo>
                        <a:pt x="119042" y="88309"/>
                        <a:pt x="116095" y="90044"/>
                        <a:pt x="113039" y="90044"/>
                      </a:cubicBezTo>
                      <a:close/>
                      <a:moveTo>
                        <a:pt x="867309" y="77875"/>
                      </a:moveTo>
                      <a:cubicBezTo>
                        <a:pt x="864343" y="77875"/>
                        <a:pt x="861486" y="76248"/>
                        <a:pt x="860040" y="73409"/>
                      </a:cubicBezTo>
                      <a:cubicBezTo>
                        <a:pt x="858015" y="69395"/>
                        <a:pt x="859606" y="64513"/>
                        <a:pt x="863620" y="62470"/>
                      </a:cubicBezTo>
                      <a:cubicBezTo>
                        <a:pt x="872426" y="58003"/>
                        <a:pt x="881268" y="53320"/>
                        <a:pt x="889911" y="48565"/>
                      </a:cubicBezTo>
                      <a:cubicBezTo>
                        <a:pt x="893853" y="46395"/>
                        <a:pt x="898789" y="47823"/>
                        <a:pt x="900959" y="51765"/>
                      </a:cubicBezTo>
                      <a:cubicBezTo>
                        <a:pt x="903129" y="55707"/>
                        <a:pt x="901701" y="60643"/>
                        <a:pt x="897759" y="62813"/>
                      </a:cubicBezTo>
                      <a:cubicBezTo>
                        <a:pt x="888953" y="67677"/>
                        <a:pt x="879948" y="72451"/>
                        <a:pt x="870961" y="76989"/>
                      </a:cubicBezTo>
                      <a:cubicBezTo>
                        <a:pt x="869786" y="77586"/>
                        <a:pt x="868520" y="77875"/>
                        <a:pt x="867291" y="77875"/>
                      </a:cubicBezTo>
                      <a:close/>
                      <a:moveTo>
                        <a:pt x="33587" y="47697"/>
                      </a:moveTo>
                      <a:cubicBezTo>
                        <a:pt x="32158" y="47697"/>
                        <a:pt x="30712" y="47317"/>
                        <a:pt x="29392" y="46521"/>
                      </a:cubicBezTo>
                      <a:cubicBezTo>
                        <a:pt x="20785" y="41350"/>
                        <a:pt x="12142" y="35943"/>
                        <a:pt x="3697" y="30446"/>
                      </a:cubicBezTo>
                      <a:cubicBezTo>
                        <a:pt x="-64" y="28005"/>
                        <a:pt x="-1131"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68" y="33014"/>
                      </a:moveTo>
                      <a:cubicBezTo>
                        <a:pt x="942692" y="33014"/>
                        <a:pt x="940089" y="31694"/>
                        <a:pt x="938534" y="29289"/>
                      </a:cubicBezTo>
                      <a:cubicBezTo>
                        <a:pt x="936092" y="25510"/>
                        <a:pt x="937177" y="20483"/>
                        <a:pt x="940956" y="18042"/>
                      </a:cubicBezTo>
                      <a:cubicBezTo>
                        <a:pt x="949238" y="12690"/>
                        <a:pt x="957556" y="7103"/>
                        <a:pt x="965656" y="1461"/>
                      </a:cubicBezTo>
                      <a:cubicBezTo>
                        <a:pt x="969345" y="-1107"/>
                        <a:pt x="974408" y="-203"/>
                        <a:pt x="976976" y="3486"/>
                      </a:cubicBezTo>
                      <a:cubicBezTo>
                        <a:pt x="979543" y="7175"/>
                        <a:pt x="978639" y="12238"/>
                        <a:pt x="974950" y="14806"/>
                      </a:cubicBezTo>
                      <a:cubicBezTo>
                        <a:pt x="966705" y="20556"/>
                        <a:pt x="958225" y="26233"/>
                        <a:pt x="949799" y="31694"/>
                      </a:cubicBezTo>
                      <a:cubicBezTo>
                        <a:pt x="948424" y="32580"/>
                        <a:pt x="946905" y="32996"/>
                        <a:pt x="945387" y="32996"/>
                      </a:cubicBezTo>
                      <a:close/>
                    </a:path>
                  </a:pathLst>
                </a:custGeom>
                <a:solidFill>
                  <a:srgbClr val="FFFFFF"/>
                </a:solidFill>
                <a:ln w="0" cap="flat">
                  <a:noFill/>
                  <a:prstDash val="solid"/>
                  <a:miter/>
                </a:ln>
              </p:spPr>
              <p:txBody>
                <a:bodyPr rtlCol="0" anchor="ctr"/>
                <a:lstStyle/>
                <a:p>
                  <a:endParaRPr lang="en-US" noProof="0"/>
                </a:p>
              </p:txBody>
            </p:sp>
            <p:sp>
              <p:nvSpPr>
                <p:cNvPr id="71" name="Freeform: Shape 70">
                  <a:extLst>
                    <a:ext uri="{FF2B5EF4-FFF2-40B4-BE49-F238E27FC236}">
                      <a16:creationId xmlns:a16="http://schemas.microsoft.com/office/drawing/2014/main" id="{03262967-A6D2-9E5C-2C28-FDC4CBE7D6A1}"/>
                    </a:ext>
                  </a:extLst>
                </p:cNvPr>
                <p:cNvSpPr/>
                <p:nvPr/>
              </p:nvSpPr>
              <p:spPr>
                <a:xfrm>
                  <a:off x="2114311"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34" y="8328"/>
                        <a:pt x="10876" y="5109"/>
                        <a:pt x="14728" y="1890"/>
                      </a:cubicBezTo>
                      <a:cubicBezTo>
                        <a:pt x="18181" y="-985"/>
                        <a:pt x="23317" y="-533"/>
                        <a:pt x="26192" y="2921"/>
                      </a:cubicBezTo>
                      <a:cubicBezTo>
                        <a:pt x="29067" y="6375"/>
                        <a:pt x="28615" y="11510"/>
                        <a:pt x="25161" y="14385"/>
                      </a:cubicBezTo>
                      <a:cubicBezTo>
                        <a:pt x="21237" y="17658"/>
                        <a:pt x="17223" y="20949"/>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68" name="Freeform: Shape 67">
                <a:extLst>
                  <a:ext uri="{FF2B5EF4-FFF2-40B4-BE49-F238E27FC236}">
                    <a16:creationId xmlns:a16="http://schemas.microsoft.com/office/drawing/2014/main" id="{F74D291F-0B29-BB67-0C95-135020F1229A}"/>
                  </a:ext>
                </a:extLst>
              </p:cNvPr>
              <p:cNvSpPr/>
              <p:nvPr/>
            </p:nvSpPr>
            <p:spPr>
              <a:xfrm>
                <a:off x="711199"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27 h 1530291"/>
                  <a:gd name="connsiteX4" fmla="*/ 68422 w 1741272"/>
                  <a:gd name="connsiteY4" fmla="*/ 531735 h 1530291"/>
                  <a:gd name="connsiteX5" fmla="*/ 255010 w 1741272"/>
                  <a:gd name="connsiteY5" fmla="*/ 254991 h 1530291"/>
                  <a:gd name="connsiteX6" fmla="*/ 531754 w 1741272"/>
                  <a:gd name="connsiteY6" fmla="*/ 68422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2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74 w 1741272"/>
                  <a:gd name="connsiteY18" fmla="*/ 870627 h 1530291"/>
                  <a:gd name="connsiteX19" fmla="*/ 310774 w 1741272"/>
                  <a:gd name="connsiteY19" fmla="*/ 1516007 h 1530291"/>
                  <a:gd name="connsiteX20" fmla="*/ 311588 w 1741272"/>
                  <a:gd name="connsiteY20" fmla="*/ 1527489 h 1530291"/>
                  <a:gd name="connsiteX21" fmla="*/ 305440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17"/>
                      <a:pt x="0" y="998991"/>
                      <a:pt x="0" y="870627"/>
                    </a:cubicBezTo>
                    <a:cubicBezTo>
                      <a:pt x="0" y="753094"/>
                      <a:pt x="23018" y="639070"/>
                      <a:pt x="68422" y="531735"/>
                    </a:cubicBezTo>
                    <a:cubicBezTo>
                      <a:pt x="112271" y="428054"/>
                      <a:pt x="175051" y="334950"/>
                      <a:pt x="255010" y="254991"/>
                    </a:cubicBezTo>
                    <a:cubicBezTo>
                      <a:pt x="334968" y="175033"/>
                      <a:pt x="428072" y="112271"/>
                      <a:pt x="531754" y="68422"/>
                    </a:cubicBezTo>
                    <a:cubicBezTo>
                      <a:pt x="639070" y="23018"/>
                      <a:pt x="753095" y="0"/>
                      <a:pt x="870627" y="0"/>
                    </a:cubicBezTo>
                    <a:cubicBezTo>
                      <a:pt x="988160" y="0"/>
                      <a:pt x="1102184" y="23018"/>
                      <a:pt x="1209519" y="68422"/>
                    </a:cubicBezTo>
                    <a:cubicBezTo>
                      <a:pt x="1313201" y="112271"/>
                      <a:pt x="1406305" y="175051"/>
                      <a:pt x="1486263" y="254991"/>
                    </a:cubicBezTo>
                    <a:cubicBezTo>
                      <a:pt x="1566221" y="334950"/>
                      <a:pt x="1628984" y="428054"/>
                      <a:pt x="1672850" y="531735"/>
                    </a:cubicBezTo>
                    <a:cubicBezTo>
                      <a:pt x="1718254" y="639070"/>
                      <a:pt x="1741272" y="753094"/>
                      <a:pt x="1741272" y="870627"/>
                    </a:cubicBezTo>
                    <a:cubicBezTo>
                      <a:pt x="1741272" y="995049"/>
                      <a:pt x="1715578" y="1115203"/>
                      <a:pt x="1664894" y="1227763"/>
                    </a:cubicBezTo>
                    <a:cubicBezTo>
                      <a:pt x="1615928" y="1336490"/>
                      <a:pt x="1546295" y="1432595"/>
                      <a:pt x="1457910" y="1513385"/>
                    </a:cubicBezTo>
                    <a:cubicBezTo>
                      <a:pt x="1454601" y="1516423"/>
                      <a:pt x="1449448" y="1516188"/>
                      <a:pt x="1446410" y="1512861"/>
                    </a:cubicBezTo>
                    <a:cubicBezTo>
                      <a:pt x="1443372" y="1509552"/>
                      <a:pt x="1443608" y="1504399"/>
                      <a:pt x="1446935" y="1501361"/>
                    </a:cubicBezTo>
                    <a:cubicBezTo>
                      <a:pt x="1623649" y="1339817"/>
                      <a:pt x="1724999" y="1109923"/>
                      <a:pt x="1724999" y="870627"/>
                    </a:cubicBezTo>
                    <a:cubicBezTo>
                      <a:pt x="1724999" y="399538"/>
                      <a:pt x="1341734" y="16274"/>
                      <a:pt x="870645" y="16274"/>
                    </a:cubicBezTo>
                    <a:cubicBezTo>
                      <a:pt x="399557" y="16274"/>
                      <a:pt x="16274" y="399538"/>
                      <a:pt x="16274" y="870627"/>
                    </a:cubicBezTo>
                    <a:cubicBezTo>
                      <a:pt x="16274" y="1118277"/>
                      <a:pt x="123608" y="1353505"/>
                      <a:pt x="310774" y="1516007"/>
                    </a:cubicBezTo>
                    <a:cubicBezTo>
                      <a:pt x="314174" y="1518955"/>
                      <a:pt x="314535" y="1524090"/>
                      <a:pt x="311588" y="1527489"/>
                    </a:cubicBezTo>
                    <a:cubicBezTo>
                      <a:pt x="309979" y="1529334"/>
                      <a:pt x="307718" y="1530292"/>
                      <a:pt x="305440"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57" name="Graphic 83">
              <a:extLst>
                <a:ext uri="{FF2B5EF4-FFF2-40B4-BE49-F238E27FC236}">
                  <a16:creationId xmlns:a16="http://schemas.microsoft.com/office/drawing/2014/main" id="{03DB831A-9C04-7718-9D56-44175BCD9E1A}"/>
                </a:ext>
              </a:extLst>
            </p:cNvPr>
            <p:cNvGrpSpPr/>
            <p:nvPr/>
          </p:nvGrpSpPr>
          <p:grpSpPr>
            <a:xfrm>
              <a:off x="2365370" y="3019836"/>
              <a:ext cx="997032" cy="157891"/>
              <a:chOff x="2365370" y="3019836"/>
              <a:chExt cx="997032" cy="157891"/>
            </a:xfrm>
          </p:grpSpPr>
          <p:sp>
            <p:nvSpPr>
              <p:cNvPr id="62" name="Freeform: Shape 61">
                <a:extLst>
                  <a:ext uri="{FF2B5EF4-FFF2-40B4-BE49-F238E27FC236}">
                    <a16:creationId xmlns:a16="http://schemas.microsoft.com/office/drawing/2014/main" id="{6EDEBF1C-D32E-B215-EDA3-7AF4D47B94F6}"/>
                  </a:ext>
                </a:extLst>
              </p:cNvPr>
              <p:cNvSpPr/>
              <p:nvPr/>
            </p:nvSpPr>
            <p:spPr>
              <a:xfrm>
                <a:off x="2390374" y="3086576"/>
                <a:ext cx="972028" cy="24411"/>
              </a:xfrm>
              <a:custGeom>
                <a:avLst/>
                <a:gdLst>
                  <a:gd name="connsiteX0" fmla="*/ 451651 w 453458"/>
                  <a:gd name="connsiteY0" fmla="*/ 24411 h 24410"/>
                  <a:gd name="connsiteX1" fmla="*/ 0 w 453458"/>
                  <a:gd name="connsiteY1" fmla="*/ 24411 h 24410"/>
                  <a:gd name="connsiteX2" fmla="*/ 1808 w 453458"/>
                  <a:gd name="connsiteY2" fmla="*/ 0 h 24410"/>
                  <a:gd name="connsiteX3" fmla="*/ 453459 w 453458"/>
                  <a:gd name="connsiteY3" fmla="*/ 0 h 24410"/>
                  <a:gd name="connsiteX4" fmla="*/ 451651 w 453458"/>
                  <a:gd name="connsiteY4" fmla="*/ 24411 h 24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8" h="24410">
                    <a:moveTo>
                      <a:pt x="451651" y="24411"/>
                    </a:moveTo>
                    <a:lnTo>
                      <a:pt x="0" y="24411"/>
                    </a:lnTo>
                    <a:lnTo>
                      <a:pt x="1808" y="0"/>
                    </a:lnTo>
                    <a:lnTo>
                      <a:pt x="453459" y="0"/>
                    </a:lnTo>
                    <a:lnTo>
                      <a:pt x="451651" y="24411"/>
                    </a:lnTo>
                    <a:close/>
                  </a:path>
                </a:pathLst>
              </a:custGeom>
              <a:solidFill>
                <a:srgbClr val="FFFFFF"/>
              </a:solidFill>
              <a:ln w="0" cap="flat">
                <a:noFill/>
                <a:prstDash val="solid"/>
                <a:miter/>
              </a:ln>
            </p:spPr>
            <p:txBody>
              <a:bodyPr rtlCol="0" anchor="ctr"/>
              <a:lstStyle/>
              <a:p>
                <a:endParaRPr lang="en-US" noProof="0"/>
              </a:p>
            </p:txBody>
          </p:sp>
          <p:grpSp>
            <p:nvGrpSpPr>
              <p:cNvPr id="63" name="Graphic 83">
                <a:extLst>
                  <a:ext uri="{FF2B5EF4-FFF2-40B4-BE49-F238E27FC236}">
                    <a16:creationId xmlns:a16="http://schemas.microsoft.com/office/drawing/2014/main" id="{A1D61866-1DC5-946F-1828-EB018323DFBB}"/>
                  </a:ext>
                </a:extLst>
              </p:cNvPr>
              <p:cNvGrpSpPr/>
              <p:nvPr/>
            </p:nvGrpSpPr>
            <p:grpSpPr>
              <a:xfrm>
                <a:off x="2365370" y="3019836"/>
                <a:ext cx="157891" cy="157891"/>
                <a:chOff x="2365370" y="3019836"/>
                <a:chExt cx="157891" cy="157891"/>
              </a:xfrm>
              <a:solidFill>
                <a:srgbClr val="FFFFFF"/>
              </a:solidFill>
            </p:grpSpPr>
            <p:sp>
              <p:nvSpPr>
                <p:cNvPr id="65" name="Freeform: Shape 64">
                  <a:extLst>
                    <a:ext uri="{FF2B5EF4-FFF2-40B4-BE49-F238E27FC236}">
                      <a16:creationId xmlns:a16="http://schemas.microsoft.com/office/drawing/2014/main" id="{626D4455-7342-E6C1-94D1-0B6EF2832D35}"/>
                    </a:ext>
                  </a:extLst>
                </p:cNvPr>
                <p:cNvSpPr/>
                <p:nvPr/>
              </p:nvSpPr>
              <p:spPr>
                <a:xfrm>
                  <a:off x="2380649" y="3035115"/>
                  <a:ext cx="127332" cy="127332"/>
                </a:xfrm>
                <a:custGeom>
                  <a:avLst/>
                  <a:gdLst>
                    <a:gd name="connsiteX0" fmla="*/ 127333 w 127332"/>
                    <a:gd name="connsiteY0" fmla="*/ 63666 h 127332"/>
                    <a:gd name="connsiteX1" fmla="*/ 63666 w 127332"/>
                    <a:gd name="connsiteY1" fmla="*/ 127333 h 127332"/>
                    <a:gd name="connsiteX2" fmla="*/ 0 w 127332"/>
                    <a:gd name="connsiteY2" fmla="*/ 63667 h 127332"/>
                    <a:gd name="connsiteX3" fmla="*/ 63666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6" y="127333"/>
                      </a:cubicBezTo>
                      <a:cubicBezTo>
                        <a:pt x="28504" y="127333"/>
                        <a:pt x="0" y="98829"/>
                        <a:pt x="0" y="63667"/>
                      </a:cubicBezTo>
                      <a:cubicBezTo>
                        <a:pt x="0" y="28504"/>
                        <a:pt x="28504" y="0"/>
                        <a:pt x="63666" y="0"/>
                      </a:cubicBezTo>
                      <a:cubicBezTo>
                        <a:pt x="98828"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66" name="Freeform: Shape 65">
                  <a:extLst>
                    <a:ext uri="{FF2B5EF4-FFF2-40B4-BE49-F238E27FC236}">
                      <a16:creationId xmlns:a16="http://schemas.microsoft.com/office/drawing/2014/main" id="{3960B24D-C4A4-E03B-6780-A281826126CB}"/>
                    </a:ext>
                  </a:extLst>
                </p:cNvPr>
                <p:cNvSpPr/>
                <p:nvPr/>
              </p:nvSpPr>
              <p:spPr>
                <a:xfrm>
                  <a:off x="2365370"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1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2" y="157892"/>
                        <a:pt x="0" y="122487"/>
                        <a:pt x="0" y="78946"/>
                      </a:cubicBezTo>
                      <a:cubicBezTo>
                        <a:pt x="0" y="35404"/>
                        <a:pt x="35404" y="0"/>
                        <a:pt x="78946" y="0"/>
                      </a:cubicBezTo>
                      <a:cubicBezTo>
                        <a:pt x="122487" y="0"/>
                        <a:pt x="157891" y="35404"/>
                        <a:pt x="157891" y="78946"/>
                      </a:cubicBezTo>
                      <a:cubicBezTo>
                        <a:pt x="157891"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64" name="Freeform: Shape 63">
                <a:extLst>
                  <a:ext uri="{FF2B5EF4-FFF2-40B4-BE49-F238E27FC236}">
                    <a16:creationId xmlns:a16="http://schemas.microsoft.com/office/drawing/2014/main" id="{434ACC5D-71B4-24AD-364D-0B9F4ED7C133}"/>
                  </a:ext>
                </a:extLst>
              </p:cNvPr>
              <p:cNvSpPr/>
              <p:nvPr/>
            </p:nvSpPr>
            <p:spPr>
              <a:xfrm>
                <a:off x="2424878"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58" name="Graphic 83">
              <a:extLst>
                <a:ext uri="{FF2B5EF4-FFF2-40B4-BE49-F238E27FC236}">
                  <a16:creationId xmlns:a16="http://schemas.microsoft.com/office/drawing/2014/main" id="{817A2C7B-FB5B-56F9-5469-E9D908FA7AE7}"/>
                </a:ext>
              </a:extLst>
            </p:cNvPr>
            <p:cNvGrpSpPr/>
            <p:nvPr/>
          </p:nvGrpSpPr>
          <p:grpSpPr>
            <a:xfrm>
              <a:off x="899341" y="2416297"/>
              <a:ext cx="1364969" cy="1484833"/>
              <a:chOff x="899341" y="2416297"/>
              <a:chExt cx="1364969" cy="1484833"/>
            </a:xfrm>
            <a:solidFill>
              <a:srgbClr val="FFFFFF"/>
            </a:solidFill>
          </p:grpSpPr>
          <p:sp>
            <p:nvSpPr>
              <p:cNvPr id="59" name="Freeform: Shape 58">
                <a:extLst>
                  <a:ext uri="{FF2B5EF4-FFF2-40B4-BE49-F238E27FC236}">
                    <a16:creationId xmlns:a16="http://schemas.microsoft.com/office/drawing/2014/main" id="{F38E0B92-53A9-E6E8-1C19-4C02C81B8C6F}"/>
                  </a:ext>
                </a:extLst>
              </p:cNvPr>
              <p:cNvSpPr/>
              <p:nvPr/>
            </p:nvSpPr>
            <p:spPr>
              <a:xfrm>
                <a:off x="899341"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0" y="1364969"/>
                      <a:pt x="682485" y="1364969"/>
                    </a:cubicBezTo>
                    <a:cubicBezTo>
                      <a:pt x="305559" y="1364969"/>
                      <a:pt x="0" y="1059410"/>
                      <a:pt x="0" y="682484"/>
                    </a:cubicBezTo>
                    <a:cubicBezTo>
                      <a:pt x="0" y="305559"/>
                      <a:pt x="305559" y="0"/>
                      <a:pt x="682485" y="0"/>
                    </a:cubicBezTo>
                    <a:cubicBezTo>
                      <a:pt x="1059410"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60" name="Freeform: Shape 59">
                <a:extLst>
                  <a:ext uri="{FF2B5EF4-FFF2-40B4-BE49-F238E27FC236}">
                    <a16:creationId xmlns:a16="http://schemas.microsoft.com/office/drawing/2014/main" id="{2B17C9CF-3F90-8F6E-EE78-3618260CF24A}"/>
                  </a:ext>
                </a:extLst>
              </p:cNvPr>
              <p:cNvSpPr/>
              <p:nvPr/>
            </p:nvSpPr>
            <p:spPr>
              <a:xfrm>
                <a:off x="1446302" y="3737797"/>
                <a:ext cx="272024" cy="163334"/>
              </a:xfrm>
              <a:custGeom>
                <a:avLst/>
                <a:gdLst>
                  <a:gd name="connsiteX0" fmla="*/ 136012 w 272024"/>
                  <a:gd name="connsiteY0" fmla="*/ 163334 h 163334"/>
                  <a:gd name="connsiteX1" fmla="*/ 0 w 272024"/>
                  <a:gd name="connsiteY1" fmla="*/ 0 h 163334"/>
                  <a:gd name="connsiteX2" fmla="*/ 272025 w 272024"/>
                  <a:gd name="connsiteY2" fmla="*/ 0 h 163334"/>
                  <a:gd name="connsiteX3" fmla="*/ 136012 w 272024"/>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24" h="163334">
                    <a:moveTo>
                      <a:pt x="136012" y="163334"/>
                    </a:moveTo>
                    <a:lnTo>
                      <a:pt x="0" y="0"/>
                    </a:lnTo>
                    <a:lnTo>
                      <a:pt x="272025" y="0"/>
                    </a:lnTo>
                    <a:lnTo>
                      <a:pt x="136012" y="163334"/>
                    </a:lnTo>
                    <a:close/>
                  </a:path>
                </a:pathLst>
              </a:custGeom>
              <a:solidFill>
                <a:srgbClr val="FFFFFF"/>
              </a:solidFill>
              <a:ln w="0" cap="flat">
                <a:noFill/>
                <a:prstDash val="solid"/>
                <a:miter/>
              </a:ln>
            </p:spPr>
            <p:txBody>
              <a:bodyPr rtlCol="0" anchor="ctr"/>
              <a:lstStyle/>
              <a:p>
                <a:endParaRPr lang="en-US" noProof="0"/>
              </a:p>
            </p:txBody>
          </p:sp>
          <p:sp>
            <p:nvSpPr>
              <p:cNvPr id="61" name="Freeform: Shape 60">
                <a:extLst>
                  <a:ext uri="{FF2B5EF4-FFF2-40B4-BE49-F238E27FC236}">
                    <a16:creationId xmlns:a16="http://schemas.microsoft.com/office/drawing/2014/main" id="{FA89AE6C-EB31-CACB-9675-CA41877EED77}"/>
                  </a:ext>
                </a:extLst>
              </p:cNvPr>
              <p:cNvSpPr/>
              <p:nvPr/>
            </p:nvSpPr>
            <p:spPr>
              <a:xfrm>
                <a:off x="1016639"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grpSp>
        <p:nvGrpSpPr>
          <p:cNvPr id="72" name="Graphic 83">
            <a:extLst>
              <a:ext uri="{FF2B5EF4-FFF2-40B4-BE49-F238E27FC236}">
                <a16:creationId xmlns:a16="http://schemas.microsoft.com/office/drawing/2014/main" id="{4CFC9A79-3192-3BA2-A050-E707C572E88E}"/>
              </a:ext>
            </a:extLst>
          </p:cNvPr>
          <p:cNvGrpSpPr/>
          <p:nvPr/>
        </p:nvGrpSpPr>
        <p:grpSpPr>
          <a:xfrm>
            <a:off x="8880373" y="1457332"/>
            <a:ext cx="1665658" cy="1601092"/>
            <a:chOff x="9669894" y="2228173"/>
            <a:chExt cx="1811284" cy="1741073"/>
          </a:xfrm>
        </p:grpSpPr>
        <p:grpSp>
          <p:nvGrpSpPr>
            <p:cNvPr id="73" name="Graphic 83">
              <a:extLst>
                <a:ext uri="{FF2B5EF4-FFF2-40B4-BE49-F238E27FC236}">
                  <a16:creationId xmlns:a16="http://schemas.microsoft.com/office/drawing/2014/main" id="{AE60F07E-553E-37B6-3664-64733E61707D}"/>
                </a:ext>
              </a:extLst>
            </p:cNvPr>
            <p:cNvGrpSpPr/>
            <p:nvPr/>
          </p:nvGrpSpPr>
          <p:grpSpPr>
            <a:xfrm>
              <a:off x="9739907" y="2228173"/>
              <a:ext cx="1741271" cy="1741073"/>
              <a:chOff x="9739907" y="2228173"/>
              <a:chExt cx="1741271" cy="1741073"/>
            </a:xfrm>
            <a:solidFill>
              <a:srgbClr val="FFFFFF"/>
            </a:solidFill>
          </p:grpSpPr>
          <p:sp>
            <p:nvSpPr>
              <p:cNvPr id="83" name="Freeform: Shape 82">
                <a:extLst>
                  <a:ext uri="{FF2B5EF4-FFF2-40B4-BE49-F238E27FC236}">
                    <a16:creationId xmlns:a16="http://schemas.microsoft.com/office/drawing/2014/main" id="{7C2326D2-7AB5-878D-4128-05F155FFFD50}"/>
                  </a:ext>
                </a:extLst>
              </p:cNvPr>
              <p:cNvSpPr/>
              <p:nvPr/>
            </p:nvSpPr>
            <p:spPr>
              <a:xfrm>
                <a:off x="9739907" y="2228173"/>
                <a:ext cx="1741271" cy="1530291"/>
              </a:xfrm>
              <a:custGeom>
                <a:avLst/>
                <a:gdLst>
                  <a:gd name="connsiteX0" fmla="*/ 305440 w 1741271"/>
                  <a:gd name="connsiteY0" fmla="*/ 1530274 h 1530291"/>
                  <a:gd name="connsiteX1" fmla="*/ 300105 w 1741271"/>
                  <a:gd name="connsiteY1" fmla="*/ 1528285 h 1530291"/>
                  <a:gd name="connsiteX2" fmla="*/ 81115 w 1741271"/>
                  <a:gd name="connsiteY2" fmla="*/ 1238070 h 1530291"/>
                  <a:gd name="connsiteX3" fmla="*/ 0 w 1741271"/>
                  <a:gd name="connsiteY3" fmla="*/ 870627 h 1530291"/>
                  <a:gd name="connsiteX4" fmla="*/ 68422 w 1741271"/>
                  <a:gd name="connsiteY4" fmla="*/ 531735 h 1530291"/>
                  <a:gd name="connsiteX5" fmla="*/ 255009 w 1741271"/>
                  <a:gd name="connsiteY5" fmla="*/ 254991 h 1530291"/>
                  <a:gd name="connsiteX6" fmla="*/ 531753 w 1741271"/>
                  <a:gd name="connsiteY6" fmla="*/ 68422 h 1530291"/>
                  <a:gd name="connsiteX7" fmla="*/ 870645 w 1741271"/>
                  <a:gd name="connsiteY7" fmla="*/ 0 h 1530291"/>
                  <a:gd name="connsiteX8" fmla="*/ 1209537 w 1741271"/>
                  <a:gd name="connsiteY8" fmla="*/ 68422 h 1530291"/>
                  <a:gd name="connsiteX9" fmla="*/ 1486280 w 1741271"/>
                  <a:gd name="connsiteY9" fmla="*/ 254991 h 1530291"/>
                  <a:gd name="connsiteX10" fmla="*/ 1672850 w 1741271"/>
                  <a:gd name="connsiteY10" fmla="*/ 531735 h 1530291"/>
                  <a:gd name="connsiteX11" fmla="*/ 1741272 w 1741271"/>
                  <a:gd name="connsiteY11" fmla="*/ 870627 h 1530291"/>
                  <a:gd name="connsiteX12" fmla="*/ 1664894 w 1741271"/>
                  <a:gd name="connsiteY12" fmla="*/ 1227763 h 1530291"/>
                  <a:gd name="connsiteX13" fmla="*/ 1457910 w 1741271"/>
                  <a:gd name="connsiteY13" fmla="*/ 1513385 h 1530291"/>
                  <a:gd name="connsiteX14" fmla="*/ 1446410 w 1741271"/>
                  <a:gd name="connsiteY14" fmla="*/ 1512861 h 1530291"/>
                  <a:gd name="connsiteX15" fmla="*/ 1446935 w 1741271"/>
                  <a:gd name="connsiteY15" fmla="*/ 1501361 h 1530291"/>
                  <a:gd name="connsiteX16" fmla="*/ 1724998 w 1741271"/>
                  <a:gd name="connsiteY16" fmla="*/ 870627 h 1530291"/>
                  <a:gd name="connsiteX17" fmla="*/ 870645 w 1741271"/>
                  <a:gd name="connsiteY17" fmla="*/ 16274 h 1530291"/>
                  <a:gd name="connsiteX18" fmla="*/ 16291 w 1741271"/>
                  <a:gd name="connsiteY18" fmla="*/ 870627 h 1530291"/>
                  <a:gd name="connsiteX19" fmla="*/ 310792 w 1741271"/>
                  <a:gd name="connsiteY19" fmla="*/ 1516007 h 1530291"/>
                  <a:gd name="connsiteX20" fmla="*/ 311605 w 1741271"/>
                  <a:gd name="connsiteY20" fmla="*/ 1527489 h 1530291"/>
                  <a:gd name="connsiteX21" fmla="*/ 305458 w 1741271"/>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1" h="1530291">
                    <a:moveTo>
                      <a:pt x="305440" y="1530274"/>
                    </a:moveTo>
                    <a:cubicBezTo>
                      <a:pt x="303541" y="1530274"/>
                      <a:pt x="301643" y="1529623"/>
                      <a:pt x="300105" y="1528285"/>
                    </a:cubicBezTo>
                    <a:cubicBezTo>
                      <a:pt x="206802" y="1447278"/>
                      <a:pt x="133119" y="1349635"/>
                      <a:pt x="81115" y="1238070"/>
                    </a:cubicBezTo>
                    <a:cubicBezTo>
                      <a:pt x="27285" y="1122617"/>
                      <a:pt x="0" y="998991"/>
                      <a:pt x="0" y="870627"/>
                    </a:cubicBezTo>
                    <a:cubicBezTo>
                      <a:pt x="0" y="753094"/>
                      <a:pt x="23018" y="639070"/>
                      <a:pt x="68422" y="531735"/>
                    </a:cubicBezTo>
                    <a:cubicBezTo>
                      <a:pt x="112270" y="428054"/>
                      <a:pt x="175050" y="334950"/>
                      <a:pt x="255009" y="254991"/>
                    </a:cubicBezTo>
                    <a:cubicBezTo>
                      <a:pt x="334968" y="175033"/>
                      <a:pt x="428071" y="112271"/>
                      <a:pt x="531753" y="68422"/>
                    </a:cubicBezTo>
                    <a:cubicBezTo>
                      <a:pt x="639088" y="23018"/>
                      <a:pt x="753113" y="0"/>
                      <a:pt x="870645" y="0"/>
                    </a:cubicBezTo>
                    <a:cubicBezTo>
                      <a:pt x="988178" y="0"/>
                      <a:pt x="1102202" y="23018"/>
                      <a:pt x="1209537" y="68422"/>
                    </a:cubicBezTo>
                    <a:cubicBezTo>
                      <a:pt x="1313218" y="112271"/>
                      <a:pt x="1406323" y="175051"/>
                      <a:pt x="1486280" y="254991"/>
                    </a:cubicBezTo>
                    <a:cubicBezTo>
                      <a:pt x="1566239" y="334950"/>
                      <a:pt x="1629001" y="428054"/>
                      <a:pt x="1672850" y="531735"/>
                    </a:cubicBezTo>
                    <a:cubicBezTo>
                      <a:pt x="1718254" y="639070"/>
                      <a:pt x="1741272" y="753094"/>
                      <a:pt x="1741272" y="870627"/>
                    </a:cubicBezTo>
                    <a:cubicBezTo>
                      <a:pt x="1741272" y="995049"/>
                      <a:pt x="1715578" y="1115203"/>
                      <a:pt x="1664894" y="1227763"/>
                    </a:cubicBezTo>
                    <a:cubicBezTo>
                      <a:pt x="1615928" y="1336490"/>
                      <a:pt x="1546294" y="1432595"/>
                      <a:pt x="1457910" y="1513385"/>
                    </a:cubicBezTo>
                    <a:cubicBezTo>
                      <a:pt x="1454601" y="1516423"/>
                      <a:pt x="1449447" y="1516188"/>
                      <a:pt x="1446410" y="1512861"/>
                    </a:cubicBezTo>
                    <a:cubicBezTo>
                      <a:pt x="1443372" y="1509552"/>
                      <a:pt x="1443607" y="1504399"/>
                      <a:pt x="1446935" y="1501361"/>
                    </a:cubicBezTo>
                    <a:cubicBezTo>
                      <a:pt x="1623649" y="1339817"/>
                      <a:pt x="1724998" y="1109923"/>
                      <a:pt x="1724998" y="870627"/>
                    </a:cubicBezTo>
                    <a:cubicBezTo>
                      <a:pt x="1724998" y="399538"/>
                      <a:pt x="1341734" y="16274"/>
                      <a:pt x="870645" y="16274"/>
                    </a:cubicBezTo>
                    <a:cubicBezTo>
                      <a:pt x="399556" y="16274"/>
                      <a:pt x="16291" y="399538"/>
                      <a:pt x="16291" y="870627"/>
                    </a:cubicBezTo>
                    <a:cubicBezTo>
                      <a:pt x="16291" y="1118277"/>
                      <a:pt x="123626" y="1353505"/>
                      <a:pt x="310792" y="1516007"/>
                    </a:cubicBezTo>
                    <a:cubicBezTo>
                      <a:pt x="314191" y="1518955"/>
                      <a:pt x="314553" y="1524090"/>
                      <a:pt x="311605"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nvGrpSpPr>
              <p:cNvPr id="84" name="Graphic 83">
                <a:extLst>
                  <a:ext uri="{FF2B5EF4-FFF2-40B4-BE49-F238E27FC236}">
                    <a16:creationId xmlns:a16="http://schemas.microsoft.com/office/drawing/2014/main" id="{D813CDC4-F9D3-EE61-8D05-2654628E7D01}"/>
                  </a:ext>
                </a:extLst>
              </p:cNvPr>
              <p:cNvGrpSpPr/>
              <p:nvPr/>
            </p:nvGrpSpPr>
            <p:grpSpPr>
              <a:xfrm>
                <a:off x="10074986" y="3756587"/>
                <a:ext cx="1091799" cy="212658"/>
                <a:chOff x="10074986" y="3756587"/>
                <a:chExt cx="1091799" cy="212658"/>
              </a:xfrm>
              <a:solidFill>
                <a:srgbClr val="FFFFFF"/>
              </a:solidFill>
            </p:grpSpPr>
            <p:sp>
              <p:nvSpPr>
                <p:cNvPr id="85" name="Freeform: Shape 84">
                  <a:extLst>
                    <a:ext uri="{FF2B5EF4-FFF2-40B4-BE49-F238E27FC236}">
                      <a16:creationId xmlns:a16="http://schemas.microsoft.com/office/drawing/2014/main" id="{A40C58D6-01DF-92A3-C352-983F81D05CBE}"/>
                    </a:ext>
                  </a:extLst>
                </p:cNvPr>
                <p:cNvSpPr/>
                <p:nvPr/>
              </p:nvSpPr>
              <p:spPr>
                <a:xfrm>
                  <a:off x="10074986" y="3773137"/>
                  <a:ext cx="28437" cy="25523"/>
                </a:xfrm>
                <a:custGeom>
                  <a:avLst/>
                  <a:gdLst>
                    <a:gd name="connsiteX0" fmla="*/ 20285 w 28437"/>
                    <a:gd name="connsiteY0" fmla="*/ 25505 h 25523"/>
                    <a:gd name="connsiteX1" fmla="*/ 15421 w 28437"/>
                    <a:gd name="connsiteY1" fmla="*/ 23896 h 25523"/>
                    <a:gd name="connsiteX2" fmla="*/ 3161 w 28437"/>
                    <a:gd name="connsiteY2" fmla="*/ 14566 h 25523"/>
                    <a:gd name="connsiteX3" fmla="*/ 1715 w 28437"/>
                    <a:gd name="connsiteY3" fmla="*/ 3156 h 25523"/>
                    <a:gd name="connsiteX4" fmla="*/ 13124 w 28437"/>
                    <a:gd name="connsiteY4" fmla="*/ 1709 h 25523"/>
                    <a:gd name="connsiteX5" fmla="*/ 25167 w 28437"/>
                    <a:gd name="connsiteY5" fmla="*/ 10859 h 25523"/>
                    <a:gd name="connsiteX6" fmla="*/ 26831 w 28437"/>
                    <a:gd name="connsiteY6" fmla="*/ 22250 h 25523"/>
                    <a:gd name="connsiteX7" fmla="*/ 20303 w 28437"/>
                    <a:gd name="connsiteY7" fmla="*/ 25523 h 2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37" h="25523">
                      <a:moveTo>
                        <a:pt x="20285" y="25505"/>
                      </a:moveTo>
                      <a:cubicBezTo>
                        <a:pt x="18585" y="25505"/>
                        <a:pt x="16886" y="24981"/>
                        <a:pt x="15421" y="23896"/>
                      </a:cubicBezTo>
                      <a:cubicBezTo>
                        <a:pt x="11316" y="20822"/>
                        <a:pt x="7193" y="17694"/>
                        <a:pt x="3161" y="14566"/>
                      </a:cubicBezTo>
                      <a:cubicBezTo>
                        <a:pt x="-401" y="11817"/>
                        <a:pt x="-1051" y="6700"/>
                        <a:pt x="1715" y="3156"/>
                      </a:cubicBezTo>
                      <a:cubicBezTo>
                        <a:pt x="4463" y="-388"/>
                        <a:pt x="9581" y="-1057"/>
                        <a:pt x="13124" y="1709"/>
                      </a:cubicBezTo>
                      <a:cubicBezTo>
                        <a:pt x="17084" y="4765"/>
                        <a:pt x="21135" y="7857"/>
                        <a:pt x="25167" y="10859"/>
                      </a:cubicBezTo>
                      <a:cubicBezTo>
                        <a:pt x="28765" y="13553"/>
                        <a:pt x="29507" y="18652"/>
                        <a:pt x="26831" y="22250"/>
                      </a:cubicBezTo>
                      <a:cubicBezTo>
                        <a:pt x="25240" y="24384"/>
                        <a:pt x="22780" y="25523"/>
                        <a:pt x="20303" y="25523"/>
                      </a:cubicBezTo>
                      <a:close/>
                    </a:path>
                  </a:pathLst>
                </a:custGeom>
                <a:solidFill>
                  <a:srgbClr val="FFFFFF"/>
                </a:solidFill>
                <a:ln w="0" cap="flat">
                  <a:noFill/>
                  <a:prstDash val="solid"/>
                  <a:miter/>
                </a:ln>
              </p:spPr>
              <p:txBody>
                <a:bodyPr rtlCol="0" anchor="ctr"/>
                <a:lstStyle/>
                <a:p>
                  <a:endParaRPr lang="en-US" noProof="0"/>
                </a:p>
              </p:txBody>
            </p:sp>
            <p:sp>
              <p:nvSpPr>
                <p:cNvPr id="86" name="Freeform: Shape 85">
                  <a:extLst>
                    <a:ext uri="{FF2B5EF4-FFF2-40B4-BE49-F238E27FC236}">
                      <a16:creationId xmlns:a16="http://schemas.microsoft.com/office/drawing/2014/main" id="{450570D8-FBE2-C87B-7E91-4352B318289C}"/>
                    </a:ext>
                  </a:extLst>
                </p:cNvPr>
                <p:cNvSpPr/>
                <p:nvPr/>
              </p:nvSpPr>
              <p:spPr>
                <a:xfrm>
                  <a:off x="10136039" y="3801620"/>
                  <a:ext cx="971049" cy="167625"/>
                </a:xfrm>
                <a:custGeom>
                  <a:avLst/>
                  <a:gdLst>
                    <a:gd name="connsiteX0" fmla="*/ 457896 w 971049"/>
                    <a:gd name="connsiteY0" fmla="*/ 167625 h 167625"/>
                    <a:gd name="connsiteX1" fmla="*/ 457733 w 971049"/>
                    <a:gd name="connsiteY1" fmla="*/ 167625 h 167625"/>
                    <a:gd name="connsiteX2" fmla="*/ 427717 w 971049"/>
                    <a:gd name="connsiteY2" fmla="*/ 166540 h 167625"/>
                    <a:gd name="connsiteX3" fmla="*/ 420015 w 971049"/>
                    <a:gd name="connsiteY3" fmla="*/ 157988 h 167625"/>
                    <a:gd name="connsiteX4" fmla="*/ 428567 w 971049"/>
                    <a:gd name="connsiteY4" fmla="*/ 150285 h 167625"/>
                    <a:gd name="connsiteX5" fmla="*/ 458023 w 971049"/>
                    <a:gd name="connsiteY5" fmla="*/ 151334 h 167625"/>
                    <a:gd name="connsiteX6" fmla="*/ 465996 w 971049"/>
                    <a:gd name="connsiteY6" fmla="*/ 159615 h 167625"/>
                    <a:gd name="connsiteX7" fmla="*/ 457860 w 971049"/>
                    <a:gd name="connsiteY7" fmla="*/ 167607 h 167625"/>
                    <a:gd name="connsiteX8" fmla="*/ 517404 w 971049"/>
                    <a:gd name="connsiteY8" fmla="*/ 166739 h 167625"/>
                    <a:gd name="connsiteX9" fmla="*/ 509285 w 971049"/>
                    <a:gd name="connsiteY9" fmla="*/ 159000 h 167625"/>
                    <a:gd name="connsiteX10" fmla="*/ 517006 w 971049"/>
                    <a:gd name="connsiteY10" fmla="*/ 150484 h 167625"/>
                    <a:gd name="connsiteX11" fmla="*/ 546443 w 971049"/>
                    <a:gd name="connsiteY11" fmla="*/ 148531 h 167625"/>
                    <a:gd name="connsiteX12" fmla="*/ 555231 w 971049"/>
                    <a:gd name="connsiteY12" fmla="*/ 155963 h 167625"/>
                    <a:gd name="connsiteX13" fmla="*/ 547800 w 971049"/>
                    <a:gd name="connsiteY13" fmla="*/ 164750 h 167625"/>
                    <a:gd name="connsiteX14" fmla="*/ 517802 w 971049"/>
                    <a:gd name="connsiteY14" fmla="*/ 166739 h 167625"/>
                    <a:gd name="connsiteX15" fmla="*/ 517404 w 971049"/>
                    <a:gd name="connsiteY15" fmla="*/ 166739 h 167625"/>
                    <a:gd name="connsiteX16" fmla="*/ 368897 w 971049"/>
                    <a:gd name="connsiteY16" fmla="*/ 161387 h 167625"/>
                    <a:gd name="connsiteX17" fmla="*/ 367902 w 971049"/>
                    <a:gd name="connsiteY17" fmla="*/ 161333 h 167625"/>
                    <a:gd name="connsiteX18" fmla="*/ 338158 w 971049"/>
                    <a:gd name="connsiteY18" fmla="*/ 157174 h 167625"/>
                    <a:gd name="connsiteX19" fmla="*/ 331377 w 971049"/>
                    <a:gd name="connsiteY19" fmla="*/ 147880 h 167625"/>
                    <a:gd name="connsiteX20" fmla="*/ 340671 w 971049"/>
                    <a:gd name="connsiteY20" fmla="*/ 141099 h 167625"/>
                    <a:gd name="connsiteX21" fmla="*/ 369855 w 971049"/>
                    <a:gd name="connsiteY21" fmla="*/ 145168 h 167625"/>
                    <a:gd name="connsiteX22" fmla="*/ 376943 w 971049"/>
                    <a:gd name="connsiteY22" fmla="*/ 154227 h 167625"/>
                    <a:gd name="connsiteX23" fmla="*/ 368878 w 971049"/>
                    <a:gd name="connsiteY23" fmla="*/ 161387 h 167625"/>
                    <a:gd name="connsiteX24" fmla="*/ 606240 w 971049"/>
                    <a:gd name="connsiteY24" fmla="*/ 157789 h 167625"/>
                    <a:gd name="connsiteX25" fmla="*/ 598212 w 971049"/>
                    <a:gd name="connsiteY25" fmla="*/ 150882 h 167625"/>
                    <a:gd name="connsiteX26" fmla="*/ 605029 w 971049"/>
                    <a:gd name="connsiteY26" fmla="*/ 141606 h 167625"/>
                    <a:gd name="connsiteX27" fmla="*/ 634105 w 971049"/>
                    <a:gd name="connsiteY27" fmla="*/ 136633 h 167625"/>
                    <a:gd name="connsiteX28" fmla="*/ 643616 w 971049"/>
                    <a:gd name="connsiteY28" fmla="*/ 143124 h 167625"/>
                    <a:gd name="connsiteX29" fmla="*/ 637124 w 971049"/>
                    <a:gd name="connsiteY29" fmla="*/ 152635 h 167625"/>
                    <a:gd name="connsiteX30" fmla="*/ 607506 w 971049"/>
                    <a:gd name="connsiteY30" fmla="*/ 157698 h 167625"/>
                    <a:gd name="connsiteX31" fmla="*/ 606259 w 971049"/>
                    <a:gd name="connsiteY31" fmla="*/ 157789 h 167625"/>
                    <a:gd name="connsiteX32" fmla="*/ 281001 w 971049"/>
                    <a:gd name="connsiteY32" fmla="*/ 145999 h 167625"/>
                    <a:gd name="connsiteX33" fmla="*/ 279174 w 971049"/>
                    <a:gd name="connsiteY33" fmla="*/ 145801 h 167625"/>
                    <a:gd name="connsiteX34" fmla="*/ 250008 w 971049"/>
                    <a:gd name="connsiteY34" fmla="*/ 138586 h 167625"/>
                    <a:gd name="connsiteX35" fmla="*/ 244240 w 971049"/>
                    <a:gd name="connsiteY35" fmla="*/ 128623 h 167625"/>
                    <a:gd name="connsiteX36" fmla="*/ 254203 w 971049"/>
                    <a:gd name="connsiteY36" fmla="*/ 122855 h 167625"/>
                    <a:gd name="connsiteX37" fmla="*/ 282809 w 971049"/>
                    <a:gd name="connsiteY37" fmla="*/ 129943 h 167625"/>
                    <a:gd name="connsiteX38" fmla="*/ 288921 w 971049"/>
                    <a:gd name="connsiteY38" fmla="*/ 139689 h 167625"/>
                    <a:gd name="connsiteX39" fmla="*/ 281001 w 971049"/>
                    <a:gd name="connsiteY39" fmla="*/ 146018 h 167625"/>
                    <a:gd name="connsiteX40" fmla="*/ 693666 w 971049"/>
                    <a:gd name="connsiteY40" fmla="*/ 139689 h 167625"/>
                    <a:gd name="connsiteX41" fmla="*/ 685801 w 971049"/>
                    <a:gd name="connsiteY41" fmla="*/ 133613 h 167625"/>
                    <a:gd name="connsiteX42" fmla="*/ 691605 w 971049"/>
                    <a:gd name="connsiteY42" fmla="*/ 123686 h 167625"/>
                    <a:gd name="connsiteX43" fmla="*/ 719994 w 971049"/>
                    <a:gd name="connsiteY43" fmla="*/ 115712 h 167625"/>
                    <a:gd name="connsiteX44" fmla="*/ 730120 w 971049"/>
                    <a:gd name="connsiteY44" fmla="*/ 121173 h 167625"/>
                    <a:gd name="connsiteX45" fmla="*/ 724659 w 971049"/>
                    <a:gd name="connsiteY45" fmla="*/ 131299 h 167625"/>
                    <a:gd name="connsiteX46" fmla="*/ 695728 w 971049"/>
                    <a:gd name="connsiteY46" fmla="*/ 139418 h 167625"/>
                    <a:gd name="connsiteX47" fmla="*/ 693666 w 971049"/>
                    <a:gd name="connsiteY47" fmla="*/ 139689 h 167625"/>
                    <a:gd name="connsiteX48" fmla="*/ 195166 w 971049"/>
                    <a:gd name="connsiteY48" fmla="*/ 121553 h 167625"/>
                    <a:gd name="connsiteX49" fmla="*/ 192526 w 971049"/>
                    <a:gd name="connsiteY49" fmla="*/ 121119 h 167625"/>
                    <a:gd name="connsiteX50" fmla="*/ 164281 w 971049"/>
                    <a:gd name="connsiteY50" fmla="*/ 110902 h 167625"/>
                    <a:gd name="connsiteX51" fmla="*/ 159580 w 971049"/>
                    <a:gd name="connsiteY51" fmla="*/ 100397 h 167625"/>
                    <a:gd name="connsiteX52" fmla="*/ 170086 w 971049"/>
                    <a:gd name="connsiteY52" fmla="*/ 95695 h 167625"/>
                    <a:gd name="connsiteX53" fmla="*/ 197805 w 971049"/>
                    <a:gd name="connsiteY53" fmla="*/ 105713 h 167625"/>
                    <a:gd name="connsiteX54" fmla="*/ 202869 w 971049"/>
                    <a:gd name="connsiteY54" fmla="*/ 116038 h 167625"/>
                    <a:gd name="connsiteX55" fmla="*/ 195166 w 971049"/>
                    <a:gd name="connsiteY55" fmla="*/ 121553 h 167625"/>
                    <a:gd name="connsiteX56" fmla="*/ 778724 w 971049"/>
                    <a:gd name="connsiteY56" fmla="*/ 112602 h 167625"/>
                    <a:gd name="connsiteX57" fmla="*/ 771111 w 971049"/>
                    <a:gd name="connsiteY57" fmla="*/ 107340 h 167625"/>
                    <a:gd name="connsiteX58" fmla="*/ 775849 w 971049"/>
                    <a:gd name="connsiteY58" fmla="*/ 96853 h 167625"/>
                    <a:gd name="connsiteX59" fmla="*/ 803261 w 971049"/>
                    <a:gd name="connsiteY59" fmla="*/ 85967 h 167625"/>
                    <a:gd name="connsiteX60" fmla="*/ 813911 w 971049"/>
                    <a:gd name="connsiteY60" fmla="*/ 90343 h 167625"/>
                    <a:gd name="connsiteX61" fmla="*/ 809536 w 971049"/>
                    <a:gd name="connsiteY61" fmla="*/ 100993 h 167625"/>
                    <a:gd name="connsiteX62" fmla="*/ 781617 w 971049"/>
                    <a:gd name="connsiteY62" fmla="*/ 112078 h 167625"/>
                    <a:gd name="connsiteX63" fmla="*/ 778742 w 971049"/>
                    <a:gd name="connsiteY63" fmla="*/ 112602 h 167625"/>
                    <a:gd name="connsiteX64" fmla="*/ 112332 w 971049"/>
                    <a:gd name="connsiteY64" fmla="*/ 88300 h 167625"/>
                    <a:gd name="connsiteX65" fmla="*/ 108914 w 971049"/>
                    <a:gd name="connsiteY65" fmla="*/ 87540 h 167625"/>
                    <a:gd name="connsiteX66" fmla="*/ 81882 w 971049"/>
                    <a:gd name="connsiteY66" fmla="*/ 74449 h 167625"/>
                    <a:gd name="connsiteX67" fmla="*/ 78302 w 971049"/>
                    <a:gd name="connsiteY67" fmla="*/ 63510 h 167625"/>
                    <a:gd name="connsiteX68" fmla="*/ 89241 w 971049"/>
                    <a:gd name="connsiteY68" fmla="*/ 59929 h 167625"/>
                    <a:gd name="connsiteX69" fmla="*/ 115768 w 971049"/>
                    <a:gd name="connsiteY69" fmla="*/ 72786 h 167625"/>
                    <a:gd name="connsiteX70" fmla="*/ 119727 w 971049"/>
                    <a:gd name="connsiteY70" fmla="*/ 83581 h 167625"/>
                    <a:gd name="connsiteX71" fmla="*/ 112332 w 971049"/>
                    <a:gd name="connsiteY71" fmla="*/ 88300 h 167625"/>
                    <a:gd name="connsiteX72" fmla="*/ 860508 w 971049"/>
                    <a:gd name="connsiteY72" fmla="*/ 76800 h 167625"/>
                    <a:gd name="connsiteX73" fmla="*/ 853222 w 971049"/>
                    <a:gd name="connsiteY73" fmla="*/ 72316 h 167625"/>
                    <a:gd name="connsiteX74" fmla="*/ 856856 w 971049"/>
                    <a:gd name="connsiteY74" fmla="*/ 61394 h 167625"/>
                    <a:gd name="connsiteX75" fmla="*/ 882985 w 971049"/>
                    <a:gd name="connsiteY75" fmla="*/ 47724 h 167625"/>
                    <a:gd name="connsiteX76" fmla="*/ 894032 w 971049"/>
                    <a:gd name="connsiteY76" fmla="*/ 50979 h 167625"/>
                    <a:gd name="connsiteX77" fmla="*/ 890796 w 971049"/>
                    <a:gd name="connsiteY77" fmla="*/ 62027 h 167625"/>
                    <a:gd name="connsiteX78" fmla="*/ 864180 w 971049"/>
                    <a:gd name="connsiteY78" fmla="*/ 75950 h 167625"/>
                    <a:gd name="connsiteX79" fmla="*/ 860545 w 971049"/>
                    <a:gd name="connsiteY79" fmla="*/ 76818 h 167625"/>
                    <a:gd name="connsiteX80" fmla="*/ 33422 w 971049"/>
                    <a:gd name="connsiteY80" fmla="*/ 46639 h 167625"/>
                    <a:gd name="connsiteX81" fmla="*/ 29264 w 971049"/>
                    <a:gd name="connsiteY81" fmla="*/ 45482 h 167625"/>
                    <a:gd name="connsiteX82" fmla="*/ 3732 w 971049"/>
                    <a:gd name="connsiteY82" fmla="*/ 29660 h 167625"/>
                    <a:gd name="connsiteX83" fmla="*/ 1291 w 971049"/>
                    <a:gd name="connsiteY83" fmla="*/ 18413 h 167625"/>
                    <a:gd name="connsiteX84" fmla="*/ 12538 w 971049"/>
                    <a:gd name="connsiteY84" fmla="*/ 15972 h 167625"/>
                    <a:gd name="connsiteX85" fmla="*/ 37599 w 971049"/>
                    <a:gd name="connsiteY85" fmla="*/ 31505 h 167625"/>
                    <a:gd name="connsiteX86" fmla="*/ 40420 w 971049"/>
                    <a:gd name="connsiteY86" fmla="*/ 42661 h 167625"/>
                    <a:gd name="connsiteX87" fmla="*/ 33422 w 971049"/>
                    <a:gd name="connsiteY87" fmla="*/ 46639 h 167625"/>
                    <a:gd name="connsiteX88" fmla="*/ 938116 w 971049"/>
                    <a:gd name="connsiteY88" fmla="*/ 32716 h 167625"/>
                    <a:gd name="connsiteX89" fmla="*/ 931245 w 971049"/>
                    <a:gd name="connsiteY89" fmla="*/ 28955 h 167625"/>
                    <a:gd name="connsiteX90" fmla="*/ 933723 w 971049"/>
                    <a:gd name="connsiteY90" fmla="*/ 17726 h 167625"/>
                    <a:gd name="connsiteX91" fmla="*/ 958296 w 971049"/>
                    <a:gd name="connsiteY91" fmla="*/ 1434 h 167625"/>
                    <a:gd name="connsiteX92" fmla="*/ 969615 w 971049"/>
                    <a:gd name="connsiteY92" fmla="*/ 3532 h 167625"/>
                    <a:gd name="connsiteX93" fmla="*/ 967518 w 971049"/>
                    <a:gd name="connsiteY93" fmla="*/ 14851 h 167625"/>
                    <a:gd name="connsiteX94" fmla="*/ 942474 w 971049"/>
                    <a:gd name="connsiteY94" fmla="*/ 31450 h 167625"/>
                    <a:gd name="connsiteX95" fmla="*/ 938098 w 971049"/>
                    <a:gd name="connsiteY95" fmla="*/ 32734 h 16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1049" h="167625">
                      <a:moveTo>
                        <a:pt x="457896" y="167625"/>
                      </a:moveTo>
                      <a:cubicBezTo>
                        <a:pt x="457896" y="167625"/>
                        <a:pt x="457788" y="167625"/>
                        <a:pt x="457733" y="167625"/>
                      </a:cubicBezTo>
                      <a:cubicBezTo>
                        <a:pt x="447771" y="167445"/>
                        <a:pt x="437681" y="167083"/>
                        <a:pt x="427717" y="166540"/>
                      </a:cubicBezTo>
                      <a:cubicBezTo>
                        <a:pt x="423233" y="166305"/>
                        <a:pt x="419780" y="162472"/>
                        <a:pt x="420015" y="157988"/>
                      </a:cubicBezTo>
                      <a:cubicBezTo>
                        <a:pt x="420249" y="153503"/>
                        <a:pt x="424047" y="150050"/>
                        <a:pt x="428567" y="150285"/>
                      </a:cubicBezTo>
                      <a:cubicBezTo>
                        <a:pt x="438331" y="150809"/>
                        <a:pt x="448240" y="151153"/>
                        <a:pt x="458023" y="151334"/>
                      </a:cubicBezTo>
                      <a:cubicBezTo>
                        <a:pt x="462507" y="151424"/>
                        <a:pt x="466087" y="155131"/>
                        <a:pt x="465996" y="159615"/>
                      </a:cubicBezTo>
                      <a:cubicBezTo>
                        <a:pt x="465906" y="164063"/>
                        <a:pt x="462290" y="167607"/>
                        <a:pt x="457860" y="167607"/>
                      </a:cubicBezTo>
                      <a:close/>
                      <a:moveTo>
                        <a:pt x="517404" y="166739"/>
                      </a:moveTo>
                      <a:cubicBezTo>
                        <a:pt x="513100" y="166739"/>
                        <a:pt x="509502" y="163358"/>
                        <a:pt x="509285" y="159000"/>
                      </a:cubicBezTo>
                      <a:cubicBezTo>
                        <a:pt x="509068" y="154516"/>
                        <a:pt x="512522" y="150701"/>
                        <a:pt x="517006" y="150484"/>
                      </a:cubicBezTo>
                      <a:cubicBezTo>
                        <a:pt x="526807" y="149996"/>
                        <a:pt x="536716" y="149345"/>
                        <a:pt x="546443" y="148531"/>
                      </a:cubicBezTo>
                      <a:cubicBezTo>
                        <a:pt x="550928" y="148151"/>
                        <a:pt x="554851" y="151478"/>
                        <a:pt x="555231" y="155963"/>
                      </a:cubicBezTo>
                      <a:cubicBezTo>
                        <a:pt x="555611" y="160447"/>
                        <a:pt x="552284" y="164371"/>
                        <a:pt x="547800" y="164750"/>
                      </a:cubicBezTo>
                      <a:cubicBezTo>
                        <a:pt x="537891" y="165582"/>
                        <a:pt x="527783" y="166251"/>
                        <a:pt x="517802" y="166739"/>
                      </a:cubicBezTo>
                      <a:cubicBezTo>
                        <a:pt x="517675" y="166739"/>
                        <a:pt x="517530" y="166739"/>
                        <a:pt x="517404" y="166739"/>
                      </a:cubicBezTo>
                      <a:close/>
                      <a:moveTo>
                        <a:pt x="368897" y="161387"/>
                      </a:moveTo>
                      <a:cubicBezTo>
                        <a:pt x="368571" y="161387"/>
                        <a:pt x="368228" y="161369"/>
                        <a:pt x="367902" y="161333"/>
                      </a:cubicBezTo>
                      <a:cubicBezTo>
                        <a:pt x="358012" y="160121"/>
                        <a:pt x="348012" y="158729"/>
                        <a:pt x="338158" y="157174"/>
                      </a:cubicBezTo>
                      <a:cubicBezTo>
                        <a:pt x="333727" y="156469"/>
                        <a:pt x="330690" y="152310"/>
                        <a:pt x="331377" y="147880"/>
                      </a:cubicBezTo>
                      <a:cubicBezTo>
                        <a:pt x="332082" y="143450"/>
                        <a:pt x="336223" y="140412"/>
                        <a:pt x="340671" y="141099"/>
                      </a:cubicBezTo>
                      <a:cubicBezTo>
                        <a:pt x="350344" y="142618"/>
                        <a:pt x="360163" y="143992"/>
                        <a:pt x="369855" y="145168"/>
                      </a:cubicBezTo>
                      <a:cubicBezTo>
                        <a:pt x="374322" y="145710"/>
                        <a:pt x="377486" y="149779"/>
                        <a:pt x="376943" y="154227"/>
                      </a:cubicBezTo>
                      <a:cubicBezTo>
                        <a:pt x="376437" y="158349"/>
                        <a:pt x="372929" y="161387"/>
                        <a:pt x="368878" y="161387"/>
                      </a:cubicBezTo>
                      <a:close/>
                      <a:moveTo>
                        <a:pt x="606240" y="157789"/>
                      </a:moveTo>
                      <a:cubicBezTo>
                        <a:pt x="602299" y="157789"/>
                        <a:pt x="598827" y="154914"/>
                        <a:pt x="598212" y="150882"/>
                      </a:cubicBezTo>
                      <a:cubicBezTo>
                        <a:pt x="597525" y="146433"/>
                        <a:pt x="600581" y="142293"/>
                        <a:pt x="605029" y="141606"/>
                      </a:cubicBezTo>
                      <a:cubicBezTo>
                        <a:pt x="614720" y="140123"/>
                        <a:pt x="624485" y="138441"/>
                        <a:pt x="634105" y="136633"/>
                      </a:cubicBezTo>
                      <a:cubicBezTo>
                        <a:pt x="638516" y="135801"/>
                        <a:pt x="642784" y="138694"/>
                        <a:pt x="643616" y="143124"/>
                      </a:cubicBezTo>
                      <a:cubicBezTo>
                        <a:pt x="644448" y="147536"/>
                        <a:pt x="641555" y="151804"/>
                        <a:pt x="637124" y="152635"/>
                      </a:cubicBezTo>
                      <a:cubicBezTo>
                        <a:pt x="627342" y="154480"/>
                        <a:pt x="617379" y="156198"/>
                        <a:pt x="607506" y="157698"/>
                      </a:cubicBezTo>
                      <a:cubicBezTo>
                        <a:pt x="607090" y="157771"/>
                        <a:pt x="606674" y="157789"/>
                        <a:pt x="606259" y="157789"/>
                      </a:cubicBezTo>
                      <a:close/>
                      <a:moveTo>
                        <a:pt x="281001" y="145999"/>
                      </a:moveTo>
                      <a:cubicBezTo>
                        <a:pt x="280404" y="145999"/>
                        <a:pt x="279789" y="145927"/>
                        <a:pt x="279174" y="145801"/>
                      </a:cubicBezTo>
                      <a:cubicBezTo>
                        <a:pt x="269446" y="143576"/>
                        <a:pt x="259646" y="141135"/>
                        <a:pt x="250008" y="138586"/>
                      </a:cubicBezTo>
                      <a:cubicBezTo>
                        <a:pt x="245669" y="137429"/>
                        <a:pt x="243083" y="132980"/>
                        <a:pt x="244240" y="128623"/>
                      </a:cubicBezTo>
                      <a:cubicBezTo>
                        <a:pt x="245397" y="124283"/>
                        <a:pt x="249863" y="121697"/>
                        <a:pt x="254203" y="122855"/>
                      </a:cubicBezTo>
                      <a:cubicBezTo>
                        <a:pt x="263642" y="125368"/>
                        <a:pt x="273280" y="127755"/>
                        <a:pt x="282809" y="129943"/>
                      </a:cubicBezTo>
                      <a:cubicBezTo>
                        <a:pt x="287185" y="130955"/>
                        <a:pt x="289933" y="135313"/>
                        <a:pt x="288921" y="139689"/>
                      </a:cubicBezTo>
                      <a:cubicBezTo>
                        <a:pt x="288053" y="143450"/>
                        <a:pt x="284707" y="146018"/>
                        <a:pt x="281001" y="146018"/>
                      </a:cubicBezTo>
                      <a:close/>
                      <a:moveTo>
                        <a:pt x="693666" y="139689"/>
                      </a:moveTo>
                      <a:cubicBezTo>
                        <a:pt x="690050" y="139689"/>
                        <a:pt x="686759" y="137266"/>
                        <a:pt x="685801" y="133613"/>
                      </a:cubicBezTo>
                      <a:cubicBezTo>
                        <a:pt x="684662" y="129274"/>
                        <a:pt x="687265" y="124825"/>
                        <a:pt x="691605" y="123686"/>
                      </a:cubicBezTo>
                      <a:cubicBezTo>
                        <a:pt x="701080" y="121209"/>
                        <a:pt x="710627" y="118533"/>
                        <a:pt x="719994" y="115712"/>
                      </a:cubicBezTo>
                      <a:cubicBezTo>
                        <a:pt x="724297" y="114428"/>
                        <a:pt x="728836" y="116869"/>
                        <a:pt x="730120" y="121173"/>
                      </a:cubicBezTo>
                      <a:cubicBezTo>
                        <a:pt x="731404" y="125476"/>
                        <a:pt x="728962" y="130015"/>
                        <a:pt x="724659" y="131299"/>
                      </a:cubicBezTo>
                      <a:cubicBezTo>
                        <a:pt x="715111" y="134156"/>
                        <a:pt x="705366" y="136886"/>
                        <a:pt x="695728" y="139418"/>
                      </a:cubicBezTo>
                      <a:cubicBezTo>
                        <a:pt x="695041" y="139598"/>
                        <a:pt x="694336" y="139689"/>
                        <a:pt x="693666" y="139689"/>
                      </a:cubicBezTo>
                      <a:close/>
                      <a:moveTo>
                        <a:pt x="195166" y="121553"/>
                      </a:moveTo>
                      <a:cubicBezTo>
                        <a:pt x="194298" y="121553"/>
                        <a:pt x="193411" y="121408"/>
                        <a:pt x="192526" y="121119"/>
                      </a:cubicBezTo>
                      <a:cubicBezTo>
                        <a:pt x="183087" y="117900"/>
                        <a:pt x="173594" y="114446"/>
                        <a:pt x="164281" y="110902"/>
                      </a:cubicBezTo>
                      <a:cubicBezTo>
                        <a:pt x="160087" y="109293"/>
                        <a:pt x="157971" y="104592"/>
                        <a:pt x="159580" y="100397"/>
                      </a:cubicBezTo>
                      <a:cubicBezTo>
                        <a:pt x="161190" y="96202"/>
                        <a:pt x="165891" y="94104"/>
                        <a:pt x="170086" y="95695"/>
                      </a:cubicBezTo>
                      <a:cubicBezTo>
                        <a:pt x="179218" y="99185"/>
                        <a:pt x="188547" y="102549"/>
                        <a:pt x="197805" y="105713"/>
                      </a:cubicBezTo>
                      <a:cubicBezTo>
                        <a:pt x="202055" y="107159"/>
                        <a:pt x="204333" y="111788"/>
                        <a:pt x="202869" y="116038"/>
                      </a:cubicBezTo>
                      <a:cubicBezTo>
                        <a:pt x="201711" y="119419"/>
                        <a:pt x="198547" y="121553"/>
                        <a:pt x="195166" y="121553"/>
                      </a:cubicBezTo>
                      <a:close/>
                      <a:moveTo>
                        <a:pt x="778724" y="112602"/>
                      </a:moveTo>
                      <a:cubicBezTo>
                        <a:pt x="775433" y="112602"/>
                        <a:pt x="772341" y="110595"/>
                        <a:pt x="771111" y="107340"/>
                      </a:cubicBezTo>
                      <a:cubicBezTo>
                        <a:pt x="769520" y="103127"/>
                        <a:pt x="771654" y="98444"/>
                        <a:pt x="775849" y="96853"/>
                      </a:cubicBezTo>
                      <a:cubicBezTo>
                        <a:pt x="784999" y="93399"/>
                        <a:pt x="794220" y="89747"/>
                        <a:pt x="803261" y="85967"/>
                      </a:cubicBezTo>
                      <a:cubicBezTo>
                        <a:pt x="807402" y="84232"/>
                        <a:pt x="812175" y="86202"/>
                        <a:pt x="813911" y="90343"/>
                      </a:cubicBezTo>
                      <a:cubicBezTo>
                        <a:pt x="815647" y="94484"/>
                        <a:pt x="813676" y="99258"/>
                        <a:pt x="809536" y="100993"/>
                      </a:cubicBezTo>
                      <a:cubicBezTo>
                        <a:pt x="800332" y="104827"/>
                        <a:pt x="790929" y="108570"/>
                        <a:pt x="781617" y="112078"/>
                      </a:cubicBezTo>
                      <a:cubicBezTo>
                        <a:pt x="780677" y="112439"/>
                        <a:pt x="779700" y="112602"/>
                        <a:pt x="778742" y="112602"/>
                      </a:cubicBezTo>
                      <a:close/>
                      <a:moveTo>
                        <a:pt x="112332" y="88300"/>
                      </a:moveTo>
                      <a:cubicBezTo>
                        <a:pt x="111193" y="88300"/>
                        <a:pt x="110018" y="88065"/>
                        <a:pt x="108914" y="87540"/>
                      </a:cubicBezTo>
                      <a:cubicBezTo>
                        <a:pt x="99873" y="83346"/>
                        <a:pt x="90779" y="78952"/>
                        <a:pt x="81882" y="74449"/>
                      </a:cubicBezTo>
                      <a:cubicBezTo>
                        <a:pt x="77868" y="72424"/>
                        <a:pt x="76259" y="67524"/>
                        <a:pt x="78302" y="63510"/>
                      </a:cubicBezTo>
                      <a:cubicBezTo>
                        <a:pt x="80328" y="59496"/>
                        <a:pt x="85228" y="57904"/>
                        <a:pt x="89241" y="59929"/>
                      </a:cubicBezTo>
                      <a:cubicBezTo>
                        <a:pt x="97975" y="64341"/>
                        <a:pt x="106890" y="68681"/>
                        <a:pt x="115768" y="72786"/>
                      </a:cubicBezTo>
                      <a:cubicBezTo>
                        <a:pt x="119836" y="74666"/>
                        <a:pt x="121626" y="79512"/>
                        <a:pt x="119727" y="83581"/>
                      </a:cubicBezTo>
                      <a:cubicBezTo>
                        <a:pt x="118354" y="86546"/>
                        <a:pt x="115406" y="88300"/>
                        <a:pt x="112332" y="88300"/>
                      </a:cubicBezTo>
                      <a:close/>
                      <a:moveTo>
                        <a:pt x="860508" y="76800"/>
                      </a:moveTo>
                      <a:cubicBezTo>
                        <a:pt x="857525" y="76800"/>
                        <a:pt x="854650" y="75154"/>
                        <a:pt x="853222" y="72316"/>
                      </a:cubicBezTo>
                      <a:cubicBezTo>
                        <a:pt x="851214" y="68301"/>
                        <a:pt x="852824" y="63401"/>
                        <a:pt x="856856" y="61394"/>
                      </a:cubicBezTo>
                      <a:cubicBezTo>
                        <a:pt x="865607" y="57000"/>
                        <a:pt x="874396" y="52407"/>
                        <a:pt x="882985" y="47724"/>
                      </a:cubicBezTo>
                      <a:cubicBezTo>
                        <a:pt x="886926" y="45572"/>
                        <a:pt x="891881" y="47019"/>
                        <a:pt x="894032" y="50979"/>
                      </a:cubicBezTo>
                      <a:cubicBezTo>
                        <a:pt x="896184" y="54921"/>
                        <a:pt x="894738" y="59875"/>
                        <a:pt x="890796" y="62027"/>
                      </a:cubicBezTo>
                      <a:cubicBezTo>
                        <a:pt x="882044" y="66801"/>
                        <a:pt x="873093" y="71484"/>
                        <a:pt x="864180" y="75950"/>
                      </a:cubicBezTo>
                      <a:cubicBezTo>
                        <a:pt x="863004" y="76529"/>
                        <a:pt x="861775" y="76818"/>
                        <a:pt x="860545" y="76818"/>
                      </a:cubicBezTo>
                      <a:close/>
                      <a:moveTo>
                        <a:pt x="33422" y="46639"/>
                      </a:moveTo>
                      <a:cubicBezTo>
                        <a:pt x="32012" y="46639"/>
                        <a:pt x="30566" y="46278"/>
                        <a:pt x="29264" y="45482"/>
                      </a:cubicBezTo>
                      <a:cubicBezTo>
                        <a:pt x="20693" y="40365"/>
                        <a:pt x="12105" y="35049"/>
                        <a:pt x="3732" y="29660"/>
                      </a:cubicBezTo>
                      <a:cubicBezTo>
                        <a:pt x="-47" y="27219"/>
                        <a:pt x="-1132" y="22192"/>
                        <a:pt x="1291" y="18413"/>
                      </a:cubicBezTo>
                      <a:cubicBezTo>
                        <a:pt x="3732" y="14634"/>
                        <a:pt x="8759" y="13549"/>
                        <a:pt x="12538" y="15972"/>
                      </a:cubicBezTo>
                      <a:cubicBezTo>
                        <a:pt x="20747" y="21270"/>
                        <a:pt x="29191" y="26496"/>
                        <a:pt x="37599" y="31505"/>
                      </a:cubicBezTo>
                      <a:cubicBezTo>
                        <a:pt x="41451" y="33801"/>
                        <a:pt x="42717" y="38810"/>
                        <a:pt x="40420" y="42661"/>
                      </a:cubicBezTo>
                      <a:cubicBezTo>
                        <a:pt x="38902" y="45211"/>
                        <a:pt x="36189" y="46639"/>
                        <a:pt x="33422" y="46639"/>
                      </a:cubicBezTo>
                      <a:close/>
                      <a:moveTo>
                        <a:pt x="938116" y="32716"/>
                      </a:moveTo>
                      <a:cubicBezTo>
                        <a:pt x="935440" y="32716"/>
                        <a:pt x="932800" y="31396"/>
                        <a:pt x="931245" y="28955"/>
                      </a:cubicBezTo>
                      <a:cubicBezTo>
                        <a:pt x="928822" y="25176"/>
                        <a:pt x="929943" y="20131"/>
                        <a:pt x="933723" y="17726"/>
                      </a:cubicBezTo>
                      <a:cubicBezTo>
                        <a:pt x="941968" y="12464"/>
                        <a:pt x="950231" y="6986"/>
                        <a:pt x="958296" y="1434"/>
                      </a:cubicBezTo>
                      <a:cubicBezTo>
                        <a:pt x="962002" y="-1115"/>
                        <a:pt x="967066" y="-175"/>
                        <a:pt x="969615" y="3532"/>
                      </a:cubicBezTo>
                      <a:cubicBezTo>
                        <a:pt x="972164" y="7239"/>
                        <a:pt x="971224" y="12302"/>
                        <a:pt x="967518" y="14851"/>
                      </a:cubicBezTo>
                      <a:cubicBezTo>
                        <a:pt x="959290" y="20511"/>
                        <a:pt x="950882" y="26098"/>
                        <a:pt x="942474" y="31450"/>
                      </a:cubicBezTo>
                      <a:cubicBezTo>
                        <a:pt x="941118" y="32318"/>
                        <a:pt x="939599" y="32734"/>
                        <a:pt x="938098" y="32734"/>
                      </a:cubicBezTo>
                      <a:close/>
                    </a:path>
                  </a:pathLst>
                </a:custGeom>
                <a:solidFill>
                  <a:srgbClr val="FFFFFF"/>
                </a:solidFill>
                <a:ln w="0" cap="flat">
                  <a:noFill/>
                  <a:prstDash val="solid"/>
                  <a:miter/>
                </a:ln>
              </p:spPr>
              <p:txBody>
                <a:bodyPr rtlCol="0" anchor="ctr"/>
                <a:lstStyle/>
                <a:p>
                  <a:endParaRPr lang="en-US" noProof="0"/>
                </a:p>
              </p:txBody>
            </p:sp>
            <p:sp>
              <p:nvSpPr>
                <p:cNvPr id="87" name="Freeform: Shape 86">
                  <a:extLst>
                    <a:ext uri="{FF2B5EF4-FFF2-40B4-BE49-F238E27FC236}">
                      <a16:creationId xmlns:a16="http://schemas.microsoft.com/office/drawing/2014/main" id="{0D0E54DF-E3E3-55CC-2DFE-7171D392E3D6}"/>
                    </a:ext>
                  </a:extLst>
                </p:cNvPr>
                <p:cNvSpPr/>
                <p:nvPr/>
              </p:nvSpPr>
              <p:spPr>
                <a:xfrm>
                  <a:off x="11138656" y="3756587"/>
                  <a:ext cx="28129" cy="25872"/>
                </a:xfrm>
                <a:custGeom>
                  <a:avLst/>
                  <a:gdLst>
                    <a:gd name="connsiteX0" fmla="*/ 8152 w 28129"/>
                    <a:gd name="connsiteY0" fmla="*/ 25872 h 25872"/>
                    <a:gd name="connsiteX1" fmla="*/ 1769 w 28129"/>
                    <a:gd name="connsiteY1" fmla="*/ 22798 h 25872"/>
                    <a:gd name="connsiteX2" fmla="*/ 3071 w 28129"/>
                    <a:gd name="connsiteY2" fmla="*/ 11370 h 25872"/>
                    <a:gd name="connsiteX3" fmla="*/ 14824 w 28129"/>
                    <a:gd name="connsiteY3" fmla="*/ 1859 h 25872"/>
                    <a:gd name="connsiteX4" fmla="*/ 26270 w 28129"/>
                    <a:gd name="connsiteY4" fmla="*/ 2962 h 25872"/>
                    <a:gd name="connsiteX5" fmla="*/ 25167 w 28129"/>
                    <a:gd name="connsiteY5" fmla="*/ 14408 h 25872"/>
                    <a:gd name="connsiteX6" fmla="*/ 13197 w 28129"/>
                    <a:gd name="connsiteY6" fmla="*/ 24100 h 25872"/>
                    <a:gd name="connsiteX7" fmla="*/ 8133 w 28129"/>
                    <a:gd name="connsiteY7" fmla="*/ 25872 h 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9" h="25872">
                      <a:moveTo>
                        <a:pt x="8152" y="25872"/>
                      </a:moveTo>
                      <a:cubicBezTo>
                        <a:pt x="5747" y="25872"/>
                        <a:pt x="3378" y="24823"/>
                        <a:pt x="1769" y="22798"/>
                      </a:cubicBezTo>
                      <a:cubicBezTo>
                        <a:pt x="-1034" y="19272"/>
                        <a:pt x="-437" y="14155"/>
                        <a:pt x="3071" y="11370"/>
                      </a:cubicBezTo>
                      <a:cubicBezTo>
                        <a:pt x="7013" y="8242"/>
                        <a:pt x="10973" y="5042"/>
                        <a:pt x="14824" y="1859"/>
                      </a:cubicBezTo>
                      <a:cubicBezTo>
                        <a:pt x="18296" y="-998"/>
                        <a:pt x="23432" y="-510"/>
                        <a:pt x="26270" y="2962"/>
                      </a:cubicBezTo>
                      <a:cubicBezTo>
                        <a:pt x="29127" y="6434"/>
                        <a:pt x="28639" y="11551"/>
                        <a:pt x="25167" y="14408"/>
                      </a:cubicBezTo>
                      <a:cubicBezTo>
                        <a:pt x="21243" y="17645"/>
                        <a:pt x="17211" y="20900"/>
                        <a:pt x="13197" y="24100"/>
                      </a:cubicBezTo>
                      <a:cubicBezTo>
                        <a:pt x="11696" y="25293"/>
                        <a:pt x="9905" y="25872"/>
                        <a:pt x="8133" y="25872"/>
                      </a:cubicBezTo>
                      <a:close/>
                    </a:path>
                  </a:pathLst>
                </a:custGeom>
                <a:solidFill>
                  <a:srgbClr val="FFFFFF"/>
                </a:solidFill>
                <a:ln w="0" cap="flat">
                  <a:noFill/>
                  <a:prstDash val="solid"/>
                  <a:miter/>
                </a:ln>
              </p:spPr>
              <p:txBody>
                <a:bodyPr rtlCol="0" anchor="ctr"/>
                <a:lstStyle/>
                <a:p>
                  <a:endParaRPr lang="en-US" noProof="0"/>
                </a:p>
              </p:txBody>
            </p:sp>
          </p:grpSp>
        </p:grpSp>
        <p:grpSp>
          <p:nvGrpSpPr>
            <p:cNvPr id="74" name="Graphic 83">
              <a:extLst>
                <a:ext uri="{FF2B5EF4-FFF2-40B4-BE49-F238E27FC236}">
                  <a16:creationId xmlns:a16="http://schemas.microsoft.com/office/drawing/2014/main" id="{E36A6DCB-5BF6-D21C-30CA-4E9DF855AADC}"/>
                </a:ext>
              </a:extLst>
            </p:cNvPr>
            <p:cNvGrpSpPr/>
            <p:nvPr/>
          </p:nvGrpSpPr>
          <p:grpSpPr>
            <a:xfrm>
              <a:off x="9669894" y="3019836"/>
              <a:ext cx="157891" cy="157891"/>
              <a:chOff x="9669894" y="3019836"/>
              <a:chExt cx="157891" cy="157891"/>
            </a:xfrm>
          </p:grpSpPr>
          <p:grpSp>
            <p:nvGrpSpPr>
              <p:cNvPr id="79" name="Graphic 83">
                <a:extLst>
                  <a:ext uri="{FF2B5EF4-FFF2-40B4-BE49-F238E27FC236}">
                    <a16:creationId xmlns:a16="http://schemas.microsoft.com/office/drawing/2014/main" id="{5D3DF8EF-4F81-4AC1-FD68-797A366AF3C0}"/>
                  </a:ext>
                </a:extLst>
              </p:cNvPr>
              <p:cNvGrpSpPr/>
              <p:nvPr/>
            </p:nvGrpSpPr>
            <p:grpSpPr>
              <a:xfrm>
                <a:off x="9669894" y="3019836"/>
                <a:ext cx="157891" cy="157891"/>
                <a:chOff x="9669894" y="3019836"/>
                <a:chExt cx="157891" cy="157891"/>
              </a:xfrm>
              <a:solidFill>
                <a:srgbClr val="FFFFFF"/>
              </a:solidFill>
            </p:grpSpPr>
            <p:sp>
              <p:nvSpPr>
                <p:cNvPr id="81" name="Freeform: Shape 80">
                  <a:extLst>
                    <a:ext uri="{FF2B5EF4-FFF2-40B4-BE49-F238E27FC236}">
                      <a16:creationId xmlns:a16="http://schemas.microsoft.com/office/drawing/2014/main" id="{DBEC4FB6-BA58-2A65-FCAC-C6FBD42B45DC}"/>
                    </a:ext>
                  </a:extLst>
                </p:cNvPr>
                <p:cNvSpPr/>
                <p:nvPr/>
              </p:nvSpPr>
              <p:spPr>
                <a:xfrm>
                  <a:off x="9685173"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82" name="Freeform: Shape 81">
                  <a:extLst>
                    <a:ext uri="{FF2B5EF4-FFF2-40B4-BE49-F238E27FC236}">
                      <a16:creationId xmlns:a16="http://schemas.microsoft.com/office/drawing/2014/main" id="{38A1581D-8DF8-78CA-E61A-FC54DD772023}"/>
                    </a:ext>
                  </a:extLst>
                </p:cNvPr>
                <p:cNvSpPr/>
                <p:nvPr/>
              </p:nvSpPr>
              <p:spPr>
                <a:xfrm>
                  <a:off x="9669894"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1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2" y="157892"/>
                        <a:pt x="0" y="122487"/>
                        <a:pt x="0" y="78946"/>
                      </a:cubicBezTo>
                      <a:cubicBezTo>
                        <a:pt x="0" y="35404"/>
                        <a:pt x="35405" y="0"/>
                        <a:pt x="78946" y="0"/>
                      </a:cubicBezTo>
                      <a:cubicBezTo>
                        <a:pt x="122487" y="0"/>
                        <a:pt x="157891" y="35404"/>
                        <a:pt x="157891" y="78946"/>
                      </a:cubicBezTo>
                      <a:cubicBezTo>
                        <a:pt x="157891"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80" name="Freeform: Shape 79">
                <a:extLst>
                  <a:ext uri="{FF2B5EF4-FFF2-40B4-BE49-F238E27FC236}">
                    <a16:creationId xmlns:a16="http://schemas.microsoft.com/office/drawing/2014/main" id="{EBA93D25-F7CF-3B24-DF60-A2050763AAC4}"/>
                  </a:ext>
                </a:extLst>
              </p:cNvPr>
              <p:cNvSpPr/>
              <p:nvPr/>
            </p:nvSpPr>
            <p:spPr>
              <a:xfrm>
                <a:off x="9729401"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75" name="Graphic 83">
              <a:extLst>
                <a:ext uri="{FF2B5EF4-FFF2-40B4-BE49-F238E27FC236}">
                  <a16:creationId xmlns:a16="http://schemas.microsoft.com/office/drawing/2014/main" id="{B1310B4F-0049-DDFA-9C4C-127429B1F91E}"/>
                </a:ext>
              </a:extLst>
            </p:cNvPr>
            <p:cNvGrpSpPr/>
            <p:nvPr/>
          </p:nvGrpSpPr>
          <p:grpSpPr>
            <a:xfrm>
              <a:off x="9939947" y="2416297"/>
              <a:ext cx="1364969" cy="1484834"/>
              <a:chOff x="9939947" y="2416297"/>
              <a:chExt cx="1364969" cy="1484834"/>
            </a:xfrm>
            <a:solidFill>
              <a:srgbClr val="FFFFFF"/>
            </a:solidFill>
          </p:grpSpPr>
          <p:sp>
            <p:nvSpPr>
              <p:cNvPr id="76" name="Freeform: Shape 75">
                <a:extLst>
                  <a:ext uri="{FF2B5EF4-FFF2-40B4-BE49-F238E27FC236}">
                    <a16:creationId xmlns:a16="http://schemas.microsoft.com/office/drawing/2014/main" id="{D86E4669-C53E-79F9-7E57-846CF0C58702}"/>
                  </a:ext>
                </a:extLst>
              </p:cNvPr>
              <p:cNvSpPr/>
              <p:nvPr/>
            </p:nvSpPr>
            <p:spPr>
              <a:xfrm>
                <a:off x="9939947"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0" y="1364969"/>
                      <a:pt x="682485" y="1364969"/>
                    </a:cubicBezTo>
                    <a:cubicBezTo>
                      <a:pt x="305558"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77" name="Freeform: Shape 76">
                <a:extLst>
                  <a:ext uri="{FF2B5EF4-FFF2-40B4-BE49-F238E27FC236}">
                    <a16:creationId xmlns:a16="http://schemas.microsoft.com/office/drawing/2014/main" id="{B87692E1-1FEC-EBF6-5A35-EF65A8C63984}"/>
                  </a:ext>
                </a:extLst>
              </p:cNvPr>
              <p:cNvSpPr/>
              <p:nvPr/>
            </p:nvSpPr>
            <p:spPr>
              <a:xfrm>
                <a:off x="10499330" y="3737797"/>
                <a:ext cx="272006" cy="163334"/>
              </a:xfrm>
              <a:custGeom>
                <a:avLst/>
                <a:gdLst>
                  <a:gd name="connsiteX0" fmla="*/ 136013 w 272006"/>
                  <a:gd name="connsiteY0" fmla="*/ 163334 h 163334"/>
                  <a:gd name="connsiteX1" fmla="*/ 0 w 272006"/>
                  <a:gd name="connsiteY1" fmla="*/ 0 h 163334"/>
                  <a:gd name="connsiteX2" fmla="*/ 272007 w 272006"/>
                  <a:gd name="connsiteY2" fmla="*/ 0 h 163334"/>
                  <a:gd name="connsiteX3" fmla="*/ 136013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6013" y="163334"/>
                    </a:moveTo>
                    <a:lnTo>
                      <a:pt x="0" y="0"/>
                    </a:lnTo>
                    <a:lnTo>
                      <a:pt x="272007" y="0"/>
                    </a:lnTo>
                    <a:lnTo>
                      <a:pt x="136013" y="163334"/>
                    </a:lnTo>
                    <a:close/>
                  </a:path>
                </a:pathLst>
              </a:custGeom>
              <a:solidFill>
                <a:srgbClr val="FFFFFF"/>
              </a:solidFill>
              <a:ln w="0" cap="flat">
                <a:noFill/>
                <a:prstDash val="solid"/>
                <a:miter/>
              </a:ln>
            </p:spPr>
            <p:txBody>
              <a:bodyPr rtlCol="0" anchor="ctr"/>
              <a:lstStyle/>
              <a:p>
                <a:endParaRPr lang="en-US" noProof="0"/>
              </a:p>
            </p:txBody>
          </p:sp>
          <p:sp>
            <p:nvSpPr>
              <p:cNvPr id="78" name="Freeform: Shape 77">
                <a:extLst>
                  <a:ext uri="{FF2B5EF4-FFF2-40B4-BE49-F238E27FC236}">
                    <a16:creationId xmlns:a16="http://schemas.microsoft.com/office/drawing/2014/main" id="{3E3623F0-F11B-423A-4A2C-FE27FC051F77}"/>
                  </a:ext>
                </a:extLst>
              </p:cNvPr>
              <p:cNvSpPr/>
              <p:nvPr/>
            </p:nvSpPr>
            <p:spPr>
              <a:xfrm>
                <a:off x="10057244" y="2533594"/>
                <a:ext cx="1130374" cy="1130374"/>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sp>
        <p:nvSpPr>
          <p:cNvPr id="88" name="Freeform: Shape 87">
            <a:extLst>
              <a:ext uri="{FF2B5EF4-FFF2-40B4-BE49-F238E27FC236}">
                <a16:creationId xmlns:a16="http://schemas.microsoft.com/office/drawing/2014/main" id="{9156CE0F-F73A-DB2B-ED36-575E22BADA3B}"/>
              </a:ext>
            </a:extLst>
          </p:cNvPr>
          <p:cNvSpPr/>
          <p:nvPr/>
        </p:nvSpPr>
        <p:spPr>
          <a:xfrm>
            <a:off x="1706117" y="1722684"/>
            <a:ext cx="1069989" cy="1069989"/>
          </a:xfrm>
          <a:custGeom>
            <a:avLst/>
            <a:gdLst>
              <a:gd name="connsiteX0" fmla="*/ 1163536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6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6" y="581768"/>
                </a:moveTo>
                <a:cubicBezTo>
                  <a:pt x="1163536" y="903070"/>
                  <a:pt x="903070" y="1163536"/>
                  <a:pt x="581768" y="1163536"/>
                </a:cubicBezTo>
                <a:cubicBezTo>
                  <a:pt x="260466" y="1163536"/>
                  <a:pt x="0" y="903070"/>
                  <a:pt x="0" y="581768"/>
                </a:cubicBezTo>
                <a:cubicBezTo>
                  <a:pt x="0" y="260466"/>
                  <a:pt x="260466" y="0"/>
                  <a:pt x="581768" y="0"/>
                </a:cubicBezTo>
                <a:cubicBezTo>
                  <a:pt x="903070" y="0"/>
                  <a:pt x="1163536" y="260466"/>
                  <a:pt x="1163536" y="581768"/>
                </a:cubicBezTo>
                <a:close/>
              </a:path>
            </a:pathLst>
          </a:custGeom>
          <a:solidFill>
            <a:srgbClr val="FFFFFF"/>
          </a:solidFill>
          <a:ln w="0" cap="flat">
            <a:noFill/>
            <a:prstDash val="solid"/>
            <a:miter/>
          </a:ln>
        </p:spPr>
        <p:txBody>
          <a:bodyPr rtlCol="0" anchor="ctr"/>
          <a:lstStyle/>
          <a:p>
            <a:endParaRPr lang="en-US" noProof="0"/>
          </a:p>
        </p:txBody>
      </p:sp>
      <p:grpSp>
        <p:nvGrpSpPr>
          <p:cNvPr id="89" name="Group 88">
            <a:extLst>
              <a:ext uri="{FF2B5EF4-FFF2-40B4-BE49-F238E27FC236}">
                <a16:creationId xmlns:a16="http://schemas.microsoft.com/office/drawing/2014/main" id="{E9281967-366C-4D40-D47E-F328EEAE22A2}"/>
              </a:ext>
            </a:extLst>
          </p:cNvPr>
          <p:cNvGrpSpPr/>
          <p:nvPr/>
        </p:nvGrpSpPr>
        <p:grpSpPr>
          <a:xfrm>
            <a:off x="3878366" y="1457050"/>
            <a:ext cx="2502222" cy="1601125"/>
            <a:chOff x="3370830" y="2424122"/>
            <a:chExt cx="2502222" cy="1601125"/>
          </a:xfrm>
        </p:grpSpPr>
        <p:grpSp>
          <p:nvGrpSpPr>
            <p:cNvPr id="90" name="Graphic 83">
              <a:extLst>
                <a:ext uri="{FF2B5EF4-FFF2-40B4-BE49-F238E27FC236}">
                  <a16:creationId xmlns:a16="http://schemas.microsoft.com/office/drawing/2014/main" id="{37D61BE8-5928-B964-3B2E-2C0B027CA98D}"/>
                </a:ext>
              </a:extLst>
            </p:cNvPr>
            <p:cNvGrpSpPr/>
            <p:nvPr/>
          </p:nvGrpSpPr>
          <p:grpSpPr>
            <a:xfrm>
              <a:off x="3370830" y="2424122"/>
              <a:ext cx="2502222" cy="1601125"/>
              <a:chOff x="2894538" y="2228155"/>
              <a:chExt cx="2720981" cy="1741109"/>
            </a:xfrm>
          </p:grpSpPr>
          <p:grpSp>
            <p:nvGrpSpPr>
              <p:cNvPr id="92" name="Graphic 83">
                <a:extLst>
                  <a:ext uri="{FF2B5EF4-FFF2-40B4-BE49-F238E27FC236}">
                    <a16:creationId xmlns:a16="http://schemas.microsoft.com/office/drawing/2014/main" id="{BE53A498-068B-6815-EF66-6DE1F82B0467}"/>
                  </a:ext>
                </a:extLst>
              </p:cNvPr>
              <p:cNvGrpSpPr/>
              <p:nvPr/>
            </p:nvGrpSpPr>
            <p:grpSpPr>
              <a:xfrm>
                <a:off x="2965347" y="2228155"/>
                <a:ext cx="1741272" cy="1741109"/>
                <a:chOff x="2965347" y="2228155"/>
                <a:chExt cx="1741272" cy="1741109"/>
              </a:xfrm>
              <a:solidFill>
                <a:srgbClr val="FFFFFF"/>
              </a:solidFill>
            </p:grpSpPr>
            <p:grpSp>
              <p:nvGrpSpPr>
                <p:cNvPr id="108" name="Graphic 83">
                  <a:extLst>
                    <a:ext uri="{FF2B5EF4-FFF2-40B4-BE49-F238E27FC236}">
                      <a16:creationId xmlns:a16="http://schemas.microsoft.com/office/drawing/2014/main" id="{1A8AA85A-BFF2-B9F4-CE8F-602745DCE287}"/>
                    </a:ext>
                  </a:extLst>
                </p:cNvPr>
                <p:cNvGrpSpPr/>
                <p:nvPr/>
              </p:nvGrpSpPr>
              <p:grpSpPr>
                <a:xfrm>
                  <a:off x="3296994" y="3753030"/>
                  <a:ext cx="1099548" cy="216233"/>
                  <a:chOff x="3296994" y="3753030"/>
                  <a:chExt cx="1099548" cy="216233"/>
                </a:xfrm>
                <a:solidFill>
                  <a:srgbClr val="FFFFFF"/>
                </a:solidFill>
              </p:grpSpPr>
              <p:sp>
                <p:nvSpPr>
                  <p:cNvPr id="110" name="Freeform: Shape 109">
                    <a:extLst>
                      <a:ext uri="{FF2B5EF4-FFF2-40B4-BE49-F238E27FC236}">
                        <a16:creationId xmlns:a16="http://schemas.microsoft.com/office/drawing/2014/main" id="{C58320E0-C1D9-1A7D-F3C6-A2DB8B524E32}"/>
                      </a:ext>
                    </a:extLst>
                  </p:cNvPr>
                  <p:cNvSpPr/>
                  <p:nvPr/>
                </p:nvSpPr>
                <p:spPr>
                  <a:xfrm>
                    <a:off x="3296994"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7" y="-422"/>
                          <a:pt x="9614" y="-1037"/>
                          <a:pt x="13158" y="1730"/>
                        </a:cubicBezTo>
                        <a:cubicBezTo>
                          <a:pt x="17118" y="4840"/>
                          <a:pt x="21168" y="7932"/>
                          <a:pt x="25146" y="10934"/>
                        </a:cubicBezTo>
                        <a:cubicBezTo>
                          <a:pt x="28726" y="13646"/>
                          <a:pt x="29449"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111" name="Freeform: Shape 110">
                    <a:extLst>
                      <a:ext uri="{FF2B5EF4-FFF2-40B4-BE49-F238E27FC236}">
                        <a16:creationId xmlns:a16="http://schemas.microsoft.com/office/drawing/2014/main" id="{4186E589-F033-7BBA-B797-DC81C7D5F0DA}"/>
                      </a:ext>
                    </a:extLst>
                  </p:cNvPr>
                  <p:cNvSpPr/>
                  <p:nvPr/>
                </p:nvSpPr>
                <p:spPr>
                  <a:xfrm>
                    <a:off x="3358277" y="3798737"/>
                    <a:ext cx="978418" cy="170527"/>
                  </a:xfrm>
                  <a:custGeom>
                    <a:avLst/>
                    <a:gdLst>
                      <a:gd name="connsiteX0" fmla="*/ 461460 w 978418"/>
                      <a:gd name="connsiteY0" fmla="*/ 170527 h 170527"/>
                      <a:gd name="connsiteX1" fmla="*/ 461297 w 978418"/>
                      <a:gd name="connsiteY1" fmla="*/ 170527 h 170527"/>
                      <a:gd name="connsiteX2" fmla="*/ 431028 w 978418"/>
                      <a:gd name="connsiteY2" fmla="*/ 169442 h 170527"/>
                      <a:gd name="connsiteX3" fmla="*/ 423325 w 978418"/>
                      <a:gd name="connsiteY3" fmla="*/ 160889 h 170527"/>
                      <a:gd name="connsiteX4" fmla="*/ 431878 w 978418"/>
                      <a:gd name="connsiteY4" fmla="*/ 153187 h 170527"/>
                      <a:gd name="connsiteX5" fmla="*/ 461586 w 978418"/>
                      <a:gd name="connsiteY5" fmla="*/ 154253 h 170527"/>
                      <a:gd name="connsiteX6" fmla="*/ 469578 w 978418"/>
                      <a:gd name="connsiteY6" fmla="*/ 162535 h 170527"/>
                      <a:gd name="connsiteX7" fmla="*/ 461442 w 978418"/>
                      <a:gd name="connsiteY7" fmla="*/ 170527 h 170527"/>
                      <a:gd name="connsiteX8" fmla="*/ 521492 w 978418"/>
                      <a:gd name="connsiteY8" fmla="*/ 169569 h 170527"/>
                      <a:gd name="connsiteX9" fmla="*/ 513373 w 978418"/>
                      <a:gd name="connsiteY9" fmla="*/ 161848 h 170527"/>
                      <a:gd name="connsiteX10" fmla="*/ 521094 w 978418"/>
                      <a:gd name="connsiteY10" fmla="*/ 153313 h 170527"/>
                      <a:gd name="connsiteX11" fmla="*/ 550784 w 978418"/>
                      <a:gd name="connsiteY11" fmla="*/ 151306 h 170527"/>
                      <a:gd name="connsiteX12" fmla="*/ 559572 w 978418"/>
                      <a:gd name="connsiteY12" fmla="*/ 158720 h 170527"/>
                      <a:gd name="connsiteX13" fmla="*/ 552159 w 978418"/>
                      <a:gd name="connsiteY13" fmla="*/ 167507 h 170527"/>
                      <a:gd name="connsiteX14" fmla="*/ 521907 w 978418"/>
                      <a:gd name="connsiteY14" fmla="*/ 169551 h 170527"/>
                      <a:gd name="connsiteX15" fmla="*/ 521492 w 978418"/>
                      <a:gd name="connsiteY15" fmla="*/ 169551 h 170527"/>
                      <a:gd name="connsiteX16" fmla="*/ 371683 w 978418"/>
                      <a:gd name="connsiteY16" fmla="*/ 164216 h 170527"/>
                      <a:gd name="connsiteX17" fmla="*/ 370688 w 978418"/>
                      <a:gd name="connsiteY17" fmla="*/ 164162 h 170527"/>
                      <a:gd name="connsiteX18" fmla="*/ 340690 w 978418"/>
                      <a:gd name="connsiteY18" fmla="*/ 159949 h 170527"/>
                      <a:gd name="connsiteX19" fmla="*/ 333928 w 978418"/>
                      <a:gd name="connsiteY19" fmla="*/ 150637 h 170527"/>
                      <a:gd name="connsiteX20" fmla="*/ 343240 w 978418"/>
                      <a:gd name="connsiteY20" fmla="*/ 143874 h 170527"/>
                      <a:gd name="connsiteX21" fmla="*/ 372677 w 978418"/>
                      <a:gd name="connsiteY21" fmla="*/ 147997 h 170527"/>
                      <a:gd name="connsiteX22" fmla="*/ 379765 w 978418"/>
                      <a:gd name="connsiteY22" fmla="*/ 157056 h 170527"/>
                      <a:gd name="connsiteX23" fmla="*/ 371701 w 978418"/>
                      <a:gd name="connsiteY23" fmla="*/ 164198 h 170527"/>
                      <a:gd name="connsiteX24" fmla="*/ 611106 w 978418"/>
                      <a:gd name="connsiteY24" fmla="*/ 160419 h 170527"/>
                      <a:gd name="connsiteX25" fmla="*/ 603077 w 978418"/>
                      <a:gd name="connsiteY25" fmla="*/ 153530 h 170527"/>
                      <a:gd name="connsiteX26" fmla="*/ 609876 w 978418"/>
                      <a:gd name="connsiteY26" fmla="*/ 144236 h 170527"/>
                      <a:gd name="connsiteX27" fmla="*/ 639187 w 978418"/>
                      <a:gd name="connsiteY27" fmla="*/ 139155 h 170527"/>
                      <a:gd name="connsiteX28" fmla="*/ 648716 w 978418"/>
                      <a:gd name="connsiteY28" fmla="*/ 145610 h 170527"/>
                      <a:gd name="connsiteX29" fmla="*/ 642261 w 978418"/>
                      <a:gd name="connsiteY29" fmla="*/ 155139 h 170527"/>
                      <a:gd name="connsiteX30" fmla="*/ 612389 w 978418"/>
                      <a:gd name="connsiteY30" fmla="*/ 160311 h 170527"/>
                      <a:gd name="connsiteX31" fmla="*/ 611124 w 978418"/>
                      <a:gd name="connsiteY31" fmla="*/ 160401 h 170527"/>
                      <a:gd name="connsiteX32" fmla="*/ 283027 w 978418"/>
                      <a:gd name="connsiteY32" fmla="*/ 148612 h 170527"/>
                      <a:gd name="connsiteX33" fmla="*/ 281183 w 978418"/>
                      <a:gd name="connsiteY33" fmla="*/ 148395 h 170527"/>
                      <a:gd name="connsiteX34" fmla="*/ 251782 w 978418"/>
                      <a:gd name="connsiteY34" fmla="*/ 141072 h 170527"/>
                      <a:gd name="connsiteX35" fmla="*/ 246031 w 978418"/>
                      <a:gd name="connsiteY35" fmla="*/ 131108 h 170527"/>
                      <a:gd name="connsiteX36" fmla="*/ 255995 w 978418"/>
                      <a:gd name="connsiteY36" fmla="*/ 125358 h 170527"/>
                      <a:gd name="connsiteX37" fmla="*/ 284835 w 978418"/>
                      <a:gd name="connsiteY37" fmla="*/ 132555 h 170527"/>
                      <a:gd name="connsiteX38" fmla="*/ 290929 w 978418"/>
                      <a:gd name="connsiteY38" fmla="*/ 142319 h 170527"/>
                      <a:gd name="connsiteX39" fmla="*/ 283009 w 978418"/>
                      <a:gd name="connsiteY39" fmla="*/ 148630 h 170527"/>
                      <a:gd name="connsiteX40" fmla="*/ 699255 w 978418"/>
                      <a:gd name="connsiteY40" fmla="*/ 141958 h 170527"/>
                      <a:gd name="connsiteX41" fmla="*/ 691390 w 978418"/>
                      <a:gd name="connsiteY41" fmla="*/ 135900 h 170527"/>
                      <a:gd name="connsiteX42" fmla="*/ 697176 w 978418"/>
                      <a:gd name="connsiteY42" fmla="*/ 125955 h 170527"/>
                      <a:gd name="connsiteX43" fmla="*/ 725781 w 978418"/>
                      <a:gd name="connsiteY43" fmla="*/ 117836 h 170527"/>
                      <a:gd name="connsiteX44" fmla="*/ 735925 w 978418"/>
                      <a:gd name="connsiteY44" fmla="*/ 123261 h 170527"/>
                      <a:gd name="connsiteX45" fmla="*/ 730501 w 978418"/>
                      <a:gd name="connsiteY45" fmla="*/ 133405 h 170527"/>
                      <a:gd name="connsiteX46" fmla="*/ 701335 w 978418"/>
                      <a:gd name="connsiteY46" fmla="*/ 141686 h 170527"/>
                      <a:gd name="connsiteX47" fmla="*/ 699237 w 978418"/>
                      <a:gd name="connsiteY47" fmla="*/ 141958 h 170527"/>
                      <a:gd name="connsiteX48" fmla="*/ 196487 w 978418"/>
                      <a:gd name="connsiteY48" fmla="*/ 123785 h 170527"/>
                      <a:gd name="connsiteX49" fmla="*/ 193829 w 978418"/>
                      <a:gd name="connsiteY49" fmla="*/ 123333 h 170527"/>
                      <a:gd name="connsiteX50" fmla="*/ 165350 w 978418"/>
                      <a:gd name="connsiteY50" fmla="*/ 112954 h 170527"/>
                      <a:gd name="connsiteX51" fmla="*/ 160667 w 978418"/>
                      <a:gd name="connsiteY51" fmla="*/ 102449 h 170527"/>
                      <a:gd name="connsiteX52" fmla="*/ 171190 w 978418"/>
                      <a:gd name="connsiteY52" fmla="*/ 97765 h 170527"/>
                      <a:gd name="connsiteX53" fmla="*/ 199127 w 978418"/>
                      <a:gd name="connsiteY53" fmla="*/ 107946 h 170527"/>
                      <a:gd name="connsiteX54" fmla="*/ 204172 w 978418"/>
                      <a:gd name="connsiteY54" fmla="*/ 118288 h 170527"/>
                      <a:gd name="connsiteX55" fmla="*/ 196487 w 978418"/>
                      <a:gd name="connsiteY55" fmla="*/ 123767 h 170527"/>
                      <a:gd name="connsiteX56" fmla="*/ 784964 w 978418"/>
                      <a:gd name="connsiteY56" fmla="*/ 114328 h 170527"/>
                      <a:gd name="connsiteX57" fmla="*/ 777351 w 978418"/>
                      <a:gd name="connsiteY57" fmla="*/ 109085 h 170527"/>
                      <a:gd name="connsiteX58" fmla="*/ 782052 w 978418"/>
                      <a:gd name="connsiteY58" fmla="*/ 98579 h 170527"/>
                      <a:gd name="connsiteX59" fmla="*/ 809645 w 978418"/>
                      <a:gd name="connsiteY59" fmla="*/ 87495 h 170527"/>
                      <a:gd name="connsiteX60" fmla="*/ 820314 w 978418"/>
                      <a:gd name="connsiteY60" fmla="*/ 91835 h 170527"/>
                      <a:gd name="connsiteX61" fmla="*/ 815974 w 978418"/>
                      <a:gd name="connsiteY61" fmla="*/ 102503 h 170527"/>
                      <a:gd name="connsiteX62" fmla="*/ 787839 w 978418"/>
                      <a:gd name="connsiteY62" fmla="*/ 113804 h 170527"/>
                      <a:gd name="connsiteX63" fmla="*/ 784946 w 978418"/>
                      <a:gd name="connsiteY63" fmla="*/ 114347 h 170527"/>
                      <a:gd name="connsiteX64" fmla="*/ 113039 w 978418"/>
                      <a:gd name="connsiteY64" fmla="*/ 90026 h 170527"/>
                      <a:gd name="connsiteX65" fmla="*/ 109603 w 978418"/>
                      <a:gd name="connsiteY65" fmla="*/ 89267 h 170527"/>
                      <a:gd name="connsiteX66" fmla="*/ 82372 w 978418"/>
                      <a:gd name="connsiteY66" fmla="*/ 75959 h 170527"/>
                      <a:gd name="connsiteX67" fmla="*/ 78828 w 978418"/>
                      <a:gd name="connsiteY67" fmla="*/ 65019 h 170527"/>
                      <a:gd name="connsiteX68" fmla="*/ 89767 w 978418"/>
                      <a:gd name="connsiteY68" fmla="*/ 61475 h 170527"/>
                      <a:gd name="connsiteX69" fmla="*/ 116474 w 978418"/>
                      <a:gd name="connsiteY69" fmla="*/ 74530 h 170527"/>
                      <a:gd name="connsiteX70" fmla="*/ 120398 w 978418"/>
                      <a:gd name="connsiteY70" fmla="*/ 85343 h 170527"/>
                      <a:gd name="connsiteX71" fmla="*/ 113021 w 978418"/>
                      <a:gd name="connsiteY71" fmla="*/ 90044 h 170527"/>
                      <a:gd name="connsiteX72" fmla="*/ 867290 w 978418"/>
                      <a:gd name="connsiteY72" fmla="*/ 77875 h 170527"/>
                      <a:gd name="connsiteX73" fmla="*/ 860022 w 978418"/>
                      <a:gd name="connsiteY73" fmla="*/ 73409 h 170527"/>
                      <a:gd name="connsiteX74" fmla="*/ 863602 w 978418"/>
                      <a:gd name="connsiteY74" fmla="*/ 62470 h 170527"/>
                      <a:gd name="connsiteX75" fmla="*/ 889893 w 978418"/>
                      <a:gd name="connsiteY75" fmla="*/ 48565 h 170527"/>
                      <a:gd name="connsiteX76" fmla="*/ 900941 w 978418"/>
                      <a:gd name="connsiteY76" fmla="*/ 51765 h 170527"/>
                      <a:gd name="connsiteX77" fmla="*/ 897741 w 978418"/>
                      <a:gd name="connsiteY77" fmla="*/ 62813 h 170527"/>
                      <a:gd name="connsiteX78" fmla="*/ 870943 w 978418"/>
                      <a:gd name="connsiteY78" fmla="*/ 76989 h 170527"/>
                      <a:gd name="connsiteX79" fmla="*/ 867272 w 978418"/>
                      <a:gd name="connsiteY79" fmla="*/ 77875 h 170527"/>
                      <a:gd name="connsiteX80" fmla="*/ 33587 w 978418"/>
                      <a:gd name="connsiteY80" fmla="*/ 47697 h 170527"/>
                      <a:gd name="connsiteX81" fmla="*/ 29392 w 978418"/>
                      <a:gd name="connsiteY81" fmla="*/ 46521 h 170527"/>
                      <a:gd name="connsiteX82" fmla="*/ 3697 w 978418"/>
                      <a:gd name="connsiteY82" fmla="*/ 30446 h 170527"/>
                      <a:gd name="connsiteX83" fmla="*/ 1311 w 978418"/>
                      <a:gd name="connsiteY83" fmla="*/ 19181 h 170527"/>
                      <a:gd name="connsiteX84" fmla="*/ 12576 w 978418"/>
                      <a:gd name="connsiteY84" fmla="*/ 16795 h 170527"/>
                      <a:gd name="connsiteX85" fmla="*/ 37782 w 978418"/>
                      <a:gd name="connsiteY85" fmla="*/ 32562 h 170527"/>
                      <a:gd name="connsiteX86" fmla="*/ 40566 w 978418"/>
                      <a:gd name="connsiteY86" fmla="*/ 43737 h 170527"/>
                      <a:gd name="connsiteX87" fmla="*/ 33587 w 978418"/>
                      <a:gd name="connsiteY87" fmla="*/ 47679 h 170527"/>
                      <a:gd name="connsiteX88" fmla="*/ 945350 w 978418"/>
                      <a:gd name="connsiteY88" fmla="*/ 33014 h 170527"/>
                      <a:gd name="connsiteX89" fmla="*/ 938515 w 978418"/>
                      <a:gd name="connsiteY89" fmla="*/ 29289 h 170527"/>
                      <a:gd name="connsiteX90" fmla="*/ 940938 w 978418"/>
                      <a:gd name="connsiteY90" fmla="*/ 18042 h 170527"/>
                      <a:gd name="connsiteX91" fmla="*/ 965638 w 978418"/>
                      <a:gd name="connsiteY91" fmla="*/ 1461 h 170527"/>
                      <a:gd name="connsiteX92" fmla="*/ 976957 w 978418"/>
                      <a:gd name="connsiteY92" fmla="*/ 3486 h 170527"/>
                      <a:gd name="connsiteX93" fmla="*/ 974932 w 978418"/>
                      <a:gd name="connsiteY93" fmla="*/ 14806 h 170527"/>
                      <a:gd name="connsiteX94" fmla="*/ 949780 w 978418"/>
                      <a:gd name="connsiteY94" fmla="*/ 31694 h 170527"/>
                      <a:gd name="connsiteX95" fmla="*/ 945368 w 978418"/>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18" h="170527">
                        <a:moveTo>
                          <a:pt x="461460" y="170527"/>
                        </a:moveTo>
                        <a:cubicBezTo>
                          <a:pt x="461460" y="170527"/>
                          <a:pt x="461351" y="170527"/>
                          <a:pt x="461297" y="170527"/>
                        </a:cubicBezTo>
                        <a:cubicBezTo>
                          <a:pt x="451225" y="170346"/>
                          <a:pt x="441027" y="169985"/>
                          <a:pt x="431028" y="169442"/>
                        </a:cubicBezTo>
                        <a:cubicBezTo>
                          <a:pt x="426543" y="169207"/>
                          <a:pt x="423090" y="165374"/>
                          <a:pt x="423325" y="160889"/>
                        </a:cubicBezTo>
                        <a:cubicBezTo>
                          <a:pt x="423560" y="156405"/>
                          <a:pt x="427375" y="152951"/>
                          <a:pt x="431878" y="153187"/>
                        </a:cubicBezTo>
                        <a:cubicBezTo>
                          <a:pt x="441696" y="153711"/>
                          <a:pt x="451695" y="154054"/>
                          <a:pt x="461586" y="154253"/>
                        </a:cubicBezTo>
                        <a:cubicBezTo>
                          <a:pt x="466070" y="154344"/>
                          <a:pt x="469651" y="158051"/>
                          <a:pt x="469578" y="162535"/>
                        </a:cubicBezTo>
                        <a:cubicBezTo>
                          <a:pt x="469488" y="166983"/>
                          <a:pt x="465872" y="170527"/>
                          <a:pt x="461442" y="170527"/>
                        </a:cubicBezTo>
                        <a:close/>
                        <a:moveTo>
                          <a:pt x="521492" y="169569"/>
                        </a:moveTo>
                        <a:cubicBezTo>
                          <a:pt x="517188" y="169569"/>
                          <a:pt x="513590" y="166187"/>
                          <a:pt x="513373" y="161848"/>
                        </a:cubicBezTo>
                        <a:cubicBezTo>
                          <a:pt x="513156" y="157363"/>
                          <a:pt x="516610" y="153530"/>
                          <a:pt x="521094" y="153313"/>
                        </a:cubicBezTo>
                        <a:cubicBezTo>
                          <a:pt x="530966" y="152825"/>
                          <a:pt x="540966" y="152138"/>
                          <a:pt x="550784" y="151306"/>
                        </a:cubicBezTo>
                        <a:cubicBezTo>
                          <a:pt x="555251" y="150926"/>
                          <a:pt x="559192" y="154253"/>
                          <a:pt x="559572" y="158720"/>
                        </a:cubicBezTo>
                        <a:cubicBezTo>
                          <a:pt x="559952" y="163204"/>
                          <a:pt x="556625" y="167128"/>
                          <a:pt x="552159" y="167507"/>
                        </a:cubicBezTo>
                        <a:cubicBezTo>
                          <a:pt x="542141" y="168357"/>
                          <a:pt x="531961" y="169044"/>
                          <a:pt x="521907" y="169551"/>
                        </a:cubicBezTo>
                        <a:cubicBezTo>
                          <a:pt x="521763" y="169551"/>
                          <a:pt x="521636" y="169551"/>
                          <a:pt x="521492" y="169551"/>
                        </a:cubicBezTo>
                        <a:close/>
                        <a:moveTo>
                          <a:pt x="371683" y="164216"/>
                        </a:moveTo>
                        <a:cubicBezTo>
                          <a:pt x="371357" y="164216"/>
                          <a:pt x="371014" y="164198"/>
                          <a:pt x="370688" y="164162"/>
                        </a:cubicBezTo>
                        <a:cubicBezTo>
                          <a:pt x="360689" y="162933"/>
                          <a:pt x="350599" y="161522"/>
                          <a:pt x="340690" y="159949"/>
                        </a:cubicBezTo>
                        <a:cubicBezTo>
                          <a:pt x="336260" y="159244"/>
                          <a:pt x="333222" y="155085"/>
                          <a:pt x="333928" y="150637"/>
                        </a:cubicBezTo>
                        <a:cubicBezTo>
                          <a:pt x="334633" y="146207"/>
                          <a:pt x="338792" y="143169"/>
                          <a:pt x="343240" y="143874"/>
                        </a:cubicBezTo>
                        <a:cubicBezTo>
                          <a:pt x="352968" y="145411"/>
                          <a:pt x="362877" y="146804"/>
                          <a:pt x="372677" y="147997"/>
                        </a:cubicBezTo>
                        <a:cubicBezTo>
                          <a:pt x="377144" y="148539"/>
                          <a:pt x="380308" y="152608"/>
                          <a:pt x="379765" y="157056"/>
                        </a:cubicBezTo>
                        <a:cubicBezTo>
                          <a:pt x="379259" y="161179"/>
                          <a:pt x="375751" y="164198"/>
                          <a:pt x="371701" y="164198"/>
                        </a:cubicBezTo>
                        <a:close/>
                        <a:moveTo>
                          <a:pt x="611106" y="160419"/>
                        </a:moveTo>
                        <a:cubicBezTo>
                          <a:pt x="607164" y="160419"/>
                          <a:pt x="603692" y="157544"/>
                          <a:pt x="603077" y="153530"/>
                        </a:cubicBezTo>
                        <a:cubicBezTo>
                          <a:pt x="602390" y="149082"/>
                          <a:pt x="605428" y="144923"/>
                          <a:pt x="609876" y="144236"/>
                        </a:cubicBezTo>
                        <a:cubicBezTo>
                          <a:pt x="619658"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89" y="160311"/>
                        </a:cubicBezTo>
                        <a:cubicBezTo>
                          <a:pt x="611974" y="160383"/>
                          <a:pt x="611540" y="160401"/>
                          <a:pt x="611124" y="160401"/>
                        </a:cubicBezTo>
                        <a:close/>
                        <a:moveTo>
                          <a:pt x="283027" y="148612"/>
                        </a:moveTo>
                        <a:cubicBezTo>
                          <a:pt x="282412" y="148612"/>
                          <a:pt x="281816" y="148539"/>
                          <a:pt x="281183" y="148395"/>
                        </a:cubicBezTo>
                        <a:cubicBezTo>
                          <a:pt x="271382" y="146135"/>
                          <a:pt x="261492" y="143675"/>
                          <a:pt x="251782" y="141072"/>
                        </a:cubicBezTo>
                        <a:cubicBezTo>
                          <a:pt x="247442" y="139914"/>
                          <a:pt x="244874" y="135448"/>
                          <a:pt x="246031" y="131108"/>
                        </a:cubicBezTo>
                        <a:cubicBezTo>
                          <a:pt x="247189" y="126769"/>
                          <a:pt x="251655" y="124201"/>
                          <a:pt x="255995" y="125358"/>
                        </a:cubicBezTo>
                        <a:cubicBezTo>
                          <a:pt x="265524" y="127908"/>
                          <a:pt x="275234" y="130331"/>
                          <a:pt x="284835" y="132555"/>
                        </a:cubicBezTo>
                        <a:cubicBezTo>
                          <a:pt x="289211" y="133568"/>
                          <a:pt x="291941" y="137925"/>
                          <a:pt x="290929" y="142319"/>
                        </a:cubicBezTo>
                        <a:cubicBezTo>
                          <a:pt x="290061" y="146080"/>
                          <a:pt x="286716" y="148630"/>
                          <a:pt x="283009"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487" y="123785"/>
                        </a:moveTo>
                        <a:cubicBezTo>
                          <a:pt x="195601" y="123785"/>
                          <a:pt x="194715" y="123641"/>
                          <a:pt x="193829" y="123333"/>
                        </a:cubicBezTo>
                        <a:cubicBezTo>
                          <a:pt x="184318" y="120060"/>
                          <a:pt x="174734" y="116553"/>
                          <a:pt x="165350" y="112954"/>
                        </a:cubicBezTo>
                        <a:cubicBezTo>
                          <a:pt x="161155" y="111345"/>
                          <a:pt x="159057" y="106626"/>
                          <a:pt x="160667" y="102449"/>
                        </a:cubicBezTo>
                        <a:cubicBezTo>
                          <a:pt x="162276" y="98254"/>
                          <a:pt x="166977" y="96156"/>
                          <a:pt x="171190" y="97765"/>
                        </a:cubicBezTo>
                        <a:cubicBezTo>
                          <a:pt x="180394" y="101309"/>
                          <a:pt x="189797" y="104727"/>
                          <a:pt x="199127" y="107946"/>
                        </a:cubicBezTo>
                        <a:cubicBezTo>
                          <a:pt x="203376" y="109410"/>
                          <a:pt x="205636" y="114039"/>
                          <a:pt x="204172" y="118288"/>
                        </a:cubicBezTo>
                        <a:cubicBezTo>
                          <a:pt x="203014" y="121652"/>
                          <a:pt x="199850" y="123767"/>
                          <a:pt x="196487" y="123767"/>
                        </a:cubicBezTo>
                        <a:close/>
                        <a:moveTo>
                          <a:pt x="784964" y="114328"/>
                        </a:moveTo>
                        <a:cubicBezTo>
                          <a:pt x="781691" y="114328"/>
                          <a:pt x="778599" y="112339"/>
                          <a:pt x="777351" y="109085"/>
                        </a:cubicBezTo>
                        <a:cubicBezTo>
                          <a:pt x="775742" y="104890"/>
                          <a:pt x="777857" y="100188"/>
                          <a:pt x="782052" y="98579"/>
                        </a:cubicBezTo>
                        <a:cubicBezTo>
                          <a:pt x="791274" y="95071"/>
                          <a:pt x="800550" y="91328"/>
                          <a:pt x="809645" y="87495"/>
                        </a:cubicBezTo>
                        <a:cubicBezTo>
                          <a:pt x="813786" y="85741"/>
                          <a:pt x="818560" y="87694"/>
                          <a:pt x="820314" y="91835"/>
                        </a:cubicBezTo>
                        <a:cubicBezTo>
                          <a:pt x="822068" y="95975"/>
                          <a:pt x="820115" y="100749"/>
                          <a:pt x="815974" y="102503"/>
                        </a:cubicBezTo>
                        <a:cubicBezTo>
                          <a:pt x="806698" y="106409"/>
                          <a:pt x="797241" y="110224"/>
                          <a:pt x="787839" y="113804"/>
                        </a:cubicBezTo>
                        <a:cubicBezTo>
                          <a:pt x="786880" y="114166"/>
                          <a:pt x="785904" y="114347"/>
                          <a:pt x="784946" y="114347"/>
                        </a:cubicBezTo>
                        <a:close/>
                        <a:moveTo>
                          <a:pt x="113039" y="90026"/>
                        </a:moveTo>
                        <a:cubicBezTo>
                          <a:pt x="111882" y="90026"/>
                          <a:pt x="110706" y="89773"/>
                          <a:pt x="109603" y="89267"/>
                        </a:cubicBezTo>
                        <a:cubicBezTo>
                          <a:pt x="100508" y="85018"/>
                          <a:pt x="91340" y="80533"/>
                          <a:pt x="82372" y="75959"/>
                        </a:cubicBezTo>
                        <a:cubicBezTo>
                          <a:pt x="78376" y="73915"/>
                          <a:pt x="76785" y="69015"/>
                          <a:pt x="78828" y="65019"/>
                        </a:cubicBezTo>
                        <a:cubicBezTo>
                          <a:pt x="80871" y="61023"/>
                          <a:pt x="85771" y="59432"/>
                          <a:pt x="89767" y="61475"/>
                        </a:cubicBezTo>
                        <a:cubicBezTo>
                          <a:pt x="98573" y="65959"/>
                          <a:pt x="107560" y="70353"/>
                          <a:pt x="116474" y="74530"/>
                        </a:cubicBezTo>
                        <a:cubicBezTo>
                          <a:pt x="120543" y="76429"/>
                          <a:pt x="122297" y="81275"/>
                          <a:pt x="120398" y="85343"/>
                        </a:cubicBezTo>
                        <a:cubicBezTo>
                          <a:pt x="119024" y="88309"/>
                          <a:pt x="116077" y="90044"/>
                          <a:pt x="113021" y="90044"/>
                        </a:cubicBezTo>
                        <a:close/>
                        <a:moveTo>
                          <a:pt x="867290" y="77875"/>
                        </a:moveTo>
                        <a:cubicBezTo>
                          <a:pt x="864325" y="77875"/>
                          <a:pt x="861468" y="76248"/>
                          <a:pt x="860022" y="73409"/>
                        </a:cubicBezTo>
                        <a:cubicBezTo>
                          <a:pt x="857996" y="69395"/>
                          <a:pt x="859588" y="64513"/>
                          <a:pt x="863602" y="62470"/>
                        </a:cubicBezTo>
                        <a:cubicBezTo>
                          <a:pt x="872408" y="58003"/>
                          <a:pt x="881250" y="53320"/>
                          <a:pt x="889893" y="48565"/>
                        </a:cubicBezTo>
                        <a:cubicBezTo>
                          <a:pt x="893835" y="46395"/>
                          <a:pt x="898771" y="47823"/>
                          <a:pt x="900941" y="51765"/>
                        </a:cubicBezTo>
                        <a:cubicBezTo>
                          <a:pt x="903111" y="55707"/>
                          <a:pt x="901682" y="60643"/>
                          <a:pt x="897741" y="62813"/>
                        </a:cubicBezTo>
                        <a:cubicBezTo>
                          <a:pt x="888935" y="67677"/>
                          <a:pt x="879930" y="72451"/>
                          <a:pt x="870943" y="76989"/>
                        </a:cubicBezTo>
                        <a:cubicBezTo>
                          <a:pt x="869768" y="77586"/>
                          <a:pt x="868502" y="77875"/>
                          <a:pt x="867272" y="77875"/>
                        </a:cubicBezTo>
                        <a:close/>
                        <a:moveTo>
                          <a:pt x="33587" y="47697"/>
                        </a:moveTo>
                        <a:cubicBezTo>
                          <a:pt x="32158" y="47697"/>
                          <a:pt x="30712" y="47317"/>
                          <a:pt x="29392" y="46521"/>
                        </a:cubicBezTo>
                        <a:cubicBezTo>
                          <a:pt x="20785" y="41350"/>
                          <a:pt x="12142" y="35943"/>
                          <a:pt x="3697" y="30446"/>
                        </a:cubicBezTo>
                        <a:cubicBezTo>
                          <a:pt x="-64" y="28005"/>
                          <a:pt x="-1130"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50" y="33014"/>
                        </a:moveTo>
                        <a:cubicBezTo>
                          <a:pt x="942674" y="33014"/>
                          <a:pt x="940070" y="31694"/>
                          <a:pt x="938515" y="29289"/>
                        </a:cubicBezTo>
                        <a:cubicBezTo>
                          <a:pt x="936074" y="25510"/>
                          <a:pt x="937159" y="20483"/>
                          <a:pt x="940938" y="18042"/>
                        </a:cubicBezTo>
                        <a:cubicBezTo>
                          <a:pt x="949220" y="12690"/>
                          <a:pt x="957537" y="7103"/>
                          <a:pt x="965638" y="1461"/>
                        </a:cubicBezTo>
                        <a:cubicBezTo>
                          <a:pt x="969327" y="-1107"/>
                          <a:pt x="974390" y="-203"/>
                          <a:pt x="976957" y="3486"/>
                        </a:cubicBezTo>
                        <a:cubicBezTo>
                          <a:pt x="979525" y="7175"/>
                          <a:pt x="978621" y="12238"/>
                          <a:pt x="974932" y="14806"/>
                        </a:cubicBezTo>
                        <a:cubicBezTo>
                          <a:pt x="966687" y="20556"/>
                          <a:pt x="958207" y="26233"/>
                          <a:pt x="949780" y="31694"/>
                        </a:cubicBezTo>
                        <a:cubicBezTo>
                          <a:pt x="948406" y="32580"/>
                          <a:pt x="946887" y="32996"/>
                          <a:pt x="945368" y="32996"/>
                        </a:cubicBezTo>
                        <a:close/>
                      </a:path>
                    </a:pathLst>
                  </a:custGeom>
                  <a:solidFill>
                    <a:srgbClr val="FFFFFF"/>
                  </a:solidFill>
                  <a:ln w="0" cap="flat">
                    <a:noFill/>
                    <a:prstDash val="solid"/>
                    <a:miter/>
                  </a:ln>
                </p:spPr>
                <p:txBody>
                  <a:bodyPr rtlCol="0" anchor="ctr"/>
                  <a:lstStyle/>
                  <a:p>
                    <a:endParaRPr lang="en-US" noProof="0"/>
                  </a:p>
                </p:txBody>
              </p:sp>
              <p:sp>
                <p:nvSpPr>
                  <p:cNvPr id="112" name="Freeform: Shape 111">
                    <a:extLst>
                      <a:ext uri="{FF2B5EF4-FFF2-40B4-BE49-F238E27FC236}">
                        <a16:creationId xmlns:a16="http://schemas.microsoft.com/office/drawing/2014/main" id="{A74A51DE-8225-52C1-D6F0-06431BB04FD7}"/>
                      </a:ext>
                    </a:extLst>
                  </p:cNvPr>
                  <p:cNvSpPr/>
                  <p:nvPr/>
                </p:nvSpPr>
                <p:spPr>
                  <a:xfrm>
                    <a:off x="4368460"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16" y="8346"/>
                          <a:pt x="10840" y="5127"/>
                          <a:pt x="14728" y="1890"/>
                        </a:cubicBezTo>
                        <a:cubicBezTo>
                          <a:pt x="18181" y="-985"/>
                          <a:pt x="23317" y="-533"/>
                          <a:pt x="26192" y="2921"/>
                        </a:cubicBezTo>
                        <a:cubicBezTo>
                          <a:pt x="29067" y="6375"/>
                          <a:pt x="28615" y="11510"/>
                          <a:pt x="25161" y="14385"/>
                        </a:cubicBezTo>
                        <a:cubicBezTo>
                          <a:pt x="21219" y="17676"/>
                          <a:pt x="17205" y="20967"/>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109" name="Freeform: Shape 108">
                  <a:extLst>
                    <a:ext uri="{FF2B5EF4-FFF2-40B4-BE49-F238E27FC236}">
                      <a16:creationId xmlns:a16="http://schemas.microsoft.com/office/drawing/2014/main" id="{E2B159DB-7203-E69A-A48C-E0561556FF7C}"/>
                    </a:ext>
                  </a:extLst>
                </p:cNvPr>
                <p:cNvSpPr/>
                <p:nvPr/>
              </p:nvSpPr>
              <p:spPr>
                <a:xfrm>
                  <a:off x="2965347"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45 h 1530291"/>
                    <a:gd name="connsiteX4" fmla="*/ 68422 w 1741272"/>
                    <a:gd name="connsiteY4" fmla="*/ 531753 h 1530291"/>
                    <a:gd name="connsiteX5" fmla="*/ 255010 w 1741272"/>
                    <a:gd name="connsiteY5" fmla="*/ 255009 h 1530291"/>
                    <a:gd name="connsiteX6" fmla="*/ 531754 w 1741272"/>
                    <a:gd name="connsiteY6" fmla="*/ 68440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3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92 w 1741272"/>
                    <a:gd name="connsiteY18" fmla="*/ 870627 h 1530291"/>
                    <a:gd name="connsiteX19" fmla="*/ 310792 w 1741272"/>
                    <a:gd name="connsiteY19" fmla="*/ 1516007 h 1530291"/>
                    <a:gd name="connsiteX20" fmla="*/ 311606 w 1741272"/>
                    <a:gd name="connsiteY20" fmla="*/ 1527489 h 1530291"/>
                    <a:gd name="connsiteX21" fmla="*/ 305458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35"/>
                        <a:pt x="0" y="999009"/>
                        <a:pt x="0" y="870645"/>
                      </a:cubicBezTo>
                      <a:cubicBezTo>
                        <a:pt x="0" y="753112"/>
                        <a:pt x="23018" y="639088"/>
                        <a:pt x="68422" y="531753"/>
                      </a:cubicBezTo>
                      <a:cubicBezTo>
                        <a:pt x="112271" y="428072"/>
                        <a:pt x="175051" y="334968"/>
                        <a:pt x="255010" y="255009"/>
                      </a:cubicBezTo>
                      <a:cubicBezTo>
                        <a:pt x="334968" y="175051"/>
                        <a:pt x="428072" y="112289"/>
                        <a:pt x="531754" y="68440"/>
                      </a:cubicBezTo>
                      <a:cubicBezTo>
                        <a:pt x="639088" y="23018"/>
                        <a:pt x="753095" y="0"/>
                        <a:pt x="870627" y="0"/>
                      </a:cubicBezTo>
                      <a:cubicBezTo>
                        <a:pt x="988160" y="0"/>
                        <a:pt x="1102185" y="23018"/>
                        <a:pt x="1209519" y="68422"/>
                      </a:cubicBezTo>
                      <a:cubicBezTo>
                        <a:pt x="1313201" y="112271"/>
                        <a:pt x="1406305" y="175051"/>
                        <a:pt x="1486263" y="254991"/>
                      </a:cubicBezTo>
                      <a:cubicBezTo>
                        <a:pt x="1566221" y="334950"/>
                        <a:pt x="1628984" y="428054"/>
                        <a:pt x="1672850" y="531735"/>
                      </a:cubicBezTo>
                      <a:cubicBezTo>
                        <a:pt x="1718254" y="639070"/>
                        <a:pt x="1741273" y="753094"/>
                        <a:pt x="1741273" y="870627"/>
                      </a:cubicBezTo>
                      <a:cubicBezTo>
                        <a:pt x="1741273" y="995049"/>
                        <a:pt x="1715578" y="1115203"/>
                        <a:pt x="1664894" y="1227763"/>
                      </a:cubicBezTo>
                      <a:cubicBezTo>
                        <a:pt x="1615929" y="1336490"/>
                        <a:pt x="1546295" y="1432595"/>
                        <a:pt x="1457910" y="1513385"/>
                      </a:cubicBezTo>
                      <a:cubicBezTo>
                        <a:pt x="1454602" y="1516423"/>
                        <a:pt x="1449448" y="1516188"/>
                        <a:pt x="1446410" y="1512861"/>
                      </a:cubicBezTo>
                      <a:cubicBezTo>
                        <a:pt x="1443372" y="1509552"/>
                        <a:pt x="1443608" y="1504399"/>
                        <a:pt x="1446935" y="1501361"/>
                      </a:cubicBezTo>
                      <a:cubicBezTo>
                        <a:pt x="1623650" y="1339817"/>
                        <a:pt x="1724999" y="1109923"/>
                        <a:pt x="1724999" y="870627"/>
                      </a:cubicBezTo>
                      <a:cubicBezTo>
                        <a:pt x="1724999" y="399538"/>
                        <a:pt x="1341734" y="16274"/>
                        <a:pt x="870645" y="16274"/>
                      </a:cubicBezTo>
                      <a:cubicBezTo>
                        <a:pt x="399556" y="16274"/>
                        <a:pt x="16292" y="399538"/>
                        <a:pt x="16292" y="870627"/>
                      </a:cubicBezTo>
                      <a:cubicBezTo>
                        <a:pt x="16292" y="1118277"/>
                        <a:pt x="123626" y="1353505"/>
                        <a:pt x="310792" y="1516007"/>
                      </a:cubicBezTo>
                      <a:cubicBezTo>
                        <a:pt x="314192" y="1518955"/>
                        <a:pt x="314553" y="1524090"/>
                        <a:pt x="311606"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93" name="Graphic 83">
                <a:extLst>
                  <a:ext uri="{FF2B5EF4-FFF2-40B4-BE49-F238E27FC236}">
                    <a16:creationId xmlns:a16="http://schemas.microsoft.com/office/drawing/2014/main" id="{83330B36-647C-BC10-903A-077351288A70}"/>
                  </a:ext>
                </a:extLst>
              </p:cNvPr>
              <p:cNvGrpSpPr/>
              <p:nvPr/>
            </p:nvGrpSpPr>
            <p:grpSpPr>
              <a:xfrm>
                <a:off x="4619518" y="3019836"/>
                <a:ext cx="996001" cy="157891"/>
                <a:chOff x="4619518" y="3019836"/>
                <a:chExt cx="996001" cy="157891"/>
              </a:xfrm>
            </p:grpSpPr>
            <p:sp>
              <p:nvSpPr>
                <p:cNvPr id="103" name="Freeform: Shape 102">
                  <a:extLst>
                    <a:ext uri="{FF2B5EF4-FFF2-40B4-BE49-F238E27FC236}">
                      <a16:creationId xmlns:a16="http://schemas.microsoft.com/office/drawing/2014/main" id="{18613C60-6C9E-3F87-AE32-B431EDD4E9B0}"/>
                    </a:ext>
                  </a:extLst>
                </p:cNvPr>
                <p:cNvSpPr/>
                <p:nvPr/>
              </p:nvSpPr>
              <p:spPr>
                <a:xfrm>
                  <a:off x="4647364" y="3086576"/>
                  <a:ext cx="968155" cy="24428"/>
                </a:xfrm>
                <a:custGeom>
                  <a:avLst/>
                  <a:gdLst>
                    <a:gd name="connsiteX0" fmla="*/ 0 w 451650"/>
                    <a:gd name="connsiteY0" fmla="*/ 0 h 24428"/>
                    <a:gd name="connsiteX1" fmla="*/ 451651 w 451650"/>
                    <a:gd name="connsiteY1" fmla="*/ 0 h 24428"/>
                    <a:gd name="connsiteX2" fmla="*/ 451651 w 451650"/>
                    <a:gd name="connsiteY2" fmla="*/ 24429 h 24428"/>
                    <a:gd name="connsiteX3" fmla="*/ 0 w 451650"/>
                    <a:gd name="connsiteY3" fmla="*/ 24429 h 24428"/>
                  </a:gdLst>
                  <a:ahLst/>
                  <a:cxnLst>
                    <a:cxn ang="0">
                      <a:pos x="connsiteX0" y="connsiteY0"/>
                    </a:cxn>
                    <a:cxn ang="0">
                      <a:pos x="connsiteX1" y="connsiteY1"/>
                    </a:cxn>
                    <a:cxn ang="0">
                      <a:pos x="connsiteX2" y="connsiteY2"/>
                    </a:cxn>
                    <a:cxn ang="0">
                      <a:pos x="connsiteX3" y="connsiteY3"/>
                    </a:cxn>
                  </a:cxnLst>
                  <a:rect l="l" t="t" r="r" b="b"/>
                  <a:pathLst>
                    <a:path w="451650" h="24428">
                      <a:moveTo>
                        <a:pt x="0" y="0"/>
                      </a:moveTo>
                      <a:lnTo>
                        <a:pt x="451651" y="0"/>
                      </a:lnTo>
                      <a:lnTo>
                        <a:pt x="451651" y="24429"/>
                      </a:lnTo>
                      <a:lnTo>
                        <a:pt x="0" y="24429"/>
                      </a:lnTo>
                      <a:close/>
                    </a:path>
                  </a:pathLst>
                </a:custGeom>
                <a:solidFill>
                  <a:srgbClr val="FFFFFF"/>
                </a:solidFill>
                <a:ln w="0" cap="flat">
                  <a:noFill/>
                  <a:prstDash val="solid"/>
                  <a:miter/>
                </a:ln>
              </p:spPr>
              <p:txBody>
                <a:bodyPr rtlCol="0" anchor="ctr"/>
                <a:lstStyle/>
                <a:p>
                  <a:endParaRPr lang="en-US" noProof="0"/>
                </a:p>
              </p:txBody>
            </p:sp>
            <p:grpSp>
              <p:nvGrpSpPr>
                <p:cNvPr id="104" name="Graphic 83">
                  <a:extLst>
                    <a:ext uri="{FF2B5EF4-FFF2-40B4-BE49-F238E27FC236}">
                      <a16:creationId xmlns:a16="http://schemas.microsoft.com/office/drawing/2014/main" id="{4D4CB139-71BF-804B-415C-4AF3BACA98A4}"/>
                    </a:ext>
                  </a:extLst>
                </p:cNvPr>
                <p:cNvGrpSpPr/>
                <p:nvPr/>
              </p:nvGrpSpPr>
              <p:grpSpPr>
                <a:xfrm>
                  <a:off x="4619518" y="3019836"/>
                  <a:ext cx="157891" cy="157891"/>
                  <a:chOff x="4619518" y="3019836"/>
                  <a:chExt cx="157891" cy="157891"/>
                </a:xfrm>
                <a:solidFill>
                  <a:srgbClr val="FFFFFF"/>
                </a:solidFill>
              </p:grpSpPr>
              <p:sp>
                <p:nvSpPr>
                  <p:cNvPr id="106" name="Freeform: Shape 105">
                    <a:extLst>
                      <a:ext uri="{FF2B5EF4-FFF2-40B4-BE49-F238E27FC236}">
                        <a16:creationId xmlns:a16="http://schemas.microsoft.com/office/drawing/2014/main" id="{52D560A3-0F00-B44E-B4EC-A30E9E1EBF1C}"/>
                      </a:ext>
                    </a:extLst>
                  </p:cNvPr>
                  <p:cNvSpPr/>
                  <p:nvPr/>
                </p:nvSpPr>
                <p:spPr>
                  <a:xfrm>
                    <a:off x="4634798"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8" y="127333"/>
                          <a:pt x="63667" y="127333"/>
                        </a:cubicBezTo>
                        <a:cubicBezTo>
                          <a:pt x="28504"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107" name="Freeform: Shape 106">
                    <a:extLst>
                      <a:ext uri="{FF2B5EF4-FFF2-40B4-BE49-F238E27FC236}">
                        <a16:creationId xmlns:a16="http://schemas.microsoft.com/office/drawing/2014/main" id="{E9A36CB5-315A-671A-B7FF-BA49C06E2142}"/>
                      </a:ext>
                    </a:extLst>
                  </p:cNvPr>
                  <p:cNvSpPr/>
                  <p:nvPr/>
                </p:nvSpPr>
                <p:spPr>
                  <a:xfrm>
                    <a:off x="461951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105" name="Freeform: Shape 104">
                  <a:extLst>
                    <a:ext uri="{FF2B5EF4-FFF2-40B4-BE49-F238E27FC236}">
                      <a16:creationId xmlns:a16="http://schemas.microsoft.com/office/drawing/2014/main" id="{DA17E842-4153-BA3E-68E1-B6585951C178}"/>
                    </a:ext>
                  </a:extLst>
                </p:cNvPr>
                <p:cNvSpPr/>
                <p:nvPr/>
              </p:nvSpPr>
              <p:spPr>
                <a:xfrm>
                  <a:off x="467902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94" name="Graphic 83">
                <a:extLst>
                  <a:ext uri="{FF2B5EF4-FFF2-40B4-BE49-F238E27FC236}">
                    <a16:creationId xmlns:a16="http://schemas.microsoft.com/office/drawing/2014/main" id="{0074FAF4-3F90-703F-37D1-2610A49DA1B9}"/>
                  </a:ext>
                </a:extLst>
              </p:cNvPr>
              <p:cNvGrpSpPr/>
              <p:nvPr/>
            </p:nvGrpSpPr>
            <p:grpSpPr>
              <a:xfrm>
                <a:off x="2894538" y="3019836"/>
                <a:ext cx="157891" cy="157891"/>
                <a:chOff x="2894538" y="3019836"/>
                <a:chExt cx="157891" cy="157891"/>
              </a:xfrm>
            </p:grpSpPr>
            <p:grpSp>
              <p:nvGrpSpPr>
                <p:cNvPr id="99" name="Graphic 83">
                  <a:extLst>
                    <a:ext uri="{FF2B5EF4-FFF2-40B4-BE49-F238E27FC236}">
                      <a16:creationId xmlns:a16="http://schemas.microsoft.com/office/drawing/2014/main" id="{54DC4BFE-A0B4-E5A1-C03B-02CA61CA540E}"/>
                    </a:ext>
                  </a:extLst>
                </p:cNvPr>
                <p:cNvGrpSpPr/>
                <p:nvPr/>
              </p:nvGrpSpPr>
              <p:grpSpPr>
                <a:xfrm>
                  <a:off x="2894538" y="3019836"/>
                  <a:ext cx="157891" cy="157891"/>
                  <a:chOff x="2894538" y="3019836"/>
                  <a:chExt cx="157891" cy="157891"/>
                </a:xfrm>
                <a:solidFill>
                  <a:srgbClr val="FFFFFF"/>
                </a:solidFill>
              </p:grpSpPr>
              <p:sp>
                <p:nvSpPr>
                  <p:cNvPr id="101" name="Freeform: Shape 100">
                    <a:extLst>
                      <a:ext uri="{FF2B5EF4-FFF2-40B4-BE49-F238E27FC236}">
                        <a16:creationId xmlns:a16="http://schemas.microsoft.com/office/drawing/2014/main" id="{460BFCFD-BBC9-FFBE-AEBC-A4D0DA0ED862}"/>
                      </a:ext>
                    </a:extLst>
                  </p:cNvPr>
                  <p:cNvSpPr/>
                  <p:nvPr/>
                </p:nvSpPr>
                <p:spPr>
                  <a:xfrm>
                    <a:off x="2909817"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102" name="Freeform: Shape 101">
                    <a:extLst>
                      <a:ext uri="{FF2B5EF4-FFF2-40B4-BE49-F238E27FC236}">
                        <a16:creationId xmlns:a16="http://schemas.microsoft.com/office/drawing/2014/main" id="{BB01562C-093E-56DC-059D-A4F61B479153}"/>
                      </a:ext>
                    </a:extLst>
                  </p:cNvPr>
                  <p:cNvSpPr/>
                  <p:nvPr/>
                </p:nvSpPr>
                <p:spPr>
                  <a:xfrm>
                    <a:off x="289453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100" name="Freeform: Shape 99">
                  <a:extLst>
                    <a:ext uri="{FF2B5EF4-FFF2-40B4-BE49-F238E27FC236}">
                      <a16:creationId xmlns:a16="http://schemas.microsoft.com/office/drawing/2014/main" id="{311537CA-545C-408A-C665-D842A8251909}"/>
                    </a:ext>
                  </a:extLst>
                </p:cNvPr>
                <p:cNvSpPr/>
                <p:nvPr/>
              </p:nvSpPr>
              <p:spPr>
                <a:xfrm>
                  <a:off x="295404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95" name="Graphic 83">
                <a:extLst>
                  <a:ext uri="{FF2B5EF4-FFF2-40B4-BE49-F238E27FC236}">
                    <a16:creationId xmlns:a16="http://schemas.microsoft.com/office/drawing/2014/main" id="{348C12D8-5B6E-D428-3EC1-46A5434119F9}"/>
                  </a:ext>
                </a:extLst>
              </p:cNvPr>
              <p:cNvGrpSpPr/>
              <p:nvPr/>
            </p:nvGrpSpPr>
            <p:grpSpPr>
              <a:xfrm>
                <a:off x="3153489" y="2416297"/>
                <a:ext cx="1364969" cy="1484833"/>
                <a:chOff x="3153489" y="2416297"/>
                <a:chExt cx="1364969" cy="1484833"/>
              </a:xfrm>
              <a:solidFill>
                <a:srgbClr val="FFFFFF"/>
              </a:solidFill>
            </p:grpSpPr>
            <p:sp>
              <p:nvSpPr>
                <p:cNvPr id="96" name="Freeform: Shape 95">
                  <a:extLst>
                    <a:ext uri="{FF2B5EF4-FFF2-40B4-BE49-F238E27FC236}">
                      <a16:creationId xmlns:a16="http://schemas.microsoft.com/office/drawing/2014/main" id="{91F01952-FA20-3FCB-6332-7513ACFF02B0}"/>
                    </a:ext>
                  </a:extLst>
                </p:cNvPr>
                <p:cNvSpPr/>
                <p:nvPr/>
              </p:nvSpPr>
              <p:spPr>
                <a:xfrm>
                  <a:off x="3153489"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1" y="1364969"/>
                        <a:pt x="682485" y="1364969"/>
                      </a:cubicBezTo>
                      <a:cubicBezTo>
                        <a:pt x="305559"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97" name="Freeform: Shape 96">
                  <a:extLst>
                    <a:ext uri="{FF2B5EF4-FFF2-40B4-BE49-F238E27FC236}">
                      <a16:creationId xmlns:a16="http://schemas.microsoft.com/office/drawing/2014/main" id="{A77B227A-2C37-5447-9ED5-6100183B2869}"/>
                    </a:ext>
                  </a:extLst>
                </p:cNvPr>
                <p:cNvSpPr/>
                <p:nvPr/>
              </p:nvSpPr>
              <p:spPr>
                <a:xfrm>
                  <a:off x="3699980" y="3737797"/>
                  <a:ext cx="272006" cy="163334"/>
                </a:xfrm>
                <a:custGeom>
                  <a:avLst/>
                  <a:gdLst>
                    <a:gd name="connsiteX0" fmla="*/ 135994 w 272006"/>
                    <a:gd name="connsiteY0" fmla="*/ 163334 h 163334"/>
                    <a:gd name="connsiteX1" fmla="*/ 0 w 272006"/>
                    <a:gd name="connsiteY1" fmla="*/ 0 h 163334"/>
                    <a:gd name="connsiteX2" fmla="*/ 272006 w 272006"/>
                    <a:gd name="connsiteY2" fmla="*/ 0 h 163334"/>
                    <a:gd name="connsiteX3" fmla="*/ 135994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5994" y="163334"/>
                      </a:moveTo>
                      <a:lnTo>
                        <a:pt x="0" y="0"/>
                      </a:lnTo>
                      <a:lnTo>
                        <a:pt x="272006" y="0"/>
                      </a:lnTo>
                      <a:lnTo>
                        <a:pt x="135994" y="163334"/>
                      </a:lnTo>
                      <a:close/>
                    </a:path>
                  </a:pathLst>
                </a:custGeom>
                <a:solidFill>
                  <a:srgbClr val="FFFFFF"/>
                </a:solidFill>
                <a:ln w="0" cap="flat">
                  <a:noFill/>
                  <a:prstDash val="solid"/>
                  <a:miter/>
                </a:ln>
              </p:spPr>
              <p:txBody>
                <a:bodyPr rtlCol="0" anchor="ctr"/>
                <a:lstStyle/>
                <a:p>
                  <a:endParaRPr lang="en-US" noProof="0"/>
                </a:p>
              </p:txBody>
            </p:sp>
            <p:sp>
              <p:nvSpPr>
                <p:cNvPr id="98" name="Freeform: Shape 97">
                  <a:extLst>
                    <a:ext uri="{FF2B5EF4-FFF2-40B4-BE49-F238E27FC236}">
                      <a16:creationId xmlns:a16="http://schemas.microsoft.com/office/drawing/2014/main" id="{1334356D-48FB-6D8C-E365-4C1DB8799D07}"/>
                    </a:ext>
                  </a:extLst>
                </p:cNvPr>
                <p:cNvSpPr/>
                <p:nvPr/>
              </p:nvSpPr>
              <p:spPr>
                <a:xfrm>
                  <a:off x="3270787"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sp>
          <p:nvSpPr>
            <p:cNvPr id="91" name="Freeform: Shape 90">
              <a:extLst>
                <a:ext uri="{FF2B5EF4-FFF2-40B4-BE49-F238E27FC236}">
                  <a16:creationId xmlns:a16="http://schemas.microsoft.com/office/drawing/2014/main" id="{0EB3B8B6-2BDD-3455-D85A-3702D3E49716}"/>
                </a:ext>
              </a:extLst>
            </p:cNvPr>
            <p:cNvSpPr/>
            <p:nvPr/>
          </p:nvSpPr>
          <p:spPr>
            <a:xfrm>
              <a:off x="3701580" y="2689756"/>
              <a:ext cx="1069989" cy="1069989"/>
            </a:xfrm>
            <a:custGeom>
              <a:avLst/>
              <a:gdLst>
                <a:gd name="connsiteX0" fmla="*/ 1163537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7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7" y="581768"/>
                  </a:moveTo>
                  <a:cubicBezTo>
                    <a:pt x="1163537" y="903070"/>
                    <a:pt x="903070" y="1163536"/>
                    <a:pt x="581768" y="1163536"/>
                  </a:cubicBezTo>
                  <a:cubicBezTo>
                    <a:pt x="260467" y="1163536"/>
                    <a:pt x="0" y="903070"/>
                    <a:pt x="0" y="581768"/>
                  </a:cubicBezTo>
                  <a:cubicBezTo>
                    <a:pt x="0" y="260466"/>
                    <a:pt x="260467" y="0"/>
                    <a:pt x="581768" y="0"/>
                  </a:cubicBezTo>
                  <a:cubicBezTo>
                    <a:pt x="903070" y="0"/>
                    <a:pt x="1163537" y="260466"/>
                    <a:pt x="1163537" y="581768"/>
                  </a:cubicBezTo>
                  <a:close/>
                </a:path>
              </a:pathLst>
            </a:custGeom>
            <a:solidFill>
              <a:srgbClr val="FFFFFF"/>
            </a:solidFill>
            <a:ln w="0" cap="flat">
              <a:noFill/>
              <a:prstDash val="solid"/>
              <a:miter/>
            </a:ln>
          </p:spPr>
          <p:txBody>
            <a:bodyPr rtlCol="0" anchor="ctr"/>
            <a:lstStyle/>
            <a:p>
              <a:endParaRPr lang="en-US" noProof="0"/>
            </a:p>
          </p:txBody>
        </p:sp>
      </p:grpSp>
      <p:grpSp>
        <p:nvGrpSpPr>
          <p:cNvPr id="113" name="Group 112">
            <a:extLst>
              <a:ext uri="{FF2B5EF4-FFF2-40B4-BE49-F238E27FC236}">
                <a16:creationId xmlns:a16="http://schemas.microsoft.com/office/drawing/2014/main" id="{65E565DC-40EA-169D-26F0-FC980175B76B}"/>
              </a:ext>
            </a:extLst>
          </p:cNvPr>
          <p:cNvGrpSpPr/>
          <p:nvPr/>
        </p:nvGrpSpPr>
        <p:grpSpPr>
          <a:xfrm>
            <a:off x="6379869" y="1457050"/>
            <a:ext cx="2502222" cy="1601125"/>
            <a:chOff x="3370830" y="2424122"/>
            <a:chExt cx="2502222" cy="1601125"/>
          </a:xfrm>
        </p:grpSpPr>
        <p:grpSp>
          <p:nvGrpSpPr>
            <p:cNvPr id="114" name="Graphic 83">
              <a:extLst>
                <a:ext uri="{FF2B5EF4-FFF2-40B4-BE49-F238E27FC236}">
                  <a16:creationId xmlns:a16="http://schemas.microsoft.com/office/drawing/2014/main" id="{1A5A116C-F735-D5F3-200F-D02B83F03EF2}"/>
                </a:ext>
              </a:extLst>
            </p:cNvPr>
            <p:cNvGrpSpPr/>
            <p:nvPr/>
          </p:nvGrpSpPr>
          <p:grpSpPr>
            <a:xfrm>
              <a:off x="3370830" y="2424122"/>
              <a:ext cx="2502222" cy="1601125"/>
              <a:chOff x="2894538" y="2228155"/>
              <a:chExt cx="2720981" cy="1741109"/>
            </a:xfrm>
          </p:grpSpPr>
          <p:grpSp>
            <p:nvGrpSpPr>
              <p:cNvPr id="116" name="Graphic 83">
                <a:extLst>
                  <a:ext uri="{FF2B5EF4-FFF2-40B4-BE49-F238E27FC236}">
                    <a16:creationId xmlns:a16="http://schemas.microsoft.com/office/drawing/2014/main" id="{EF32E8EA-A5A2-21CF-41AB-8D3603CAC402}"/>
                  </a:ext>
                </a:extLst>
              </p:cNvPr>
              <p:cNvGrpSpPr/>
              <p:nvPr/>
            </p:nvGrpSpPr>
            <p:grpSpPr>
              <a:xfrm>
                <a:off x="2965347" y="2228155"/>
                <a:ext cx="1741272" cy="1741109"/>
                <a:chOff x="2965347" y="2228155"/>
                <a:chExt cx="1741272" cy="1741109"/>
              </a:xfrm>
              <a:solidFill>
                <a:srgbClr val="FFFFFF"/>
              </a:solidFill>
            </p:grpSpPr>
            <p:grpSp>
              <p:nvGrpSpPr>
                <p:cNvPr id="132" name="Graphic 83">
                  <a:extLst>
                    <a:ext uri="{FF2B5EF4-FFF2-40B4-BE49-F238E27FC236}">
                      <a16:creationId xmlns:a16="http://schemas.microsoft.com/office/drawing/2014/main" id="{4E7153A5-2119-74B4-C0EB-9183470AB6CA}"/>
                    </a:ext>
                  </a:extLst>
                </p:cNvPr>
                <p:cNvGrpSpPr/>
                <p:nvPr/>
              </p:nvGrpSpPr>
              <p:grpSpPr>
                <a:xfrm>
                  <a:off x="3296994" y="3753030"/>
                  <a:ext cx="1099548" cy="216233"/>
                  <a:chOff x="3296994" y="3753030"/>
                  <a:chExt cx="1099548" cy="216233"/>
                </a:xfrm>
                <a:solidFill>
                  <a:srgbClr val="FFFFFF"/>
                </a:solidFill>
              </p:grpSpPr>
              <p:sp>
                <p:nvSpPr>
                  <p:cNvPr id="134" name="Freeform: Shape 133">
                    <a:extLst>
                      <a:ext uri="{FF2B5EF4-FFF2-40B4-BE49-F238E27FC236}">
                        <a16:creationId xmlns:a16="http://schemas.microsoft.com/office/drawing/2014/main" id="{02DB4879-033D-3EB8-D75C-30B764C859A7}"/>
                      </a:ext>
                    </a:extLst>
                  </p:cNvPr>
                  <p:cNvSpPr/>
                  <p:nvPr/>
                </p:nvSpPr>
                <p:spPr>
                  <a:xfrm>
                    <a:off x="3296994" y="3770459"/>
                    <a:ext cx="28380" cy="25579"/>
                  </a:xfrm>
                  <a:custGeom>
                    <a:avLst/>
                    <a:gdLst>
                      <a:gd name="connsiteX0" fmla="*/ 20246 w 28380"/>
                      <a:gd name="connsiteY0" fmla="*/ 25580 h 25579"/>
                      <a:gd name="connsiteX1" fmla="*/ 15346 w 28380"/>
                      <a:gd name="connsiteY1" fmla="*/ 23935 h 25579"/>
                      <a:gd name="connsiteX2" fmla="*/ 3122 w 28380"/>
                      <a:gd name="connsiteY2" fmla="*/ 14550 h 25579"/>
                      <a:gd name="connsiteX3" fmla="*/ 1730 w 28380"/>
                      <a:gd name="connsiteY3" fmla="*/ 3122 h 25579"/>
                      <a:gd name="connsiteX4" fmla="*/ 13158 w 28380"/>
                      <a:gd name="connsiteY4" fmla="*/ 1730 h 25579"/>
                      <a:gd name="connsiteX5" fmla="*/ 25146 w 28380"/>
                      <a:gd name="connsiteY5" fmla="*/ 10934 h 25579"/>
                      <a:gd name="connsiteX6" fmla="*/ 26737 w 28380"/>
                      <a:gd name="connsiteY6" fmla="*/ 22325 h 25579"/>
                      <a:gd name="connsiteX7" fmla="*/ 20228 w 28380"/>
                      <a:gd name="connsiteY7" fmla="*/ 25562 h 2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0" h="25579">
                        <a:moveTo>
                          <a:pt x="20246" y="25580"/>
                        </a:moveTo>
                        <a:cubicBezTo>
                          <a:pt x="18546" y="25580"/>
                          <a:pt x="16828" y="25038"/>
                          <a:pt x="15346" y="23935"/>
                        </a:cubicBezTo>
                        <a:cubicBezTo>
                          <a:pt x="11277" y="20879"/>
                          <a:pt x="7173" y="17714"/>
                          <a:pt x="3122" y="14550"/>
                        </a:cubicBezTo>
                        <a:cubicBezTo>
                          <a:pt x="-422" y="11783"/>
                          <a:pt x="-1037" y="6666"/>
                          <a:pt x="1730" y="3122"/>
                        </a:cubicBezTo>
                        <a:cubicBezTo>
                          <a:pt x="4497" y="-422"/>
                          <a:pt x="9614" y="-1037"/>
                          <a:pt x="13158" y="1730"/>
                        </a:cubicBezTo>
                        <a:cubicBezTo>
                          <a:pt x="17118" y="4840"/>
                          <a:pt x="21168" y="7932"/>
                          <a:pt x="25146" y="10934"/>
                        </a:cubicBezTo>
                        <a:cubicBezTo>
                          <a:pt x="28726" y="13646"/>
                          <a:pt x="29449" y="18745"/>
                          <a:pt x="26737" y="22325"/>
                        </a:cubicBezTo>
                        <a:cubicBezTo>
                          <a:pt x="25146" y="24441"/>
                          <a:pt x="22705" y="25562"/>
                          <a:pt x="20228" y="25562"/>
                        </a:cubicBezTo>
                        <a:close/>
                      </a:path>
                    </a:pathLst>
                  </a:custGeom>
                  <a:solidFill>
                    <a:srgbClr val="FFFFFF"/>
                  </a:solidFill>
                  <a:ln w="0" cap="flat">
                    <a:noFill/>
                    <a:prstDash val="solid"/>
                    <a:miter/>
                  </a:ln>
                </p:spPr>
                <p:txBody>
                  <a:bodyPr rtlCol="0" anchor="ctr"/>
                  <a:lstStyle/>
                  <a:p>
                    <a:endParaRPr lang="en-US" noProof="0"/>
                  </a:p>
                </p:txBody>
              </p:sp>
              <p:sp>
                <p:nvSpPr>
                  <p:cNvPr id="135" name="Freeform: Shape 134">
                    <a:extLst>
                      <a:ext uri="{FF2B5EF4-FFF2-40B4-BE49-F238E27FC236}">
                        <a16:creationId xmlns:a16="http://schemas.microsoft.com/office/drawing/2014/main" id="{4BD56419-0EF1-7AB1-0B2E-EFE53F75CC11}"/>
                      </a:ext>
                    </a:extLst>
                  </p:cNvPr>
                  <p:cNvSpPr/>
                  <p:nvPr/>
                </p:nvSpPr>
                <p:spPr>
                  <a:xfrm>
                    <a:off x="3358277" y="3798737"/>
                    <a:ext cx="978418" cy="170527"/>
                  </a:xfrm>
                  <a:custGeom>
                    <a:avLst/>
                    <a:gdLst>
                      <a:gd name="connsiteX0" fmla="*/ 461460 w 978418"/>
                      <a:gd name="connsiteY0" fmla="*/ 170527 h 170527"/>
                      <a:gd name="connsiteX1" fmla="*/ 461297 w 978418"/>
                      <a:gd name="connsiteY1" fmla="*/ 170527 h 170527"/>
                      <a:gd name="connsiteX2" fmla="*/ 431028 w 978418"/>
                      <a:gd name="connsiteY2" fmla="*/ 169442 h 170527"/>
                      <a:gd name="connsiteX3" fmla="*/ 423325 w 978418"/>
                      <a:gd name="connsiteY3" fmla="*/ 160889 h 170527"/>
                      <a:gd name="connsiteX4" fmla="*/ 431878 w 978418"/>
                      <a:gd name="connsiteY4" fmla="*/ 153187 h 170527"/>
                      <a:gd name="connsiteX5" fmla="*/ 461586 w 978418"/>
                      <a:gd name="connsiteY5" fmla="*/ 154253 h 170527"/>
                      <a:gd name="connsiteX6" fmla="*/ 469578 w 978418"/>
                      <a:gd name="connsiteY6" fmla="*/ 162535 h 170527"/>
                      <a:gd name="connsiteX7" fmla="*/ 461442 w 978418"/>
                      <a:gd name="connsiteY7" fmla="*/ 170527 h 170527"/>
                      <a:gd name="connsiteX8" fmla="*/ 521492 w 978418"/>
                      <a:gd name="connsiteY8" fmla="*/ 169569 h 170527"/>
                      <a:gd name="connsiteX9" fmla="*/ 513373 w 978418"/>
                      <a:gd name="connsiteY9" fmla="*/ 161848 h 170527"/>
                      <a:gd name="connsiteX10" fmla="*/ 521094 w 978418"/>
                      <a:gd name="connsiteY10" fmla="*/ 153313 h 170527"/>
                      <a:gd name="connsiteX11" fmla="*/ 550784 w 978418"/>
                      <a:gd name="connsiteY11" fmla="*/ 151306 h 170527"/>
                      <a:gd name="connsiteX12" fmla="*/ 559572 w 978418"/>
                      <a:gd name="connsiteY12" fmla="*/ 158720 h 170527"/>
                      <a:gd name="connsiteX13" fmla="*/ 552159 w 978418"/>
                      <a:gd name="connsiteY13" fmla="*/ 167507 h 170527"/>
                      <a:gd name="connsiteX14" fmla="*/ 521907 w 978418"/>
                      <a:gd name="connsiteY14" fmla="*/ 169551 h 170527"/>
                      <a:gd name="connsiteX15" fmla="*/ 521492 w 978418"/>
                      <a:gd name="connsiteY15" fmla="*/ 169551 h 170527"/>
                      <a:gd name="connsiteX16" fmla="*/ 371683 w 978418"/>
                      <a:gd name="connsiteY16" fmla="*/ 164216 h 170527"/>
                      <a:gd name="connsiteX17" fmla="*/ 370688 w 978418"/>
                      <a:gd name="connsiteY17" fmla="*/ 164162 h 170527"/>
                      <a:gd name="connsiteX18" fmla="*/ 340690 w 978418"/>
                      <a:gd name="connsiteY18" fmla="*/ 159949 h 170527"/>
                      <a:gd name="connsiteX19" fmla="*/ 333928 w 978418"/>
                      <a:gd name="connsiteY19" fmla="*/ 150637 h 170527"/>
                      <a:gd name="connsiteX20" fmla="*/ 343240 w 978418"/>
                      <a:gd name="connsiteY20" fmla="*/ 143874 h 170527"/>
                      <a:gd name="connsiteX21" fmla="*/ 372677 w 978418"/>
                      <a:gd name="connsiteY21" fmla="*/ 147997 h 170527"/>
                      <a:gd name="connsiteX22" fmla="*/ 379765 w 978418"/>
                      <a:gd name="connsiteY22" fmla="*/ 157056 h 170527"/>
                      <a:gd name="connsiteX23" fmla="*/ 371701 w 978418"/>
                      <a:gd name="connsiteY23" fmla="*/ 164198 h 170527"/>
                      <a:gd name="connsiteX24" fmla="*/ 611106 w 978418"/>
                      <a:gd name="connsiteY24" fmla="*/ 160419 h 170527"/>
                      <a:gd name="connsiteX25" fmla="*/ 603077 w 978418"/>
                      <a:gd name="connsiteY25" fmla="*/ 153530 h 170527"/>
                      <a:gd name="connsiteX26" fmla="*/ 609876 w 978418"/>
                      <a:gd name="connsiteY26" fmla="*/ 144236 h 170527"/>
                      <a:gd name="connsiteX27" fmla="*/ 639187 w 978418"/>
                      <a:gd name="connsiteY27" fmla="*/ 139155 h 170527"/>
                      <a:gd name="connsiteX28" fmla="*/ 648716 w 978418"/>
                      <a:gd name="connsiteY28" fmla="*/ 145610 h 170527"/>
                      <a:gd name="connsiteX29" fmla="*/ 642261 w 978418"/>
                      <a:gd name="connsiteY29" fmla="*/ 155139 h 170527"/>
                      <a:gd name="connsiteX30" fmla="*/ 612389 w 978418"/>
                      <a:gd name="connsiteY30" fmla="*/ 160311 h 170527"/>
                      <a:gd name="connsiteX31" fmla="*/ 611124 w 978418"/>
                      <a:gd name="connsiteY31" fmla="*/ 160401 h 170527"/>
                      <a:gd name="connsiteX32" fmla="*/ 283027 w 978418"/>
                      <a:gd name="connsiteY32" fmla="*/ 148612 h 170527"/>
                      <a:gd name="connsiteX33" fmla="*/ 281183 w 978418"/>
                      <a:gd name="connsiteY33" fmla="*/ 148395 h 170527"/>
                      <a:gd name="connsiteX34" fmla="*/ 251782 w 978418"/>
                      <a:gd name="connsiteY34" fmla="*/ 141072 h 170527"/>
                      <a:gd name="connsiteX35" fmla="*/ 246031 w 978418"/>
                      <a:gd name="connsiteY35" fmla="*/ 131108 h 170527"/>
                      <a:gd name="connsiteX36" fmla="*/ 255995 w 978418"/>
                      <a:gd name="connsiteY36" fmla="*/ 125358 h 170527"/>
                      <a:gd name="connsiteX37" fmla="*/ 284835 w 978418"/>
                      <a:gd name="connsiteY37" fmla="*/ 132555 h 170527"/>
                      <a:gd name="connsiteX38" fmla="*/ 290929 w 978418"/>
                      <a:gd name="connsiteY38" fmla="*/ 142319 h 170527"/>
                      <a:gd name="connsiteX39" fmla="*/ 283009 w 978418"/>
                      <a:gd name="connsiteY39" fmla="*/ 148630 h 170527"/>
                      <a:gd name="connsiteX40" fmla="*/ 699255 w 978418"/>
                      <a:gd name="connsiteY40" fmla="*/ 141958 h 170527"/>
                      <a:gd name="connsiteX41" fmla="*/ 691390 w 978418"/>
                      <a:gd name="connsiteY41" fmla="*/ 135900 h 170527"/>
                      <a:gd name="connsiteX42" fmla="*/ 697176 w 978418"/>
                      <a:gd name="connsiteY42" fmla="*/ 125955 h 170527"/>
                      <a:gd name="connsiteX43" fmla="*/ 725781 w 978418"/>
                      <a:gd name="connsiteY43" fmla="*/ 117836 h 170527"/>
                      <a:gd name="connsiteX44" fmla="*/ 735925 w 978418"/>
                      <a:gd name="connsiteY44" fmla="*/ 123261 h 170527"/>
                      <a:gd name="connsiteX45" fmla="*/ 730501 w 978418"/>
                      <a:gd name="connsiteY45" fmla="*/ 133405 h 170527"/>
                      <a:gd name="connsiteX46" fmla="*/ 701335 w 978418"/>
                      <a:gd name="connsiteY46" fmla="*/ 141686 h 170527"/>
                      <a:gd name="connsiteX47" fmla="*/ 699237 w 978418"/>
                      <a:gd name="connsiteY47" fmla="*/ 141958 h 170527"/>
                      <a:gd name="connsiteX48" fmla="*/ 196487 w 978418"/>
                      <a:gd name="connsiteY48" fmla="*/ 123785 h 170527"/>
                      <a:gd name="connsiteX49" fmla="*/ 193829 w 978418"/>
                      <a:gd name="connsiteY49" fmla="*/ 123333 h 170527"/>
                      <a:gd name="connsiteX50" fmla="*/ 165350 w 978418"/>
                      <a:gd name="connsiteY50" fmla="*/ 112954 h 170527"/>
                      <a:gd name="connsiteX51" fmla="*/ 160667 w 978418"/>
                      <a:gd name="connsiteY51" fmla="*/ 102449 h 170527"/>
                      <a:gd name="connsiteX52" fmla="*/ 171190 w 978418"/>
                      <a:gd name="connsiteY52" fmla="*/ 97765 h 170527"/>
                      <a:gd name="connsiteX53" fmla="*/ 199127 w 978418"/>
                      <a:gd name="connsiteY53" fmla="*/ 107946 h 170527"/>
                      <a:gd name="connsiteX54" fmla="*/ 204172 w 978418"/>
                      <a:gd name="connsiteY54" fmla="*/ 118288 h 170527"/>
                      <a:gd name="connsiteX55" fmla="*/ 196487 w 978418"/>
                      <a:gd name="connsiteY55" fmla="*/ 123767 h 170527"/>
                      <a:gd name="connsiteX56" fmla="*/ 784964 w 978418"/>
                      <a:gd name="connsiteY56" fmla="*/ 114328 h 170527"/>
                      <a:gd name="connsiteX57" fmla="*/ 777351 w 978418"/>
                      <a:gd name="connsiteY57" fmla="*/ 109085 h 170527"/>
                      <a:gd name="connsiteX58" fmla="*/ 782052 w 978418"/>
                      <a:gd name="connsiteY58" fmla="*/ 98579 h 170527"/>
                      <a:gd name="connsiteX59" fmla="*/ 809645 w 978418"/>
                      <a:gd name="connsiteY59" fmla="*/ 87495 h 170527"/>
                      <a:gd name="connsiteX60" fmla="*/ 820314 w 978418"/>
                      <a:gd name="connsiteY60" fmla="*/ 91835 h 170527"/>
                      <a:gd name="connsiteX61" fmla="*/ 815974 w 978418"/>
                      <a:gd name="connsiteY61" fmla="*/ 102503 h 170527"/>
                      <a:gd name="connsiteX62" fmla="*/ 787839 w 978418"/>
                      <a:gd name="connsiteY62" fmla="*/ 113804 h 170527"/>
                      <a:gd name="connsiteX63" fmla="*/ 784946 w 978418"/>
                      <a:gd name="connsiteY63" fmla="*/ 114347 h 170527"/>
                      <a:gd name="connsiteX64" fmla="*/ 113039 w 978418"/>
                      <a:gd name="connsiteY64" fmla="*/ 90026 h 170527"/>
                      <a:gd name="connsiteX65" fmla="*/ 109603 w 978418"/>
                      <a:gd name="connsiteY65" fmla="*/ 89267 h 170527"/>
                      <a:gd name="connsiteX66" fmla="*/ 82372 w 978418"/>
                      <a:gd name="connsiteY66" fmla="*/ 75959 h 170527"/>
                      <a:gd name="connsiteX67" fmla="*/ 78828 w 978418"/>
                      <a:gd name="connsiteY67" fmla="*/ 65019 h 170527"/>
                      <a:gd name="connsiteX68" fmla="*/ 89767 w 978418"/>
                      <a:gd name="connsiteY68" fmla="*/ 61475 h 170527"/>
                      <a:gd name="connsiteX69" fmla="*/ 116474 w 978418"/>
                      <a:gd name="connsiteY69" fmla="*/ 74530 h 170527"/>
                      <a:gd name="connsiteX70" fmla="*/ 120398 w 978418"/>
                      <a:gd name="connsiteY70" fmla="*/ 85343 h 170527"/>
                      <a:gd name="connsiteX71" fmla="*/ 113021 w 978418"/>
                      <a:gd name="connsiteY71" fmla="*/ 90044 h 170527"/>
                      <a:gd name="connsiteX72" fmla="*/ 867290 w 978418"/>
                      <a:gd name="connsiteY72" fmla="*/ 77875 h 170527"/>
                      <a:gd name="connsiteX73" fmla="*/ 860022 w 978418"/>
                      <a:gd name="connsiteY73" fmla="*/ 73409 h 170527"/>
                      <a:gd name="connsiteX74" fmla="*/ 863602 w 978418"/>
                      <a:gd name="connsiteY74" fmla="*/ 62470 h 170527"/>
                      <a:gd name="connsiteX75" fmla="*/ 889893 w 978418"/>
                      <a:gd name="connsiteY75" fmla="*/ 48565 h 170527"/>
                      <a:gd name="connsiteX76" fmla="*/ 900941 w 978418"/>
                      <a:gd name="connsiteY76" fmla="*/ 51765 h 170527"/>
                      <a:gd name="connsiteX77" fmla="*/ 897741 w 978418"/>
                      <a:gd name="connsiteY77" fmla="*/ 62813 h 170527"/>
                      <a:gd name="connsiteX78" fmla="*/ 870943 w 978418"/>
                      <a:gd name="connsiteY78" fmla="*/ 76989 h 170527"/>
                      <a:gd name="connsiteX79" fmla="*/ 867272 w 978418"/>
                      <a:gd name="connsiteY79" fmla="*/ 77875 h 170527"/>
                      <a:gd name="connsiteX80" fmla="*/ 33587 w 978418"/>
                      <a:gd name="connsiteY80" fmla="*/ 47697 h 170527"/>
                      <a:gd name="connsiteX81" fmla="*/ 29392 w 978418"/>
                      <a:gd name="connsiteY81" fmla="*/ 46521 h 170527"/>
                      <a:gd name="connsiteX82" fmla="*/ 3697 w 978418"/>
                      <a:gd name="connsiteY82" fmla="*/ 30446 h 170527"/>
                      <a:gd name="connsiteX83" fmla="*/ 1311 w 978418"/>
                      <a:gd name="connsiteY83" fmla="*/ 19181 h 170527"/>
                      <a:gd name="connsiteX84" fmla="*/ 12576 w 978418"/>
                      <a:gd name="connsiteY84" fmla="*/ 16795 h 170527"/>
                      <a:gd name="connsiteX85" fmla="*/ 37782 w 978418"/>
                      <a:gd name="connsiteY85" fmla="*/ 32562 h 170527"/>
                      <a:gd name="connsiteX86" fmla="*/ 40566 w 978418"/>
                      <a:gd name="connsiteY86" fmla="*/ 43737 h 170527"/>
                      <a:gd name="connsiteX87" fmla="*/ 33587 w 978418"/>
                      <a:gd name="connsiteY87" fmla="*/ 47679 h 170527"/>
                      <a:gd name="connsiteX88" fmla="*/ 945350 w 978418"/>
                      <a:gd name="connsiteY88" fmla="*/ 33014 h 170527"/>
                      <a:gd name="connsiteX89" fmla="*/ 938515 w 978418"/>
                      <a:gd name="connsiteY89" fmla="*/ 29289 h 170527"/>
                      <a:gd name="connsiteX90" fmla="*/ 940938 w 978418"/>
                      <a:gd name="connsiteY90" fmla="*/ 18042 h 170527"/>
                      <a:gd name="connsiteX91" fmla="*/ 965638 w 978418"/>
                      <a:gd name="connsiteY91" fmla="*/ 1461 h 170527"/>
                      <a:gd name="connsiteX92" fmla="*/ 976957 w 978418"/>
                      <a:gd name="connsiteY92" fmla="*/ 3486 h 170527"/>
                      <a:gd name="connsiteX93" fmla="*/ 974932 w 978418"/>
                      <a:gd name="connsiteY93" fmla="*/ 14806 h 170527"/>
                      <a:gd name="connsiteX94" fmla="*/ 949780 w 978418"/>
                      <a:gd name="connsiteY94" fmla="*/ 31694 h 170527"/>
                      <a:gd name="connsiteX95" fmla="*/ 945368 w 978418"/>
                      <a:gd name="connsiteY95" fmla="*/ 32996 h 17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78418" h="170527">
                        <a:moveTo>
                          <a:pt x="461460" y="170527"/>
                        </a:moveTo>
                        <a:cubicBezTo>
                          <a:pt x="461460" y="170527"/>
                          <a:pt x="461351" y="170527"/>
                          <a:pt x="461297" y="170527"/>
                        </a:cubicBezTo>
                        <a:cubicBezTo>
                          <a:pt x="451225" y="170346"/>
                          <a:pt x="441027" y="169985"/>
                          <a:pt x="431028" y="169442"/>
                        </a:cubicBezTo>
                        <a:cubicBezTo>
                          <a:pt x="426543" y="169207"/>
                          <a:pt x="423090" y="165374"/>
                          <a:pt x="423325" y="160889"/>
                        </a:cubicBezTo>
                        <a:cubicBezTo>
                          <a:pt x="423560" y="156405"/>
                          <a:pt x="427375" y="152951"/>
                          <a:pt x="431878" y="153187"/>
                        </a:cubicBezTo>
                        <a:cubicBezTo>
                          <a:pt x="441696" y="153711"/>
                          <a:pt x="451695" y="154054"/>
                          <a:pt x="461586" y="154253"/>
                        </a:cubicBezTo>
                        <a:cubicBezTo>
                          <a:pt x="466070" y="154344"/>
                          <a:pt x="469651" y="158051"/>
                          <a:pt x="469578" y="162535"/>
                        </a:cubicBezTo>
                        <a:cubicBezTo>
                          <a:pt x="469488" y="166983"/>
                          <a:pt x="465872" y="170527"/>
                          <a:pt x="461442" y="170527"/>
                        </a:cubicBezTo>
                        <a:close/>
                        <a:moveTo>
                          <a:pt x="521492" y="169569"/>
                        </a:moveTo>
                        <a:cubicBezTo>
                          <a:pt x="517188" y="169569"/>
                          <a:pt x="513590" y="166187"/>
                          <a:pt x="513373" y="161848"/>
                        </a:cubicBezTo>
                        <a:cubicBezTo>
                          <a:pt x="513156" y="157363"/>
                          <a:pt x="516610" y="153530"/>
                          <a:pt x="521094" y="153313"/>
                        </a:cubicBezTo>
                        <a:cubicBezTo>
                          <a:pt x="530966" y="152825"/>
                          <a:pt x="540966" y="152138"/>
                          <a:pt x="550784" y="151306"/>
                        </a:cubicBezTo>
                        <a:cubicBezTo>
                          <a:pt x="555251" y="150926"/>
                          <a:pt x="559192" y="154253"/>
                          <a:pt x="559572" y="158720"/>
                        </a:cubicBezTo>
                        <a:cubicBezTo>
                          <a:pt x="559952" y="163204"/>
                          <a:pt x="556625" y="167128"/>
                          <a:pt x="552159" y="167507"/>
                        </a:cubicBezTo>
                        <a:cubicBezTo>
                          <a:pt x="542141" y="168357"/>
                          <a:pt x="531961" y="169044"/>
                          <a:pt x="521907" y="169551"/>
                        </a:cubicBezTo>
                        <a:cubicBezTo>
                          <a:pt x="521763" y="169551"/>
                          <a:pt x="521636" y="169551"/>
                          <a:pt x="521492" y="169551"/>
                        </a:cubicBezTo>
                        <a:close/>
                        <a:moveTo>
                          <a:pt x="371683" y="164216"/>
                        </a:moveTo>
                        <a:cubicBezTo>
                          <a:pt x="371357" y="164216"/>
                          <a:pt x="371014" y="164198"/>
                          <a:pt x="370688" y="164162"/>
                        </a:cubicBezTo>
                        <a:cubicBezTo>
                          <a:pt x="360689" y="162933"/>
                          <a:pt x="350599" y="161522"/>
                          <a:pt x="340690" y="159949"/>
                        </a:cubicBezTo>
                        <a:cubicBezTo>
                          <a:pt x="336260" y="159244"/>
                          <a:pt x="333222" y="155085"/>
                          <a:pt x="333928" y="150637"/>
                        </a:cubicBezTo>
                        <a:cubicBezTo>
                          <a:pt x="334633" y="146207"/>
                          <a:pt x="338792" y="143169"/>
                          <a:pt x="343240" y="143874"/>
                        </a:cubicBezTo>
                        <a:cubicBezTo>
                          <a:pt x="352968" y="145411"/>
                          <a:pt x="362877" y="146804"/>
                          <a:pt x="372677" y="147997"/>
                        </a:cubicBezTo>
                        <a:cubicBezTo>
                          <a:pt x="377144" y="148539"/>
                          <a:pt x="380308" y="152608"/>
                          <a:pt x="379765" y="157056"/>
                        </a:cubicBezTo>
                        <a:cubicBezTo>
                          <a:pt x="379259" y="161179"/>
                          <a:pt x="375751" y="164198"/>
                          <a:pt x="371701" y="164198"/>
                        </a:cubicBezTo>
                        <a:close/>
                        <a:moveTo>
                          <a:pt x="611106" y="160419"/>
                        </a:moveTo>
                        <a:cubicBezTo>
                          <a:pt x="607164" y="160419"/>
                          <a:pt x="603692" y="157544"/>
                          <a:pt x="603077" y="153530"/>
                        </a:cubicBezTo>
                        <a:cubicBezTo>
                          <a:pt x="602390" y="149082"/>
                          <a:pt x="605428" y="144923"/>
                          <a:pt x="609876" y="144236"/>
                        </a:cubicBezTo>
                        <a:cubicBezTo>
                          <a:pt x="619658" y="142717"/>
                          <a:pt x="629513" y="141017"/>
                          <a:pt x="639187" y="139155"/>
                        </a:cubicBezTo>
                        <a:cubicBezTo>
                          <a:pt x="643599" y="138323"/>
                          <a:pt x="647866" y="141198"/>
                          <a:pt x="648716" y="145610"/>
                        </a:cubicBezTo>
                        <a:cubicBezTo>
                          <a:pt x="649566" y="150022"/>
                          <a:pt x="646673" y="154290"/>
                          <a:pt x="642261" y="155139"/>
                        </a:cubicBezTo>
                        <a:cubicBezTo>
                          <a:pt x="632406" y="157020"/>
                          <a:pt x="622353" y="158774"/>
                          <a:pt x="612389" y="160311"/>
                        </a:cubicBezTo>
                        <a:cubicBezTo>
                          <a:pt x="611974" y="160383"/>
                          <a:pt x="611540" y="160401"/>
                          <a:pt x="611124" y="160401"/>
                        </a:cubicBezTo>
                        <a:close/>
                        <a:moveTo>
                          <a:pt x="283027" y="148612"/>
                        </a:moveTo>
                        <a:cubicBezTo>
                          <a:pt x="282412" y="148612"/>
                          <a:pt x="281816" y="148539"/>
                          <a:pt x="281183" y="148395"/>
                        </a:cubicBezTo>
                        <a:cubicBezTo>
                          <a:pt x="271382" y="146135"/>
                          <a:pt x="261492" y="143675"/>
                          <a:pt x="251782" y="141072"/>
                        </a:cubicBezTo>
                        <a:cubicBezTo>
                          <a:pt x="247442" y="139914"/>
                          <a:pt x="244874" y="135448"/>
                          <a:pt x="246031" y="131108"/>
                        </a:cubicBezTo>
                        <a:cubicBezTo>
                          <a:pt x="247189" y="126769"/>
                          <a:pt x="251655" y="124201"/>
                          <a:pt x="255995" y="125358"/>
                        </a:cubicBezTo>
                        <a:cubicBezTo>
                          <a:pt x="265524" y="127908"/>
                          <a:pt x="275234" y="130331"/>
                          <a:pt x="284835" y="132555"/>
                        </a:cubicBezTo>
                        <a:cubicBezTo>
                          <a:pt x="289211" y="133568"/>
                          <a:pt x="291941" y="137925"/>
                          <a:pt x="290929" y="142319"/>
                        </a:cubicBezTo>
                        <a:cubicBezTo>
                          <a:pt x="290061" y="146080"/>
                          <a:pt x="286716" y="148630"/>
                          <a:pt x="283009" y="148630"/>
                        </a:cubicBezTo>
                        <a:close/>
                        <a:moveTo>
                          <a:pt x="699255" y="141958"/>
                        </a:moveTo>
                        <a:cubicBezTo>
                          <a:pt x="695657" y="141958"/>
                          <a:pt x="692366" y="139553"/>
                          <a:pt x="691390" y="135900"/>
                        </a:cubicBezTo>
                        <a:cubicBezTo>
                          <a:pt x="690232" y="131561"/>
                          <a:pt x="692818" y="127094"/>
                          <a:pt x="697176" y="125955"/>
                        </a:cubicBezTo>
                        <a:cubicBezTo>
                          <a:pt x="706705" y="123424"/>
                          <a:pt x="716343" y="120693"/>
                          <a:pt x="725781" y="117836"/>
                        </a:cubicBezTo>
                        <a:cubicBezTo>
                          <a:pt x="730085" y="116534"/>
                          <a:pt x="734623" y="118957"/>
                          <a:pt x="735925" y="123261"/>
                        </a:cubicBezTo>
                        <a:cubicBezTo>
                          <a:pt x="737227" y="127564"/>
                          <a:pt x="734804" y="132103"/>
                          <a:pt x="730501" y="133405"/>
                        </a:cubicBezTo>
                        <a:cubicBezTo>
                          <a:pt x="720863" y="136316"/>
                          <a:pt x="711063" y="139101"/>
                          <a:pt x="701335" y="141686"/>
                        </a:cubicBezTo>
                        <a:cubicBezTo>
                          <a:pt x="700629" y="141867"/>
                          <a:pt x="699942" y="141958"/>
                          <a:pt x="699237" y="141958"/>
                        </a:cubicBezTo>
                        <a:close/>
                        <a:moveTo>
                          <a:pt x="196487" y="123785"/>
                        </a:moveTo>
                        <a:cubicBezTo>
                          <a:pt x="195601" y="123785"/>
                          <a:pt x="194715" y="123641"/>
                          <a:pt x="193829" y="123333"/>
                        </a:cubicBezTo>
                        <a:cubicBezTo>
                          <a:pt x="184318" y="120060"/>
                          <a:pt x="174734" y="116553"/>
                          <a:pt x="165350" y="112954"/>
                        </a:cubicBezTo>
                        <a:cubicBezTo>
                          <a:pt x="161155" y="111345"/>
                          <a:pt x="159057" y="106626"/>
                          <a:pt x="160667" y="102449"/>
                        </a:cubicBezTo>
                        <a:cubicBezTo>
                          <a:pt x="162276" y="98254"/>
                          <a:pt x="166977" y="96156"/>
                          <a:pt x="171190" y="97765"/>
                        </a:cubicBezTo>
                        <a:cubicBezTo>
                          <a:pt x="180394" y="101309"/>
                          <a:pt x="189797" y="104727"/>
                          <a:pt x="199127" y="107946"/>
                        </a:cubicBezTo>
                        <a:cubicBezTo>
                          <a:pt x="203376" y="109410"/>
                          <a:pt x="205636" y="114039"/>
                          <a:pt x="204172" y="118288"/>
                        </a:cubicBezTo>
                        <a:cubicBezTo>
                          <a:pt x="203014" y="121652"/>
                          <a:pt x="199850" y="123767"/>
                          <a:pt x="196487" y="123767"/>
                        </a:cubicBezTo>
                        <a:close/>
                        <a:moveTo>
                          <a:pt x="784964" y="114328"/>
                        </a:moveTo>
                        <a:cubicBezTo>
                          <a:pt x="781691" y="114328"/>
                          <a:pt x="778599" y="112339"/>
                          <a:pt x="777351" y="109085"/>
                        </a:cubicBezTo>
                        <a:cubicBezTo>
                          <a:pt x="775742" y="104890"/>
                          <a:pt x="777857" y="100188"/>
                          <a:pt x="782052" y="98579"/>
                        </a:cubicBezTo>
                        <a:cubicBezTo>
                          <a:pt x="791274" y="95071"/>
                          <a:pt x="800550" y="91328"/>
                          <a:pt x="809645" y="87495"/>
                        </a:cubicBezTo>
                        <a:cubicBezTo>
                          <a:pt x="813786" y="85741"/>
                          <a:pt x="818560" y="87694"/>
                          <a:pt x="820314" y="91835"/>
                        </a:cubicBezTo>
                        <a:cubicBezTo>
                          <a:pt x="822068" y="95975"/>
                          <a:pt x="820115" y="100749"/>
                          <a:pt x="815974" y="102503"/>
                        </a:cubicBezTo>
                        <a:cubicBezTo>
                          <a:pt x="806698" y="106409"/>
                          <a:pt x="797241" y="110224"/>
                          <a:pt x="787839" y="113804"/>
                        </a:cubicBezTo>
                        <a:cubicBezTo>
                          <a:pt x="786880" y="114166"/>
                          <a:pt x="785904" y="114347"/>
                          <a:pt x="784946" y="114347"/>
                        </a:cubicBezTo>
                        <a:close/>
                        <a:moveTo>
                          <a:pt x="113039" y="90026"/>
                        </a:moveTo>
                        <a:cubicBezTo>
                          <a:pt x="111882" y="90026"/>
                          <a:pt x="110706" y="89773"/>
                          <a:pt x="109603" y="89267"/>
                        </a:cubicBezTo>
                        <a:cubicBezTo>
                          <a:pt x="100508" y="85018"/>
                          <a:pt x="91340" y="80533"/>
                          <a:pt x="82372" y="75959"/>
                        </a:cubicBezTo>
                        <a:cubicBezTo>
                          <a:pt x="78376" y="73915"/>
                          <a:pt x="76785" y="69015"/>
                          <a:pt x="78828" y="65019"/>
                        </a:cubicBezTo>
                        <a:cubicBezTo>
                          <a:pt x="80871" y="61023"/>
                          <a:pt x="85771" y="59432"/>
                          <a:pt x="89767" y="61475"/>
                        </a:cubicBezTo>
                        <a:cubicBezTo>
                          <a:pt x="98573" y="65959"/>
                          <a:pt x="107560" y="70353"/>
                          <a:pt x="116474" y="74530"/>
                        </a:cubicBezTo>
                        <a:cubicBezTo>
                          <a:pt x="120543" y="76429"/>
                          <a:pt x="122297" y="81275"/>
                          <a:pt x="120398" y="85343"/>
                        </a:cubicBezTo>
                        <a:cubicBezTo>
                          <a:pt x="119024" y="88309"/>
                          <a:pt x="116077" y="90044"/>
                          <a:pt x="113021" y="90044"/>
                        </a:cubicBezTo>
                        <a:close/>
                        <a:moveTo>
                          <a:pt x="867290" y="77875"/>
                        </a:moveTo>
                        <a:cubicBezTo>
                          <a:pt x="864325" y="77875"/>
                          <a:pt x="861468" y="76248"/>
                          <a:pt x="860022" y="73409"/>
                        </a:cubicBezTo>
                        <a:cubicBezTo>
                          <a:pt x="857996" y="69395"/>
                          <a:pt x="859588" y="64513"/>
                          <a:pt x="863602" y="62470"/>
                        </a:cubicBezTo>
                        <a:cubicBezTo>
                          <a:pt x="872408" y="58003"/>
                          <a:pt x="881250" y="53320"/>
                          <a:pt x="889893" y="48565"/>
                        </a:cubicBezTo>
                        <a:cubicBezTo>
                          <a:pt x="893835" y="46395"/>
                          <a:pt x="898771" y="47823"/>
                          <a:pt x="900941" y="51765"/>
                        </a:cubicBezTo>
                        <a:cubicBezTo>
                          <a:pt x="903111" y="55707"/>
                          <a:pt x="901682" y="60643"/>
                          <a:pt x="897741" y="62813"/>
                        </a:cubicBezTo>
                        <a:cubicBezTo>
                          <a:pt x="888935" y="67677"/>
                          <a:pt x="879930" y="72451"/>
                          <a:pt x="870943" y="76989"/>
                        </a:cubicBezTo>
                        <a:cubicBezTo>
                          <a:pt x="869768" y="77586"/>
                          <a:pt x="868502" y="77875"/>
                          <a:pt x="867272" y="77875"/>
                        </a:cubicBezTo>
                        <a:close/>
                        <a:moveTo>
                          <a:pt x="33587" y="47697"/>
                        </a:moveTo>
                        <a:cubicBezTo>
                          <a:pt x="32158" y="47697"/>
                          <a:pt x="30712" y="47317"/>
                          <a:pt x="29392" y="46521"/>
                        </a:cubicBezTo>
                        <a:cubicBezTo>
                          <a:pt x="20785" y="41350"/>
                          <a:pt x="12142" y="35943"/>
                          <a:pt x="3697" y="30446"/>
                        </a:cubicBezTo>
                        <a:cubicBezTo>
                          <a:pt x="-64" y="28005"/>
                          <a:pt x="-1130" y="22960"/>
                          <a:pt x="1311" y="19181"/>
                        </a:cubicBezTo>
                        <a:cubicBezTo>
                          <a:pt x="3752" y="15420"/>
                          <a:pt x="8796" y="14354"/>
                          <a:pt x="12576" y="16795"/>
                        </a:cubicBezTo>
                        <a:cubicBezTo>
                          <a:pt x="20857" y="22183"/>
                          <a:pt x="29338" y="27481"/>
                          <a:pt x="37782" y="32562"/>
                        </a:cubicBezTo>
                        <a:cubicBezTo>
                          <a:pt x="41633" y="34876"/>
                          <a:pt x="42881" y="39885"/>
                          <a:pt x="40566" y="43737"/>
                        </a:cubicBezTo>
                        <a:cubicBezTo>
                          <a:pt x="39048" y="46268"/>
                          <a:pt x="36353" y="47679"/>
                          <a:pt x="33587" y="47679"/>
                        </a:cubicBezTo>
                        <a:close/>
                        <a:moveTo>
                          <a:pt x="945350" y="33014"/>
                        </a:moveTo>
                        <a:cubicBezTo>
                          <a:pt x="942674" y="33014"/>
                          <a:pt x="940070" y="31694"/>
                          <a:pt x="938515" y="29289"/>
                        </a:cubicBezTo>
                        <a:cubicBezTo>
                          <a:pt x="936074" y="25510"/>
                          <a:pt x="937159" y="20483"/>
                          <a:pt x="940938" y="18042"/>
                        </a:cubicBezTo>
                        <a:cubicBezTo>
                          <a:pt x="949220" y="12690"/>
                          <a:pt x="957537" y="7103"/>
                          <a:pt x="965638" y="1461"/>
                        </a:cubicBezTo>
                        <a:cubicBezTo>
                          <a:pt x="969327" y="-1107"/>
                          <a:pt x="974390" y="-203"/>
                          <a:pt x="976957" y="3486"/>
                        </a:cubicBezTo>
                        <a:cubicBezTo>
                          <a:pt x="979525" y="7175"/>
                          <a:pt x="978621" y="12238"/>
                          <a:pt x="974932" y="14806"/>
                        </a:cubicBezTo>
                        <a:cubicBezTo>
                          <a:pt x="966687" y="20556"/>
                          <a:pt x="958207" y="26233"/>
                          <a:pt x="949780" y="31694"/>
                        </a:cubicBezTo>
                        <a:cubicBezTo>
                          <a:pt x="948406" y="32580"/>
                          <a:pt x="946887" y="32996"/>
                          <a:pt x="945368" y="32996"/>
                        </a:cubicBezTo>
                        <a:close/>
                      </a:path>
                    </a:pathLst>
                  </a:custGeom>
                  <a:solidFill>
                    <a:srgbClr val="FFFFFF"/>
                  </a:solidFill>
                  <a:ln w="0" cap="flat">
                    <a:noFill/>
                    <a:prstDash val="solid"/>
                    <a:miter/>
                  </a:ln>
                </p:spPr>
                <p:txBody>
                  <a:bodyPr rtlCol="0" anchor="ctr"/>
                  <a:lstStyle/>
                  <a:p>
                    <a:endParaRPr lang="en-US" noProof="0"/>
                  </a:p>
                </p:txBody>
              </p:sp>
              <p:sp>
                <p:nvSpPr>
                  <p:cNvPr id="136" name="Freeform: Shape 135">
                    <a:extLst>
                      <a:ext uri="{FF2B5EF4-FFF2-40B4-BE49-F238E27FC236}">
                        <a16:creationId xmlns:a16="http://schemas.microsoft.com/office/drawing/2014/main" id="{2EB6C891-D074-7A66-D729-8CB804FFF01D}"/>
                      </a:ext>
                    </a:extLst>
                  </p:cNvPr>
                  <p:cNvSpPr/>
                  <p:nvPr/>
                </p:nvSpPr>
                <p:spPr>
                  <a:xfrm>
                    <a:off x="4368460" y="3753030"/>
                    <a:ext cx="28082" cy="25957"/>
                  </a:xfrm>
                  <a:custGeom>
                    <a:avLst/>
                    <a:gdLst>
                      <a:gd name="connsiteX0" fmla="*/ 8146 w 28082"/>
                      <a:gd name="connsiteY0" fmla="*/ 25957 h 25957"/>
                      <a:gd name="connsiteX1" fmla="*/ 1799 w 28082"/>
                      <a:gd name="connsiteY1" fmla="*/ 22920 h 25957"/>
                      <a:gd name="connsiteX2" fmla="*/ 3029 w 28082"/>
                      <a:gd name="connsiteY2" fmla="*/ 11474 h 25957"/>
                      <a:gd name="connsiteX3" fmla="*/ 14728 w 28082"/>
                      <a:gd name="connsiteY3" fmla="*/ 1890 h 25957"/>
                      <a:gd name="connsiteX4" fmla="*/ 26192 w 28082"/>
                      <a:gd name="connsiteY4" fmla="*/ 2921 h 25957"/>
                      <a:gd name="connsiteX5" fmla="*/ 25161 w 28082"/>
                      <a:gd name="connsiteY5" fmla="*/ 14385 h 25957"/>
                      <a:gd name="connsiteX6" fmla="*/ 13245 w 28082"/>
                      <a:gd name="connsiteY6" fmla="*/ 24149 h 25957"/>
                      <a:gd name="connsiteX7" fmla="*/ 8146 w 28082"/>
                      <a:gd name="connsiteY7" fmla="*/ 25957 h 2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82" h="25957">
                        <a:moveTo>
                          <a:pt x="8146" y="25957"/>
                        </a:moveTo>
                        <a:cubicBezTo>
                          <a:pt x="5759" y="25957"/>
                          <a:pt x="3408" y="24927"/>
                          <a:pt x="1799" y="22920"/>
                        </a:cubicBezTo>
                        <a:cubicBezTo>
                          <a:pt x="-1022" y="19412"/>
                          <a:pt x="-461" y="14295"/>
                          <a:pt x="3029" y="11474"/>
                        </a:cubicBezTo>
                        <a:cubicBezTo>
                          <a:pt x="6916" y="8346"/>
                          <a:pt x="10840" y="5127"/>
                          <a:pt x="14728" y="1890"/>
                        </a:cubicBezTo>
                        <a:cubicBezTo>
                          <a:pt x="18181" y="-985"/>
                          <a:pt x="23317" y="-533"/>
                          <a:pt x="26192" y="2921"/>
                        </a:cubicBezTo>
                        <a:cubicBezTo>
                          <a:pt x="29067" y="6375"/>
                          <a:pt x="28615" y="11510"/>
                          <a:pt x="25161" y="14385"/>
                        </a:cubicBezTo>
                        <a:cubicBezTo>
                          <a:pt x="21219" y="17676"/>
                          <a:pt x="17205" y="20967"/>
                          <a:pt x="13245" y="24149"/>
                        </a:cubicBezTo>
                        <a:cubicBezTo>
                          <a:pt x="11744" y="25361"/>
                          <a:pt x="9936" y="25957"/>
                          <a:pt x="8146" y="25957"/>
                        </a:cubicBezTo>
                        <a:close/>
                      </a:path>
                    </a:pathLst>
                  </a:custGeom>
                  <a:solidFill>
                    <a:srgbClr val="FFFFFF"/>
                  </a:solidFill>
                  <a:ln w="0" cap="flat">
                    <a:noFill/>
                    <a:prstDash val="solid"/>
                    <a:miter/>
                  </a:ln>
                </p:spPr>
                <p:txBody>
                  <a:bodyPr rtlCol="0" anchor="ctr"/>
                  <a:lstStyle/>
                  <a:p>
                    <a:endParaRPr lang="en-US" noProof="0"/>
                  </a:p>
                </p:txBody>
              </p:sp>
            </p:grpSp>
            <p:sp>
              <p:nvSpPr>
                <p:cNvPr id="133" name="Freeform: Shape 132">
                  <a:extLst>
                    <a:ext uri="{FF2B5EF4-FFF2-40B4-BE49-F238E27FC236}">
                      <a16:creationId xmlns:a16="http://schemas.microsoft.com/office/drawing/2014/main" id="{61F4FBF5-763A-7888-D932-2B03EED3044F}"/>
                    </a:ext>
                  </a:extLst>
                </p:cNvPr>
                <p:cNvSpPr/>
                <p:nvPr/>
              </p:nvSpPr>
              <p:spPr>
                <a:xfrm>
                  <a:off x="2965347" y="2228155"/>
                  <a:ext cx="1741272" cy="1530291"/>
                </a:xfrm>
                <a:custGeom>
                  <a:avLst/>
                  <a:gdLst>
                    <a:gd name="connsiteX0" fmla="*/ 305440 w 1741272"/>
                    <a:gd name="connsiteY0" fmla="*/ 1530292 h 1530291"/>
                    <a:gd name="connsiteX1" fmla="*/ 300106 w 1741272"/>
                    <a:gd name="connsiteY1" fmla="*/ 1528303 h 1530291"/>
                    <a:gd name="connsiteX2" fmla="*/ 81116 w 1741272"/>
                    <a:gd name="connsiteY2" fmla="*/ 1238088 h 1530291"/>
                    <a:gd name="connsiteX3" fmla="*/ 0 w 1741272"/>
                    <a:gd name="connsiteY3" fmla="*/ 870645 h 1530291"/>
                    <a:gd name="connsiteX4" fmla="*/ 68422 w 1741272"/>
                    <a:gd name="connsiteY4" fmla="*/ 531753 h 1530291"/>
                    <a:gd name="connsiteX5" fmla="*/ 255010 w 1741272"/>
                    <a:gd name="connsiteY5" fmla="*/ 255009 h 1530291"/>
                    <a:gd name="connsiteX6" fmla="*/ 531754 w 1741272"/>
                    <a:gd name="connsiteY6" fmla="*/ 68440 h 1530291"/>
                    <a:gd name="connsiteX7" fmla="*/ 870627 w 1741272"/>
                    <a:gd name="connsiteY7" fmla="*/ 0 h 1530291"/>
                    <a:gd name="connsiteX8" fmla="*/ 1209519 w 1741272"/>
                    <a:gd name="connsiteY8" fmla="*/ 68422 h 1530291"/>
                    <a:gd name="connsiteX9" fmla="*/ 1486263 w 1741272"/>
                    <a:gd name="connsiteY9" fmla="*/ 254991 h 1530291"/>
                    <a:gd name="connsiteX10" fmla="*/ 1672850 w 1741272"/>
                    <a:gd name="connsiteY10" fmla="*/ 531735 h 1530291"/>
                    <a:gd name="connsiteX11" fmla="*/ 1741273 w 1741272"/>
                    <a:gd name="connsiteY11" fmla="*/ 870627 h 1530291"/>
                    <a:gd name="connsiteX12" fmla="*/ 1664894 w 1741272"/>
                    <a:gd name="connsiteY12" fmla="*/ 1227763 h 1530291"/>
                    <a:gd name="connsiteX13" fmla="*/ 1457910 w 1741272"/>
                    <a:gd name="connsiteY13" fmla="*/ 1513385 h 1530291"/>
                    <a:gd name="connsiteX14" fmla="*/ 1446410 w 1741272"/>
                    <a:gd name="connsiteY14" fmla="*/ 1512861 h 1530291"/>
                    <a:gd name="connsiteX15" fmla="*/ 1446935 w 1741272"/>
                    <a:gd name="connsiteY15" fmla="*/ 1501361 h 1530291"/>
                    <a:gd name="connsiteX16" fmla="*/ 1724999 w 1741272"/>
                    <a:gd name="connsiteY16" fmla="*/ 870627 h 1530291"/>
                    <a:gd name="connsiteX17" fmla="*/ 870645 w 1741272"/>
                    <a:gd name="connsiteY17" fmla="*/ 16274 h 1530291"/>
                    <a:gd name="connsiteX18" fmla="*/ 16292 w 1741272"/>
                    <a:gd name="connsiteY18" fmla="*/ 870627 h 1530291"/>
                    <a:gd name="connsiteX19" fmla="*/ 310792 w 1741272"/>
                    <a:gd name="connsiteY19" fmla="*/ 1516007 h 1530291"/>
                    <a:gd name="connsiteX20" fmla="*/ 311606 w 1741272"/>
                    <a:gd name="connsiteY20" fmla="*/ 1527489 h 1530291"/>
                    <a:gd name="connsiteX21" fmla="*/ 305458 w 1741272"/>
                    <a:gd name="connsiteY21" fmla="*/ 1530292 h 15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1272" h="1530291">
                      <a:moveTo>
                        <a:pt x="305440" y="1530292"/>
                      </a:moveTo>
                      <a:cubicBezTo>
                        <a:pt x="303541" y="1530292"/>
                        <a:pt x="301643" y="1529641"/>
                        <a:pt x="300106" y="1528303"/>
                      </a:cubicBezTo>
                      <a:cubicBezTo>
                        <a:pt x="206803" y="1447296"/>
                        <a:pt x="133119" y="1349653"/>
                        <a:pt x="81116" y="1238088"/>
                      </a:cubicBezTo>
                      <a:cubicBezTo>
                        <a:pt x="27286" y="1122635"/>
                        <a:pt x="0" y="999009"/>
                        <a:pt x="0" y="870645"/>
                      </a:cubicBezTo>
                      <a:cubicBezTo>
                        <a:pt x="0" y="753112"/>
                        <a:pt x="23018" y="639088"/>
                        <a:pt x="68422" y="531753"/>
                      </a:cubicBezTo>
                      <a:cubicBezTo>
                        <a:pt x="112271" y="428072"/>
                        <a:pt x="175051" y="334968"/>
                        <a:pt x="255010" y="255009"/>
                      </a:cubicBezTo>
                      <a:cubicBezTo>
                        <a:pt x="334968" y="175051"/>
                        <a:pt x="428072" y="112289"/>
                        <a:pt x="531754" y="68440"/>
                      </a:cubicBezTo>
                      <a:cubicBezTo>
                        <a:pt x="639088" y="23018"/>
                        <a:pt x="753095" y="0"/>
                        <a:pt x="870627" y="0"/>
                      </a:cubicBezTo>
                      <a:cubicBezTo>
                        <a:pt x="988160" y="0"/>
                        <a:pt x="1102185" y="23018"/>
                        <a:pt x="1209519" y="68422"/>
                      </a:cubicBezTo>
                      <a:cubicBezTo>
                        <a:pt x="1313201" y="112271"/>
                        <a:pt x="1406305" y="175051"/>
                        <a:pt x="1486263" y="254991"/>
                      </a:cubicBezTo>
                      <a:cubicBezTo>
                        <a:pt x="1566221" y="334950"/>
                        <a:pt x="1628984" y="428054"/>
                        <a:pt x="1672850" y="531735"/>
                      </a:cubicBezTo>
                      <a:cubicBezTo>
                        <a:pt x="1718254" y="639070"/>
                        <a:pt x="1741273" y="753094"/>
                        <a:pt x="1741273" y="870627"/>
                      </a:cubicBezTo>
                      <a:cubicBezTo>
                        <a:pt x="1741273" y="995049"/>
                        <a:pt x="1715578" y="1115203"/>
                        <a:pt x="1664894" y="1227763"/>
                      </a:cubicBezTo>
                      <a:cubicBezTo>
                        <a:pt x="1615929" y="1336490"/>
                        <a:pt x="1546295" y="1432595"/>
                        <a:pt x="1457910" y="1513385"/>
                      </a:cubicBezTo>
                      <a:cubicBezTo>
                        <a:pt x="1454602" y="1516423"/>
                        <a:pt x="1449448" y="1516188"/>
                        <a:pt x="1446410" y="1512861"/>
                      </a:cubicBezTo>
                      <a:cubicBezTo>
                        <a:pt x="1443372" y="1509552"/>
                        <a:pt x="1443608" y="1504399"/>
                        <a:pt x="1446935" y="1501361"/>
                      </a:cubicBezTo>
                      <a:cubicBezTo>
                        <a:pt x="1623650" y="1339817"/>
                        <a:pt x="1724999" y="1109923"/>
                        <a:pt x="1724999" y="870627"/>
                      </a:cubicBezTo>
                      <a:cubicBezTo>
                        <a:pt x="1724999" y="399538"/>
                        <a:pt x="1341734" y="16274"/>
                        <a:pt x="870645" y="16274"/>
                      </a:cubicBezTo>
                      <a:cubicBezTo>
                        <a:pt x="399556" y="16274"/>
                        <a:pt x="16292" y="399538"/>
                        <a:pt x="16292" y="870627"/>
                      </a:cubicBezTo>
                      <a:cubicBezTo>
                        <a:pt x="16292" y="1118277"/>
                        <a:pt x="123626" y="1353505"/>
                        <a:pt x="310792" y="1516007"/>
                      </a:cubicBezTo>
                      <a:cubicBezTo>
                        <a:pt x="314192" y="1518955"/>
                        <a:pt x="314553" y="1524090"/>
                        <a:pt x="311606" y="1527489"/>
                      </a:cubicBezTo>
                      <a:cubicBezTo>
                        <a:pt x="309997" y="1529334"/>
                        <a:pt x="307736" y="1530292"/>
                        <a:pt x="305458" y="1530292"/>
                      </a:cubicBezTo>
                      <a:close/>
                    </a:path>
                  </a:pathLst>
                </a:custGeom>
                <a:solidFill>
                  <a:srgbClr val="FFFFFF"/>
                </a:solidFill>
                <a:ln w="0" cap="flat">
                  <a:noFill/>
                  <a:prstDash val="solid"/>
                  <a:miter/>
                </a:ln>
              </p:spPr>
              <p:txBody>
                <a:bodyPr rtlCol="0" anchor="ctr"/>
                <a:lstStyle/>
                <a:p>
                  <a:endParaRPr lang="en-US" noProof="0"/>
                </a:p>
              </p:txBody>
            </p:sp>
          </p:grpSp>
          <p:grpSp>
            <p:nvGrpSpPr>
              <p:cNvPr id="117" name="Graphic 83">
                <a:extLst>
                  <a:ext uri="{FF2B5EF4-FFF2-40B4-BE49-F238E27FC236}">
                    <a16:creationId xmlns:a16="http://schemas.microsoft.com/office/drawing/2014/main" id="{5EA3BE3F-BBFE-EE67-4208-5EF2832EEE2C}"/>
                  </a:ext>
                </a:extLst>
              </p:cNvPr>
              <p:cNvGrpSpPr/>
              <p:nvPr/>
            </p:nvGrpSpPr>
            <p:grpSpPr>
              <a:xfrm>
                <a:off x="4619518" y="3019836"/>
                <a:ext cx="996001" cy="157891"/>
                <a:chOff x="4619518" y="3019836"/>
                <a:chExt cx="996001" cy="157891"/>
              </a:xfrm>
            </p:grpSpPr>
            <p:sp>
              <p:nvSpPr>
                <p:cNvPr id="127" name="Freeform: Shape 126">
                  <a:extLst>
                    <a:ext uri="{FF2B5EF4-FFF2-40B4-BE49-F238E27FC236}">
                      <a16:creationId xmlns:a16="http://schemas.microsoft.com/office/drawing/2014/main" id="{127E8A3E-D55C-74A6-4AB6-E9BC48DF61F1}"/>
                    </a:ext>
                  </a:extLst>
                </p:cNvPr>
                <p:cNvSpPr/>
                <p:nvPr/>
              </p:nvSpPr>
              <p:spPr>
                <a:xfrm>
                  <a:off x="4647364" y="3086576"/>
                  <a:ext cx="968155" cy="24428"/>
                </a:xfrm>
                <a:custGeom>
                  <a:avLst/>
                  <a:gdLst>
                    <a:gd name="connsiteX0" fmla="*/ 0 w 451650"/>
                    <a:gd name="connsiteY0" fmla="*/ 0 h 24428"/>
                    <a:gd name="connsiteX1" fmla="*/ 451651 w 451650"/>
                    <a:gd name="connsiteY1" fmla="*/ 0 h 24428"/>
                    <a:gd name="connsiteX2" fmla="*/ 451651 w 451650"/>
                    <a:gd name="connsiteY2" fmla="*/ 24429 h 24428"/>
                    <a:gd name="connsiteX3" fmla="*/ 0 w 451650"/>
                    <a:gd name="connsiteY3" fmla="*/ 24429 h 24428"/>
                  </a:gdLst>
                  <a:ahLst/>
                  <a:cxnLst>
                    <a:cxn ang="0">
                      <a:pos x="connsiteX0" y="connsiteY0"/>
                    </a:cxn>
                    <a:cxn ang="0">
                      <a:pos x="connsiteX1" y="connsiteY1"/>
                    </a:cxn>
                    <a:cxn ang="0">
                      <a:pos x="connsiteX2" y="connsiteY2"/>
                    </a:cxn>
                    <a:cxn ang="0">
                      <a:pos x="connsiteX3" y="connsiteY3"/>
                    </a:cxn>
                  </a:cxnLst>
                  <a:rect l="l" t="t" r="r" b="b"/>
                  <a:pathLst>
                    <a:path w="451650" h="24428">
                      <a:moveTo>
                        <a:pt x="0" y="0"/>
                      </a:moveTo>
                      <a:lnTo>
                        <a:pt x="451651" y="0"/>
                      </a:lnTo>
                      <a:lnTo>
                        <a:pt x="451651" y="24429"/>
                      </a:lnTo>
                      <a:lnTo>
                        <a:pt x="0" y="24429"/>
                      </a:lnTo>
                      <a:close/>
                    </a:path>
                  </a:pathLst>
                </a:custGeom>
                <a:solidFill>
                  <a:srgbClr val="FFFFFF"/>
                </a:solidFill>
                <a:ln w="0" cap="flat">
                  <a:noFill/>
                  <a:prstDash val="solid"/>
                  <a:miter/>
                </a:ln>
              </p:spPr>
              <p:txBody>
                <a:bodyPr rtlCol="0" anchor="ctr"/>
                <a:lstStyle/>
                <a:p>
                  <a:endParaRPr lang="en-US" noProof="0"/>
                </a:p>
              </p:txBody>
            </p:sp>
            <p:grpSp>
              <p:nvGrpSpPr>
                <p:cNvPr id="128" name="Graphic 83">
                  <a:extLst>
                    <a:ext uri="{FF2B5EF4-FFF2-40B4-BE49-F238E27FC236}">
                      <a16:creationId xmlns:a16="http://schemas.microsoft.com/office/drawing/2014/main" id="{99596EAD-1C1B-8298-66FA-5188DECF4B5B}"/>
                    </a:ext>
                  </a:extLst>
                </p:cNvPr>
                <p:cNvGrpSpPr/>
                <p:nvPr/>
              </p:nvGrpSpPr>
              <p:grpSpPr>
                <a:xfrm>
                  <a:off x="4619518" y="3019836"/>
                  <a:ext cx="157891" cy="157891"/>
                  <a:chOff x="4619518" y="3019836"/>
                  <a:chExt cx="157891" cy="157891"/>
                </a:xfrm>
                <a:solidFill>
                  <a:srgbClr val="FFFFFF"/>
                </a:solidFill>
              </p:grpSpPr>
              <p:sp>
                <p:nvSpPr>
                  <p:cNvPr id="130" name="Freeform: Shape 129">
                    <a:extLst>
                      <a:ext uri="{FF2B5EF4-FFF2-40B4-BE49-F238E27FC236}">
                        <a16:creationId xmlns:a16="http://schemas.microsoft.com/office/drawing/2014/main" id="{5CE491C3-806E-E7E6-0849-F6CD13A5D227}"/>
                      </a:ext>
                    </a:extLst>
                  </p:cNvPr>
                  <p:cNvSpPr/>
                  <p:nvPr/>
                </p:nvSpPr>
                <p:spPr>
                  <a:xfrm>
                    <a:off x="4634798"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8" y="127333"/>
                          <a:pt x="63667" y="127333"/>
                        </a:cubicBezTo>
                        <a:cubicBezTo>
                          <a:pt x="28504"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131" name="Freeform: Shape 130">
                    <a:extLst>
                      <a:ext uri="{FF2B5EF4-FFF2-40B4-BE49-F238E27FC236}">
                        <a16:creationId xmlns:a16="http://schemas.microsoft.com/office/drawing/2014/main" id="{F7E1F191-0617-C02B-B10F-E9480FBA034C}"/>
                      </a:ext>
                    </a:extLst>
                  </p:cNvPr>
                  <p:cNvSpPr/>
                  <p:nvPr/>
                </p:nvSpPr>
                <p:spPr>
                  <a:xfrm>
                    <a:off x="461951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1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1" y="52257"/>
                          <a:pt x="30541" y="78946"/>
                        </a:cubicBezTo>
                        <a:cubicBezTo>
                          <a:pt x="30541"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129" name="Freeform: Shape 128">
                  <a:extLst>
                    <a:ext uri="{FF2B5EF4-FFF2-40B4-BE49-F238E27FC236}">
                      <a16:creationId xmlns:a16="http://schemas.microsoft.com/office/drawing/2014/main" id="{74200D92-73DF-F06F-3B34-082AE65F87D1}"/>
                    </a:ext>
                  </a:extLst>
                </p:cNvPr>
                <p:cNvSpPr/>
                <p:nvPr/>
              </p:nvSpPr>
              <p:spPr>
                <a:xfrm>
                  <a:off x="467902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4" y="38876"/>
                        <a:pt x="19438" y="38876"/>
                      </a:cubicBezTo>
                      <a:cubicBezTo>
                        <a:pt x="8703" y="38876"/>
                        <a:pt x="0" y="30173"/>
                        <a:pt x="0" y="19438"/>
                      </a:cubicBezTo>
                      <a:cubicBezTo>
                        <a:pt x="0" y="8703"/>
                        <a:pt x="8703" y="0"/>
                        <a:pt x="19438" y="0"/>
                      </a:cubicBezTo>
                      <a:cubicBezTo>
                        <a:pt x="30174"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118" name="Graphic 83">
                <a:extLst>
                  <a:ext uri="{FF2B5EF4-FFF2-40B4-BE49-F238E27FC236}">
                    <a16:creationId xmlns:a16="http://schemas.microsoft.com/office/drawing/2014/main" id="{D537F0BD-A658-F8F1-BBF2-4C03A8B11054}"/>
                  </a:ext>
                </a:extLst>
              </p:cNvPr>
              <p:cNvGrpSpPr/>
              <p:nvPr/>
            </p:nvGrpSpPr>
            <p:grpSpPr>
              <a:xfrm>
                <a:off x="2894538" y="3019836"/>
                <a:ext cx="157891" cy="157891"/>
                <a:chOff x="2894538" y="3019836"/>
                <a:chExt cx="157891" cy="157891"/>
              </a:xfrm>
            </p:grpSpPr>
            <p:grpSp>
              <p:nvGrpSpPr>
                <p:cNvPr id="123" name="Graphic 83">
                  <a:extLst>
                    <a:ext uri="{FF2B5EF4-FFF2-40B4-BE49-F238E27FC236}">
                      <a16:creationId xmlns:a16="http://schemas.microsoft.com/office/drawing/2014/main" id="{D059E2E6-802B-0BAC-0B98-D1AE703780E4}"/>
                    </a:ext>
                  </a:extLst>
                </p:cNvPr>
                <p:cNvGrpSpPr/>
                <p:nvPr/>
              </p:nvGrpSpPr>
              <p:grpSpPr>
                <a:xfrm>
                  <a:off x="2894538" y="3019836"/>
                  <a:ext cx="157891" cy="157891"/>
                  <a:chOff x="2894538" y="3019836"/>
                  <a:chExt cx="157891" cy="157891"/>
                </a:xfrm>
                <a:solidFill>
                  <a:srgbClr val="FFFFFF"/>
                </a:solidFill>
              </p:grpSpPr>
              <p:sp>
                <p:nvSpPr>
                  <p:cNvPr id="125" name="Freeform: Shape 124">
                    <a:extLst>
                      <a:ext uri="{FF2B5EF4-FFF2-40B4-BE49-F238E27FC236}">
                        <a16:creationId xmlns:a16="http://schemas.microsoft.com/office/drawing/2014/main" id="{2CC690FF-C8B7-B43F-5F31-A5016F4C3DA2}"/>
                      </a:ext>
                    </a:extLst>
                  </p:cNvPr>
                  <p:cNvSpPr/>
                  <p:nvPr/>
                </p:nvSpPr>
                <p:spPr>
                  <a:xfrm>
                    <a:off x="2909817" y="3035115"/>
                    <a:ext cx="127332" cy="127332"/>
                  </a:xfrm>
                  <a:custGeom>
                    <a:avLst/>
                    <a:gdLst>
                      <a:gd name="connsiteX0" fmla="*/ 127333 w 127332"/>
                      <a:gd name="connsiteY0" fmla="*/ 63666 h 127332"/>
                      <a:gd name="connsiteX1" fmla="*/ 63667 w 127332"/>
                      <a:gd name="connsiteY1" fmla="*/ 127333 h 127332"/>
                      <a:gd name="connsiteX2" fmla="*/ 0 w 127332"/>
                      <a:gd name="connsiteY2" fmla="*/ 63667 h 127332"/>
                      <a:gd name="connsiteX3" fmla="*/ 63667 w 127332"/>
                      <a:gd name="connsiteY3" fmla="*/ 0 h 127332"/>
                      <a:gd name="connsiteX4" fmla="*/ 127333 w 127332"/>
                      <a:gd name="connsiteY4" fmla="*/ 63666 h 12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 h="127332">
                        <a:moveTo>
                          <a:pt x="127333" y="63666"/>
                        </a:moveTo>
                        <a:cubicBezTo>
                          <a:pt x="127333" y="98829"/>
                          <a:pt x="98829" y="127333"/>
                          <a:pt x="63667" y="127333"/>
                        </a:cubicBezTo>
                        <a:cubicBezTo>
                          <a:pt x="28505" y="127333"/>
                          <a:pt x="0" y="98829"/>
                          <a:pt x="0" y="63667"/>
                        </a:cubicBezTo>
                        <a:cubicBezTo>
                          <a:pt x="0" y="28504"/>
                          <a:pt x="28505" y="0"/>
                          <a:pt x="63667" y="0"/>
                        </a:cubicBezTo>
                        <a:cubicBezTo>
                          <a:pt x="98829" y="0"/>
                          <a:pt x="127333" y="28505"/>
                          <a:pt x="127333" y="63666"/>
                        </a:cubicBezTo>
                        <a:close/>
                      </a:path>
                    </a:pathLst>
                  </a:custGeom>
                  <a:solidFill>
                    <a:srgbClr val="FFFFFF"/>
                  </a:solidFill>
                  <a:ln w="0" cap="flat">
                    <a:noFill/>
                    <a:prstDash val="solid"/>
                    <a:miter/>
                  </a:ln>
                </p:spPr>
                <p:txBody>
                  <a:bodyPr rtlCol="0" anchor="ctr"/>
                  <a:lstStyle/>
                  <a:p>
                    <a:endParaRPr lang="en-US" noProof="0"/>
                  </a:p>
                </p:txBody>
              </p:sp>
              <p:sp>
                <p:nvSpPr>
                  <p:cNvPr id="126" name="Freeform: Shape 125">
                    <a:extLst>
                      <a:ext uri="{FF2B5EF4-FFF2-40B4-BE49-F238E27FC236}">
                        <a16:creationId xmlns:a16="http://schemas.microsoft.com/office/drawing/2014/main" id="{65EA2A7C-8D85-F71E-13FD-A0F68D8A95E4}"/>
                      </a:ext>
                    </a:extLst>
                  </p:cNvPr>
                  <p:cNvSpPr/>
                  <p:nvPr/>
                </p:nvSpPr>
                <p:spPr>
                  <a:xfrm>
                    <a:off x="2894538" y="3019836"/>
                    <a:ext cx="157891" cy="157891"/>
                  </a:xfrm>
                  <a:custGeom>
                    <a:avLst/>
                    <a:gdLst>
                      <a:gd name="connsiteX0" fmla="*/ 78946 w 157891"/>
                      <a:gd name="connsiteY0" fmla="*/ 157892 h 157891"/>
                      <a:gd name="connsiteX1" fmla="*/ 0 w 157891"/>
                      <a:gd name="connsiteY1" fmla="*/ 78946 h 157891"/>
                      <a:gd name="connsiteX2" fmla="*/ 78946 w 157891"/>
                      <a:gd name="connsiteY2" fmla="*/ 0 h 157891"/>
                      <a:gd name="connsiteX3" fmla="*/ 157892 w 157891"/>
                      <a:gd name="connsiteY3" fmla="*/ 78946 h 157891"/>
                      <a:gd name="connsiteX4" fmla="*/ 78946 w 157891"/>
                      <a:gd name="connsiteY4" fmla="*/ 157892 h 157891"/>
                      <a:gd name="connsiteX5" fmla="*/ 78946 w 157891"/>
                      <a:gd name="connsiteY5" fmla="*/ 30540 h 157891"/>
                      <a:gd name="connsiteX6" fmla="*/ 30540 w 157891"/>
                      <a:gd name="connsiteY6" fmla="*/ 78946 h 157891"/>
                      <a:gd name="connsiteX7" fmla="*/ 78946 w 157891"/>
                      <a:gd name="connsiteY7" fmla="*/ 127351 h 157891"/>
                      <a:gd name="connsiteX8" fmla="*/ 127351 w 157891"/>
                      <a:gd name="connsiteY8" fmla="*/ 78946 h 157891"/>
                      <a:gd name="connsiteX9" fmla="*/ 78946 w 157891"/>
                      <a:gd name="connsiteY9" fmla="*/ 30540 h 1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891" h="157891">
                        <a:moveTo>
                          <a:pt x="78946" y="157892"/>
                        </a:moveTo>
                        <a:cubicBezTo>
                          <a:pt x="35423" y="157892"/>
                          <a:pt x="0" y="122487"/>
                          <a:pt x="0" y="78946"/>
                        </a:cubicBezTo>
                        <a:cubicBezTo>
                          <a:pt x="0" y="35404"/>
                          <a:pt x="35405" y="0"/>
                          <a:pt x="78946" y="0"/>
                        </a:cubicBezTo>
                        <a:cubicBezTo>
                          <a:pt x="122487" y="0"/>
                          <a:pt x="157892" y="35404"/>
                          <a:pt x="157892" y="78946"/>
                        </a:cubicBezTo>
                        <a:cubicBezTo>
                          <a:pt x="157892" y="122487"/>
                          <a:pt x="122487" y="157892"/>
                          <a:pt x="78946" y="157892"/>
                        </a:cubicBezTo>
                        <a:close/>
                        <a:moveTo>
                          <a:pt x="78946" y="30540"/>
                        </a:moveTo>
                        <a:cubicBezTo>
                          <a:pt x="52257" y="30540"/>
                          <a:pt x="30540" y="52257"/>
                          <a:pt x="30540" y="78946"/>
                        </a:cubicBezTo>
                        <a:cubicBezTo>
                          <a:pt x="30540" y="105635"/>
                          <a:pt x="52257" y="127351"/>
                          <a:pt x="78946" y="127351"/>
                        </a:cubicBezTo>
                        <a:cubicBezTo>
                          <a:pt x="105635" y="127351"/>
                          <a:pt x="127351" y="105635"/>
                          <a:pt x="127351" y="78946"/>
                        </a:cubicBezTo>
                        <a:cubicBezTo>
                          <a:pt x="127351" y="52257"/>
                          <a:pt x="105635" y="30540"/>
                          <a:pt x="78946" y="30540"/>
                        </a:cubicBezTo>
                        <a:close/>
                      </a:path>
                    </a:pathLst>
                  </a:custGeom>
                  <a:solidFill>
                    <a:srgbClr val="FFFFFF"/>
                  </a:solidFill>
                  <a:ln w="0" cap="flat">
                    <a:noFill/>
                    <a:prstDash val="solid"/>
                    <a:miter/>
                  </a:ln>
                </p:spPr>
                <p:txBody>
                  <a:bodyPr rtlCol="0" anchor="ctr"/>
                  <a:lstStyle/>
                  <a:p>
                    <a:endParaRPr lang="en-US" noProof="0"/>
                  </a:p>
                </p:txBody>
              </p:sp>
            </p:grpSp>
            <p:sp>
              <p:nvSpPr>
                <p:cNvPr id="124" name="Freeform: Shape 123">
                  <a:extLst>
                    <a:ext uri="{FF2B5EF4-FFF2-40B4-BE49-F238E27FC236}">
                      <a16:creationId xmlns:a16="http://schemas.microsoft.com/office/drawing/2014/main" id="{4012C57B-2294-EBEF-3F69-FFD46485E89E}"/>
                    </a:ext>
                  </a:extLst>
                </p:cNvPr>
                <p:cNvSpPr/>
                <p:nvPr/>
              </p:nvSpPr>
              <p:spPr>
                <a:xfrm>
                  <a:off x="2954046" y="3079343"/>
                  <a:ext cx="38876" cy="38876"/>
                </a:xfrm>
                <a:custGeom>
                  <a:avLst/>
                  <a:gdLst>
                    <a:gd name="connsiteX0" fmla="*/ 38876 w 38876"/>
                    <a:gd name="connsiteY0" fmla="*/ 19438 h 38876"/>
                    <a:gd name="connsiteX1" fmla="*/ 19438 w 38876"/>
                    <a:gd name="connsiteY1" fmla="*/ 38876 h 38876"/>
                    <a:gd name="connsiteX2" fmla="*/ 0 w 38876"/>
                    <a:gd name="connsiteY2" fmla="*/ 19438 h 38876"/>
                    <a:gd name="connsiteX3" fmla="*/ 19438 w 38876"/>
                    <a:gd name="connsiteY3" fmla="*/ 0 h 38876"/>
                    <a:gd name="connsiteX4" fmla="*/ 38876 w 38876"/>
                    <a:gd name="connsiteY4" fmla="*/ 19438 h 3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6" h="38876">
                      <a:moveTo>
                        <a:pt x="38876" y="19438"/>
                      </a:moveTo>
                      <a:cubicBezTo>
                        <a:pt x="38876" y="30173"/>
                        <a:pt x="30173" y="38876"/>
                        <a:pt x="19438" y="38876"/>
                      </a:cubicBezTo>
                      <a:cubicBezTo>
                        <a:pt x="8703" y="38876"/>
                        <a:pt x="0" y="30173"/>
                        <a:pt x="0" y="19438"/>
                      </a:cubicBezTo>
                      <a:cubicBezTo>
                        <a:pt x="0" y="8703"/>
                        <a:pt x="8703" y="0"/>
                        <a:pt x="19438" y="0"/>
                      </a:cubicBezTo>
                      <a:cubicBezTo>
                        <a:pt x="30173" y="0"/>
                        <a:pt x="38876" y="8703"/>
                        <a:pt x="38876" y="19438"/>
                      </a:cubicBezTo>
                      <a:close/>
                    </a:path>
                  </a:pathLst>
                </a:custGeom>
                <a:solidFill>
                  <a:srgbClr val="009FDB"/>
                </a:solidFill>
                <a:ln w="0" cap="flat">
                  <a:noFill/>
                  <a:prstDash val="solid"/>
                  <a:miter/>
                </a:ln>
              </p:spPr>
              <p:txBody>
                <a:bodyPr rtlCol="0" anchor="ctr"/>
                <a:lstStyle/>
                <a:p>
                  <a:endParaRPr lang="en-US" noProof="0"/>
                </a:p>
              </p:txBody>
            </p:sp>
          </p:grpSp>
          <p:grpSp>
            <p:nvGrpSpPr>
              <p:cNvPr id="119" name="Graphic 83">
                <a:extLst>
                  <a:ext uri="{FF2B5EF4-FFF2-40B4-BE49-F238E27FC236}">
                    <a16:creationId xmlns:a16="http://schemas.microsoft.com/office/drawing/2014/main" id="{6443FAD5-A87F-5000-E7FE-1832715B71ED}"/>
                  </a:ext>
                </a:extLst>
              </p:cNvPr>
              <p:cNvGrpSpPr/>
              <p:nvPr/>
            </p:nvGrpSpPr>
            <p:grpSpPr>
              <a:xfrm>
                <a:off x="3153489" y="2416297"/>
                <a:ext cx="1364969" cy="1484833"/>
                <a:chOff x="3153489" y="2416297"/>
                <a:chExt cx="1364969" cy="1484833"/>
              </a:xfrm>
              <a:solidFill>
                <a:srgbClr val="FFFFFF"/>
              </a:solidFill>
            </p:grpSpPr>
            <p:sp>
              <p:nvSpPr>
                <p:cNvPr id="120" name="Freeform: Shape 119">
                  <a:extLst>
                    <a:ext uri="{FF2B5EF4-FFF2-40B4-BE49-F238E27FC236}">
                      <a16:creationId xmlns:a16="http://schemas.microsoft.com/office/drawing/2014/main" id="{D83E58D4-88B4-9F7C-36C3-91946C9EA3D7}"/>
                    </a:ext>
                  </a:extLst>
                </p:cNvPr>
                <p:cNvSpPr/>
                <p:nvPr/>
              </p:nvSpPr>
              <p:spPr>
                <a:xfrm>
                  <a:off x="3153489" y="2416297"/>
                  <a:ext cx="1364969" cy="1364968"/>
                </a:xfrm>
                <a:custGeom>
                  <a:avLst/>
                  <a:gdLst>
                    <a:gd name="connsiteX0" fmla="*/ 1364969 w 1364969"/>
                    <a:gd name="connsiteY0" fmla="*/ 682484 h 1364968"/>
                    <a:gd name="connsiteX1" fmla="*/ 682485 w 1364969"/>
                    <a:gd name="connsiteY1" fmla="*/ 1364969 h 1364968"/>
                    <a:gd name="connsiteX2" fmla="*/ 0 w 1364969"/>
                    <a:gd name="connsiteY2" fmla="*/ 682484 h 1364968"/>
                    <a:gd name="connsiteX3" fmla="*/ 682485 w 1364969"/>
                    <a:gd name="connsiteY3" fmla="*/ 0 h 1364968"/>
                    <a:gd name="connsiteX4" fmla="*/ 1364969 w 1364969"/>
                    <a:gd name="connsiteY4" fmla="*/ 682484 h 136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969" h="1364968">
                      <a:moveTo>
                        <a:pt x="1364969" y="682484"/>
                      </a:moveTo>
                      <a:cubicBezTo>
                        <a:pt x="1364969" y="1059410"/>
                        <a:pt x="1059411" y="1364969"/>
                        <a:pt x="682485" y="1364969"/>
                      </a:cubicBezTo>
                      <a:cubicBezTo>
                        <a:pt x="305559" y="1364969"/>
                        <a:pt x="0" y="1059410"/>
                        <a:pt x="0" y="682484"/>
                      </a:cubicBezTo>
                      <a:cubicBezTo>
                        <a:pt x="0" y="305559"/>
                        <a:pt x="305559" y="0"/>
                        <a:pt x="682485" y="0"/>
                      </a:cubicBezTo>
                      <a:cubicBezTo>
                        <a:pt x="1059411" y="0"/>
                        <a:pt x="1364969" y="305559"/>
                        <a:pt x="1364969" y="682484"/>
                      </a:cubicBezTo>
                      <a:close/>
                    </a:path>
                  </a:pathLst>
                </a:custGeom>
                <a:solidFill>
                  <a:srgbClr val="FFFFFF"/>
                </a:solidFill>
                <a:ln w="0" cap="flat">
                  <a:noFill/>
                  <a:prstDash val="solid"/>
                  <a:miter/>
                </a:ln>
              </p:spPr>
              <p:txBody>
                <a:bodyPr rtlCol="0" anchor="ctr"/>
                <a:lstStyle/>
                <a:p>
                  <a:endParaRPr lang="en-US" noProof="0"/>
                </a:p>
              </p:txBody>
            </p:sp>
            <p:sp>
              <p:nvSpPr>
                <p:cNvPr id="121" name="Freeform: Shape 120">
                  <a:extLst>
                    <a:ext uri="{FF2B5EF4-FFF2-40B4-BE49-F238E27FC236}">
                      <a16:creationId xmlns:a16="http://schemas.microsoft.com/office/drawing/2014/main" id="{B6D06A74-B717-37DD-ED29-18F6B7510BA7}"/>
                    </a:ext>
                  </a:extLst>
                </p:cNvPr>
                <p:cNvSpPr/>
                <p:nvPr/>
              </p:nvSpPr>
              <p:spPr>
                <a:xfrm>
                  <a:off x="3699980" y="3737797"/>
                  <a:ext cx="272006" cy="163334"/>
                </a:xfrm>
                <a:custGeom>
                  <a:avLst/>
                  <a:gdLst>
                    <a:gd name="connsiteX0" fmla="*/ 135994 w 272006"/>
                    <a:gd name="connsiteY0" fmla="*/ 163334 h 163334"/>
                    <a:gd name="connsiteX1" fmla="*/ 0 w 272006"/>
                    <a:gd name="connsiteY1" fmla="*/ 0 h 163334"/>
                    <a:gd name="connsiteX2" fmla="*/ 272006 w 272006"/>
                    <a:gd name="connsiteY2" fmla="*/ 0 h 163334"/>
                    <a:gd name="connsiteX3" fmla="*/ 135994 w 272006"/>
                    <a:gd name="connsiteY3" fmla="*/ 163334 h 163334"/>
                  </a:gdLst>
                  <a:ahLst/>
                  <a:cxnLst>
                    <a:cxn ang="0">
                      <a:pos x="connsiteX0" y="connsiteY0"/>
                    </a:cxn>
                    <a:cxn ang="0">
                      <a:pos x="connsiteX1" y="connsiteY1"/>
                    </a:cxn>
                    <a:cxn ang="0">
                      <a:pos x="connsiteX2" y="connsiteY2"/>
                    </a:cxn>
                    <a:cxn ang="0">
                      <a:pos x="connsiteX3" y="connsiteY3"/>
                    </a:cxn>
                  </a:cxnLst>
                  <a:rect l="l" t="t" r="r" b="b"/>
                  <a:pathLst>
                    <a:path w="272006" h="163334">
                      <a:moveTo>
                        <a:pt x="135994" y="163334"/>
                      </a:moveTo>
                      <a:lnTo>
                        <a:pt x="0" y="0"/>
                      </a:lnTo>
                      <a:lnTo>
                        <a:pt x="272006" y="0"/>
                      </a:lnTo>
                      <a:lnTo>
                        <a:pt x="135994" y="163334"/>
                      </a:lnTo>
                      <a:close/>
                    </a:path>
                  </a:pathLst>
                </a:custGeom>
                <a:solidFill>
                  <a:srgbClr val="FFFFFF"/>
                </a:solidFill>
                <a:ln w="0" cap="flat">
                  <a:noFill/>
                  <a:prstDash val="solid"/>
                  <a:miter/>
                </a:ln>
              </p:spPr>
              <p:txBody>
                <a:bodyPr rtlCol="0" anchor="ctr"/>
                <a:lstStyle/>
                <a:p>
                  <a:endParaRPr lang="en-US" noProof="0"/>
                </a:p>
              </p:txBody>
            </p:sp>
            <p:sp>
              <p:nvSpPr>
                <p:cNvPr id="122" name="Freeform: Shape 121">
                  <a:extLst>
                    <a:ext uri="{FF2B5EF4-FFF2-40B4-BE49-F238E27FC236}">
                      <a16:creationId xmlns:a16="http://schemas.microsoft.com/office/drawing/2014/main" id="{D1A771E5-1C7A-1A4F-26D6-681E90082C52}"/>
                    </a:ext>
                  </a:extLst>
                </p:cNvPr>
                <p:cNvSpPr/>
                <p:nvPr/>
              </p:nvSpPr>
              <p:spPr>
                <a:xfrm>
                  <a:off x="3270787" y="2533594"/>
                  <a:ext cx="1130374" cy="1130373"/>
                </a:xfrm>
                <a:custGeom>
                  <a:avLst/>
                  <a:gdLst>
                    <a:gd name="connsiteX0" fmla="*/ 1130374 w 1130374"/>
                    <a:gd name="connsiteY0" fmla="*/ 565187 h 1130373"/>
                    <a:gd name="connsiteX1" fmla="*/ 565187 w 1130374"/>
                    <a:gd name="connsiteY1" fmla="*/ 1130374 h 1130373"/>
                    <a:gd name="connsiteX2" fmla="*/ 0 w 1130374"/>
                    <a:gd name="connsiteY2" fmla="*/ 565187 h 1130373"/>
                    <a:gd name="connsiteX3" fmla="*/ 565187 w 1130374"/>
                    <a:gd name="connsiteY3" fmla="*/ 0 h 1130373"/>
                    <a:gd name="connsiteX4" fmla="*/ 1130374 w 1130374"/>
                    <a:gd name="connsiteY4" fmla="*/ 565187 h 113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74" h="1130373">
                      <a:moveTo>
                        <a:pt x="1130374" y="565187"/>
                      </a:moveTo>
                      <a:cubicBezTo>
                        <a:pt x="1130374" y="877331"/>
                        <a:pt x="877331" y="1130374"/>
                        <a:pt x="565187" y="1130374"/>
                      </a:cubicBezTo>
                      <a:cubicBezTo>
                        <a:pt x="253043" y="1130374"/>
                        <a:pt x="0" y="877331"/>
                        <a:pt x="0" y="565187"/>
                      </a:cubicBezTo>
                      <a:cubicBezTo>
                        <a:pt x="0" y="253043"/>
                        <a:pt x="253043" y="0"/>
                        <a:pt x="565187" y="0"/>
                      </a:cubicBezTo>
                      <a:cubicBezTo>
                        <a:pt x="877331" y="0"/>
                        <a:pt x="1130374" y="253043"/>
                        <a:pt x="1130374" y="565187"/>
                      </a:cubicBezTo>
                      <a:close/>
                    </a:path>
                  </a:pathLst>
                </a:custGeom>
                <a:solidFill>
                  <a:srgbClr val="FFFFFF"/>
                </a:solidFill>
                <a:ln w="0" cap="flat">
                  <a:noFill/>
                  <a:prstDash val="solid"/>
                  <a:miter/>
                </a:ln>
              </p:spPr>
              <p:txBody>
                <a:bodyPr rtlCol="0" anchor="ctr"/>
                <a:lstStyle/>
                <a:p>
                  <a:endParaRPr lang="en-US" noProof="0"/>
                </a:p>
              </p:txBody>
            </p:sp>
          </p:grpSp>
        </p:grpSp>
        <p:sp>
          <p:nvSpPr>
            <p:cNvPr id="115" name="Freeform: Shape 114">
              <a:extLst>
                <a:ext uri="{FF2B5EF4-FFF2-40B4-BE49-F238E27FC236}">
                  <a16:creationId xmlns:a16="http://schemas.microsoft.com/office/drawing/2014/main" id="{27CA75C7-172F-EC43-C3CF-E6FD61E86F80}"/>
                </a:ext>
              </a:extLst>
            </p:cNvPr>
            <p:cNvSpPr/>
            <p:nvPr/>
          </p:nvSpPr>
          <p:spPr>
            <a:xfrm>
              <a:off x="3701580" y="2689756"/>
              <a:ext cx="1069989" cy="1069989"/>
            </a:xfrm>
            <a:custGeom>
              <a:avLst/>
              <a:gdLst>
                <a:gd name="connsiteX0" fmla="*/ 1163537 w 1163536"/>
                <a:gd name="connsiteY0" fmla="*/ 581768 h 1163536"/>
                <a:gd name="connsiteX1" fmla="*/ 581768 w 1163536"/>
                <a:gd name="connsiteY1" fmla="*/ 1163536 h 1163536"/>
                <a:gd name="connsiteX2" fmla="*/ 0 w 1163536"/>
                <a:gd name="connsiteY2" fmla="*/ 581768 h 1163536"/>
                <a:gd name="connsiteX3" fmla="*/ 581768 w 1163536"/>
                <a:gd name="connsiteY3" fmla="*/ 0 h 1163536"/>
                <a:gd name="connsiteX4" fmla="*/ 1163537 w 1163536"/>
                <a:gd name="connsiteY4" fmla="*/ 581768 h 1163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536" h="1163536">
                  <a:moveTo>
                    <a:pt x="1163537" y="581768"/>
                  </a:moveTo>
                  <a:cubicBezTo>
                    <a:pt x="1163537" y="903070"/>
                    <a:pt x="903070" y="1163536"/>
                    <a:pt x="581768" y="1163536"/>
                  </a:cubicBezTo>
                  <a:cubicBezTo>
                    <a:pt x="260467" y="1163536"/>
                    <a:pt x="0" y="903070"/>
                    <a:pt x="0" y="581768"/>
                  </a:cubicBezTo>
                  <a:cubicBezTo>
                    <a:pt x="0" y="260466"/>
                    <a:pt x="260467" y="0"/>
                    <a:pt x="581768" y="0"/>
                  </a:cubicBezTo>
                  <a:cubicBezTo>
                    <a:pt x="903070" y="0"/>
                    <a:pt x="1163537" y="260466"/>
                    <a:pt x="1163537" y="581768"/>
                  </a:cubicBezTo>
                  <a:close/>
                </a:path>
              </a:pathLst>
            </a:custGeom>
            <a:solidFill>
              <a:srgbClr val="FFFFFF"/>
            </a:solidFill>
            <a:ln w="0" cap="flat">
              <a:noFill/>
              <a:prstDash val="solid"/>
              <a:miter/>
            </a:ln>
          </p:spPr>
          <p:txBody>
            <a:bodyPr rtlCol="0" anchor="ctr"/>
            <a:lstStyle/>
            <a:p>
              <a:endParaRPr lang="en-US" noProof="0"/>
            </a:p>
          </p:txBody>
        </p:sp>
      </p:grpSp>
      <p:sp>
        <p:nvSpPr>
          <p:cNvPr id="137" name="TextBox 136">
            <a:extLst>
              <a:ext uri="{FF2B5EF4-FFF2-40B4-BE49-F238E27FC236}">
                <a16:creationId xmlns:a16="http://schemas.microsoft.com/office/drawing/2014/main" id="{D7013B41-FD58-7555-D720-32F6682C666E}"/>
              </a:ext>
            </a:extLst>
          </p:cNvPr>
          <p:cNvSpPr txBox="1"/>
          <p:nvPr/>
        </p:nvSpPr>
        <p:spPr>
          <a:xfrm>
            <a:off x="8779907" y="3229605"/>
            <a:ext cx="1971610" cy="276999"/>
          </a:xfrm>
          <a:prstGeom prst="rect">
            <a:avLst/>
          </a:prstGeom>
          <a:noFill/>
        </p:spPr>
        <p:txBody>
          <a:bodyPr wrap="square" lIns="0" tIns="0" rIns="0" bIns="0" anchor="t" anchorCtr="0">
            <a:spAutoFit/>
          </a:bodyPr>
          <a:lstStyle/>
          <a:p>
            <a:pPr algn="ctr"/>
            <a:r>
              <a:rPr lang="en-US">
                <a:solidFill>
                  <a:schemeClr val="bg1"/>
                </a:solidFill>
                <a:latin typeface="ATT Aleck Sans Medium" panose="020B0603020203020204" pitchFamily="34" charset="0"/>
                <a:cs typeface="ATT Aleck Sans Medium" panose="020B0603020203020204" pitchFamily="34" charset="0"/>
              </a:rPr>
              <a:t>3 closed deals</a:t>
            </a:r>
          </a:p>
        </p:txBody>
      </p:sp>
      <p:pic>
        <p:nvPicPr>
          <p:cNvPr id="138" name="Graphic 137">
            <a:extLst>
              <a:ext uri="{FF2B5EF4-FFF2-40B4-BE49-F238E27FC236}">
                <a16:creationId xmlns:a16="http://schemas.microsoft.com/office/drawing/2014/main" id="{929D549F-6EF4-1517-2A60-F1D56A7791A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12628" y="1949919"/>
            <a:ext cx="685800" cy="685800"/>
          </a:xfrm>
          <a:prstGeom prst="rect">
            <a:avLst/>
          </a:prstGeom>
        </p:spPr>
      </p:pic>
      <p:sp>
        <p:nvSpPr>
          <p:cNvPr id="142" name="TextBox 141">
            <a:extLst>
              <a:ext uri="{FF2B5EF4-FFF2-40B4-BE49-F238E27FC236}">
                <a16:creationId xmlns:a16="http://schemas.microsoft.com/office/drawing/2014/main" id="{33214031-550F-C47A-1764-30048B6AA00C}"/>
              </a:ext>
            </a:extLst>
          </p:cNvPr>
          <p:cNvSpPr txBox="1"/>
          <p:nvPr/>
        </p:nvSpPr>
        <p:spPr>
          <a:xfrm>
            <a:off x="661882" y="3942372"/>
            <a:ext cx="6236676" cy="2062103"/>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effectLst/>
                <a:uLnTx/>
                <a:uFillTx/>
                <a:latin typeface="ATT Aleck Sans" panose="020B0503020203020204" pitchFamily="34" charset="0"/>
              </a:rPr>
              <a:t>Instructions:</a:t>
            </a:r>
          </a:p>
          <a:p>
            <a:pPr marL="216000" indent="-216000">
              <a:spcBef>
                <a:spcPts val="600"/>
              </a:spcBef>
              <a:spcAft>
                <a:spcPts val="600"/>
              </a:spcAft>
            </a:pPr>
            <a:r>
              <a:rPr lang="en-US" sz="1800">
                <a:latin typeface="ATT Aleck Sans" panose="020B0503020203020204" pitchFamily="34" charset="0"/>
              </a:rPr>
              <a:t>Calculate the conversion rate as a group.</a:t>
            </a:r>
          </a:p>
          <a:p>
            <a:pPr marL="216000" indent="-216000">
              <a:spcBef>
                <a:spcPts val="600"/>
              </a:spcBef>
              <a:spcAft>
                <a:spcPts val="600"/>
              </a:spcAft>
            </a:pPr>
            <a:r>
              <a:rPr lang="en-US" sz="1800">
                <a:latin typeface="ATT Aleck Sans" panose="020B0503020203020204" pitchFamily="34" charset="0"/>
              </a:rPr>
              <a:t>Calculate the win rate based on the pipeline numbers.</a:t>
            </a:r>
          </a:p>
          <a:p>
            <a:pPr marL="216000" indent="-216000">
              <a:spcBef>
                <a:spcPts val="600"/>
              </a:spcBef>
              <a:spcAft>
                <a:spcPts val="600"/>
              </a:spcAft>
            </a:pPr>
            <a:r>
              <a:rPr lang="en-US" sz="1800">
                <a:latin typeface="ATT Aleck Sans" panose="020B0503020203020204" pitchFamily="34" charset="0"/>
              </a:rPr>
              <a:t>Identify one insight these ratios reveal.</a:t>
            </a:r>
          </a:p>
          <a:p>
            <a:pPr marL="216000" indent="-216000">
              <a:spcBef>
                <a:spcPts val="600"/>
              </a:spcBef>
              <a:spcAft>
                <a:spcPts val="600"/>
              </a:spcAft>
            </a:pPr>
            <a:r>
              <a:rPr lang="en-US" sz="1800">
                <a:latin typeface="ATT Aleck Sans" panose="020B0503020203020204" pitchFamily="34" charset="0"/>
              </a:rPr>
              <a:t>Post your group’s results in the chat.</a:t>
            </a:r>
          </a:p>
        </p:txBody>
      </p:sp>
      <p:pic>
        <p:nvPicPr>
          <p:cNvPr id="18" name="Graphic 17">
            <a:extLst>
              <a:ext uri="{FF2B5EF4-FFF2-40B4-BE49-F238E27FC236}">
                <a16:creationId xmlns:a16="http://schemas.microsoft.com/office/drawing/2014/main" id="{6AE25035-3404-572E-D4F7-81DB10CE92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15541" y="1926002"/>
            <a:ext cx="685800" cy="685800"/>
          </a:xfrm>
          <a:prstGeom prst="rect">
            <a:avLst/>
          </a:prstGeom>
        </p:spPr>
      </p:pic>
      <p:pic>
        <p:nvPicPr>
          <p:cNvPr id="30" name="Graphic 29">
            <a:extLst>
              <a:ext uri="{FF2B5EF4-FFF2-40B4-BE49-F238E27FC236}">
                <a16:creationId xmlns:a16="http://schemas.microsoft.com/office/drawing/2014/main" id="{7B6A3A7D-1026-3799-62A6-F197B8E0B80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68374" y="1892719"/>
            <a:ext cx="723098" cy="723098"/>
          </a:xfrm>
          <a:prstGeom prst="rect">
            <a:avLst/>
          </a:prstGeom>
        </p:spPr>
      </p:pic>
      <p:pic>
        <p:nvPicPr>
          <p:cNvPr id="9" name="Graphic 8">
            <a:extLst>
              <a:ext uri="{FF2B5EF4-FFF2-40B4-BE49-F238E27FC236}">
                <a16:creationId xmlns:a16="http://schemas.microsoft.com/office/drawing/2014/main" id="{8016D704-2495-26CF-49BB-10B14E8772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01805" y="1877479"/>
            <a:ext cx="782845" cy="782845"/>
          </a:xfrm>
          <a:prstGeom prst="rect">
            <a:avLst/>
          </a:prstGeom>
        </p:spPr>
      </p:pic>
    </p:spTree>
    <p:extLst>
      <p:ext uri="{BB962C8B-B14F-4D97-AF65-F5344CB8AC3E}">
        <p14:creationId xmlns:p14="http://schemas.microsoft.com/office/powerpoint/2010/main" val="5180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animEffect transition="in" filter="fade">
                                      <p:cBhvr>
                                        <p:cTn id="7" dur="500"/>
                                        <p:tgtEl>
                                          <p:spTgt spid="1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4DA8-4446-D1BE-E1DC-A2D67A6CA016}"/>
              </a:ext>
            </a:extLst>
          </p:cNvPr>
          <p:cNvSpPr>
            <a:spLocks noGrp="1"/>
          </p:cNvSpPr>
          <p:nvPr>
            <p:ph type="title"/>
          </p:nvPr>
        </p:nvSpPr>
        <p:spPr/>
        <p:txBody>
          <a:bodyPr vert="horz" lIns="0" tIns="45720" rIns="91440" bIns="45720" rtlCol="0" anchor="t">
            <a:normAutofit/>
          </a:bodyPr>
          <a:lstStyle/>
          <a:p>
            <a:r>
              <a:rPr lang="en-US"/>
              <a:t>Activity: The pipeline metrics challenge</a:t>
            </a:r>
          </a:p>
        </p:txBody>
      </p:sp>
      <p:sp>
        <p:nvSpPr>
          <p:cNvPr id="3" name="TextBox 2">
            <a:extLst>
              <a:ext uri="{FF2B5EF4-FFF2-40B4-BE49-F238E27FC236}">
                <a16:creationId xmlns:a16="http://schemas.microsoft.com/office/drawing/2014/main" id="{29348015-13CC-4E59-FEEB-D4E4FDFD439E}"/>
              </a:ext>
            </a:extLst>
          </p:cNvPr>
          <p:cNvSpPr txBox="1"/>
          <p:nvPr/>
        </p:nvSpPr>
        <p:spPr>
          <a:xfrm>
            <a:off x="523113" y="1964150"/>
            <a:ext cx="2844201" cy="3236784"/>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dirty="0">
                <a:ln>
                  <a:noFill/>
                </a:ln>
                <a:effectLst/>
                <a:uLnTx/>
                <a:uFillTx/>
                <a:latin typeface="ATT Aleck Sans" panose="020B0503020203020204" pitchFamily="34" charset="0"/>
              </a:rPr>
              <a:t>Instructions: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800" b="1" i="0" u="none" strike="noStrike" kern="100" cap="none" spc="0" normalizeH="0" baseline="0" noProof="0" dirty="0">
              <a:ln>
                <a:noFill/>
              </a:ln>
              <a:effectLst/>
              <a:uLnTx/>
              <a:uFillTx/>
              <a:latin typeface="ATT Aleck Sans" panose="020B0503020203020204" pitchFamily="34" charset="0"/>
            </a:endParaRPr>
          </a:p>
          <a:p>
            <a:pPr marL="216000" indent="-216000">
              <a:spcBef>
                <a:spcPts val="1000"/>
              </a:spcBef>
              <a:spcAft>
                <a:spcPts val="600"/>
              </a:spcAft>
            </a:pPr>
            <a:r>
              <a:rPr lang="en-US" sz="1800" dirty="0">
                <a:latin typeface="ATT Aleck Sans" panose="020B0503020203020204" pitchFamily="34" charset="0"/>
              </a:rPr>
              <a:t>Review the data table.</a:t>
            </a:r>
          </a:p>
          <a:p>
            <a:pPr marL="216000" indent="-216000">
              <a:spcBef>
                <a:spcPts val="1000"/>
              </a:spcBef>
              <a:spcAft>
                <a:spcPts val="600"/>
              </a:spcAft>
            </a:pPr>
            <a:r>
              <a:rPr lang="en-US" sz="1800" dirty="0">
                <a:latin typeface="ATT Aleck Sans" panose="020B0503020203020204" pitchFamily="34" charset="0"/>
              </a:rPr>
              <a:t>Calculate conversion rate and weekly revenue.</a:t>
            </a:r>
          </a:p>
          <a:p>
            <a:pPr marL="216000" indent="-216000">
              <a:spcBef>
                <a:spcPts val="1000"/>
              </a:spcBef>
              <a:spcAft>
                <a:spcPts val="600"/>
              </a:spcAft>
            </a:pPr>
            <a:r>
              <a:rPr lang="en-US" sz="1800" dirty="0">
                <a:latin typeface="ATT Aleck Sans" panose="020B0503020203020204" pitchFamily="34" charset="0"/>
              </a:rPr>
              <a:t>Identify the strongest week and why.</a:t>
            </a:r>
          </a:p>
          <a:p>
            <a:pPr marL="216000" indent="-216000">
              <a:spcBef>
                <a:spcPts val="1000"/>
              </a:spcBef>
              <a:spcAft>
                <a:spcPts val="600"/>
              </a:spcAft>
            </a:pPr>
            <a:r>
              <a:rPr lang="en-US" sz="1800" dirty="0">
                <a:latin typeface="ATT Aleck Sans" panose="020B0503020203020204" pitchFamily="34" charset="0"/>
              </a:rPr>
              <a:t>Share insights in chat.</a:t>
            </a:r>
          </a:p>
        </p:txBody>
      </p:sp>
      <p:grpSp>
        <p:nvGrpSpPr>
          <p:cNvPr id="57" name="Group 56">
            <a:extLst>
              <a:ext uri="{FF2B5EF4-FFF2-40B4-BE49-F238E27FC236}">
                <a16:creationId xmlns:a16="http://schemas.microsoft.com/office/drawing/2014/main" id="{F09B9403-EC7A-708C-8724-E0213B3E8067}"/>
              </a:ext>
            </a:extLst>
          </p:cNvPr>
          <p:cNvGrpSpPr/>
          <p:nvPr/>
        </p:nvGrpSpPr>
        <p:grpSpPr>
          <a:xfrm>
            <a:off x="4212162" y="1960973"/>
            <a:ext cx="7424928" cy="3240854"/>
            <a:chOff x="3601510" y="1632086"/>
            <a:chExt cx="7424928" cy="3240854"/>
          </a:xfrm>
        </p:grpSpPr>
        <p:sp>
          <p:nvSpPr>
            <p:cNvPr id="5" name="TextBox 4">
              <a:extLst>
                <a:ext uri="{FF2B5EF4-FFF2-40B4-BE49-F238E27FC236}">
                  <a16:creationId xmlns:a16="http://schemas.microsoft.com/office/drawing/2014/main" id="{23B20E37-17DB-AD3C-C161-62BE2B1118BD}"/>
                </a:ext>
              </a:extLst>
            </p:cNvPr>
            <p:cNvSpPr txBox="1"/>
            <p:nvPr/>
          </p:nvSpPr>
          <p:spPr>
            <a:xfrm>
              <a:off x="3601510" y="1632086"/>
              <a:ext cx="7424928" cy="3240854"/>
            </a:xfrm>
            <a:prstGeom prst="roundRect">
              <a:avLst>
                <a:gd name="adj" fmla="val 3774"/>
              </a:avLst>
            </a:prstGeom>
            <a:ln w="3175">
              <a:solidFill>
                <a:schemeClr val="bg1">
                  <a:alpha val="99000"/>
                </a:schemeClr>
              </a:solidFill>
            </a:ln>
          </p:spPr>
          <p:style>
            <a:lnRef idx="2">
              <a:schemeClr val="accent1"/>
            </a:lnRef>
            <a:fillRef idx="0">
              <a:schemeClr val="accent1"/>
            </a:fillRef>
            <a:effectRef idx="1">
              <a:schemeClr val="accent1"/>
            </a:effectRef>
            <a:fontRef idx="minor">
              <a:schemeClr val="tx1"/>
            </a:fontRef>
          </p:style>
          <p:txBody>
            <a:bodyPr wrap="square" tIns="108000" bIns="108000">
              <a:noAutofit/>
            </a:bodyPr>
            <a:lstStyle/>
            <a:p>
              <a:pPr algn="ctr">
                <a:spcBef>
                  <a:spcPct val="0"/>
                </a:spcBef>
              </a:pPr>
              <a:endParaRPr lang="en-US" b="1" kern="100" noProof="0">
                <a:latin typeface="ATT Aleck Sans" panose="020B0503020203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8C32A92A-98A1-5007-60F6-A0DC11FBEABF}"/>
                </a:ext>
              </a:extLst>
            </p:cNvPr>
            <p:cNvSpPr txBox="1"/>
            <p:nvPr/>
          </p:nvSpPr>
          <p:spPr>
            <a:xfrm>
              <a:off x="3684339" y="1698898"/>
              <a:ext cx="2370205" cy="547779"/>
            </a:xfrm>
            <a:prstGeom prst="roundRect">
              <a:avLst/>
            </a:prstGeom>
            <a:solidFill>
              <a:srgbClr val="49EEDC"/>
            </a:solidFill>
          </p:spPr>
          <p:txBody>
            <a:bodyPr wrap="square" tIns="108000" bIns="108000" anchor="ctr" anchorCtr="0">
              <a:spAutoFit/>
            </a:bodyPr>
            <a:lstStyle/>
            <a:p>
              <a:pPr>
                <a:buNone/>
              </a:pPr>
              <a:r>
                <a:rPr lang="en-US" b="1">
                  <a:latin typeface="ATT Aleck Sans" panose="020B0503020203020204" pitchFamily="34" charset="0"/>
                  <a:cs typeface="ATT Aleck Sans" panose="020B0503020203020204" pitchFamily="34" charset="0"/>
                </a:rPr>
                <a:t>Metric</a:t>
              </a:r>
            </a:p>
          </p:txBody>
        </p:sp>
        <p:pic>
          <p:nvPicPr>
            <p:cNvPr id="7" name="Graphic 6">
              <a:extLst>
                <a:ext uri="{FF2B5EF4-FFF2-40B4-BE49-F238E27FC236}">
                  <a16:creationId xmlns:a16="http://schemas.microsoft.com/office/drawing/2014/main" id="{1511A03B-55EE-63AA-5BBE-830FB364BD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06609" y="2384891"/>
              <a:ext cx="548640" cy="548640"/>
            </a:xfrm>
            <a:prstGeom prst="rect">
              <a:avLst/>
            </a:prstGeom>
          </p:spPr>
        </p:pic>
        <p:pic>
          <p:nvPicPr>
            <p:cNvPr id="8" name="Graphic 7">
              <a:extLst>
                <a:ext uri="{FF2B5EF4-FFF2-40B4-BE49-F238E27FC236}">
                  <a16:creationId xmlns:a16="http://schemas.microsoft.com/office/drawing/2014/main" id="{8A629D72-F68D-5238-74BD-BF487D6734C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706609" y="4213687"/>
              <a:ext cx="548640" cy="548640"/>
            </a:xfrm>
            <a:prstGeom prst="rect">
              <a:avLst/>
            </a:prstGeom>
          </p:spPr>
        </p:pic>
        <p:pic>
          <p:nvPicPr>
            <p:cNvPr id="10" name="Graphic 9">
              <a:extLst>
                <a:ext uri="{FF2B5EF4-FFF2-40B4-BE49-F238E27FC236}">
                  <a16:creationId xmlns:a16="http://schemas.microsoft.com/office/drawing/2014/main" id="{25D4DEB6-DABE-DC98-97A3-1C35DB8807B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06609" y="3305638"/>
              <a:ext cx="548640" cy="548640"/>
            </a:xfrm>
            <a:prstGeom prst="rect">
              <a:avLst/>
            </a:prstGeom>
          </p:spPr>
        </p:pic>
        <p:sp>
          <p:nvSpPr>
            <p:cNvPr id="12" name="TextBox 11">
              <a:extLst>
                <a:ext uri="{FF2B5EF4-FFF2-40B4-BE49-F238E27FC236}">
                  <a16:creationId xmlns:a16="http://schemas.microsoft.com/office/drawing/2014/main" id="{C7728B43-D4B4-01F8-1A78-2CDB175B1FF5}"/>
                </a:ext>
              </a:extLst>
            </p:cNvPr>
            <p:cNvSpPr txBox="1"/>
            <p:nvPr/>
          </p:nvSpPr>
          <p:spPr>
            <a:xfrm>
              <a:off x="6216269" y="1706025"/>
              <a:ext cx="1084417"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Week 1 </a:t>
              </a:r>
            </a:p>
          </p:txBody>
        </p:sp>
        <p:cxnSp>
          <p:nvCxnSpPr>
            <p:cNvPr id="14" name="Straight Connector 13">
              <a:extLst>
                <a:ext uri="{FF2B5EF4-FFF2-40B4-BE49-F238E27FC236}">
                  <a16:creationId xmlns:a16="http://schemas.microsoft.com/office/drawing/2014/main" id="{C26B4767-B7CE-CFF8-23DD-2E513E61A401}"/>
                </a:ext>
              </a:extLst>
            </p:cNvPr>
            <p:cNvCxnSpPr>
              <a:cxnSpLocks/>
            </p:cNvCxnSpPr>
            <p:nvPr/>
          </p:nvCxnSpPr>
          <p:spPr>
            <a:xfrm>
              <a:off x="6135406" y="1695751"/>
              <a:ext cx="0" cy="3107331"/>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1D2D7DE-CAC4-59D8-92D5-9E3FC43049E7}"/>
                </a:ext>
              </a:extLst>
            </p:cNvPr>
            <p:cNvSpPr txBox="1"/>
            <p:nvPr/>
          </p:nvSpPr>
          <p:spPr>
            <a:xfrm>
              <a:off x="4345335" y="2360244"/>
              <a:ext cx="1736731" cy="646331"/>
            </a:xfrm>
            <a:prstGeom prst="rect">
              <a:avLst/>
            </a:prstGeom>
            <a:noFill/>
          </p:spPr>
          <p:txBody>
            <a:bodyPr wrap="square" lIns="0" rIns="0">
              <a:spAutoFit/>
            </a:bodyPr>
            <a:lstStyle/>
            <a:p>
              <a:pPr>
                <a:buNone/>
              </a:pPr>
              <a:r>
                <a:rPr lang="en-US">
                  <a:solidFill>
                    <a:schemeClr val="bg1"/>
                  </a:solidFill>
                  <a:latin typeface="ATT Aleck Sans" panose="020B0503020203020204" pitchFamily="34" charset="0"/>
                  <a:cs typeface="ATT Aleck Sans" panose="020B0503020203020204" pitchFamily="34" charset="0"/>
                </a:rPr>
                <a:t>Opportunities created</a:t>
              </a:r>
            </a:p>
          </p:txBody>
        </p:sp>
        <p:sp>
          <p:nvSpPr>
            <p:cNvPr id="17" name="TextBox 16">
              <a:extLst>
                <a:ext uri="{FF2B5EF4-FFF2-40B4-BE49-F238E27FC236}">
                  <a16:creationId xmlns:a16="http://schemas.microsoft.com/office/drawing/2014/main" id="{3DC53805-53ED-7AB8-A927-DD003E46F762}"/>
                </a:ext>
              </a:extLst>
            </p:cNvPr>
            <p:cNvSpPr txBox="1"/>
            <p:nvPr/>
          </p:nvSpPr>
          <p:spPr>
            <a:xfrm>
              <a:off x="4316760" y="3290516"/>
              <a:ext cx="1695552" cy="646331"/>
            </a:xfrm>
            <a:prstGeom prst="rect">
              <a:avLst/>
            </a:prstGeom>
            <a:noFill/>
          </p:spPr>
          <p:txBody>
            <a:bodyPr wrap="square" lIns="0" rIns="0">
              <a:spAutoFit/>
            </a:bodyPr>
            <a:lstStyle/>
            <a:p>
              <a:pPr>
                <a:buNone/>
              </a:pPr>
              <a:r>
                <a:rPr lang="en-US">
                  <a:solidFill>
                    <a:schemeClr val="bg1"/>
                  </a:solidFill>
                  <a:latin typeface="ATT Aleck Sans" panose="020B0503020203020204" pitchFamily="34" charset="0"/>
                  <a:cs typeface="ATT Aleck Sans" panose="020B0503020203020204" pitchFamily="34" charset="0"/>
                </a:rPr>
                <a:t>Opportunities won</a:t>
              </a:r>
            </a:p>
          </p:txBody>
        </p:sp>
        <p:sp>
          <p:nvSpPr>
            <p:cNvPr id="18" name="TextBox 17">
              <a:extLst>
                <a:ext uri="{FF2B5EF4-FFF2-40B4-BE49-F238E27FC236}">
                  <a16:creationId xmlns:a16="http://schemas.microsoft.com/office/drawing/2014/main" id="{1E2D2E8B-49EA-7128-D2B6-50D4B52B9D1F}"/>
                </a:ext>
              </a:extLst>
            </p:cNvPr>
            <p:cNvSpPr txBox="1"/>
            <p:nvPr/>
          </p:nvSpPr>
          <p:spPr>
            <a:xfrm>
              <a:off x="4345335" y="4150941"/>
              <a:ext cx="2446052" cy="646331"/>
            </a:xfrm>
            <a:prstGeom prst="rect">
              <a:avLst/>
            </a:prstGeom>
            <a:noFill/>
          </p:spPr>
          <p:txBody>
            <a:bodyPr wrap="square" lIns="0" rIns="0">
              <a:spAutoFit/>
            </a:bodyPr>
            <a:lstStyle/>
            <a:p>
              <a:pPr>
                <a:buNone/>
              </a:pPr>
              <a:r>
                <a:rPr lang="en-US">
                  <a:solidFill>
                    <a:schemeClr val="bg1"/>
                  </a:solidFill>
                  <a:latin typeface="ATT Aleck Sans" panose="020B0503020203020204" pitchFamily="34" charset="0"/>
                  <a:cs typeface="ATT Aleck Sans" panose="020B0503020203020204" pitchFamily="34" charset="0"/>
                </a:rPr>
                <a:t>Avg. deal size </a:t>
              </a:r>
              <a:br>
                <a:rPr lang="en-US">
                  <a:solidFill>
                    <a:schemeClr val="bg1"/>
                  </a:solidFill>
                  <a:latin typeface="ATT Aleck Sans" panose="020B0503020203020204" pitchFamily="34" charset="0"/>
                  <a:cs typeface="ATT Aleck Sans" panose="020B0503020203020204" pitchFamily="34" charset="0"/>
                </a:rPr>
              </a:br>
              <a:r>
                <a:rPr lang="en-US">
                  <a:solidFill>
                    <a:schemeClr val="bg1"/>
                  </a:solidFill>
                  <a:latin typeface="ATT Aleck Sans" panose="020B0503020203020204" pitchFamily="34" charset="0"/>
                  <a:cs typeface="ATT Aleck Sans" panose="020B0503020203020204" pitchFamily="34" charset="0"/>
                </a:rPr>
                <a:t>($K)</a:t>
              </a:r>
            </a:p>
          </p:txBody>
        </p:sp>
        <p:grpSp>
          <p:nvGrpSpPr>
            <p:cNvPr id="25" name="Group 24">
              <a:extLst>
                <a:ext uri="{FF2B5EF4-FFF2-40B4-BE49-F238E27FC236}">
                  <a16:creationId xmlns:a16="http://schemas.microsoft.com/office/drawing/2014/main" id="{550164C8-ECF0-1462-EDD3-D67DC1752933}"/>
                </a:ext>
              </a:extLst>
            </p:cNvPr>
            <p:cNvGrpSpPr/>
            <p:nvPr/>
          </p:nvGrpSpPr>
          <p:grpSpPr>
            <a:xfrm>
              <a:off x="3720929" y="3124418"/>
              <a:ext cx="2267565" cy="911392"/>
              <a:chOff x="4116031" y="2791170"/>
              <a:chExt cx="2976032" cy="911392"/>
            </a:xfrm>
          </p:grpSpPr>
          <p:cxnSp>
            <p:nvCxnSpPr>
              <p:cNvPr id="20" name="Straight Connector 19">
                <a:extLst>
                  <a:ext uri="{FF2B5EF4-FFF2-40B4-BE49-F238E27FC236}">
                    <a16:creationId xmlns:a16="http://schemas.microsoft.com/office/drawing/2014/main" id="{C501B135-BB2A-1838-330D-AA3B862223F8}"/>
                  </a:ext>
                </a:extLst>
              </p:cNvPr>
              <p:cNvCxnSpPr>
                <a:cxnSpLocks/>
              </p:cNvCxnSpPr>
              <p:nvPr/>
            </p:nvCxnSpPr>
            <p:spPr>
              <a:xfrm>
                <a:off x="4116031" y="3702562"/>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DAF4A1-9104-DEAF-863A-C3A8D7416E45}"/>
                  </a:ext>
                </a:extLst>
              </p:cNvPr>
              <p:cNvCxnSpPr>
                <a:cxnSpLocks/>
              </p:cNvCxnSpPr>
              <p:nvPr/>
            </p:nvCxnSpPr>
            <p:spPr>
              <a:xfrm>
                <a:off x="4116031" y="2791170"/>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36C377A4-33EA-EB85-1246-D111026EEFCF}"/>
                </a:ext>
              </a:extLst>
            </p:cNvPr>
            <p:cNvSpPr txBox="1"/>
            <p:nvPr/>
          </p:nvSpPr>
          <p:spPr>
            <a:xfrm>
              <a:off x="7434888" y="1698897"/>
              <a:ext cx="1084417"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Week 2 </a:t>
              </a:r>
            </a:p>
          </p:txBody>
        </p:sp>
        <p:sp>
          <p:nvSpPr>
            <p:cNvPr id="28" name="TextBox 27">
              <a:extLst>
                <a:ext uri="{FF2B5EF4-FFF2-40B4-BE49-F238E27FC236}">
                  <a16:creationId xmlns:a16="http://schemas.microsoft.com/office/drawing/2014/main" id="{E11972C7-E38B-095A-C5E9-652C72D66707}"/>
                </a:ext>
              </a:extLst>
            </p:cNvPr>
            <p:cNvSpPr txBox="1"/>
            <p:nvPr/>
          </p:nvSpPr>
          <p:spPr>
            <a:xfrm>
              <a:off x="8653507" y="1698896"/>
              <a:ext cx="1084417"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Week 3 </a:t>
              </a:r>
            </a:p>
          </p:txBody>
        </p:sp>
        <p:sp>
          <p:nvSpPr>
            <p:cNvPr id="29" name="TextBox 28">
              <a:extLst>
                <a:ext uri="{FF2B5EF4-FFF2-40B4-BE49-F238E27FC236}">
                  <a16:creationId xmlns:a16="http://schemas.microsoft.com/office/drawing/2014/main" id="{C452CC0E-D4A7-13FB-9860-CA96E8965237}"/>
                </a:ext>
              </a:extLst>
            </p:cNvPr>
            <p:cNvSpPr txBox="1"/>
            <p:nvPr/>
          </p:nvSpPr>
          <p:spPr>
            <a:xfrm>
              <a:off x="9872126" y="1691140"/>
              <a:ext cx="1084417" cy="547779"/>
            </a:xfrm>
            <a:prstGeom prst="roundRect">
              <a:avLst/>
            </a:prstGeom>
            <a:solidFill>
              <a:srgbClr val="49EEDC"/>
            </a:solidFill>
          </p:spPr>
          <p:txBody>
            <a:bodyPr wrap="square" tIns="108000" bIns="108000" anchor="ctr" anchorCtr="0">
              <a:spAutoFit/>
            </a:bodyPr>
            <a:lstStyle/>
            <a:p>
              <a:pPr algn="ctr">
                <a:spcBef>
                  <a:spcPct val="0"/>
                </a:spcBef>
              </a:pPr>
              <a:r>
                <a:rPr lang="en-US" b="1" kern="100" noProof="0">
                  <a:latin typeface="ATT Aleck Sans" panose="020B0503020203020204" pitchFamily="34" charset="0"/>
                  <a:ea typeface="Calibri" panose="020F0502020204030204" pitchFamily="34" charset="0"/>
                  <a:cs typeface="ATT Aleck Sans" panose="020B0503020203020204" pitchFamily="34" charset="0"/>
                </a:rPr>
                <a:t>Week 4 </a:t>
              </a:r>
            </a:p>
          </p:txBody>
        </p:sp>
        <p:cxnSp>
          <p:nvCxnSpPr>
            <p:cNvPr id="30" name="Straight Connector 29">
              <a:extLst>
                <a:ext uri="{FF2B5EF4-FFF2-40B4-BE49-F238E27FC236}">
                  <a16:creationId xmlns:a16="http://schemas.microsoft.com/office/drawing/2014/main" id="{F5F44333-5E65-4015-4D1C-7222874EB2A2}"/>
                </a:ext>
              </a:extLst>
            </p:cNvPr>
            <p:cNvCxnSpPr>
              <a:cxnSpLocks/>
            </p:cNvCxnSpPr>
            <p:nvPr/>
          </p:nvCxnSpPr>
          <p:spPr>
            <a:xfrm>
              <a:off x="7363927" y="1695751"/>
              <a:ext cx="0" cy="3107331"/>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088B1B5-C070-8DC0-8C4C-B000BD5C7E30}"/>
                </a:ext>
              </a:extLst>
            </p:cNvPr>
            <p:cNvCxnSpPr>
              <a:cxnSpLocks/>
            </p:cNvCxnSpPr>
            <p:nvPr/>
          </p:nvCxnSpPr>
          <p:spPr>
            <a:xfrm>
              <a:off x="8585980" y="1695751"/>
              <a:ext cx="0" cy="3107331"/>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2849A17-A0C2-8586-CA88-3DF607456B69}"/>
                </a:ext>
              </a:extLst>
            </p:cNvPr>
            <p:cNvCxnSpPr>
              <a:cxnSpLocks/>
            </p:cNvCxnSpPr>
            <p:nvPr/>
          </p:nvCxnSpPr>
          <p:spPr>
            <a:xfrm>
              <a:off x="9798032" y="1695751"/>
              <a:ext cx="0" cy="3107331"/>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38053F3A-FEB5-E171-97EE-15B22446C153}"/>
                </a:ext>
              </a:extLst>
            </p:cNvPr>
            <p:cNvGrpSpPr/>
            <p:nvPr/>
          </p:nvGrpSpPr>
          <p:grpSpPr>
            <a:xfrm>
              <a:off x="6235530" y="3124418"/>
              <a:ext cx="1007684" cy="911392"/>
              <a:chOff x="4116031" y="2791170"/>
              <a:chExt cx="2976032" cy="911392"/>
            </a:xfrm>
          </p:grpSpPr>
          <p:cxnSp>
            <p:nvCxnSpPr>
              <p:cNvPr id="34" name="Straight Connector 33">
                <a:extLst>
                  <a:ext uri="{FF2B5EF4-FFF2-40B4-BE49-F238E27FC236}">
                    <a16:creationId xmlns:a16="http://schemas.microsoft.com/office/drawing/2014/main" id="{8A012920-E23C-1EF1-7262-8AA73795E296}"/>
                  </a:ext>
                </a:extLst>
              </p:cNvPr>
              <p:cNvCxnSpPr>
                <a:cxnSpLocks/>
              </p:cNvCxnSpPr>
              <p:nvPr/>
            </p:nvCxnSpPr>
            <p:spPr>
              <a:xfrm>
                <a:off x="4116031" y="3702562"/>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63CAC2C-5D86-4E16-42A9-3493C152671D}"/>
                  </a:ext>
                </a:extLst>
              </p:cNvPr>
              <p:cNvCxnSpPr>
                <a:cxnSpLocks/>
              </p:cNvCxnSpPr>
              <p:nvPr/>
            </p:nvCxnSpPr>
            <p:spPr>
              <a:xfrm>
                <a:off x="4116031" y="2791170"/>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FB55FB08-8B27-CD16-3FE2-01881573FEE2}"/>
                </a:ext>
              </a:extLst>
            </p:cNvPr>
            <p:cNvGrpSpPr/>
            <p:nvPr/>
          </p:nvGrpSpPr>
          <p:grpSpPr>
            <a:xfrm>
              <a:off x="8661231" y="3124418"/>
              <a:ext cx="1007684" cy="911392"/>
              <a:chOff x="4116031" y="2791170"/>
              <a:chExt cx="2976032" cy="911392"/>
            </a:xfrm>
          </p:grpSpPr>
          <p:cxnSp>
            <p:nvCxnSpPr>
              <p:cNvPr id="37" name="Straight Connector 36">
                <a:extLst>
                  <a:ext uri="{FF2B5EF4-FFF2-40B4-BE49-F238E27FC236}">
                    <a16:creationId xmlns:a16="http://schemas.microsoft.com/office/drawing/2014/main" id="{EBF61782-5048-0B1D-D7A1-4B676169DC66}"/>
                  </a:ext>
                </a:extLst>
              </p:cNvPr>
              <p:cNvCxnSpPr>
                <a:cxnSpLocks/>
              </p:cNvCxnSpPr>
              <p:nvPr/>
            </p:nvCxnSpPr>
            <p:spPr>
              <a:xfrm>
                <a:off x="4116031" y="3702562"/>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ADB9FB6-4718-E5D5-019C-1BD977A5428E}"/>
                  </a:ext>
                </a:extLst>
              </p:cNvPr>
              <p:cNvCxnSpPr>
                <a:cxnSpLocks/>
              </p:cNvCxnSpPr>
              <p:nvPr/>
            </p:nvCxnSpPr>
            <p:spPr>
              <a:xfrm>
                <a:off x="4116031" y="2791170"/>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A941617F-E552-3A3D-ACBE-79007DE77AA3}"/>
                </a:ext>
              </a:extLst>
            </p:cNvPr>
            <p:cNvGrpSpPr/>
            <p:nvPr/>
          </p:nvGrpSpPr>
          <p:grpSpPr>
            <a:xfrm>
              <a:off x="9905832" y="3124418"/>
              <a:ext cx="1007684" cy="911392"/>
              <a:chOff x="4116031" y="2791170"/>
              <a:chExt cx="2976032" cy="911392"/>
            </a:xfrm>
          </p:grpSpPr>
          <p:cxnSp>
            <p:nvCxnSpPr>
              <p:cNvPr id="40" name="Straight Connector 39">
                <a:extLst>
                  <a:ext uri="{FF2B5EF4-FFF2-40B4-BE49-F238E27FC236}">
                    <a16:creationId xmlns:a16="http://schemas.microsoft.com/office/drawing/2014/main" id="{08778AF4-5762-D1F9-8473-0C8262190448}"/>
                  </a:ext>
                </a:extLst>
              </p:cNvPr>
              <p:cNvCxnSpPr>
                <a:cxnSpLocks/>
              </p:cNvCxnSpPr>
              <p:nvPr/>
            </p:nvCxnSpPr>
            <p:spPr>
              <a:xfrm>
                <a:off x="4116031" y="3702562"/>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1676A833-1BDE-86E9-27D9-E8E9BF49020B}"/>
                  </a:ext>
                </a:extLst>
              </p:cNvPr>
              <p:cNvCxnSpPr>
                <a:cxnSpLocks/>
              </p:cNvCxnSpPr>
              <p:nvPr/>
            </p:nvCxnSpPr>
            <p:spPr>
              <a:xfrm>
                <a:off x="4116031" y="2791170"/>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6266FCE0-90A3-BFDB-E5F1-60AF603DBA97}"/>
                </a:ext>
              </a:extLst>
            </p:cNvPr>
            <p:cNvGrpSpPr/>
            <p:nvPr/>
          </p:nvGrpSpPr>
          <p:grpSpPr>
            <a:xfrm>
              <a:off x="7467433" y="3124418"/>
              <a:ext cx="1007684" cy="911392"/>
              <a:chOff x="4116031" y="2791170"/>
              <a:chExt cx="2976032" cy="911392"/>
            </a:xfrm>
          </p:grpSpPr>
          <p:cxnSp>
            <p:nvCxnSpPr>
              <p:cNvPr id="43" name="Straight Connector 42">
                <a:extLst>
                  <a:ext uri="{FF2B5EF4-FFF2-40B4-BE49-F238E27FC236}">
                    <a16:creationId xmlns:a16="http://schemas.microsoft.com/office/drawing/2014/main" id="{9F694731-A9EB-0CC8-EC7E-AEEF240BA7A8}"/>
                  </a:ext>
                </a:extLst>
              </p:cNvPr>
              <p:cNvCxnSpPr>
                <a:cxnSpLocks/>
              </p:cNvCxnSpPr>
              <p:nvPr/>
            </p:nvCxnSpPr>
            <p:spPr>
              <a:xfrm>
                <a:off x="4116031" y="3702562"/>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004066A-6302-BF12-BDBB-696A41CA923D}"/>
                  </a:ext>
                </a:extLst>
              </p:cNvPr>
              <p:cNvCxnSpPr>
                <a:cxnSpLocks/>
              </p:cNvCxnSpPr>
              <p:nvPr/>
            </p:nvCxnSpPr>
            <p:spPr>
              <a:xfrm>
                <a:off x="4116031" y="2791170"/>
                <a:ext cx="2976032"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5" name="TextBox 44">
              <a:extLst>
                <a:ext uri="{FF2B5EF4-FFF2-40B4-BE49-F238E27FC236}">
                  <a16:creationId xmlns:a16="http://schemas.microsoft.com/office/drawing/2014/main" id="{7A6C1670-97CB-1E8A-0965-2C8D92153292}"/>
                </a:ext>
              </a:extLst>
            </p:cNvPr>
            <p:cNvSpPr txBox="1"/>
            <p:nvPr/>
          </p:nvSpPr>
          <p:spPr>
            <a:xfrm>
              <a:off x="6608562" y="2511532"/>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40</a:t>
              </a:r>
            </a:p>
          </p:txBody>
        </p:sp>
        <p:sp>
          <p:nvSpPr>
            <p:cNvPr id="46" name="TextBox 45">
              <a:extLst>
                <a:ext uri="{FF2B5EF4-FFF2-40B4-BE49-F238E27FC236}">
                  <a16:creationId xmlns:a16="http://schemas.microsoft.com/office/drawing/2014/main" id="{4437D450-E6C6-5CC7-F45A-F66BCE092386}"/>
                </a:ext>
              </a:extLst>
            </p:cNvPr>
            <p:cNvSpPr txBox="1"/>
            <p:nvPr/>
          </p:nvSpPr>
          <p:spPr>
            <a:xfrm>
              <a:off x="7831702" y="2511532"/>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35</a:t>
              </a:r>
            </a:p>
          </p:txBody>
        </p:sp>
        <p:sp>
          <p:nvSpPr>
            <p:cNvPr id="47" name="TextBox 46">
              <a:extLst>
                <a:ext uri="{FF2B5EF4-FFF2-40B4-BE49-F238E27FC236}">
                  <a16:creationId xmlns:a16="http://schemas.microsoft.com/office/drawing/2014/main" id="{3C3D364B-749E-6C57-F843-C89AEC2A7015}"/>
                </a:ext>
              </a:extLst>
            </p:cNvPr>
            <p:cNvSpPr txBox="1"/>
            <p:nvPr/>
          </p:nvSpPr>
          <p:spPr>
            <a:xfrm>
              <a:off x="9054842" y="2511532"/>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50</a:t>
              </a:r>
            </a:p>
          </p:txBody>
        </p:sp>
        <p:sp>
          <p:nvSpPr>
            <p:cNvPr id="48" name="TextBox 47">
              <a:extLst>
                <a:ext uri="{FF2B5EF4-FFF2-40B4-BE49-F238E27FC236}">
                  <a16:creationId xmlns:a16="http://schemas.microsoft.com/office/drawing/2014/main" id="{1F3EE24C-CEA9-3771-53A6-39CA8A1C5AA1}"/>
                </a:ext>
              </a:extLst>
            </p:cNvPr>
            <p:cNvSpPr txBox="1"/>
            <p:nvPr/>
          </p:nvSpPr>
          <p:spPr>
            <a:xfrm>
              <a:off x="10277983" y="2511532"/>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45</a:t>
              </a:r>
            </a:p>
          </p:txBody>
        </p:sp>
        <p:sp>
          <p:nvSpPr>
            <p:cNvPr id="49" name="TextBox 48">
              <a:extLst>
                <a:ext uri="{FF2B5EF4-FFF2-40B4-BE49-F238E27FC236}">
                  <a16:creationId xmlns:a16="http://schemas.microsoft.com/office/drawing/2014/main" id="{AC77FCA5-C490-9DC3-23A1-D5A8BB4D4EFE}"/>
                </a:ext>
              </a:extLst>
            </p:cNvPr>
            <p:cNvSpPr txBox="1"/>
            <p:nvPr/>
          </p:nvSpPr>
          <p:spPr>
            <a:xfrm>
              <a:off x="6601304" y="3404160"/>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10</a:t>
              </a:r>
            </a:p>
          </p:txBody>
        </p:sp>
        <p:sp>
          <p:nvSpPr>
            <p:cNvPr id="50" name="TextBox 49">
              <a:extLst>
                <a:ext uri="{FF2B5EF4-FFF2-40B4-BE49-F238E27FC236}">
                  <a16:creationId xmlns:a16="http://schemas.microsoft.com/office/drawing/2014/main" id="{9D1578E0-D1B5-06CD-E9DA-B969F25CFE77}"/>
                </a:ext>
              </a:extLst>
            </p:cNvPr>
            <p:cNvSpPr txBox="1"/>
            <p:nvPr/>
          </p:nvSpPr>
          <p:spPr>
            <a:xfrm>
              <a:off x="7824444" y="3404160"/>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12</a:t>
              </a:r>
            </a:p>
          </p:txBody>
        </p:sp>
        <p:sp>
          <p:nvSpPr>
            <p:cNvPr id="51" name="TextBox 50">
              <a:extLst>
                <a:ext uri="{FF2B5EF4-FFF2-40B4-BE49-F238E27FC236}">
                  <a16:creationId xmlns:a16="http://schemas.microsoft.com/office/drawing/2014/main" id="{AAD08D47-C849-C2A8-0F66-8EACF7685123}"/>
                </a:ext>
              </a:extLst>
            </p:cNvPr>
            <p:cNvSpPr txBox="1"/>
            <p:nvPr/>
          </p:nvSpPr>
          <p:spPr>
            <a:xfrm>
              <a:off x="9047584" y="3404160"/>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15</a:t>
              </a:r>
            </a:p>
          </p:txBody>
        </p:sp>
        <p:sp>
          <p:nvSpPr>
            <p:cNvPr id="52" name="TextBox 51">
              <a:extLst>
                <a:ext uri="{FF2B5EF4-FFF2-40B4-BE49-F238E27FC236}">
                  <a16:creationId xmlns:a16="http://schemas.microsoft.com/office/drawing/2014/main" id="{91F75DDD-5C64-8DCC-DB5D-7F6D232C2A3C}"/>
                </a:ext>
              </a:extLst>
            </p:cNvPr>
            <p:cNvSpPr txBox="1"/>
            <p:nvPr/>
          </p:nvSpPr>
          <p:spPr>
            <a:xfrm>
              <a:off x="10270725" y="3404160"/>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9</a:t>
              </a:r>
            </a:p>
          </p:txBody>
        </p:sp>
        <p:sp>
          <p:nvSpPr>
            <p:cNvPr id="53" name="TextBox 52">
              <a:extLst>
                <a:ext uri="{FF2B5EF4-FFF2-40B4-BE49-F238E27FC236}">
                  <a16:creationId xmlns:a16="http://schemas.microsoft.com/office/drawing/2014/main" id="{1CD30975-A0A7-CDF9-6A08-E957B2C1CCCC}"/>
                </a:ext>
              </a:extLst>
            </p:cNvPr>
            <p:cNvSpPr txBox="1"/>
            <p:nvPr/>
          </p:nvSpPr>
          <p:spPr>
            <a:xfrm>
              <a:off x="6608562" y="4249905"/>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25</a:t>
              </a:r>
            </a:p>
          </p:txBody>
        </p:sp>
        <p:sp>
          <p:nvSpPr>
            <p:cNvPr id="54" name="TextBox 53">
              <a:extLst>
                <a:ext uri="{FF2B5EF4-FFF2-40B4-BE49-F238E27FC236}">
                  <a16:creationId xmlns:a16="http://schemas.microsoft.com/office/drawing/2014/main" id="{41AB8339-9185-AA7B-243F-8264F06ECE86}"/>
                </a:ext>
              </a:extLst>
            </p:cNvPr>
            <p:cNvSpPr txBox="1"/>
            <p:nvPr/>
          </p:nvSpPr>
          <p:spPr>
            <a:xfrm>
              <a:off x="7831702" y="4249905"/>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30</a:t>
              </a:r>
            </a:p>
          </p:txBody>
        </p:sp>
        <p:sp>
          <p:nvSpPr>
            <p:cNvPr id="55" name="TextBox 54">
              <a:extLst>
                <a:ext uri="{FF2B5EF4-FFF2-40B4-BE49-F238E27FC236}">
                  <a16:creationId xmlns:a16="http://schemas.microsoft.com/office/drawing/2014/main" id="{83B476C2-5E1C-4D6E-4A6D-C514ED14983D}"/>
                </a:ext>
              </a:extLst>
            </p:cNvPr>
            <p:cNvSpPr txBox="1"/>
            <p:nvPr/>
          </p:nvSpPr>
          <p:spPr>
            <a:xfrm>
              <a:off x="9054842" y="4249905"/>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20</a:t>
              </a:r>
            </a:p>
          </p:txBody>
        </p:sp>
        <p:sp>
          <p:nvSpPr>
            <p:cNvPr id="56" name="TextBox 55">
              <a:extLst>
                <a:ext uri="{FF2B5EF4-FFF2-40B4-BE49-F238E27FC236}">
                  <a16:creationId xmlns:a16="http://schemas.microsoft.com/office/drawing/2014/main" id="{E2D05CA7-25C5-8EC4-6FB7-6DF833D72CDE}"/>
                </a:ext>
              </a:extLst>
            </p:cNvPr>
            <p:cNvSpPr txBox="1"/>
            <p:nvPr/>
          </p:nvSpPr>
          <p:spPr>
            <a:xfrm>
              <a:off x="10277983" y="4249905"/>
              <a:ext cx="329310" cy="369332"/>
            </a:xfrm>
            <a:prstGeom prst="rect">
              <a:avLst/>
            </a:prstGeom>
            <a:noFill/>
          </p:spPr>
          <p:txBody>
            <a:bodyPr wrap="square" lIns="0" rIns="0">
              <a:spAutoFit/>
            </a:bodyPr>
            <a:lstStyle/>
            <a:p>
              <a:pPr algn="ctr">
                <a:buNone/>
              </a:pPr>
              <a:r>
                <a:rPr lang="en-US">
                  <a:solidFill>
                    <a:schemeClr val="bg1"/>
                  </a:solidFill>
                  <a:latin typeface="ATT Aleck Sans" panose="020B0503020203020204" pitchFamily="34" charset="0"/>
                  <a:cs typeface="ATT Aleck Sans" panose="020B0503020203020204" pitchFamily="34" charset="0"/>
                </a:rPr>
                <a:t>28</a:t>
              </a:r>
            </a:p>
          </p:txBody>
        </p:sp>
      </p:grpSp>
    </p:spTree>
    <p:extLst>
      <p:ext uri="{BB962C8B-B14F-4D97-AF65-F5344CB8AC3E}">
        <p14:creationId xmlns:p14="http://schemas.microsoft.com/office/powerpoint/2010/main" val="8109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98B28-1201-8BFA-2787-FEB4322CAF84}"/>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83A4D339-0D42-972C-0F3B-E6CBEB7F9BDB}"/>
              </a:ext>
            </a:extLst>
          </p:cNvPr>
          <p:cNvSpPr>
            <a:spLocks noGrp="1"/>
          </p:cNvSpPr>
          <p:nvPr>
            <p:ph type="title"/>
          </p:nvPr>
        </p:nvSpPr>
        <p:spPr/>
        <p:txBody>
          <a:bodyPr anchor="t"/>
          <a:lstStyle/>
          <a:p>
            <a:r>
              <a:rPr lang="en-US"/>
              <a:t>Reflection: Managing the pipeline</a:t>
            </a:r>
            <a:endParaRPr lang="en-US" noProof="0"/>
          </a:p>
        </p:txBody>
      </p:sp>
      <p:grpSp>
        <p:nvGrpSpPr>
          <p:cNvPr id="2" name="Group 1">
            <a:extLst>
              <a:ext uri="{FF2B5EF4-FFF2-40B4-BE49-F238E27FC236}">
                <a16:creationId xmlns:a16="http://schemas.microsoft.com/office/drawing/2014/main" id="{BC94ACB5-D550-5EC2-F29F-1F4B75F43E12}"/>
              </a:ext>
            </a:extLst>
          </p:cNvPr>
          <p:cNvGrpSpPr/>
          <p:nvPr/>
        </p:nvGrpSpPr>
        <p:grpSpPr>
          <a:xfrm>
            <a:off x="2392095" y="2094116"/>
            <a:ext cx="7407810" cy="3317468"/>
            <a:chOff x="2392095" y="1909912"/>
            <a:chExt cx="7407810" cy="3317468"/>
          </a:xfrm>
        </p:grpSpPr>
        <p:sp>
          <p:nvSpPr>
            <p:cNvPr id="37" name="TextBox 36">
              <a:extLst>
                <a:ext uri="{FF2B5EF4-FFF2-40B4-BE49-F238E27FC236}">
                  <a16:creationId xmlns:a16="http://schemas.microsoft.com/office/drawing/2014/main" id="{6463FD3E-3D58-BBA2-1E39-CA880AD9F8D4}"/>
                </a:ext>
              </a:extLst>
            </p:cNvPr>
            <p:cNvSpPr txBox="1">
              <a:spLocks/>
            </p:cNvSpPr>
            <p:nvPr/>
          </p:nvSpPr>
          <p:spPr>
            <a:xfrm>
              <a:off x="5007779" y="4563480"/>
              <a:ext cx="2176443" cy="367216"/>
            </a:xfrm>
            <a:prstGeom prst="rect">
              <a:avLst/>
            </a:prstGeom>
            <a:noFill/>
          </p:spPr>
          <p:txBody>
            <a:bodyPr wrap="square">
              <a:spAutoFit/>
            </a:bodyPr>
            <a:lstStyle/>
            <a:p>
              <a:pPr marR="0" algn="ctr">
                <a:lnSpc>
                  <a:spcPct val="107000"/>
                </a:lnSpc>
                <a:spcAft>
                  <a:spcPts val="600"/>
                </a:spcAft>
              </a:pPr>
              <a:r>
                <a:rPr lang="en-US">
                  <a:solidFill>
                    <a:schemeClr val="bg1"/>
                  </a:solidFill>
                  <a:latin typeface="ATT Aleck Sans" panose="020B0503020203020204" pitchFamily="34" charset="0"/>
                  <a:ea typeface="Calibri" panose="020F0502020204030204" pitchFamily="34" charset="0"/>
                  <a:cs typeface="ATT Aleck Sans" panose="020B0503020203020204" pitchFamily="34" charset="0"/>
                </a:rPr>
                <a:t>Update regularly.</a:t>
              </a:r>
            </a:p>
          </p:txBody>
        </p:sp>
        <p:sp>
          <p:nvSpPr>
            <p:cNvPr id="61" name="TextBox 60">
              <a:extLst>
                <a:ext uri="{FF2B5EF4-FFF2-40B4-BE49-F238E27FC236}">
                  <a16:creationId xmlns:a16="http://schemas.microsoft.com/office/drawing/2014/main" id="{2EF3DF8C-EE7A-00AB-EC82-7A46636249B6}"/>
                </a:ext>
              </a:extLst>
            </p:cNvPr>
            <p:cNvSpPr txBox="1">
              <a:spLocks/>
            </p:cNvSpPr>
            <p:nvPr/>
          </p:nvSpPr>
          <p:spPr>
            <a:xfrm>
              <a:off x="2741672" y="4558400"/>
              <a:ext cx="1709585" cy="663900"/>
            </a:xfrm>
            <a:prstGeom prst="rect">
              <a:avLst/>
            </a:prstGeom>
            <a:noFill/>
          </p:spPr>
          <p:txBody>
            <a:bodyPr wrap="square">
              <a:spAutoFit/>
            </a:bodyPr>
            <a:lstStyle/>
            <a:p>
              <a:pPr marR="0" algn="ctr">
                <a:lnSpc>
                  <a:spcPct val="107000"/>
                </a:lnSpc>
                <a:spcAft>
                  <a:spcPts val="600"/>
                </a:spcAft>
              </a:pPr>
              <a:r>
                <a:rPr lang="en-US">
                  <a:solidFill>
                    <a:schemeClr val="bg1"/>
                  </a:solidFill>
                  <a:latin typeface="ATT Aleck Sans" panose="020B0503020203020204" pitchFamily="34" charset="0"/>
                  <a:ea typeface="Calibri" panose="020F0502020204030204" pitchFamily="34" charset="0"/>
                  <a:cs typeface="ATT Aleck Sans" panose="020B0503020203020204" pitchFamily="34" charset="0"/>
                </a:rPr>
                <a:t>Know your stages.</a:t>
              </a:r>
            </a:p>
          </p:txBody>
        </p:sp>
        <p:sp>
          <p:nvSpPr>
            <p:cNvPr id="56" name="TextBox 55">
              <a:extLst>
                <a:ext uri="{FF2B5EF4-FFF2-40B4-BE49-F238E27FC236}">
                  <a16:creationId xmlns:a16="http://schemas.microsoft.com/office/drawing/2014/main" id="{6FDB3C43-B447-C87C-2299-78710EEB1CD5}"/>
                </a:ext>
              </a:extLst>
            </p:cNvPr>
            <p:cNvSpPr txBox="1">
              <a:spLocks/>
            </p:cNvSpPr>
            <p:nvPr/>
          </p:nvSpPr>
          <p:spPr>
            <a:xfrm>
              <a:off x="7632096" y="4563480"/>
              <a:ext cx="1818232" cy="663900"/>
            </a:xfrm>
            <a:prstGeom prst="rect">
              <a:avLst/>
            </a:prstGeom>
            <a:noFill/>
          </p:spPr>
          <p:txBody>
            <a:bodyPr wrap="square">
              <a:spAutoFit/>
            </a:bodyPr>
            <a:lstStyle/>
            <a:p>
              <a:pPr marR="0" algn="ctr">
                <a:lnSpc>
                  <a:spcPct val="107000"/>
                </a:lnSpc>
                <a:spcAft>
                  <a:spcPts val="600"/>
                </a:spcAft>
              </a:pPr>
              <a:r>
                <a:rPr lang="en-US">
                  <a:solidFill>
                    <a:schemeClr val="bg1"/>
                  </a:solidFill>
                  <a:latin typeface="ATT Aleck Sans" panose="020B0503020203020204" pitchFamily="34" charset="0"/>
                  <a:ea typeface="Calibri" panose="020F0502020204030204" pitchFamily="34" charset="0"/>
                  <a:cs typeface="ATT Aleck Sans" panose="020B0503020203020204" pitchFamily="34" charset="0"/>
                </a:rPr>
                <a:t>Review metrics weekly.</a:t>
              </a:r>
            </a:p>
          </p:txBody>
        </p:sp>
        <p:grpSp>
          <p:nvGrpSpPr>
            <p:cNvPr id="4145" name="Group 4144">
              <a:extLst>
                <a:ext uri="{FF2B5EF4-FFF2-40B4-BE49-F238E27FC236}">
                  <a16:creationId xmlns:a16="http://schemas.microsoft.com/office/drawing/2014/main" id="{01446940-E9D4-5CE3-95BC-25136BFB47C9}"/>
                </a:ext>
              </a:extLst>
            </p:cNvPr>
            <p:cNvGrpSpPr/>
            <p:nvPr/>
          </p:nvGrpSpPr>
          <p:grpSpPr>
            <a:xfrm>
              <a:off x="2392095" y="1909912"/>
              <a:ext cx="7407810" cy="2475683"/>
              <a:chOff x="5024091" y="2105405"/>
              <a:chExt cx="6206572" cy="2074230"/>
            </a:xfrm>
          </p:grpSpPr>
          <p:sp>
            <p:nvSpPr>
              <p:cNvPr id="55" name="Oval 54">
                <a:extLst>
                  <a:ext uri="{FF2B5EF4-FFF2-40B4-BE49-F238E27FC236}">
                    <a16:creationId xmlns:a16="http://schemas.microsoft.com/office/drawing/2014/main" id="{E5E39BE6-4BBA-5D95-0B64-A069EEE9358B}"/>
                  </a:ext>
                </a:extLst>
              </p:cNvPr>
              <p:cNvSpPr/>
              <p:nvPr/>
            </p:nvSpPr>
            <p:spPr>
              <a:xfrm>
                <a:off x="5317856" y="2367120"/>
                <a:ext cx="1536031" cy="15360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58" name="Group 57">
                <a:extLst>
                  <a:ext uri="{FF2B5EF4-FFF2-40B4-BE49-F238E27FC236}">
                    <a16:creationId xmlns:a16="http://schemas.microsoft.com/office/drawing/2014/main" id="{5548D4AE-2A71-6442-6772-0DDD7E22F5FE}"/>
                  </a:ext>
                </a:extLst>
              </p:cNvPr>
              <p:cNvGrpSpPr/>
              <p:nvPr/>
            </p:nvGrpSpPr>
            <p:grpSpPr>
              <a:xfrm>
                <a:off x="5925417" y="2396182"/>
                <a:ext cx="320908" cy="320907"/>
                <a:chOff x="1909149" y="2300922"/>
                <a:chExt cx="420445" cy="420444"/>
              </a:xfrm>
            </p:grpSpPr>
            <p:sp>
              <p:nvSpPr>
                <p:cNvPr id="59" name="Oval 58">
                  <a:extLst>
                    <a:ext uri="{FF2B5EF4-FFF2-40B4-BE49-F238E27FC236}">
                      <a16:creationId xmlns:a16="http://schemas.microsoft.com/office/drawing/2014/main" id="{1A9A527F-54CF-41C0-BDE1-58013087F314}"/>
                    </a:ext>
                  </a:extLst>
                </p:cNvPr>
                <p:cNvSpPr/>
                <p:nvPr/>
              </p:nvSpPr>
              <p:spPr>
                <a:xfrm>
                  <a:off x="1909149" y="2300922"/>
                  <a:ext cx="420445" cy="420444"/>
                </a:xfrm>
                <a:prstGeom prst="ellipse">
                  <a:avLst/>
                </a:prstGeom>
                <a:solidFill>
                  <a:srgbClr val="0038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p>
              </p:txBody>
            </p:sp>
            <p:sp>
              <p:nvSpPr>
                <p:cNvPr id="60" name="TextBox 59">
                  <a:extLst>
                    <a:ext uri="{FF2B5EF4-FFF2-40B4-BE49-F238E27FC236}">
                      <a16:creationId xmlns:a16="http://schemas.microsoft.com/office/drawing/2014/main" id="{6159289B-AB8A-30CD-E06E-130462A86857}"/>
                    </a:ext>
                  </a:extLst>
                </p:cNvPr>
                <p:cNvSpPr txBox="1">
                  <a:spLocks/>
                </p:cNvSpPr>
                <p:nvPr/>
              </p:nvSpPr>
              <p:spPr>
                <a:xfrm>
                  <a:off x="1945660" y="2374261"/>
                  <a:ext cx="347423" cy="270282"/>
                </a:xfrm>
                <a:prstGeom prst="rect">
                  <a:avLst/>
                </a:prstGeom>
                <a:noFill/>
              </p:spPr>
              <p:txBody>
                <a:bodyPr wrap="square" lIns="0" tIns="0" rIns="0" bIns="0">
                  <a:spAutoFit/>
                </a:bodyPr>
                <a:lstStyle/>
                <a:p>
                  <a:pPr marR="0" algn="ctr"/>
                  <a:r>
                    <a:rPr lang="en-US" sz="1600" noProof="0">
                      <a:solidFill>
                        <a:schemeClr val="bg1"/>
                      </a:solidFill>
                      <a:latin typeface="ATT Aleck Sans Medium" panose="020B0603020203020204" pitchFamily="34" charset="0"/>
                      <a:ea typeface="Calibri" panose="020F0502020204030204" pitchFamily="34" charset="0"/>
                      <a:cs typeface="ATT Aleck Sans Medium" panose="020B0603020203020204" pitchFamily="34" charset="0"/>
                    </a:rPr>
                    <a:t>1</a:t>
                  </a:r>
                  <a:endParaRPr lang="en-US" sz="1600" noProof="0">
                    <a:solidFill>
                      <a:schemeClr val="bg1"/>
                    </a:solidFill>
                    <a:effectLst/>
                    <a:latin typeface="ATT Aleck Sans Medium" panose="020B0603020203020204" pitchFamily="34" charset="0"/>
                    <a:ea typeface="Calibri" panose="020F0502020204030204" pitchFamily="34" charset="0"/>
                    <a:cs typeface="ATT Aleck Sans Medium" panose="020B0603020203020204" pitchFamily="34" charset="0"/>
                  </a:endParaRPr>
                </a:p>
              </p:txBody>
            </p:sp>
          </p:grpSp>
          <p:grpSp>
            <p:nvGrpSpPr>
              <p:cNvPr id="41" name="Group 40">
                <a:extLst>
                  <a:ext uri="{FF2B5EF4-FFF2-40B4-BE49-F238E27FC236}">
                    <a16:creationId xmlns:a16="http://schemas.microsoft.com/office/drawing/2014/main" id="{AE680945-9B73-EDCD-BFEC-A14A9DBC21AC}"/>
                  </a:ext>
                </a:extLst>
              </p:cNvPr>
              <p:cNvGrpSpPr/>
              <p:nvPr/>
            </p:nvGrpSpPr>
            <p:grpSpPr>
              <a:xfrm>
                <a:off x="7364596" y="2367120"/>
                <a:ext cx="1536031" cy="1536031"/>
                <a:chOff x="7364596" y="2564647"/>
                <a:chExt cx="1536031" cy="1536031"/>
              </a:xfrm>
            </p:grpSpPr>
            <p:sp>
              <p:nvSpPr>
                <p:cNvPr id="49" name="Oval 48">
                  <a:extLst>
                    <a:ext uri="{FF2B5EF4-FFF2-40B4-BE49-F238E27FC236}">
                      <a16:creationId xmlns:a16="http://schemas.microsoft.com/office/drawing/2014/main" id="{E27F07F6-9C49-10AC-F534-252505C38958}"/>
                    </a:ext>
                  </a:extLst>
                </p:cNvPr>
                <p:cNvSpPr/>
                <p:nvPr/>
              </p:nvSpPr>
              <p:spPr>
                <a:xfrm>
                  <a:off x="7364596" y="2564647"/>
                  <a:ext cx="1536031" cy="15360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52" name="Group 51">
                  <a:extLst>
                    <a:ext uri="{FF2B5EF4-FFF2-40B4-BE49-F238E27FC236}">
                      <a16:creationId xmlns:a16="http://schemas.microsoft.com/office/drawing/2014/main" id="{CE11FCF2-04F5-2D4A-30ED-E175F3A194B3}"/>
                    </a:ext>
                  </a:extLst>
                </p:cNvPr>
                <p:cNvGrpSpPr/>
                <p:nvPr/>
              </p:nvGrpSpPr>
              <p:grpSpPr>
                <a:xfrm>
                  <a:off x="7972157" y="2593709"/>
                  <a:ext cx="320908" cy="320907"/>
                  <a:chOff x="1909149" y="2300922"/>
                  <a:chExt cx="420445" cy="420444"/>
                </a:xfrm>
              </p:grpSpPr>
              <p:sp>
                <p:nvSpPr>
                  <p:cNvPr id="53" name="Oval 52">
                    <a:extLst>
                      <a:ext uri="{FF2B5EF4-FFF2-40B4-BE49-F238E27FC236}">
                        <a16:creationId xmlns:a16="http://schemas.microsoft.com/office/drawing/2014/main" id="{7C4FA906-17BD-606E-2EFD-671C81111335}"/>
                      </a:ext>
                    </a:extLst>
                  </p:cNvPr>
                  <p:cNvSpPr/>
                  <p:nvPr/>
                </p:nvSpPr>
                <p:spPr>
                  <a:xfrm>
                    <a:off x="1909149" y="2300922"/>
                    <a:ext cx="420445" cy="420444"/>
                  </a:xfrm>
                  <a:prstGeom prst="ellipse">
                    <a:avLst/>
                  </a:prstGeom>
                  <a:solidFill>
                    <a:srgbClr val="0038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p>
                </p:txBody>
              </p:sp>
              <p:sp>
                <p:nvSpPr>
                  <p:cNvPr id="54" name="TextBox 53">
                    <a:extLst>
                      <a:ext uri="{FF2B5EF4-FFF2-40B4-BE49-F238E27FC236}">
                        <a16:creationId xmlns:a16="http://schemas.microsoft.com/office/drawing/2014/main" id="{7AF0C503-F031-1C1D-6805-C2B88794732B}"/>
                      </a:ext>
                    </a:extLst>
                  </p:cNvPr>
                  <p:cNvSpPr txBox="1">
                    <a:spLocks/>
                  </p:cNvSpPr>
                  <p:nvPr/>
                </p:nvSpPr>
                <p:spPr>
                  <a:xfrm>
                    <a:off x="1945660" y="2374261"/>
                    <a:ext cx="347423" cy="270282"/>
                  </a:xfrm>
                  <a:prstGeom prst="rect">
                    <a:avLst/>
                  </a:prstGeom>
                  <a:noFill/>
                </p:spPr>
                <p:txBody>
                  <a:bodyPr wrap="square" lIns="0" tIns="0" rIns="0" bIns="0">
                    <a:spAutoFit/>
                  </a:bodyPr>
                  <a:lstStyle/>
                  <a:p>
                    <a:pPr marR="0" algn="ctr"/>
                    <a:r>
                      <a:rPr lang="en-US" sz="1600" noProof="0">
                        <a:solidFill>
                          <a:schemeClr val="bg1"/>
                        </a:solidFill>
                        <a:effectLst/>
                        <a:latin typeface="ATT Aleck Sans Medium" panose="020B0603020203020204" pitchFamily="34" charset="0"/>
                        <a:ea typeface="Calibri" panose="020F0502020204030204" pitchFamily="34" charset="0"/>
                        <a:cs typeface="ATT Aleck Sans Medium" panose="020B0603020203020204" pitchFamily="34" charset="0"/>
                      </a:rPr>
                      <a:t>2</a:t>
                    </a:r>
                  </a:p>
                </p:txBody>
              </p:sp>
            </p:grpSp>
          </p:grpSp>
          <p:grpSp>
            <p:nvGrpSpPr>
              <p:cNvPr id="42" name="Group 41">
                <a:extLst>
                  <a:ext uri="{FF2B5EF4-FFF2-40B4-BE49-F238E27FC236}">
                    <a16:creationId xmlns:a16="http://schemas.microsoft.com/office/drawing/2014/main" id="{BD2F6860-EEFA-2A5A-E37D-E64321877239}"/>
                  </a:ext>
                </a:extLst>
              </p:cNvPr>
              <p:cNvGrpSpPr/>
              <p:nvPr/>
            </p:nvGrpSpPr>
            <p:grpSpPr>
              <a:xfrm>
                <a:off x="9395748" y="2367120"/>
                <a:ext cx="1536031" cy="1536031"/>
                <a:chOff x="9395748" y="2564647"/>
                <a:chExt cx="1536031" cy="1536031"/>
              </a:xfrm>
            </p:grpSpPr>
            <p:sp>
              <p:nvSpPr>
                <p:cNvPr id="43" name="Oval 42">
                  <a:extLst>
                    <a:ext uri="{FF2B5EF4-FFF2-40B4-BE49-F238E27FC236}">
                      <a16:creationId xmlns:a16="http://schemas.microsoft.com/office/drawing/2014/main" id="{2064D557-DE9E-B7F4-3FB3-1B26179FBF66}"/>
                    </a:ext>
                  </a:extLst>
                </p:cNvPr>
                <p:cNvSpPr/>
                <p:nvPr/>
              </p:nvSpPr>
              <p:spPr>
                <a:xfrm>
                  <a:off x="9395748" y="2564647"/>
                  <a:ext cx="1536031" cy="153603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46" name="Group 45">
                  <a:extLst>
                    <a:ext uri="{FF2B5EF4-FFF2-40B4-BE49-F238E27FC236}">
                      <a16:creationId xmlns:a16="http://schemas.microsoft.com/office/drawing/2014/main" id="{C72FF226-EED0-DD69-3E6E-AAE50F926B24}"/>
                    </a:ext>
                  </a:extLst>
                </p:cNvPr>
                <p:cNvGrpSpPr/>
                <p:nvPr/>
              </p:nvGrpSpPr>
              <p:grpSpPr>
                <a:xfrm>
                  <a:off x="10003309" y="2593709"/>
                  <a:ext cx="320908" cy="320907"/>
                  <a:chOff x="1909149" y="2300922"/>
                  <a:chExt cx="420445" cy="420444"/>
                </a:xfrm>
              </p:grpSpPr>
              <p:sp>
                <p:nvSpPr>
                  <p:cNvPr id="47" name="Oval 46">
                    <a:extLst>
                      <a:ext uri="{FF2B5EF4-FFF2-40B4-BE49-F238E27FC236}">
                        <a16:creationId xmlns:a16="http://schemas.microsoft.com/office/drawing/2014/main" id="{DB735EBA-89BC-C8BD-2AD7-9B94CC8E9589}"/>
                      </a:ext>
                    </a:extLst>
                  </p:cNvPr>
                  <p:cNvSpPr/>
                  <p:nvPr/>
                </p:nvSpPr>
                <p:spPr>
                  <a:xfrm>
                    <a:off x="1909149" y="2300922"/>
                    <a:ext cx="420445" cy="420444"/>
                  </a:xfrm>
                  <a:prstGeom prst="ellipse">
                    <a:avLst/>
                  </a:prstGeom>
                  <a:solidFill>
                    <a:srgbClr val="0038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noProof="0"/>
                  </a:p>
                </p:txBody>
              </p:sp>
              <p:sp>
                <p:nvSpPr>
                  <p:cNvPr id="48" name="TextBox 47">
                    <a:extLst>
                      <a:ext uri="{FF2B5EF4-FFF2-40B4-BE49-F238E27FC236}">
                        <a16:creationId xmlns:a16="http://schemas.microsoft.com/office/drawing/2014/main" id="{B2BCC757-E086-8B51-F5DC-8057E00A2384}"/>
                      </a:ext>
                    </a:extLst>
                  </p:cNvPr>
                  <p:cNvSpPr txBox="1">
                    <a:spLocks/>
                  </p:cNvSpPr>
                  <p:nvPr/>
                </p:nvSpPr>
                <p:spPr>
                  <a:xfrm>
                    <a:off x="1945660" y="2374261"/>
                    <a:ext cx="347423" cy="270282"/>
                  </a:xfrm>
                  <a:prstGeom prst="rect">
                    <a:avLst/>
                  </a:prstGeom>
                  <a:noFill/>
                </p:spPr>
                <p:txBody>
                  <a:bodyPr wrap="square" lIns="0" tIns="0" rIns="0" bIns="0">
                    <a:spAutoFit/>
                  </a:bodyPr>
                  <a:lstStyle/>
                  <a:p>
                    <a:pPr marR="0" algn="ctr"/>
                    <a:r>
                      <a:rPr lang="en-US" sz="1600" noProof="0">
                        <a:solidFill>
                          <a:schemeClr val="bg1"/>
                        </a:solidFill>
                        <a:effectLst/>
                        <a:latin typeface="ATT Aleck Sans Medium" panose="020B0603020203020204" pitchFamily="34" charset="0"/>
                        <a:ea typeface="Calibri" panose="020F0502020204030204" pitchFamily="34" charset="0"/>
                        <a:cs typeface="ATT Aleck Sans Medium" panose="020B0603020203020204" pitchFamily="34" charset="0"/>
                      </a:rPr>
                      <a:t>3</a:t>
                    </a:r>
                  </a:p>
                </p:txBody>
              </p:sp>
            </p:grpSp>
          </p:grpSp>
          <p:grpSp>
            <p:nvGrpSpPr>
              <p:cNvPr id="4112" name="Graphic 35">
                <a:extLst>
                  <a:ext uri="{FF2B5EF4-FFF2-40B4-BE49-F238E27FC236}">
                    <a16:creationId xmlns:a16="http://schemas.microsoft.com/office/drawing/2014/main" id="{9AA1A02A-0171-7C56-E927-4707519C6441}"/>
                  </a:ext>
                </a:extLst>
              </p:cNvPr>
              <p:cNvGrpSpPr/>
              <p:nvPr/>
            </p:nvGrpSpPr>
            <p:grpSpPr>
              <a:xfrm>
                <a:off x="5139639" y="2105405"/>
                <a:ext cx="1965726" cy="653608"/>
                <a:chOff x="5139639" y="2105405"/>
                <a:chExt cx="1965726" cy="653608"/>
              </a:xfrm>
              <a:solidFill>
                <a:srgbClr val="FFFFFF"/>
              </a:solidFill>
            </p:grpSpPr>
            <p:sp>
              <p:nvSpPr>
                <p:cNvPr id="4113" name="Freeform: Shape 4112">
                  <a:extLst>
                    <a:ext uri="{FF2B5EF4-FFF2-40B4-BE49-F238E27FC236}">
                      <a16:creationId xmlns:a16="http://schemas.microsoft.com/office/drawing/2014/main" id="{7AF400FB-FD27-F4AE-6DB1-0B2FF2694B4D}"/>
                    </a:ext>
                  </a:extLst>
                </p:cNvPr>
                <p:cNvSpPr/>
                <p:nvPr/>
              </p:nvSpPr>
              <p:spPr>
                <a:xfrm>
                  <a:off x="5139639" y="2105405"/>
                  <a:ext cx="1896864" cy="653608"/>
                </a:xfrm>
                <a:custGeom>
                  <a:avLst/>
                  <a:gdLst>
                    <a:gd name="connsiteX0" fmla="*/ 39063 w 1896864"/>
                    <a:gd name="connsiteY0" fmla="*/ 653564 h 653608"/>
                    <a:gd name="connsiteX1" fmla="*/ 0 w 1896864"/>
                    <a:gd name="connsiteY1" fmla="*/ 637218 h 653608"/>
                    <a:gd name="connsiteX2" fmla="*/ 179460 w 1896864"/>
                    <a:gd name="connsiteY2" fmla="*/ 351035 h 653608"/>
                    <a:gd name="connsiteX3" fmla="*/ 271083 w 1896864"/>
                    <a:gd name="connsiteY3" fmla="*/ 259412 h 653608"/>
                    <a:gd name="connsiteX4" fmla="*/ 957118 w 1896864"/>
                    <a:gd name="connsiteY4" fmla="*/ 0 h 653608"/>
                    <a:gd name="connsiteX5" fmla="*/ 1643242 w 1896864"/>
                    <a:gd name="connsiteY5" fmla="*/ 259457 h 653608"/>
                    <a:gd name="connsiteX6" fmla="*/ 1734821 w 1896864"/>
                    <a:gd name="connsiteY6" fmla="*/ 351080 h 653608"/>
                    <a:gd name="connsiteX7" fmla="*/ 1896865 w 1896864"/>
                    <a:gd name="connsiteY7" fmla="*/ 597798 h 653608"/>
                    <a:gd name="connsiteX8" fmla="*/ 1858559 w 1896864"/>
                    <a:gd name="connsiteY8" fmla="*/ 615748 h 653608"/>
                    <a:gd name="connsiteX9" fmla="*/ 1703107 w 1896864"/>
                    <a:gd name="connsiteY9" fmla="*/ 379097 h 653608"/>
                    <a:gd name="connsiteX10" fmla="*/ 1615271 w 1896864"/>
                    <a:gd name="connsiteY10" fmla="*/ 291215 h 653608"/>
                    <a:gd name="connsiteX11" fmla="*/ 957163 w 1896864"/>
                    <a:gd name="connsiteY11" fmla="*/ 42359 h 653608"/>
                    <a:gd name="connsiteX12" fmla="*/ 299099 w 1896864"/>
                    <a:gd name="connsiteY12" fmla="*/ 291215 h 653608"/>
                    <a:gd name="connsiteX13" fmla="*/ 211263 w 1896864"/>
                    <a:gd name="connsiteY13" fmla="*/ 379052 h 653608"/>
                    <a:gd name="connsiteX14" fmla="*/ 39108 w 1896864"/>
                    <a:gd name="connsiteY14" fmla="*/ 653609 h 65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864" h="653608">
                      <a:moveTo>
                        <a:pt x="39063" y="653564"/>
                      </a:moveTo>
                      <a:lnTo>
                        <a:pt x="0" y="637218"/>
                      </a:lnTo>
                      <a:cubicBezTo>
                        <a:pt x="43785" y="532633"/>
                        <a:pt x="104139" y="436333"/>
                        <a:pt x="179460" y="351035"/>
                      </a:cubicBezTo>
                      <a:cubicBezTo>
                        <a:pt x="207922" y="318698"/>
                        <a:pt x="238745" y="287875"/>
                        <a:pt x="271083" y="259412"/>
                      </a:cubicBezTo>
                      <a:cubicBezTo>
                        <a:pt x="460520" y="92157"/>
                        <a:pt x="704209" y="0"/>
                        <a:pt x="957118" y="0"/>
                      </a:cubicBezTo>
                      <a:cubicBezTo>
                        <a:pt x="1210027" y="0"/>
                        <a:pt x="1453761" y="92157"/>
                        <a:pt x="1643242" y="259457"/>
                      </a:cubicBezTo>
                      <a:cubicBezTo>
                        <a:pt x="1675580" y="287919"/>
                        <a:pt x="1706403" y="318742"/>
                        <a:pt x="1734821" y="351080"/>
                      </a:cubicBezTo>
                      <a:cubicBezTo>
                        <a:pt x="1800431" y="425242"/>
                        <a:pt x="1854951" y="508268"/>
                        <a:pt x="1896865" y="597798"/>
                      </a:cubicBezTo>
                      <a:lnTo>
                        <a:pt x="1858559" y="615748"/>
                      </a:lnTo>
                      <a:cubicBezTo>
                        <a:pt x="1818337" y="529916"/>
                        <a:pt x="1766045" y="450275"/>
                        <a:pt x="1703107" y="379097"/>
                      </a:cubicBezTo>
                      <a:cubicBezTo>
                        <a:pt x="1675848" y="348096"/>
                        <a:pt x="1646316" y="318520"/>
                        <a:pt x="1615271" y="291215"/>
                      </a:cubicBezTo>
                      <a:cubicBezTo>
                        <a:pt x="1433539" y="130731"/>
                        <a:pt x="1199783" y="42359"/>
                        <a:pt x="957163" y="42359"/>
                      </a:cubicBezTo>
                      <a:cubicBezTo>
                        <a:pt x="714542" y="42359"/>
                        <a:pt x="480831" y="130731"/>
                        <a:pt x="299099" y="291215"/>
                      </a:cubicBezTo>
                      <a:cubicBezTo>
                        <a:pt x="268098" y="318520"/>
                        <a:pt x="238522" y="348051"/>
                        <a:pt x="211263" y="379052"/>
                      </a:cubicBezTo>
                      <a:cubicBezTo>
                        <a:pt x="139016" y="460920"/>
                        <a:pt x="81066" y="553300"/>
                        <a:pt x="39108" y="653609"/>
                      </a:cubicBezTo>
                      <a:close/>
                    </a:path>
                  </a:pathLst>
                </a:custGeom>
                <a:solidFill>
                  <a:srgbClr val="FFFFFF"/>
                </a:solidFill>
                <a:ln w="0" cap="flat">
                  <a:noFill/>
                  <a:prstDash val="solid"/>
                  <a:miter/>
                </a:ln>
              </p:spPr>
              <p:txBody>
                <a:bodyPr rtlCol="0" anchor="ctr"/>
                <a:lstStyle/>
                <a:p>
                  <a:endParaRPr lang="en-US" noProof="0"/>
                </a:p>
              </p:txBody>
            </p:sp>
            <p:sp>
              <p:nvSpPr>
                <p:cNvPr id="4114" name="Freeform: Shape 4113">
                  <a:extLst>
                    <a:ext uri="{FF2B5EF4-FFF2-40B4-BE49-F238E27FC236}">
                      <a16:creationId xmlns:a16="http://schemas.microsoft.com/office/drawing/2014/main" id="{53865FB8-385F-EEC3-15DB-57A1897649C9}"/>
                    </a:ext>
                  </a:extLst>
                </p:cNvPr>
                <p:cNvSpPr/>
                <p:nvPr/>
              </p:nvSpPr>
              <p:spPr>
                <a:xfrm>
                  <a:off x="6797091" y="2498042"/>
                  <a:ext cx="308274" cy="256071"/>
                </a:xfrm>
                <a:custGeom>
                  <a:avLst/>
                  <a:gdLst>
                    <a:gd name="connsiteX0" fmla="*/ 308275 w 308274"/>
                    <a:gd name="connsiteY0" fmla="*/ 11581 h 256071"/>
                    <a:gd name="connsiteX1" fmla="*/ 267563 w 308274"/>
                    <a:gd name="connsiteY1" fmla="*/ 0 h 256071"/>
                    <a:gd name="connsiteX2" fmla="*/ 210550 w 308274"/>
                    <a:gd name="connsiteY2" fmla="*/ 200751 h 256071"/>
                    <a:gd name="connsiteX3" fmla="*/ 14476 w 308274"/>
                    <a:gd name="connsiteY3" fmla="*/ 129216 h 256071"/>
                    <a:gd name="connsiteX4" fmla="*/ 0 w 308274"/>
                    <a:gd name="connsiteY4" fmla="*/ 169037 h 256071"/>
                    <a:gd name="connsiteX5" fmla="*/ 238834 w 308274"/>
                    <a:gd name="connsiteY5" fmla="*/ 256072 h 256071"/>
                    <a:gd name="connsiteX6" fmla="*/ 308275 w 308274"/>
                    <a:gd name="connsiteY6" fmla="*/ 11581 h 2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74" h="256071">
                      <a:moveTo>
                        <a:pt x="308275" y="11581"/>
                      </a:moveTo>
                      <a:lnTo>
                        <a:pt x="267563" y="0"/>
                      </a:lnTo>
                      <a:lnTo>
                        <a:pt x="210550" y="200751"/>
                      </a:lnTo>
                      <a:lnTo>
                        <a:pt x="14476" y="129216"/>
                      </a:lnTo>
                      <a:lnTo>
                        <a:pt x="0" y="169037"/>
                      </a:lnTo>
                      <a:lnTo>
                        <a:pt x="238834" y="256072"/>
                      </a:lnTo>
                      <a:lnTo>
                        <a:pt x="308275" y="11581"/>
                      </a:lnTo>
                      <a:close/>
                    </a:path>
                  </a:pathLst>
                </a:custGeom>
                <a:solidFill>
                  <a:srgbClr val="FFFFFF"/>
                </a:solidFill>
                <a:ln w="0" cap="flat">
                  <a:noFill/>
                  <a:prstDash val="solid"/>
                  <a:miter/>
                </a:ln>
              </p:spPr>
              <p:txBody>
                <a:bodyPr rtlCol="0" anchor="ctr"/>
                <a:lstStyle/>
                <a:p>
                  <a:endParaRPr lang="en-US" noProof="0"/>
                </a:p>
              </p:txBody>
            </p:sp>
          </p:grpSp>
          <p:grpSp>
            <p:nvGrpSpPr>
              <p:cNvPr id="4115" name="Graphic 35">
                <a:extLst>
                  <a:ext uri="{FF2B5EF4-FFF2-40B4-BE49-F238E27FC236}">
                    <a16:creationId xmlns:a16="http://schemas.microsoft.com/office/drawing/2014/main" id="{9BDE746D-3879-F7C3-654B-1F4762EFA789}"/>
                  </a:ext>
                </a:extLst>
              </p:cNvPr>
              <p:cNvGrpSpPr/>
              <p:nvPr/>
            </p:nvGrpSpPr>
            <p:grpSpPr>
              <a:xfrm>
                <a:off x="7169729" y="3526071"/>
                <a:ext cx="1965726" cy="653564"/>
                <a:chOff x="7169729" y="3526071"/>
                <a:chExt cx="1965726" cy="653564"/>
              </a:xfrm>
              <a:solidFill>
                <a:srgbClr val="FFFFFF"/>
              </a:solidFill>
            </p:grpSpPr>
            <p:sp>
              <p:nvSpPr>
                <p:cNvPr id="4116" name="Freeform: Shape 4115">
                  <a:extLst>
                    <a:ext uri="{FF2B5EF4-FFF2-40B4-BE49-F238E27FC236}">
                      <a16:creationId xmlns:a16="http://schemas.microsoft.com/office/drawing/2014/main" id="{7304FB9E-C4B0-3AF2-0109-19FA918E7B71}"/>
                    </a:ext>
                  </a:extLst>
                </p:cNvPr>
                <p:cNvSpPr/>
                <p:nvPr/>
              </p:nvSpPr>
              <p:spPr>
                <a:xfrm>
                  <a:off x="7169729" y="3526071"/>
                  <a:ext cx="1896864" cy="653564"/>
                </a:xfrm>
                <a:custGeom>
                  <a:avLst/>
                  <a:gdLst>
                    <a:gd name="connsiteX0" fmla="*/ 957162 w 1896864"/>
                    <a:gd name="connsiteY0" fmla="*/ 653564 h 653564"/>
                    <a:gd name="connsiteX1" fmla="*/ 271038 w 1896864"/>
                    <a:gd name="connsiteY1" fmla="*/ 394107 h 653564"/>
                    <a:gd name="connsiteX2" fmla="*/ 179459 w 1896864"/>
                    <a:gd name="connsiteY2" fmla="*/ 302484 h 653564"/>
                    <a:gd name="connsiteX3" fmla="*/ 0 w 1896864"/>
                    <a:gd name="connsiteY3" fmla="*/ 16347 h 653564"/>
                    <a:gd name="connsiteX4" fmla="*/ 39063 w 1896864"/>
                    <a:gd name="connsiteY4" fmla="*/ 0 h 653564"/>
                    <a:gd name="connsiteX5" fmla="*/ 211218 w 1896864"/>
                    <a:gd name="connsiteY5" fmla="*/ 274512 h 653564"/>
                    <a:gd name="connsiteX6" fmla="*/ 299010 w 1896864"/>
                    <a:gd name="connsiteY6" fmla="*/ 362349 h 653564"/>
                    <a:gd name="connsiteX7" fmla="*/ 957162 w 1896864"/>
                    <a:gd name="connsiteY7" fmla="*/ 611205 h 653564"/>
                    <a:gd name="connsiteX8" fmla="*/ 1615225 w 1896864"/>
                    <a:gd name="connsiteY8" fmla="*/ 362349 h 653564"/>
                    <a:gd name="connsiteX9" fmla="*/ 1703062 w 1896864"/>
                    <a:gd name="connsiteY9" fmla="*/ 274512 h 653564"/>
                    <a:gd name="connsiteX10" fmla="*/ 1858558 w 1896864"/>
                    <a:gd name="connsiteY10" fmla="*/ 37816 h 653564"/>
                    <a:gd name="connsiteX11" fmla="*/ 1896865 w 1896864"/>
                    <a:gd name="connsiteY11" fmla="*/ 55767 h 653564"/>
                    <a:gd name="connsiteX12" fmla="*/ 1734821 w 1896864"/>
                    <a:gd name="connsiteY12" fmla="*/ 302484 h 653564"/>
                    <a:gd name="connsiteX13" fmla="*/ 1643198 w 1896864"/>
                    <a:gd name="connsiteY13" fmla="*/ 394107 h 653564"/>
                    <a:gd name="connsiteX14" fmla="*/ 957162 w 1896864"/>
                    <a:gd name="connsiteY14" fmla="*/ 653520 h 65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864" h="653564">
                      <a:moveTo>
                        <a:pt x="957162" y="653564"/>
                      </a:moveTo>
                      <a:cubicBezTo>
                        <a:pt x="704164" y="653564"/>
                        <a:pt x="460519" y="561407"/>
                        <a:pt x="271038" y="394107"/>
                      </a:cubicBezTo>
                      <a:cubicBezTo>
                        <a:pt x="238789" y="365734"/>
                        <a:pt x="207966" y="334867"/>
                        <a:pt x="179459" y="302484"/>
                      </a:cubicBezTo>
                      <a:cubicBezTo>
                        <a:pt x="104183" y="217231"/>
                        <a:pt x="43785" y="120931"/>
                        <a:pt x="0" y="16347"/>
                      </a:cubicBezTo>
                      <a:lnTo>
                        <a:pt x="39063" y="0"/>
                      </a:lnTo>
                      <a:cubicBezTo>
                        <a:pt x="81066" y="100353"/>
                        <a:pt x="138971" y="192688"/>
                        <a:pt x="211218" y="274512"/>
                      </a:cubicBezTo>
                      <a:cubicBezTo>
                        <a:pt x="238567" y="305602"/>
                        <a:pt x="268098" y="335134"/>
                        <a:pt x="299010" y="362349"/>
                      </a:cubicBezTo>
                      <a:cubicBezTo>
                        <a:pt x="480741" y="522878"/>
                        <a:pt x="714497" y="611205"/>
                        <a:pt x="957162" y="611205"/>
                      </a:cubicBezTo>
                      <a:cubicBezTo>
                        <a:pt x="1199827" y="611205"/>
                        <a:pt x="1433539" y="522834"/>
                        <a:pt x="1615225" y="362349"/>
                      </a:cubicBezTo>
                      <a:cubicBezTo>
                        <a:pt x="1646182" y="335134"/>
                        <a:pt x="1675713" y="305602"/>
                        <a:pt x="1703062" y="274512"/>
                      </a:cubicBezTo>
                      <a:cubicBezTo>
                        <a:pt x="1766045" y="203290"/>
                        <a:pt x="1818337" y="123693"/>
                        <a:pt x="1858558" y="37816"/>
                      </a:cubicBezTo>
                      <a:lnTo>
                        <a:pt x="1896865" y="55767"/>
                      </a:lnTo>
                      <a:cubicBezTo>
                        <a:pt x="1854950" y="145251"/>
                        <a:pt x="1800431" y="228278"/>
                        <a:pt x="1734821" y="302484"/>
                      </a:cubicBezTo>
                      <a:cubicBezTo>
                        <a:pt x="1706314" y="334867"/>
                        <a:pt x="1675491" y="365734"/>
                        <a:pt x="1643198" y="394107"/>
                      </a:cubicBezTo>
                      <a:cubicBezTo>
                        <a:pt x="1453760" y="561363"/>
                        <a:pt x="1210116" y="653520"/>
                        <a:pt x="957162" y="653520"/>
                      </a:cubicBezTo>
                      <a:close/>
                    </a:path>
                  </a:pathLst>
                </a:custGeom>
                <a:solidFill>
                  <a:srgbClr val="FFFFFF"/>
                </a:solidFill>
                <a:ln w="0" cap="flat">
                  <a:noFill/>
                  <a:prstDash val="solid"/>
                  <a:miter/>
                </a:ln>
              </p:spPr>
              <p:txBody>
                <a:bodyPr rtlCol="0" anchor="ctr"/>
                <a:lstStyle/>
                <a:p>
                  <a:endParaRPr lang="en-US" noProof="0"/>
                </a:p>
              </p:txBody>
            </p:sp>
            <p:sp>
              <p:nvSpPr>
                <p:cNvPr id="4117" name="Freeform: Shape 4116">
                  <a:extLst>
                    <a:ext uri="{FF2B5EF4-FFF2-40B4-BE49-F238E27FC236}">
                      <a16:creationId xmlns:a16="http://schemas.microsoft.com/office/drawing/2014/main" id="{49777E41-CF2B-A98B-0521-C0404EBC9697}"/>
                    </a:ext>
                  </a:extLst>
                </p:cNvPr>
                <p:cNvSpPr/>
                <p:nvPr/>
              </p:nvSpPr>
              <p:spPr>
                <a:xfrm>
                  <a:off x="8827225" y="3530926"/>
                  <a:ext cx="308230" cy="256116"/>
                </a:xfrm>
                <a:custGeom>
                  <a:avLst/>
                  <a:gdLst>
                    <a:gd name="connsiteX0" fmla="*/ 308230 w 308230"/>
                    <a:gd name="connsiteY0" fmla="*/ 244491 h 256116"/>
                    <a:gd name="connsiteX1" fmla="*/ 267519 w 308230"/>
                    <a:gd name="connsiteY1" fmla="*/ 256116 h 256116"/>
                    <a:gd name="connsiteX2" fmla="*/ 210549 w 308230"/>
                    <a:gd name="connsiteY2" fmla="*/ 55366 h 256116"/>
                    <a:gd name="connsiteX3" fmla="*/ 14432 w 308230"/>
                    <a:gd name="connsiteY3" fmla="*/ 126855 h 256116"/>
                    <a:gd name="connsiteX4" fmla="*/ 0 w 308230"/>
                    <a:gd name="connsiteY4" fmla="*/ 87035 h 256116"/>
                    <a:gd name="connsiteX5" fmla="*/ 238789 w 308230"/>
                    <a:gd name="connsiteY5" fmla="*/ 0 h 256116"/>
                    <a:gd name="connsiteX6" fmla="*/ 308230 w 308230"/>
                    <a:gd name="connsiteY6" fmla="*/ 244491 h 25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30" h="256116">
                      <a:moveTo>
                        <a:pt x="308230" y="244491"/>
                      </a:moveTo>
                      <a:lnTo>
                        <a:pt x="267519" y="256116"/>
                      </a:lnTo>
                      <a:lnTo>
                        <a:pt x="210549" y="55366"/>
                      </a:lnTo>
                      <a:lnTo>
                        <a:pt x="14432" y="126855"/>
                      </a:lnTo>
                      <a:lnTo>
                        <a:pt x="0" y="87035"/>
                      </a:lnTo>
                      <a:lnTo>
                        <a:pt x="238789" y="0"/>
                      </a:lnTo>
                      <a:lnTo>
                        <a:pt x="308230" y="244491"/>
                      </a:lnTo>
                      <a:close/>
                    </a:path>
                  </a:pathLst>
                </a:custGeom>
                <a:solidFill>
                  <a:srgbClr val="FFFFFF"/>
                </a:solidFill>
                <a:ln w="0" cap="flat">
                  <a:noFill/>
                  <a:prstDash val="solid"/>
                  <a:miter/>
                </a:ln>
              </p:spPr>
              <p:txBody>
                <a:bodyPr rtlCol="0" anchor="ctr"/>
                <a:lstStyle/>
                <a:p>
                  <a:endParaRPr lang="en-US" noProof="0"/>
                </a:p>
              </p:txBody>
            </p:sp>
          </p:grpSp>
          <p:grpSp>
            <p:nvGrpSpPr>
              <p:cNvPr id="4118" name="Graphic 35">
                <a:extLst>
                  <a:ext uri="{FF2B5EF4-FFF2-40B4-BE49-F238E27FC236}">
                    <a16:creationId xmlns:a16="http://schemas.microsoft.com/office/drawing/2014/main" id="{8B3AE7D3-3833-17C7-A852-134EB3D8C300}"/>
                  </a:ext>
                </a:extLst>
              </p:cNvPr>
              <p:cNvGrpSpPr/>
              <p:nvPr/>
            </p:nvGrpSpPr>
            <p:grpSpPr>
              <a:xfrm>
                <a:off x="9201466" y="2105405"/>
                <a:ext cx="1965771" cy="653608"/>
                <a:chOff x="9201466" y="2105405"/>
                <a:chExt cx="1965771" cy="653608"/>
              </a:xfrm>
              <a:solidFill>
                <a:srgbClr val="FFFFFF"/>
              </a:solidFill>
            </p:grpSpPr>
            <p:sp>
              <p:nvSpPr>
                <p:cNvPr id="4119" name="Freeform: Shape 4118">
                  <a:extLst>
                    <a:ext uri="{FF2B5EF4-FFF2-40B4-BE49-F238E27FC236}">
                      <a16:creationId xmlns:a16="http://schemas.microsoft.com/office/drawing/2014/main" id="{63668ADD-B580-6B27-587A-CBC59601F48F}"/>
                    </a:ext>
                  </a:extLst>
                </p:cNvPr>
                <p:cNvSpPr/>
                <p:nvPr/>
              </p:nvSpPr>
              <p:spPr>
                <a:xfrm>
                  <a:off x="9201466" y="2105405"/>
                  <a:ext cx="1896820" cy="653608"/>
                </a:xfrm>
                <a:custGeom>
                  <a:avLst/>
                  <a:gdLst>
                    <a:gd name="connsiteX0" fmla="*/ 39063 w 1896820"/>
                    <a:gd name="connsiteY0" fmla="*/ 653564 h 653608"/>
                    <a:gd name="connsiteX1" fmla="*/ 0 w 1896820"/>
                    <a:gd name="connsiteY1" fmla="*/ 637218 h 653608"/>
                    <a:gd name="connsiteX2" fmla="*/ 179460 w 1896820"/>
                    <a:gd name="connsiteY2" fmla="*/ 350991 h 653608"/>
                    <a:gd name="connsiteX3" fmla="*/ 271038 w 1896820"/>
                    <a:gd name="connsiteY3" fmla="*/ 259412 h 653608"/>
                    <a:gd name="connsiteX4" fmla="*/ 957119 w 1896820"/>
                    <a:gd name="connsiteY4" fmla="*/ 0 h 653608"/>
                    <a:gd name="connsiteX5" fmla="*/ 1643199 w 1896820"/>
                    <a:gd name="connsiteY5" fmla="*/ 259457 h 653608"/>
                    <a:gd name="connsiteX6" fmla="*/ 1734821 w 1896820"/>
                    <a:gd name="connsiteY6" fmla="*/ 351080 h 653608"/>
                    <a:gd name="connsiteX7" fmla="*/ 1896820 w 1896820"/>
                    <a:gd name="connsiteY7" fmla="*/ 597798 h 653608"/>
                    <a:gd name="connsiteX8" fmla="*/ 1858514 w 1896820"/>
                    <a:gd name="connsiteY8" fmla="*/ 615748 h 653608"/>
                    <a:gd name="connsiteX9" fmla="*/ 1703063 w 1896820"/>
                    <a:gd name="connsiteY9" fmla="*/ 379097 h 653608"/>
                    <a:gd name="connsiteX10" fmla="*/ 1615182 w 1896820"/>
                    <a:gd name="connsiteY10" fmla="*/ 291215 h 653608"/>
                    <a:gd name="connsiteX11" fmla="*/ 957074 w 1896820"/>
                    <a:gd name="connsiteY11" fmla="*/ 42359 h 653608"/>
                    <a:gd name="connsiteX12" fmla="*/ 298966 w 1896820"/>
                    <a:gd name="connsiteY12" fmla="*/ 291215 h 653608"/>
                    <a:gd name="connsiteX13" fmla="*/ 211129 w 1896820"/>
                    <a:gd name="connsiteY13" fmla="*/ 379052 h 653608"/>
                    <a:gd name="connsiteX14" fmla="*/ 38930 w 1896820"/>
                    <a:gd name="connsiteY14" fmla="*/ 653609 h 65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6820" h="653608">
                      <a:moveTo>
                        <a:pt x="39063" y="653564"/>
                      </a:moveTo>
                      <a:lnTo>
                        <a:pt x="0" y="637218"/>
                      </a:lnTo>
                      <a:cubicBezTo>
                        <a:pt x="43785" y="532588"/>
                        <a:pt x="104184" y="436333"/>
                        <a:pt x="179460" y="350991"/>
                      </a:cubicBezTo>
                      <a:cubicBezTo>
                        <a:pt x="207833" y="318698"/>
                        <a:pt x="238701" y="287875"/>
                        <a:pt x="271038" y="259412"/>
                      </a:cubicBezTo>
                      <a:cubicBezTo>
                        <a:pt x="460520" y="92113"/>
                        <a:pt x="704164" y="0"/>
                        <a:pt x="957119" y="0"/>
                      </a:cubicBezTo>
                      <a:cubicBezTo>
                        <a:pt x="1210073" y="0"/>
                        <a:pt x="1453717" y="92157"/>
                        <a:pt x="1643199" y="259457"/>
                      </a:cubicBezTo>
                      <a:cubicBezTo>
                        <a:pt x="1675492" y="287875"/>
                        <a:pt x="1706314" y="318742"/>
                        <a:pt x="1734821" y="351080"/>
                      </a:cubicBezTo>
                      <a:cubicBezTo>
                        <a:pt x="1800386" y="425287"/>
                        <a:pt x="1854950" y="508313"/>
                        <a:pt x="1896820" y="597798"/>
                      </a:cubicBezTo>
                      <a:lnTo>
                        <a:pt x="1858514" y="615748"/>
                      </a:lnTo>
                      <a:cubicBezTo>
                        <a:pt x="1818292" y="529916"/>
                        <a:pt x="1766000" y="450275"/>
                        <a:pt x="1703063" y="379097"/>
                      </a:cubicBezTo>
                      <a:cubicBezTo>
                        <a:pt x="1675758" y="348051"/>
                        <a:pt x="1646183" y="318520"/>
                        <a:pt x="1615182" y="291215"/>
                      </a:cubicBezTo>
                      <a:cubicBezTo>
                        <a:pt x="1433406" y="130731"/>
                        <a:pt x="1199739" y="42359"/>
                        <a:pt x="957074" y="42359"/>
                      </a:cubicBezTo>
                      <a:cubicBezTo>
                        <a:pt x="714409" y="42359"/>
                        <a:pt x="480697" y="130731"/>
                        <a:pt x="298966" y="291215"/>
                      </a:cubicBezTo>
                      <a:cubicBezTo>
                        <a:pt x="267920" y="318564"/>
                        <a:pt x="238389" y="348096"/>
                        <a:pt x="211129" y="379052"/>
                      </a:cubicBezTo>
                      <a:cubicBezTo>
                        <a:pt x="138838" y="460920"/>
                        <a:pt x="80933" y="553256"/>
                        <a:pt x="38930" y="653609"/>
                      </a:cubicBezTo>
                      <a:close/>
                    </a:path>
                  </a:pathLst>
                </a:custGeom>
                <a:solidFill>
                  <a:srgbClr val="FFFFFF"/>
                </a:solidFill>
                <a:ln w="0" cap="flat">
                  <a:noFill/>
                  <a:prstDash val="solid"/>
                  <a:miter/>
                </a:ln>
              </p:spPr>
              <p:txBody>
                <a:bodyPr rtlCol="0" anchor="ctr"/>
                <a:lstStyle/>
                <a:p>
                  <a:endParaRPr lang="en-US" noProof="0"/>
                </a:p>
              </p:txBody>
            </p:sp>
            <p:sp>
              <p:nvSpPr>
                <p:cNvPr id="4120" name="Freeform: Shape 4119">
                  <a:extLst>
                    <a:ext uri="{FF2B5EF4-FFF2-40B4-BE49-F238E27FC236}">
                      <a16:creationId xmlns:a16="http://schemas.microsoft.com/office/drawing/2014/main" id="{BE1CF4A6-BDBF-14BE-14F9-58616971296D}"/>
                    </a:ext>
                  </a:extLst>
                </p:cNvPr>
                <p:cNvSpPr/>
                <p:nvPr/>
              </p:nvSpPr>
              <p:spPr>
                <a:xfrm>
                  <a:off x="10858963" y="2498042"/>
                  <a:ext cx="308274" cy="256071"/>
                </a:xfrm>
                <a:custGeom>
                  <a:avLst/>
                  <a:gdLst>
                    <a:gd name="connsiteX0" fmla="*/ 308275 w 308274"/>
                    <a:gd name="connsiteY0" fmla="*/ 11581 h 256071"/>
                    <a:gd name="connsiteX1" fmla="*/ 267518 w 308274"/>
                    <a:gd name="connsiteY1" fmla="*/ 0 h 256071"/>
                    <a:gd name="connsiteX2" fmla="*/ 210550 w 308274"/>
                    <a:gd name="connsiteY2" fmla="*/ 200751 h 256071"/>
                    <a:gd name="connsiteX3" fmla="*/ 14476 w 308274"/>
                    <a:gd name="connsiteY3" fmla="*/ 129216 h 256071"/>
                    <a:gd name="connsiteX4" fmla="*/ 0 w 308274"/>
                    <a:gd name="connsiteY4" fmla="*/ 169037 h 256071"/>
                    <a:gd name="connsiteX5" fmla="*/ 238789 w 308274"/>
                    <a:gd name="connsiteY5" fmla="*/ 256072 h 256071"/>
                    <a:gd name="connsiteX6" fmla="*/ 308275 w 308274"/>
                    <a:gd name="connsiteY6" fmla="*/ 11581 h 2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74" h="256071">
                      <a:moveTo>
                        <a:pt x="308275" y="11581"/>
                      </a:moveTo>
                      <a:lnTo>
                        <a:pt x="267518" y="0"/>
                      </a:lnTo>
                      <a:lnTo>
                        <a:pt x="210550" y="200751"/>
                      </a:lnTo>
                      <a:lnTo>
                        <a:pt x="14476" y="129216"/>
                      </a:lnTo>
                      <a:lnTo>
                        <a:pt x="0" y="169037"/>
                      </a:lnTo>
                      <a:lnTo>
                        <a:pt x="238789" y="256072"/>
                      </a:lnTo>
                      <a:lnTo>
                        <a:pt x="308275" y="11581"/>
                      </a:lnTo>
                      <a:close/>
                    </a:path>
                  </a:pathLst>
                </a:custGeom>
                <a:solidFill>
                  <a:srgbClr val="FFFFFF"/>
                </a:solidFill>
                <a:ln w="0" cap="flat">
                  <a:noFill/>
                  <a:prstDash val="solid"/>
                  <a:miter/>
                </a:ln>
              </p:spPr>
              <p:txBody>
                <a:bodyPr rtlCol="0" anchor="ctr"/>
                <a:lstStyle/>
                <a:p>
                  <a:endParaRPr lang="en-US" noProof="0"/>
                </a:p>
              </p:txBody>
            </p:sp>
          </p:grpSp>
          <p:sp>
            <p:nvSpPr>
              <p:cNvPr id="4130" name="Freeform: Shape 4129">
                <a:extLst>
                  <a:ext uri="{FF2B5EF4-FFF2-40B4-BE49-F238E27FC236}">
                    <a16:creationId xmlns:a16="http://schemas.microsoft.com/office/drawing/2014/main" id="{3BE34BCF-4594-A909-F20A-7830A2F8E1B5}"/>
                  </a:ext>
                </a:extLst>
              </p:cNvPr>
              <p:cNvSpPr/>
              <p:nvPr/>
            </p:nvSpPr>
            <p:spPr>
              <a:xfrm>
                <a:off x="7091469" y="3121630"/>
                <a:ext cx="42314" cy="42047"/>
              </a:xfrm>
              <a:custGeom>
                <a:avLst/>
                <a:gdLst>
                  <a:gd name="connsiteX0" fmla="*/ 21157 w 42314"/>
                  <a:gd name="connsiteY0" fmla="*/ 42048 h 42047"/>
                  <a:gd name="connsiteX1" fmla="*/ 6147 w 42314"/>
                  <a:gd name="connsiteY1" fmla="*/ 35901 h 42047"/>
                  <a:gd name="connsiteX2" fmla="*/ 0 w 42314"/>
                  <a:gd name="connsiteY2" fmla="*/ 20890 h 42047"/>
                  <a:gd name="connsiteX3" fmla="*/ 6147 w 42314"/>
                  <a:gd name="connsiteY3" fmla="*/ 5880 h 42047"/>
                  <a:gd name="connsiteX4" fmla="*/ 35990 w 42314"/>
                  <a:gd name="connsiteY4" fmla="*/ 5880 h 42047"/>
                  <a:gd name="connsiteX5" fmla="*/ 40622 w 42314"/>
                  <a:gd name="connsiteY5" fmla="*/ 12873 h 42047"/>
                  <a:gd name="connsiteX6" fmla="*/ 42315 w 42314"/>
                  <a:gd name="connsiteY6" fmla="*/ 20890 h 42047"/>
                  <a:gd name="connsiteX7" fmla="*/ 35990 w 42314"/>
                  <a:gd name="connsiteY7" fmla="*/ 35901 h 42047"/>
                  <a:gd name="connsiteX8" fmla="*/ 21157 w 42314"/>
                  <a:gd name="connsiteY8" fmla="*/ 42048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14" h="42047">
                    <a:moveTo>
                      <a:pt x="21157" y="42048"/>
                    </a:moveTo>
                    <a:cubicBezTo>
                      <a:pt x="15456" y="42048"/>
                      <a:pt x="9933" y="39731"/>
                      <a:pt x="6147" y="35901"/>
                    </a:cubicBezTo>
                    <a:cubicBezTo>
                      <a:pt x="2138" y="31892"/>
                      <a:pt x="0" y="26369"/>
                      <a:pt x="0" y="20890"/>
                    </a:cubicBezTo>
                    <a:cubicBezTo>
                      <a:pt x="0" y="15412"/>
                      <a:pt x="2093" y="9888"/>
                      <a:pt x="6147" y="5880"/>
                    </a:cubicBezTo>
                    <a:cubicBezTo>
                      <a:pt x="13986" y="-1960"/>
                      <a:pt x="28151" y="-1960"/>
                      <a:pt x="35990" y="5880"/>
                    </a:cubicBezTo>
                    <a:cubicBezTo>
                      <a:pt x="38084" y="7795"/>
                      <a:pt x="39598" y="10111"/>
                      <a:pt x="40622" y="12873"/>
                    </a:cubicBezTo>
                    <a:cubicBezTo>
                      <a:pt x="41691" y="15412"/>
                      <a:pt x="42315" y="18173"/>
                      <a:pt x="42315" y="20890"/>
                    </a:cubicBezTo>
                    <a:cubicBezTo>
                      <a:pt x="42315" y="26413"/>
                      <a:pt x="39999" y="31892"/>
                      <a:pt x="35990" y="35901"/>
                    </a:cubicBezTo>
                    <a:cubicBezTo>
                      <a:pt x="32204" y="39731"/>
                      <a:pt x="26681" y="42048"/>
                      <a:pt x="21157" y="42048"/>
                    </a:cubicBezTo>
                    <a:close/>
                  </a:path>
                </a:pathLst>
              </a:custGeom>
              <a:solidFill>
                <a:srgbClr val="FFFFFF"/>
              </a:solidFill>
              <a:ln w="0" cap="flat">
                <a:noFill/>
                <a:prstDash val="solid"/>
                <a:miter/>
              </a:ln>
            </p:spPr>
            <p:txBody>
              <a:bodyPr rtlCol="0" anchor="ctr"/>
              <a:lstStyle/>
              <a:p>
                <a:endParaRPr lang="en-US" noProof="0"/>
              </a:p>
            </p:txBody>
          </p:sp>
          <p:sp>
            <p:nvSpPr>
              <p:cNvPr id="4131" name="Freeform: Shape 4130">
                <a:extLst>
                  <a:ext uri="{FF2B5EF4-FFF2-40B4-BE49-F238E27FC236}">
                    <a16:creationId xmlns:a16="http://schemas.microsoft.com/office/drawing/2014/main" id="{5F6CF058-96D5-7B5E-B8F2-74204D867C09}"/>
                  </a:ext>
                </a:extLst>
              </p:cNvPr>
              <p:cNvSpPr/>
              <p:nvPr/>
            </p:nvSpPr>
            <p:spPr>
              <a:xfrm>
                <a:off x="7090221" y="3121630"/>
                <a:ext cx="42314" cy="42047"/>
              </a:xfrm>
              <a:custGeom>
                <a:avLst/>
                <a:gdLst>
                  <a:gd name="connsiteX0" fmla="*/ 21336 w 42314"/>
                  <a:gd name="connsiteY0" fmla="*/ 42048 h 42047"/>
                  <a:gd name="connsiteX1" fmla="*/ 6325 w 42314"/>
                  <a:gd name="connsiteY1" fmla="*/ 35901 h 42047"/>
                  <a:gd name="connsiteX2" fmla="*/ 1693 w 42314"/>
                  <a:gd name="connsiteY2" fmla="*/ 28908 h 42047"/>
                  <a:gd name="connsiteX3" fmla="*/ 0 w 42314"/>
                  <a:gd name="connsiteY3" fmla="*/ 20890 h 42047"/>
                  <a:gd name="connsiteX4" fmla="*/ 6325 w 42314"/>
                  <a:gd name="connsiteY4" fmla="*/ 5880 h 42047"/>
                  <a:gd name="connsiteX5" fmla="*/ 36168 w 42314"/>
                  <a:gd name="connsiteY5" fmla="*/ 5880 h 42047"/>
                  <a:gd name="connsiteX6" fmla="*/ 42315 w 42314"/>
                  <a:gd name="connsiteY6" fmla="*/ 20890 h 42047"/>
                  <a:gd name="connsiteX7" fmla="*/ 40845 w 42314"/>
                  <a:gd name="connsiteY7" fmla="*/ 28908 h 42047"/>
                  <a:gd name="connsiteX8" fmla="*/ 36213 w 42314"/>
                  <a:gd name="connsiteY8" fmla="*/ 35901 h 42047"/>
                  <a:gd name="connsiteX9" fmla="*/ 21380 w 42314"/>
                  <a:gd name="connsiteY9" fmla="*/ 42048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14" h="42047">
                    <a:moveTo>
                      <a:pt x="21336" y="42048"/>
                    </a:moveTo>
                    <a:cubicBezTo>
                      <a:pt x="15590" y="42048"/>
                      <a:pt x="10111" y="39731"/>
                      <a:pt x="6325" y="35901"/>
                    </a:cubicBezTo>
                    <a:cubicBezTo>
                      <a:pt x="4187" y="33763"/>
                      <a:pt x="2717" y="31447"/>
                      <a:pt x="1693" y="28908"/>
                    </a:cubicBezTo>
                    <a:cubicBezTo>
                      <a:pt x="624" y="26369"/>
                      <a:pt x="0" y="23607"/>
                      <a:pt x="0" y="20890"/>
                    </a:cubicBezTo>
                    <a:cubicBezTo>
                      <a:pt x="0" y="15412"/>
                      <a:pt x="2316" y="9888"/>
                      <a:pt x="6325" y="5880"/>
                    </a:cubicBezTo>
                    <a:cubicBezTo>
                      <a:pt x="14165" y="-1960"/>
                      <a:pt x="28329" y="-1960"/>
                      <a:pt x="36168" y="5880"/>
                    </a:cubicBezTo>
                    <a:cubicBezTo>
                      <a:pt x="40177" y="9888"/>
                      <a:pt x="42315" y="15412"/>
                      <a:pt x="42315" y="20890"/>
                    </a:cubicBezTo>
                    <a:cubicBezTo>
                      <a:pt x="42315" y="23652"/>
                      <a:pt x="41870" y="26413"/>
                      <a:pt x="40845" y="28908"/>
                    </a:cubicBezTo>
                    <a:cubicBezTo>
                      <a:pt x="39776" y="31447"/>
                      <a:pt x="38307" y="33763"/>
                      <a:pt x="36213" y="35901"/>
                    </a:cubicBezTo>
                    <a:cubicBezTo>
                      <a:pt x="32382" y="39731"/>
                      <a:pt x="26904" y="42048"/>
                      <a:pt x="21380" y="42048"/>
                    </a:cubicBezTo>
                    <a:close/>
                  </a:path>
                </a:pathLst>
              </a:custGeom>
              <a:solidFill>
                <a:srgbClr val="FFFFFF"/>
              </a:solidFill>
              <a:ln w="0" cap="flat">
                <a:noFill/>
                <a:prstDash val="solid"/>
                <a:miter/>
              </a:ln>
            </p:spPr>
            <p:txBody>
              <a:bodyPr rtlCol="0" anchor="ctr"/>
              <a:lstStyle/>
              <a:p>
                <a:endParaRPr lang="en-US" noProof="0"/>
              </a:p>
            </p:txBody>
          </p:sp>
          <p:sp>
            <p:nvSpPr>
              <p:cNvPr id="4132" name="Freeform: Shape 4131">
                <a:extLst>
                  <a:ext uri="{FF2B5EF4-FFF2-40B4-BE49-F238E27FC236}">
                    <a16:creationId xmlns:a16="http://schemas.microsoft.com/office/drawing/2014/main" id="{66A0D0C5-7796-10DC-402D-B5BF94E047DD}"/>
                  </a:ext>
                </a:extLst>
              </p:cNvPr>
              <p:cNvSpPr/>
              <p:nvPr/>
            </p:nvSpPr>
            <p:spPr>
              <a:xfrm>
                <a:off x="7098292" y="2107244"/>
                <a:ext cx="2058267" cy="929042"/>
              </a:xfrm>
              <a:custGeom>
                <a:avLst/>
                <a:gdLst>
                  <a:gd name="connsiteX0" fmla="*/ 18387 w 2058267"/>
                  <a:gd name="connsiteY0" fmla="*/ 928865 h 929042"/>
                  <a:gd name="connsiteX1" fmla="*/ 170 w 2058267"/>
                  <a:gd name="connsiteY1" fmla="*/ 905346 h 929042"/>
                  <a:gd name="connsiteX2" fmla="*/ 170 w 2058267"/>
                  <a:gd name="connsiteY2" fmla="*/ 905346 h 929042"/>
                  <a:gd name="connsiteX3" fmla="*/ 23688 w 2058267"/>
                  <a:gd name="connsiteY3" fmla="*/ 886951 h 929042"/>
                  <a:gd name="connsiteX4" fmla="*/ 23688 w 2058267"/>
                  <a:gd name="connsiteY4" fmla="*/ 886951 h 929042"/>
                  <a:gd name="connsiteX5" fmla="*/ 42083 w 2058267"/>
                  <a:gd name="connsiteY5" fmla="*/ 910424 h 929042"/>
                  <a:gd name="connsiteX6" fmla="*/ 42083 w 2058267"/>
                  <a:gd name="connsiteY6" fmla="*/ 910424 h 929042"/>
                  <a:gd name="connsiteX7" fmla="*/ 21149 w 2058267"/>
                  <a:gd name="connsiteY7" fmla="*/ 929043 h 929042"/>
                  <a:gd name="connsiteX8" fmla="*/ 21149 w 2058267"/>
                  <a:gd name="connsiteY8" fmla="*/ 929043 h 929042"/>
                  <a:gd name="connsiteX9" fmla="*/ 18387 w 2058267"/>
                  <a:gd name="connsiteY9" fmla="*/ 928820 h 929042"/>
                  <a:gd name="connsiteX10" fmla="*/ 2016006 w 2058267"/>
                  <a:gd name="connsiteY10" fmla="*/ 909578 h 929042"/>
                  <a:gd name="connsiteX11" fmla="*/ 2034402 w 2058267"/>
                  <a:gd name="connsiteY11" fmla="*/ 885882 h 929042"/>
                  <a:gd name="connsiteX12" fmla="*/ 2034402 w 2058267"/>
                  <a:gd name="connsiteY12" fmla="*/ 885882 h 929042"/>
                  <a:gd name="connsiteX13" fmla="*/ 2058098 w 2058267"/>
                  <a:gd name="connsiteY13" fmla="*/ 904277 h 929042"/>
                  <a:gd name="connsiteX14" fmla="*/ 2058098 w 2058267"/>
                  <a:gd name="connsiteY14" fmla="*/ 904277 h 929042"/>
                  <a:gd name="connsiteX15" fmla="*/ 2039702 w 2058267"/>
                  <a:gd name="connsiteY15" fmla="*/ 927974 h 929042"/>
                  <a:gd name="connsiteX16" fmla="*/ 2037163 w 2058267"/>
                  <a:gd name="connsiteY16" fmla="*/ 927974 h 929042"/>
                  <a:gd name="connsiteX17" fmla="*/ 2016006 w 2058267"/>
                  <a:gd name="connsiteY17" fmla="*/ 909578 h 929042"/>
                  <a:gd name="connsiteX18" fmla="*/ 39723 w 2058267"/>
                  <a:gd name="connsiteY18" fmla="*/ 803123 h 929042"/>
                  <a:gd name="connsiteX19" fmla="*/ 24490 w 2058267"/>
                  <a:gd name="connsiteY19" fmla="*/ 777288 h 929042"/>
                  <a:gd name="connsiteX20" fmla="*/ 24490 w 2058267"/>
                  <a:gd name="connsiteY20" fmla="*/ 777288 h 929042"/>
                  <a:gd name="connsiteX21" fmla="*/ 50101 w 2058267"/>
                  <a:gd name="connsiteY21" fmla="*/ 762055 h 929042"/>
                  <a:gd name="connsiteX22" fmla="*/ 50101 w 2058267"/>
                  <a:gd name="connsiteY22" fmla="*/ 762055 h 929042"/>
                  <a:gd name="connsiteX23" fmla="*/ 65334 w 2058267"/>
                  <a:gd name="connsiteY23" fmla="*/ 787889 h 929042"/>
                  <a:gd name="connsiteX24" fmla="*/ 65334 w 2058267"/>
                  <a:gd name="connsiteY24" fmla="*/ 787889 h 929042"/>
                  <a:gd name="connsiteX25" fmla="*/ 44800 w 2058267"/>
                  <a:gd name="connsiteY25" fmla="*/ 803746 h 929042"/>
                  <a:gd name="connsiteX26" fmla="*/ 44800 w 2058267"/>
                  <a:gd name="connsiteY26" fmla="*/ 803746 h 929042"/>
                  <a:gd name="connsiteX27" fmla="*/ 39723 w 2058267"/>
                  <a:gd name="connsiteY27" fmla="*/ 803123 h 929042"/>
                  <a:gd name="connsiteX28" fmla="*/ 1992755 w 2058267"/>
                  <a:gd name="connsiteY28" fmla="*/ 786865 h 929042"/>
                  <a:gd name="connsiteX29" fmla="*/ 1992755 w 2058267"/>
                  <a:gd name="connsiteY29" fmla="*/ 786865 h 929042"/>
                  <a:gd name="connsiteX30" fmla="*/ 2007988 w 2058267"/>
                  <a:gd name="connsiteY30" fmla="*/ 761031 h 929042"/>
                  <a:gd name="connsiteX31" fmla="*/ 2007988 w 2058267"/>
                  <a:gd name="connsiteY31" fmla="*/ 761031 h 929042"/>
                  <a:gd name="connsiteX32" fmla="*/ 2033778 w 2058267"/>
                  <a:gd name="connsiteY32" fmla="*/ 776487 h 929042"/>
                  <a:gd name="connsiteX33" fmla="*/ 2033778 w 2058267"/>
                  <a:gd name="connsiteY33" fmla="*/ 776487 h 929042"/>
                  <a:gd name="connsiteX34" fmla="*/ 2018544 w 2058267"/>
                  <a:gd name="connsiteY34" fmla="*/ 802098 h 929042"/>
                  <a:gd name="connsiteX35" fmla="*/ 2018544 w 2058267"/>
                  <a:gd name="connsiteY35" fmla="*/ 802098 h 929042"/>
                  <a:gd name="connsiteX36" fmla="*/ 2013244 w 2058267"/>
                  <a:gd name="connsiteY36" fmla="*/ 802722 h 929042"/>
                  <a:gd name="connsiteX37" fmla="*/ 2013244 w 2058267"/>
                  <a:gd name="connsiteY37" fmla="*/ 802722 h 929042"/>
                  <a:gd name="connsiteX38" fmla="*/ 1992710 w 2058267"/>
                  <a:gd name="connsiteY38" fmla="*/ 786865 h 929042"/>
                  <a:gd name="connsiteX39" fmla="*/ 76559 w 2058267"/>
                  <a:gd name="connsiteY39" fmla="*/ 681033 h 929042"/>
                  <a:gd name="connsiteX40" fmla="*/ 64711 w 2058267"/>
                  <a:gd name="connsiteY40" fmla="*/ 653506 h 929042"/>
                  <a:gd name="connsiteX41" fmla="*/ 64711 w 2058267"/>
                  <a:gd name="connsiteY41" fmla="*/ 653506 h 929042"/>
                  <a:gd name="connsiteX42" fmla="*/ 92238 w 2058267"/>
                  <a:gd name="connsiteY42" fmla="*/ 641435 h 929042"/>
                  <a:gd name="connsiteX43" fmla="*/ 92238 w 2058267"/>
                  <a:gd name="connsiteY43" fmla="*/ 641435 h 929042"/>
                  <a:gd name="connsiteX44" fmla="*/ 104086 w 2058267"/>
                  <a:gd name="connsiteY44" fmla="*/ 668962 h 929042"/>
                  <a:gd name="connsiteX45" fmla="*/ 104086 w 2058267"/>
                  <a:gd name="connsiteY45" fmla="*/ 668962 h 929042"/>
                  <a:gd name="connsiteX46" fmla="*/ 84398 w 2058267"/>
                  <a:gd name="connsiteY46" fmla="*/ 682503 h 929042"/>
                  <a:gd name="connsiteX47" fmla="*/ 84398 w 2058267"/>
                  <a:gd name="connsiteY47" fmla="*/ 682503 h 929042"/>
                  <a:gd name="connsiteX48" fmla="*/ 76604 w 2058267"/>
                  <a:gd name="connsiteY48" fmla="*/ 681033 h 929042"/>
                  <a:gd name="connsiteX49" fmla="*/ 1954003 w 2058267"/>
                  <a:gd name="connsiteY49" fmla="*/ 668116 h 929042"/>
                  <a:gd name="connsiteX50" fmla="*/ 1965852 w 2058267"/>
                  <a:gd name="connsiteY50" fmla="*/ 640589 h 929042"/>
                  <a:gd name="connsiteX51" fmla="*/ 1965852 w 2058267"/>
                  <a:gd name="connsiteY51" fmla="*/ 640589 h 929042"/>
                  <a:gd name="connsiteX52" fmla="*/ 1993379 w 2058267"/>
                  <a:gd name="connsiteY52" fmla="*/ 652437 h 929042"/>
                  <a:gd name="connsiteX53" fmla="*/ 1993379 w 2058267"/>
                  <a:gd name="connsiteY53" fmla="*/ 652437 h 929042"/>
                  <a:gd name="connsiteX54" fmla="*/ 1981530 w 2058267"/>
                  <a:gd name="connsiteY54" fmla="*/ 679964 h 929042"/>
                  <a:gd name="connsiteX55" fmla="*/ 1981530 w 2058267"/>
                  <a:gd name="connsiteY55" fmla="*/ 679964 h 929042"/>
                  <a:gd name="connsiteX56" fmla="*/ 1973691 w 2058267"/>
                  <a:gd name="connsiteY56" fmla="*/ 681434 h 929042"/>
                  <a:gd name="connsiteX57" fmla="*/ 1973691 w 2058267"/>
                  <a:gd name="connsiteY57" fmla="*/ 681434 h 929042"/>
                  <a:gd name="connsiteX58" fmla="*/ 1954003 w 2058267"/>
                  <a:gd name="connsiteY58" fmla="*/ 668116 h 929042"/>
                  <a:gd name="connsiteX59" fmla="*/ 128629 w 2058267"/>
                  <a:gd name="connsiteY59" fmla="*/ 564422 h 929042"/>
                  <a:gd name="connsiteX60" fmla="*/ 120166 w 2058267"/>
                  <a:gd name="connsiteY60" fmla="*/ 535648 h 929042"/>
                  <a:gd name="connsiteX61" fmla="*/ 120166 w 2058267"/>
                  <a:gd name="connsiteY61" fmla="*/ 535648 h 929042"/>
                  <a:gd name="connsiteX62" fmla="*/ 148940 w 2058267"/>
                  <a:gd name="connsiteY62" fmla="*/ 527408 h 929042"/>
                  <a:gd name="connsiteX63" fmla="*/ 148940 w 2058267"/>
                  <a:gd name="connsiteY63" fmla="*/ 527408 h 929042"/>
                  <a:gd name="connsiteX64" fmla="*/ 157180 w 2058267"/>
                  <a:gd name="connsiteY64" fmla="*/ 555959 h 929042"/>
                  <a:gd name="connsiteX65" fmla="*/ 157180 w 2058267"/>
                  <a:gd name="connsiteY65" fmla="*/ 555959 h 929042"/>
                  <a:gd name="connsiteX66" fmla="*/ 138784 w 2058267"/>
                  <a:gd name="connsiteY66" fmla="*/ 566961 h 929042"/>
                  <a:gd name="connsiteX67" fmla="*/ 138784 w 2058267"/>
                  <a:gd name="connsiteY67" fmla="*/ 566961 h 929042"/>
                  <a:gd name="connsiteX68" fmla="*/ 128629 w 2058267"/>
                  <a:gd name="connsiteY68" fmla="*/ 564422 h 929042"/>
                  <a:gd name="connsiteX69" fmla="*/ 1900687 w 2058267"/>
                  <a:gd name="connsiteY69" fmla="*/ 555336 h 929042"/>
                  <a:gd name="connsiteX70" fmla="*/ 1900687 w 2058267"/>
                  <a:gd name="connsiteY70" fmla="*/ 555336 h 929042"/>
                  <a:gd name="connsiteX71" fmla="*/ 1908971 w 2058267"/>
                  <a:gd name="connsiteY71" fmla="*/ 526562 h 929042"/>
                  <a:gd name="connsiteX72" fmla="*/ 1908971 w 2058267"/>
                  <a:gd name="connsiteY72" fmla="*/ 526562 h 929042"/>
                  <a:gd name="connsiteX73" fmla="*/ 1937746 w 2058267"/>
                  <a:gd name="connsiteY73" fmla="*/ 534802 h 929042"/>
                  <a:gd name="connsiteX74" fmla="*/ 1937746 w 2058267"/>
                  <a:gd name="connsiteY74" fmla="*/ 534802 h 929042"/>
                  <a:gd name="connsiteX75" fmla="*/ 1929505 w 2058267"/>
                  <a:gd name="connsiteY75" fmla="*/ 563576 h 929042"/>
                  <a:gd name="connsiteX76" fmla="*/ 1929505 w 2058267"/>
                  <a:gd name="connsiteY76" fmla="*/ 563576 h 929042"/>
                  <a:gd name="connsiteX77" fmla="*/ 1919350 w 2058267"/>
                  <a:gd name="connsiteY77" fmla="*/ 566115 h 929042"/>
                  <a:gd name="connsiteX78" fmla="*/ 1919350 w 2058267"/>
                  <a:gd name="connsiteY78" fmla="*/ 566115 h 929042"/>
                  <a:gd name="connsiteX79" fmla="*/ 1900731 w 2058267"/>
                  <a:gd name="connsiteY79" fmla="*/ 555336 h 929042"/>
                  <a:gd name="connsiteX80" fmla="*/ 194640 w 2058267"/>
                  <a:gd name="connsiteY80" fmla="*/ 455250 h 929042"/>
                  <a:gd name="connsiteX81" fmla="*/ 189963 w 2058267"/>
                  <a:gd name="connsiteY81" fmla="*/ 425852 h 929042"/>
                  <a:gd name="connsiteX82" fmla="*/ 189963 w 2058267"/>
                  <a:gd name="connsiteY82" fmla="*/ 425852 h 929042"/>
                  <a:gd name="connsiteX83" fmla="*/ 219583 w 2058267"/>
                  <a:gd name="connsiteY83" fmla="*/ 421175 h 929042"/>
                  <a:gd name="connsiteX84" fmla="*/ 219583 w 2058267"/>
                  <a:gd name="connsiteY84" fmla="*/ 421175 h 929042"/>
                  <a:gd name="connsiteX85" fmla="*/ 224216 w 2058267"/>
                  <a:gd name="connsiteY85" fmla="*/ 450573 h 929042"/>
                  <a:gd name="connsiteX86" fmla="*/ 224216 w 2058267"/>
                  <a:gd name="connsiteY86" fmla="*/ 450573 h 929042"/>
                  <a:gd name="connsiteX87" fmla="*/ 207067 w 2058267"/>
                  <a:gd name="connsiteY87" fmla="*/ 459259 h 929042"/>
                  <a:gd name="connsiteX88" fmla="*/ 207067 w 2058267"/>
                  <a:gd name="connsiteY88" fmla="*/ 459259 h 929042"/>
                  <a:gd name="connsiteX89" fmla="*/ 194595 w 2058267"/>
                  <a:gd name="connsiteY89" fmla="*/ 455250 h 929042"/>
                  <a:gd name="connsiteX90" fmla="*/ 1833607 w 2058267"/>
                  <a:gd name="connsiteY90" fmla="*/ 449949 h 929042"/>
                  <a:gd name="connsiteX91" fmla="*/ 1838283 w 2058267"/>
                  <a:gd name="connsiteY91" fmla="*/ 420329 h 929042"/>
                  <a:gd name="connsiteX92" fmla="*/ 1838283 w 2058267"/>
                  <a:gd name="connsiteY92" fmla="*/ 420329 h 929042"/>
                  <a:gd name="connsiteX93" fmla="*/ 1867681 w 2058267"/>
                  <a:gd name="connsiteY93" fmla="*/ 425006 h 929042"/>
                  <a:gd name="connsiteX94" fmla="*/ 1867904 w 2058267"/>
                  <a:gd name="connsiteY94" fmla="*/ 425006 h 929042"/>
                  <a:gd name="connsiteX95" fmla="*/ 1863271 w 2058267"/>
                  <a:gd name="connsiteY95" fmla="*/ 454626 h 929042"/>
                  <a:gd name="connsiteX96" fmla="*/ 1863271 w 2058267"/>
                  <a:gd name="connsiteY96" fmla="*/ 454626 h 929042"/>
                  <a:gd name="connsiteX97" fmla="*/ 1850800 w 2058267"/>
                  <a:gd name="connsiteY97" fmla="*/ 458635 h 929042"/>
                  <a:gd name="connsiteX98" fmla="*/ 1850800 w 2058267"/>
                  <a:gd name="connsiteY98" fmla="*/ 458635 h 929042"/>
                  <a:gd name="connsiteX99" fmla="*/ 1833651 w 2058267"/>
                  <a:gd name="connsiteY99" fmla="*/ 449949 h 929042"/>
                  <a:gd name="connsiteX100" fmla="*/ 274014 w 2058267"/>
                  <a:gd name="connsiteY100" fmla="*/ 355342 h 929042"/>
                  <a:gd name="connsiteX101" fmla="*/ 272945 w 2058267"/>
                  <a:gd name="connsiteY101" fmla="*/ 325499 h 929042"/>
                  <a:gd name="connsiteX102" fmla="*/ 272945 w 2058267"/>
                  <a:gd name="connsiteY102" fmla="*/ 325499 h 929042"/>
                  <a:gd name="connsiteX103" fmla="*/ 303011 w 2058267"/>
                  <a:gd name="connsiteY103" fmla="*/ 324430 h 929042"/>
                  <a:gd name="connsiteX104" fmla="*/ 303011 w 2058267"/>
                  <a:gd name="connsiteY104" fmla="*/ 324430 h 929042"/>
                  <a:gd name="connsiteX105" fmla="*/ 303857 w 2058267"/>
                  <a:gd name="connsiteY105" fmla="*/ 354273 h 929042"/>
                  <a:gd name="connsiteX106" fmla="*/ 303857 w 2058267"/>
                  <a:gd name="connsiteY106" fmla="*/ 354273 h 929042"/>
                  <a:gd name="connsiteX107" fmla="*/ 288401 w 2058267"/>
                  <a:gd name="connsiteY107" fmla="*/ 361044 h 929042"/>
                  <a:gd name="connsiteX108" fmla="*/ 288401 w 2058267"/>
                  <a:gd name="connsiteY108" fmla="*/ 361044 h 929042"/>
                  <a:gd name="connsiteX109" fmla="*/ 274014 w 2058267"/>
                  <a:gd name="connsiteY109" fmla="*/ 355342 h 929042"/>
                  <a:gd name="connsiteX110" fmla="*/ 1753832 w 2058267"/>
                  <a:gd name="connsiteY110" fmla="*/ 353872 h 929042"/>
                  <a:gd name="connsiteX111" fmla="*/ 1753832 w 2058267"/>
                  <a:gd name="connsiteY111" fmla="*/ 353872 h 929042"/>
                  <a:gd name="connsiteX112" fmla="*/ 1754678 w 2058267"/>
                  <a:gd name="connsiteY112" fmla="*/ 323806 h 929042"/>
                  <a:gd name="connsiteX113" fmla="*/ 1754678 w 2058267"/>
                  <a:gd name="connsiteY113" fmla="*/ 323806 h 929042"/>
                  <a:gd name="connsiteX114" fmla="*/ 1784744 w 2058267"/>
                  <a:gd name="connsiteY114" fmla="*/ 324875 h 929042"/>
                  <a:gd name="connsiteX115" fmla="*/ 1784744 w 2058267"/>
                  <a:gd name="connsiteY115" fmla="*/ 324875 h 929042"/>
                  <a:gd name="connsiteX116" fmla="*/ 1783675 w 2058267"/>
                  <a:gd name="connsiteY116" fmla="*/ 354719 h 929042"/>
                  <a:gd name="connsiteX117" fmla="*/ 1783675 w 2058267"/>
                  <a:gd name="connsiteY117" fmla="*/ 354719 h 929042"/>
                  <a:gd name="connsiteX118" fmla="*/ 1769288 w 2058267"/>
                  <a:gd name="connsiteY118" fmla="*/ 360420 h 929042"/>
                  <a:gd name="connsiteX119" fmla="*/ 1769288 w 2058267"/>
                  <a:gd name="connsiteY119" fmla="*/ 360420 h 929042"/>
                  <a:gd name="connsiteX120" fmla="*/ 1753832 w 2058267"/>
                  <a:gd name="connsiteY120" fmla="*/ 353872 h 929042"/>
                  <a:gd name="connsiteX121" fmla="*/ 365191 w 2058267"/>
                  <a:gd name="connsiteY121" fmla="*/ 266036 h 929042"/>
                  <a:gd name="connsiteX122" fmla="*/ 367953 w 2058267"/>
                  <a:gd name="connsiteY122" fmla="*/ 236192 h 929042"/>
                  <a:gd name="connsiteX123" fmla="*/ 367953 w 2058267"/>
                  <a:gd name="connsiteY123" fmla="*/ 236192 h 929042"/>
                  <a:gd name="connsiteX124" fmla="*/ 397796 w 2058267"/>
                  <a:gd name="connsiteY124" fmla="*/ 239132 h 929042"/>
                  <a:gd name="connsiteX125" fmla="*/ 397796 w 2058267"/>
                  <a:gd name="connsiteY125" fmla="*/ 239132 h 929042"/>
                  <a:gd name="connsiteX126" fmla="*/ 395034 w 2058267"/>
                  <a:gd name="connsiteY126" fmla="*/ 268975 h 929042"/>
                  <a:gd name="connsiteX127" fmla="*/ 395034 w 2058267"/>
                  <a:gd name="connsiteY127" fmla="*/ 268753 h 929042"/>
                  <a:gd name="connsiteX128" fmla="*/ 381494 w 2058267"/>
                  <a:gd name="connsiteY128" fmla="*/ 273608 h 929042"/>
                  <a:gd name="connsiteX129" fmla="*/ 381494 w 2058267"/>
                  <a:gd name="connsiteY129" fmla="*/ 273608 h 929042"/>
                  <a:gd name="connsiteX130" fmla="*/ 365191 w 2058267"/>
                  <a:gd name="connsiteY130" fmla="*/ 265991 h 929042"/>
                  <a:gd name="connsiteX131" fmla="*/ 1662610 w 2058267"/>
                  <a:gd name="connsiteY131" fmla="*/ 268396 h 929042"/>
                  <a:gd name="connsiteX132" fmla="*/ 1659848 w 2058267"/>
                  <a:gd name="connsiteY132" fmla="*/ 238553 h 929042"/>
                  <a:gd name="connsiteX133" fmla="*/ 1659848 w 2058267"/>
                  <a:gd name="connsiteY133" fmla="*/ 238553 h 929042"/>
                  <a:gd name="connsiteX134" fmla="*/ 1689691 w 2058267"/>
                  <a:gd name="connsiteY134" fmla="*/ 235792 h 929042"/>
                  <a:gd name="connsiteX135" fmla="*/ 1689691 w 2058267"/>
                  <a:gd name="connsiteY135" fmla="*/ 235792 h 929042"/>
                  <a:gd name="connsiteX136" fmla="*/ 1692453 w 2058267"/>
                  <a:gd name="connsiteY136" fmla="*/ 265635 h 929042"/>
                  <a:gd name="connsiteX137" fmla="*/ 1692453 w 2058267"/>
                  <a:gd name="connsiteY137" fmla="*/ 265635 h 929042"/>
                  <a:gd name="connsiteX138" fmla="*/ 1676150 w 2058267"/>
                  <a:gd name="connsiteY138" fmla="*/ 273251 h 929042"/>
                  <a:gd name="connsiteX139" fmla="*/ 1676150 w 2058267"/>
                  <a:gd name="connsiteY139" fmla="*/ 273251 h 929042"/>
                  <a:gd name="connsiteX140" fmla="*/ 1662610 w 2058267"/>
                  <a:gd name="connsiteY140" fmla="*/ 268396 h 929042"/>
                  <a:gd name="connsiteX141" fmla="*/ 466791 w 2058267"/>
                  <a:gd name="connsiteY141" fmla="*/ 188800 h 929042"/>
                  <a:gd name="connsiteX142" fmla="*/ 473116 w 2058267"/>
                  <a:gd name="connsiteY142" fmla="*/ 159580 h 929042"/>
                  <a:gd name="connsiteX143" fmla="*/ 473116 w 2058267"/>
                  <a:gd name="connsiteY143" fmla="*/ 159580 h 929042"/>
                  <a:gd name="connsiteX144" fmla="*/ 502336 w 2058267"/>
                  <a:gd name="connsiteY144" fmla="*/ 166128 h 929042"/>
                  <a:gd name="connsiteX145" fmla="*/ 502336 w 2058267"/>
                  <a:gd name="connsiteY145" fmla="*/ 166128 h 929042"/>
                  <a:gd name="connsiteX146" fmla="*/ 496011 w 2058267"/>
                  <a:gd name="connsiteY146" fmla="*/ 195347 h 929042"/>
                  <a:gd name="connsiteX147" fmla="*/ 496011 w 2058267"/>
                  <a:gd name="connsiteY147" fmla="*/ 195347 h 929042"/>
                  <a:gd name="connsiteX148" fmla="*/ 484564 w 2058267"/>
                  <a:gd name="connsiteY148" fmla="*/ 198733 h 929042"/>
                  <a:gd name="connsiteX149" fmla="*/ 484564 w 2058267"/>
                  <a:gd name="connsiteY149" fmla="*/ 198733 h 929042"/>
                  <a:gd name="connsiteX150" fmla="*/ 466791 w 2058267"/>
                  <a:gd name="connsiteY150" fmla="*/ 188800 h 929042"/>
                  <a:gd name="connsiteX151" fmla="*/ 1561678 w 2058267"/>
                  <a:gd name="connsiteY151" fmla="*/ 194947 h 929042"/>
                  <a:gd name="connsiteX152" fmla="*/ 1555086 w 2058267"/>
                  <a:gd name="connsiteY152" fmla="*/ 165727 h 929042"/>
                  <a:gd name="connsiteX153" fmla="*/ 1555086 w 2058267"/>
                  <a:gd name="connsiteY153" fmla="*/ 165727 h 929042"/>
                  <a:gd name="connsiteX154" fmla="*/ 1584305 w 2058267"/>
                  <a:gd name="connsiteY154" fmla="*/ 159179 h 929042"/>
                  <a:gd name="connsiteX155" fmla="*/ 1584305 w 2058267"/>
                  <a:gd name="connsiteY155" fmla="*/ 159179 h 929042"/>
                  <a:gd name="connsiteX156" fmla="*/ 1590853 w 2058267"/>
                  <a:gd name="connsiteY156" fmla="*/ 188399 h 929042"/>
                  <a:gd name="connsiteX157" fmla="*/ 1590853 w 2058267"/>
                  <a:gd name="connsiteY157" fmla="*/ 188399 h 929042"/>
                  <a:gd name="connsiteX158" fmla="*/ 1572858 w 2058267"/>
                  <a:gd name="connsiteY158" fmla="*/ 198154 h 929042"/>
                  <a:gd name="connsiteX159" fmla="*/ 1572858 w 2058267"/>
                  <a:gd name="connsiteY159" fmla="*/ 198154 h 929042"/>
                  <a:gd name="connsiteX160" fmla="*/ 1561633 w 2058267"/>
                  <a:gd name="connsiteY160" fmla="*/ 194991 h 929042"/>
                  <a:gd name="connsiteX161" fmla="*/ 577033 w 2058267"/>
                  <a:gd name="connsiteY161" fmla="*/ 124927 h 929042"/>
                  <a:gd name="connsiteX162" fmla="*/ 587188 w 2058267"/>
                  <a:gd name="connsiteY162" fmla="*/ 96776 h 929042"/>
                  <a:gd name="connsiteX163" fmla="*/ 587188 w 2058267"/>
                  <a:gd name="connsiteY163" fmla="*/ 96776 h 929042"/>
                  <a:gd name="connsiteX164" fmla="*/ 615339 w 2058267"/>
                  <a:gd name="connsiteY164" fmla="*/ 106932 h 929042"/>
                  <a:gd name="connsiteX165" fmla="*/ 615339 w 2058267"/>
                  <a:gd name="connsiteY165" fmla="*/ 106932 h 929042"/>
                  <a:gd name="connsiteX166" fmla="*/ 605362 w 2058267"/>
                  <a:gd name="connsiteY166" fmla="*/ 135082 h 929042"/>
                  <a:gd name="connsiteX167" fmla="*/ 605362 w 2058267"/>
                  <a:gd name="connsiteY167" fmla="*/ 135082 h 929042"/>
                  <a:gd name="connsiteX168" fmla="*/ 596275 w 2058267"/>
                  <a:gd name="connsiteY168" fmla="*/ 137220 h 929042"/>
                  <a:gd name="connsiteX169" fmla="*/ 596275 w 2058267"/>
                  <a:gd name="connsiteY169" fmla="*/ 137220 h 929042"/>
                  <a:gd name="connsiteX170" fmla="*/ 577033 w 2058267"/>
                  <a:gd name="connsiteY170" fmla="*/ 124927 h 929042"/>
                  <a:gd name="connsiteX171" fmla="*/ 1452282 w 2058267"/>
                  <a:gd name="connsiteY171" fmla="*/ 134637 h 929042"/>
                  <a:gd name="connsiteX172" fmla="*/ 1452282 w 2058267"/>
                  <a:gd name="connsiteY172" fmla="*/ 134637 h 929042"/>
                  <a:gd name="connsiteX173" fmla="*/ 1442127 w 2058267"/>
                  <a:gd name="connsiteY173" fmla="*/ 106486 h 929042"/>
                  <a:gd name="connsiteX174" fmla="*/ 1442127 w 2058267"/>
                  <a:gd name="connsiteY174" fmla="*/ 106486 h 929042"/>
                  <a:gd name="connsiteX175" fmla="*/ 1470277 w 2058267"/>
                  <a:gd name="connsiteY175" fmla="*/ 96331 h 929042"/>
                  <a:gd name="connsiteX176" fmla="*/ 1470277 w 2058267"/>
                  <a:gd name="connsiteY176" fmla="*/ 96331 h 929042"/>
                  <a:gd name="connsiteX177" fmla="*/ 1480433 w 2058267"/>
                  <a:gd name="connsiteY177" fmla="*/ 124481 h 929042"/>
                  <a:gd name="connsiteX178" fmla="*/ 1480433 w 2058267"/>
                  <a:gd name="connsiteY178" fmla="*/ 124481 h 929042"/>
                  <a:gd name="connsiteX179" fmla="*/ 1461191 w 2058267"/>
                  <a:gd name="connsiteY179" fmla="*/ 136775 h 929042"/>
                  <a:gd name="connsiteX180" fmla="*/ 1461191 w 2058267"/>
                  <a:gd name="connsiteY180" fmla="*/ 136775 h 929042"/>
                  <a:gd name="connsiteX181" fmla="*/ 1452282 w 2058267"/>
                  <a:gd name="connsiteY181" fmla="*/ 134637 h 929042"/>
                  <a:gd name="connsiteX182" fmla="*/ 694713 w 2058267"/>
                  <a:gd name="connsiteY182" fmla="*/ 75396 h 929042"/>
                  <a:gd name="connsiteX183" fmla="*/ 708254 w 2058267"/>
                  <a:gd name="connsiteY183" fmla="*/ 48715 h 929042"/>
                  <a:gd name="connsiteX184" fmla="*/ 708254 w 2058267"/>
                  <a:gd name="connsiteY184" fmla="*/ 48715 h 929042"/>
                  <a:gd name="connsiteX185" fmla="*/ 734934 w 2058267"/>
                  <a:gd name="connsiteY185" fmla="*/ 62256 h 929042"/>
                  <a:gd name="connsiteX186" fmla="*/ 734934 w 2058267"/>
                  <a:gd name="connsiteY186" fmla="*/ 62256 h 929042"/>
                  <a:gd name="connsiteX187" fmla="*/ 721393 w 2058267"/>
                  <a:gd name="connsiteY187" fmla="*/ 89115 h 929042"/>
                  <a:gd name="connsiteX188" fmla="*/ 721393 w 2058267"/>
                  <a:gd name="connsiteY188" fmla="*/ 89115 h 929042"/>
                  <a:gd name="connsiteX189" fmla="*/ 714801 w 2058267"/>
                  <a:gd name="connsiteY189" fmla="*/ 89961 h 929042"/>
                  <a:gd name="connsiteX190" fmla="*/ 714801 w 2058267"/>
                  <a:gd name="connsiteY190" fmla="*/ 89961 h 929042"/>
                  <a:gd name="connsiteX191" fmla="*/ 694713 w 2058267"/>
                  <a:gd name="connsiteY191" fmla="*/ 75351 h 929042"/>
                  <a:gd name="connsiteX192" fmla="*/ 1336072 w 2058267"/>
                  <a:gd name="connsiteY192" fmla="*/ 88714 h 929042"/>
                  <a:gd name="connsiteX193" fmla="*/ 1322532 w 2058267"/>
                  <a:gd name="connsiteY193" fmla="*/ 62078 h 929042"/>
                  <a:gd name="connsiteX194" fmla="*/ 1322532 w 2058267"/>
                  <a:gd name="connsiteY194" fmla="*/ 62078 h 929042"/>
                  <a:gd name="connsiteX195" fmla="*/ 1349168 w 2058267"/>
                  <a:gd name="connsiteY195" fmla="*/ 48537 h 929042"/>
                  <a:gd name="connsiteX196" fmla="*/ 1349168 w 2058267"/>
                  <a:gd name="connsiteY196" fmla="*/ 48537 h 929042"/>
                  <a:gd name="connsiteX197" fmla="*/ 1362708 w 2058267"/>
                  <a:gd name="connsiteY197" fmla="*/ 75218 h 929042"/>
                  <a:gd name="connsiteX198" fmla="*/ 1362708 w 2058267"/>
                  <a:gd name="connsiteY198" fmla="*/ 75218 h 929042"/>
                  <a:gd name="connsiteX199" fmla="*/ 1342620 w 2058267"/>
                  <a:gd name="connsiteY199" fmla="*/ 89827 h 929042"/>
                  <a:gd name="connsiteX200" fmla="*/ 1342620 w 2058267"/>
                  <a:gd name="connsiteY200" fmla="*/ 89827 h 929042"/>
                  <a:gd name="connsiteX201" fmla="*/ 1336028 w 2058267"/>
                  <a:gd name="connsiteY201" fmla="*/ 88758 h 929042"/>
                  <a:gd name="connsiteX202" fmla="*/ 817648 w 2058267"/>
                  <a:gd name="connsiteY202" fmla="*/ 41099 h 929042"/>
                  <a:gd name="connsiteX203" fmla="*/ 834352 w 2058267"/>
                  <a:gd name="connsiteY203" fmla="*/ 16333 h 929042"/>
                  <a:gd name="connsiteX204" fmla="*/ 834352 w 2058267"/>
                  <a:gd name="connsiteY204" fmla="*/ 16333 h 929042"/>
                  <a:gd name="connsiteX205" fmla="*/ 859117 w 2058267"/>
                  <a:gd name="connsiteY205" fmla="*/ 33259 h 929042"/>
                  <a:gd name="connsiteX206" fmla="*/ 859117 w 2058267"/>
                  <a:gd name="connsiteY206" fmla="*/ 33259 h 929042"/>
                  <a:gd name="connsiteX207" fmla="*/ 842414 w 2058267"/>
                  <a:gd name="connsiteY207" fmla="*/ 58024 h 929042"/>
                  <a:gd name="connsiteX208" fmla="*/ 842191 w 2058267"/>
                  <a:gd name="connsiteY208" fmla="*/ 58024 h 929042"/>
                  <a:gd name="connsiteX209" fmla="*/ 838405 w 2058267"/>
                  <a:gd name="connsiteY209" fmla="*/ 58470 h 929042"/>
                  <a:gd name="connsiteX210" fmla="*/ 838405 w 2058267"/>
                  <a:gd name="connsiteY210" fmla="*/ 58470 h 929042"/>
                  <a:gd name="connsiteX211" fmla="*/ 817648 w 2058267"/>
                  <a:gd name="connsiteY211" fmla="*/ 41143 h 929042"/>
                  <a:gd name="connsiteX212" fmla="*/ 1215052 w 2058267"/>
                  <a:gd name="connsiteY212" fmla="*/ 57846 h 929042"/>
                  <a:gd name="connsiteX213" fmla="*/ 1215052 w 2058267"/>
                  <a:gd name="connsiteY213" fmla="*/ 57846 h 929042"/>
                  <a:gd name="connsiteX214" fmla="*/ 1198349 w 2058267"/>
                  <a:gd name="connsiteY214" fmla="*/ 33081 h 929042"/>
                  <a:gd name="connsiteX215" fmla="*/ 1198349 w 2058267"/>
                  <a:gd name="connsiteY215" fmla="*/ 33081 h 929042"/>
                  <a:gd name="connsiteX216" fmla="*/ 1222891 w 2058267"/>
                  <a:gd name="connsiteY216" fmla="*/ 16378 h 929042"/>
                  <a:gd name="connsiteX217" fmla="*/ 1222891 w 2058267"/>
                  <a:gd name="connsiteY217" fmla="*/ 16378 h 929042"/>
                  <a:gd name="connsiteX218" fmla="*/ 1239817 w 2058267"/>
                  <a:gd name="connsiteY218" fmla="*/ 40920 h 929042"/>
                  <a:gd name="connsiteX219" fmla="*/ 1239817 w 2058267"/>
                  <a:gd name="connsiteY219" fmla="*/ 40920 h 929042"/>
                  <a:gd name="connsiteX220" fmla="*/ 1219061 w 2058267"/>
                  <a:gd name="connsiteY220" fmla="*/ 58247 h 929042"/>
                  <a:gd name="connsiteX221" fmla="*/ 1219061 w 2058267"/>
                  <a:gd name="connsiteY221" fmla="*/ 58247 h 929042"/>
                  <a:gd name="connsiteX222" fmla="*/ 1215052 w 2058267"/>
                  <a:gd name="connsiteY222" fmla="*/ 57802 h 929042"/>
                  <a:gd name="connsiteX223" fmla="*/ 943747 w 2058267"/>
                  <a:gd name="connsiteY223" fmla="*/ 22703 h 929042"/>
                  <a:gd name="connsiteX224" fmla="*/ 963434 w 2058267"/>
                  <a:gd name="connsiteY224" fmla="*/ 254 h 929042"/>
                  <a:gd name="connsiteX225" fmla="*/ 963434 w 2058267"/>
                  <a:gd name="connsiteY225" fmla="*/ 254 h 929042"/>
                  <a:gd name="connsiteX226" fmla="*/ 985883 w 2058267"/>
                  <a:gd name="connsiteY226" fmla="*/ 19941 h 929042"/>
                  <a:gd name="connsiteX227" fmla="*/ 985883 w 2058267"/>
                  <a:gd name="connsiteY227" fmla="*/ 19941 h 929042"/>
                  <a:gd name="connsiteX228" fmla="*/ 966196 w 2058267"/>
                  <a:gd name="connsiteY228" fmla="*/ 42390 h 929042"/>
                  <a:gd name="connsiteX229" fmla="*/ 966196 w 2058267"/>
                  <a:gd name="connsiteY229" fmla="*/ 42390 h 929042"/>
                  <a:gd name="connsiteX230" fmla="*/ 964904 w 2058267"/>
                  <a:gd name="connsiteY230" fmla="*/ 42613 h 929042"/>
                  <a:gd name="connsiteX231" fmla="*/ 964904 w 2058267"/>
                  <a:gd name="connsiteY231" fmla="*/ 42613 h 929042"/>
                  <a:gd name="connsiteX232" fmla="*/ 943747 w 2058267"/>
                  <a:gd name="connsiteY232" fmla="*/ 22703 h 929042"/>
                  <a:gd name="connsiteX233" fmla="*/ 1091047 w 2058267"/>
                  <a:gd name="connsiteY233" fmla="*/ 42390 h 929042"/>
                  <a:gd name="connsiteX234" fmla="*/ 1071360 w 2058267"/>
                  <a:gd name="connsiteY234" fmla="*/ 19941 h 929042"/>
                  <a:gd name="connsiteX235" fmla="*/ 1071360 w 2058267"/>
                  <a:gd name="connsiteY235" fmla="*/ 19941 h 929042"/>
                  <a:gd name="connsiteX236" fmla="*/ 1093764 w 2058267"/>
                  <a:gd name="connsiteY236" fmla="*/ 31 h 929042"/>
                  <a:gd name="connsiteX237" fmla="*/ 1093764 w 2058267"/>
                  <a:gd name="connsiteY237" fmla="*/ 31 h 929042"/>
                  <a:gd name="connsiteX238" fmla="*/ 1113452 w 2058267"/>
                  <a:gd name="connsiteY238" fmla="*/ 22480 h 929042"/>
                  <a:gd name="connsiteX239" fmla="*/ 1113452 w 2058267"/>
                  <a:gd name="connsiteY239" fmla="*/ 22480 h 929042"/>
                  <a:gd name="connsiteX240" fmla="*/ 1092517 w 2058267"/>
                  <a:gd name="connsiteY240" fmla="*/ 42390 h 929042"/>
                  <a:gd name="connsiteX241" fmla="*/ 1091047 w 2058267"/>
                  <a:gd name="connsiteY241" fmla="*/ 42390 h 9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8267" h="929042">
                    <a:moveTo>
                      <a:pt x="18387" y="928865"/>
                    </a:moveTo>
                    <a:cubicBezTo>
                      <a:pt x="6940" y="927395"/>
                      <a:pt x="-1300" y="916794"/>
                      <a:pt x="170" y="905346"/>
                    </a:cubicBezTo>
                    <a:lnTo>
                      <a:pt x="170" y="905346"/>
                    </a:lnTo>
                    <a:cubicBezTo>
                      <a:pt x="1640" y="893721"/>
                      <a:pt x="12018" y="885436"/>
                      <a:pt x="23688" y="886951"/>
                    </a:cubicBezTo>
                    <a:lnTo>
                      <a:pt x="23688" y="886951"/>
                    </a:lnTo>
                    <a:cubicBezTo>
                      <a:pt x="35313" y="888421"/>
                      <a:pt x="43554" y="899022"/>
                      <a:pt x="42083" y="910424"/>
                    </a:cubicBezTo>
                    <a:lnTo>
                      <a:pt x="42083" y="910424"/>
                    </a:lnTo>
                    <a:cubicBezTo>
                      <a:pt x="40836" y="921203"/>
                      <a:pt x="31750" y="929043"/>
                      <a:pt x="21149" y="929043"/>
                    </a:cubicBezTo>
                    <a:lnTo>
                      <a:pt x="21149" y="929043"/>
                    </a:lnTo>
                    <a:cubicBezTo>
                      <a:pt x="20302" y="929043"/>
                      <a:pt x="19456" y="929043"/>
                      <a:pt x="18387" y="928820"/>
                    </a:cubicBezTo>
                    <a:close/>
                    <a:moveTo>
                      <a:pt x="2016006" y="909578"/>
                    </a:moveTo>
                    <a:cubicBezTo>
                      <a:pt x="2014536" y="897953"/>
                      <a:pt x="2022776" y="887352"/>
                      <a:pt x="2034402" y="885882"/>
                    </a:cubicBezTo>
                    <a:lnTo>
                      <a:pt x="2034402" y="885882"/>
                    </a:lnTo>
                    <a:cubicBezTo>
                      <a:pt x="2046027" y="884412"/>
                      <a:pt x="2056628" y="892652"/>
                      <a:pt x="2058098" y="904277"/>
                    </a:cubicBezTo>
                    <a:lnTo>
                      <a:pt x="2058098" y="904277"/>
                    </a:lnTo>
                    <a:cubicBezTo>
                      <a:pt x="2059568" y="915903"/>
                      <a:pt x="2051328" y="926504"/>
                      <a:pt x="2039702" y="927974"/>
                    </a:cubicBezTo>
                    <a:lnTo>
                      <a:pt x="2037163" y="927974"/>
                    </a:lnTo>
                    <a:cubicBezTo>
                      <a:pt x="2026562" y="927974"/>
                      <a:pt x="2017476" y="920357"/>
                      <a:pt x="2016006" y="909578"/>
                    </a:cubicBezTo>
                    <a:close/>
                    <a:moveTo>
                      <a:pt x="39723" y="803123"/>
                    </a:moveTo>
                    <a:cubicBezTo>
                      <a:pt x="28276" y="800138"/>
                      <a:pt x="21505" y="788513"/>
                      <a:pt x="24490" y="777288"/>
                    </a:cubicBezTo>
                    <a:lnTo>
                      <a:pt x="24490" y="777288"/>
                    </a:lnTo>
                    <a:cubicBezTo>
                      <a:pt x="27251" y="765841"/>
                      <a:pt x="38877" y="759071"/>
                      <a:pt x="50101" y="762055"/>
                    </a:cubicBezTo>
                    <a:lnTo>
                      <a:pt x="50101" y="762055"/>
                    </a:lnTo>
                    <a:cubicBezTo>
                      <a:pt x="61548" y="765039"/>
                      <a:pt x="68274" y="776442"/>
                      <a:pt x="65334" y="787889"/>
                    </a:cubicBezTo>
                    <a:lnTo>
                      <a:pt x="65334" y="787889"/>
                    </a:lnTo>
                    <a:cubicBezTo>
                      <a:pt x="63019" y="797421"/>
                      <a:pt x="54333" y="803746"/>
                      <a:pt x="44800" y="803746"/>
                    </a:cubicBezTo>
                    <a:lnTo>
                      <a:pt x="44800" y="803746"/>
                    </a:lnTo>
                    <a:cubicBezTo>
                      <a:pt x="43108" y="803746"/>
                      <a:pt x="41415" y="803524"/>
                      <a:pt x="39723" y="803123"/>
                    </a:cubicBezTo>
                    <a:close/>
                    <a:moveTo>
                      <a:pt x="1992755" y="786865"/>
                    </a:moveTo>
                    <a:lnTo>
                      <a:pt x="1992755" y="786865"/>
                    </a:lnTo>
                    <a:cubicBezTo>
                      <a:pt x="1989771" y="775640"/>
                      <a:pt x="1996541" y="764015"/>
                      <a:pt x="2007988" y="761031"/>
                    </a:cubicBezTo>
                    <a:lnTo>
                      <a:pt x="2007988" y="761031"/>
                    </a:lnTo>
                    <a:cubicBezTo>
                      <a:pt x="2019213" y="758269"/>
                      <a:pt x="2030838" y="765039"/>
                      <a:pt x="2033778" y="776487"/>
                    </a:cubicBezTo>
                    <a:lnTo>
                      <a:pt x="2033778" y="776487"/>
                    </a:lnTo>
                    <a:cubicBezTo>
                      <a:pt x="2036540" y="787711"/>
                      <a:pt x="2029769" y="799114"/>
                      <a:pt x="2018544" y="802098"/>
                    </a:cubicBezTo>
                    <a:lnTo>
                      <a:pt x="2018544" y="802098"/>
                    </a:lnTo>
                    <a:cubicBezTo>
                      <a:pt x="2016629" y="802544"/>
                      <a:pt x="2014937" y="802722"/>
                      <a:pt x="2013244" y="802722"/>
                    </a:cubicBezTo>
                    <a:lnTo>
                      <a:pt x="2013244" y="802722"/>
                    </a:lnTo>
                    <a:cubicBezTo>
                      <a:pt x="2003712" y="802722"/>
                      <a:pt x="1995027" y="796352"/>
                      <a:pt x="1992710" y="786865"/>
                    </a:cubicBezTo>
                    <a:close/>
                    <a:moveTo>
                      <a:pt x="76559" y="681033"/>
                    </a:moveTo>
                    <a:cubicBezTo>
                      <a:pt x="65557" y="676579"/>
                      <a:pt x="60257" y="664330"/>
                      <a:pt x="64711" y="653506"/>
                    </a:cubicBezTo>
                    <a:lnTo>
                      <a:pt x="64711" y="653506"/>
                    </a:lnTo>
                    <a:cubicBezTo>
                      <a:pt x="68942" y="642504"/>
                      <a:pt x="81236" y="637204"/>
                      <a:pt x="92238" y="641435"/>
                    </a:cubicBezTo>
                    <a:lnTo>
                      <a:pt x="92238" y="641435"/>
                    </a:lnTo>
                    <a:cubicBezTo>
                      <a:pt x="103062" y="645889"/>
                      <a:pt x="108317" y="658139"/>
                      <a:pt x="104086" y="668962"/>
                    </a:cubicBezTo>
                    <a:lnTo>
                      <a:pt x="104086" y="668962"/>
                    </a:lnTo>
                    <a:cubicBezTo>
                      <a:pt x="100701" y="677425"/>
                      <a:pt x="92639" y="682503"/>
                      <a:pt x="84398" y="682503"/>
                    </a:cubicBezTo>
                    <a:lnTo>
                      <a:pt x="84398" y="682503"/>
                    </a:lnTo>
                    <a:cubicBezTo>
                      <a:pt x="81637" y="682503"/>
                      <a:pt x="79098" y="681879"/>
                      <a:pt x="76604" y="681033"/>
                    </a:cubicBezTo>
                    <a:close/>
                    <a:moveTo>
                      <a:pt x="1954003" y="668116"/>
                    </a:moveTo>
                    <a:cubicBezTo>
                      <a:pt x="1949772" y="657337"/>
                      <a:pt x="1955072" y="645043"/>
                      <a:pt x="1965852" y="640589"/>
                    </a:cubicBezTo>
                    <a:lnTo>
                      <a:pt x="1965852" y="640589"/>
                    </a:lnTo>
                    <a:cubicBezTo>
                      <a:pt x="1976675" y="636358"/>
                      <a:pt x="1989147" y="641658"/>
                      <a:pt x="1993379" y="652437"/>
                    </a:cubicBezTo>
                    <a:lnTo>
                      <a:pt x="1993379" y="652437"/>
                    </a:lnTo>
                    <a:cubicBezTo>
                      <a:pt x="1997610" y="663439"/>
                      <a:pt x="1992310" y="675733"/>
                      <a:pt x="1981530" y="679964"/>
                    </a:cubicBezTo>
                    <a:lnTo>
                      <a:pt x="1981530" y="679964"/>
                    </a:lnTo>
                    <a:cubicBezTo>
                      <a:pt x="1978991" y="681033"/>
                      <a:pt x="1976230" y="681434"/>
                      <a:pt x="1973691" y="681434"/>
                    </a:cubicBezTo>
                    <a:lnTo>
                      <a:pt x="1973691" y="681434"/>
                    </a:lnTo>
                    <a:cubicBezTo>
                      <a:pt x="1965228" y="681434"/>
                      <a:pt x="1957388" y="676356"/>
                      <a:pt x="1954003" y="668116"/>
                    </a:cubicBezTo>
                    <a:close/>
                    <a:moveTo>
                      <a:pt x="128629" y="564422"/>
                    </a:moveTo>
                    <a:cubicBezTo>
                      <a:pt x="118250" y="558721"/>
                      <a:pt x="114464" y="545804"/>
                      <a:pt x="120166" y="535648"/>
                    </a:cubicBezTo>
                    <a:lnTo>
                      <a:pt x="120166" y="535648"/>
                    </a:lnTo>
                    <a:cubicBezTo>
                      <a:pt x="125912" y="525493"/>
                      <a:pt x="138784" y="521662"/>
                      <a:pt x="148940" y="527408"/>
                    </a:cubicBezTo>
                    <a:lnTo>
                      <a:pt x="148940" y="527408"/>
                    </a:lnTo>
                    <a:cubicBezTo>
                      <a:pt x="159095" y="532931"/>
                      <a:pt x="162926" y="545804"/>
                      <a:pt x="157180" y="555959"/>
                    </a:cubicBezTo>
                    <a:lnTo>
                      <a:pt x="157180" y="555959"/>
                    </a:lnTo>
                    <a:cubicBezTo>
                      <a:pt x="153394" y="563130"/>
                      <a:pt x="146178" y="566961"/>
                      <a:pt x="138784" y="566961"/>
                    </a:cubicBezTo>
                    <a:lnTo>
                      <a:pt x="138784" y="566961"/>
                    </a:lnTo>
                    <a:cubicBezTo>
                      <a:pt x="135176" y="566961"/>
                      <a:pt x="131791" y="566115"/>
                      <a:pt x="128629" y="564422"/>
                    </a:cubicBezTo>
                    <a:close/>
                    <a:moveTo>
                      <a:pt x="1900687" y="555336"/>
                    </a:moveTo>
                    <a:lnTo>
                      <a:pt x="1900687" y="555336"/>
                    </a:lnTo>
                    <a:cubicBezTo>
                      <a:pt x="1894985" y="544957"/>
                      <a:pt x="1898772" y="532085"/>
                      <a:pt x="1908971" y="526562"/>
                    </a:cubicBezTo>
                    <a:lnTo>
                      <a:pt x="1908971" y="526562"/>
                    </a:lnTo>
                    <a:cubicBezTo>
                      <a:pt x="1919127" y="520860"/>
                      <a:pt x="1932044" y="524646"/>
                      <a:pt x="1937746" y="534802"/>
                    </a:cubicBezTo>
                    <a:lnTo>
                      <a:pt x="1937746" y="534802"/>
                    </a:lnTo>
                    <a:cubicBezTo>
                      <a:pt x="1943491" y="544957"/>
                      <a:pt x="1939661" y="557875"/>
                      <a:pt x="1929505" y="563576"/>
                    </a:cubicBezTo>
                    <a:lnTo>
                      <a:pt x="1929505" y="563576"/>
                    </a:lnTo>
                    <a:cubicBezTo>
                      <a:pt x="1926343" y="565269"/>
                      <a:pt x="1922735" y="566115"/>
                      <a:pt x="1919350" y="566115"/>
                    </a:cubicBezTo>
                    <a:lnTo>
                      <a:pt x="1919350" y="566115"/>
                    </a:lnTo>
                    <a:cubicBezTo>
                      <a:pt x="1911733" y="566115"/>
                      <a:pt x="1904517" y="562284"/>
                      <a:pt x="1900731" y="555336"/>
                    </a:cubicBezTo>
                    <a:close/>
                    <a:moveTo>
                      <a:pt x="194640" y="455250"/>
                    </a:moveTo>
                    <a:cubicBezTo>
                      <a:pt x="185331" y="448479"/>
                      <a:pt x="183193" y="435161"/>
                      <a:pt x="189963" y="425852"/>
                    </a:cubicBezTo>
                    <a:lnTo>
                      <a:pt x="189963" y="425852"/>
                    </a:lnTo>
                    <a:cubicBezTo>
                      <a:pt x="196956" y="416320"/>
                      <a:pt x="210052" y="414227"/>
                      <a:pt x="219583" y="421175"/>
                    </a:cubicBezTo>
                    <a:lnTo>
                      <a:pt x="219583" y="421175"/>
                    </a:lnTo>
                    <a:cubicBezTo>
                      <a:pt x="228893" y="427946"/>
                      <a:pt x="231031" y="441264"/>
                      <a:pt x="224216" y="450573"/>
                    </a:cubicBezTo>
                    <a:lnTo>
                      <a:pt x="224216" y="450573"/>
                    </a:lnTo>
                    <a:cubicBezTo>
                      <a:pt x="219984" y="456274"/>
                      <a:pt x="213615" y="459259"/>
                      <a:pt x="207067" y="459259"/>
                    </a:cubicBezTo>
                    <a:lnTo>
                      <a:pt x="207067" y="459259"/>
                    </a:lnTo>
                    <a:cubicBezTo>
                      <a:pt x="202613" y="459259"/>
                      <a:pt x="198382" y="457967"/>
                      <a:pt x="194595" y="455250"/>
                    </a:cubicBezTo>
                    <a:close/>
                    <a:moveTo>
                      <a:pt x="1833607" y="449949"/>
                    </a:moveTo>
                    <a:cubicBezTo>
                      <a:pt x="1826613" y="440417"/>
                      <a:pt x="1828751" y="427322"/>
                      <a:pt x="1838283" y="420329"/>
                    </a:cubicBezTo>
                    <a:lnTo>
                      <a:pt x="1838283" y="420329"/>
                    </a:lnTo>
                    <a:cubicBezTo>
                      <a:pt x="1847592" y="413559"/>
                      <a:pt x="1860911" y="415474"/>
                      <a:pt x="1867681" y="425006"/>
                    </a:cubicBezTo>
                    <a:lnTo>
                      <a:pt x="1867904" y="425006"/>
                    </a:lnTo>
                    <a:cubicBezTo>
                      <a:pt x="1874674" y="434538"/>
                      <a:pt x="1872536" y="447633"/>
                      <a:pt x="1863271" y="454626"/>
                    </a:cubicBezTo>
                    <a:lnTo>
                      <a:pt x="1863271" y="454626"/>
                    </a:lnTo>
                    <a:cubicBezTo>
                      <a:pt x="1859485" y="457388"/>
                      <a:pt x="1855031" y="458635"/>
                      <a:pt x="1850800" y="458635"/>
                    </a:cubicBezTo>
                    <a:lnTo>
                      <a:pt x="1850800" y="458635"/>
                    </a:lnTo>
                    <a:cubicBezTo>
                      <a:pt x="1844208" y="458635"/>
                      <a:pt x="1837660" y="455651"/>
                      <a:pt x="1833651" y="449949"/>
                    </a:cubicBezTo>
                    <a:close/>
                    <a:moveTo>
                      <a:pt x="274014" y="355342"/>
                    </a:moveTo>
                    <a:cubicBezTo>
                      <a:pt x="265551" y="347325"/>
                      <a:pt x="265105" y="333962"/>
                      <a:pt x="272945" y="325499"/>
                    </a:cubicBezTo>
                    <a:lnTo>
                      <a:pt x="272945" y="325499"/>
                    </a:lnTo>
                    <a:cubicBezTo>
                      <a:pt x="280962" y="316813"/>
                      <a:pt x="294325" y="316412"/>
                      <a:pt x="303011" y="324430"/>
                    </a:cubicBezTo>
                    <a:lnTo>
                      <a:pt x="303011" y="324430"/>
                    </a:lnTo>
                    <a:cubicBezTo>
                      <a:pt x="311473" y="332448"/>
                      <a:pt x="311919" y="345810"/>
                      <a:pt x="303857" y="354273"/>
                    </a:cubicBezTo>
                    <a:lnTo>
                      <a:pt x="303857" y="354273"/>
                    </a:lnTo>
                    <a:cubicBezTo>
                      <a:pt x="299848" y="358727"/>
                      <a:pt x="294102" y="361044"/>
                      <a:pt x="288401" y="361044"/>
                    </a:cubicBezTo>
                    <a:lnTo>
                      <a:pt x="288401" y="361044"/>
                    </a:lnTo>
                    <a:cubicBezTo>
                      <a:pt x="283323" y="361044"/>
                      <a:pt x="278022" y="359128"/>
                      <a:pt x="274014" y="355342"/>
                    </a:cubicBezTo>
                    <a:close/>
                    <a:moveTo>
                      <a:pt x="1753832" y="353872"/>
                    </a:moveTo>
                    <a:lnTo>
                      <a:pt x="1753832" y="353872"/>
                    </a:lnTo>
                    <a:cubicBezTo>
                      <a:pt x="1745814" y="345187"/>
                      <a:pt x="1746215" y="331869"/>
                      <a:pt x="1754678" y="323806"/>
                    </a:cubicBezTo>
                    <a:lnTo>
                      <a:pt x="1754678" y="323806"/>
                    </a:lnTo>
                    <a:cubicBezTo>
                      <a:pt x="1763364" y="315789"/>
                      <a:pt x="1776682" y="316190"/>
                      <a:pt x="1784744" y="324875"/>
                    </a:cubicBezTo>
                    <a:lnTo>
                      <a:pt x="1784744" y="324875"/>
                    </a:lnTo>
                    <a:cubicBezTo>
                      <a:pt x="1792761" y="333338"/>
                      <a:pt x="1792138" y="346656"/>
                      <a:pt x="1783675" y="354719"/>
                    </a:cubicBezTo>
                    <a:lnTo>
                      <a:pt x="1783675" y="354719"/>
                    </a:lnTo>
                    <a:cubicBezTo>
                      <a:pt x="1779666" y="358549"/>
                      <a:pt x="1774366" y="360420"/>
                      <a:pt x="1769288" y="360420"/>
                    </a:cubicBezTo>
                    <a:lnTo>
                      <a:pt x="1769288" y="360420"/>
                    </a:lnTo>
                    <a:cubicBezTo>
                      <a:pt x="1763586" y="360420"/>
                      <a:pt x="1758108" y="358326"/>
                      <a:pt x="1753832" y="353872"/>
                    </a:cubicBezTo>
                    <a:close/>
                    <a:moveTo>
                      <a:pt x="365191" y="266036"/>
                    </a:moveTo>
                    <a:cubicBezTo>
                      <a:pt x="357575" y="257172"/>
                      <a:pt x="358866" y="243809"/>
                      <a:pt x="367953" y="236192"/>
                    </a:cubicBezTo>
                    <a:lnTo>
                      <a:pt x="367953" y="236192"/>
                    </a:lnTo>
                    <a:cubicBezTo>
                      <a:pt x="377039" y="228798"/>
                      <a:pt x="390179" y="230046"/>
                      <a:pt x="397796" y="239132"/>
                    </a:cubicBezTo>
                    <a:lnTo>
                      <a:pt x="397796" y="239132"/>
                    </a:lnTo>
                    <a:cubicBezTo>
                      <a:pt x="405190" y="248041"/>
                      <a:pt x="403942" y="261359"/>
                      <a:pt x="395034" y="268975"/>
                    </a:cubicBezTo>
                    <a:lnTo>
                      <a:pt x="395034" y="268753"/>
                    </a:lnTo>
                    <a:cubicBezTo>
                      <a:pt x="391026" y="272138"/>
                      <a:pt x="386126" y="273608"/>
                      <a:pt x="381494" y="273608"/>
                    </a:cubicBezTo>
                    <a:lnTo>
                      <a:pt x="381494" y="273608"/>
                    </a:lnTo>
                    <a:cubicBezTo>
                      <a:pt x="375347" y="273608"/>
                      <a:pt x="369467" y="271069"/>
                      <a:pt x="365191" y="265991"/>
                    </a:cubicBezTo>
                    <a:close/>
                    <a:moveTo>
                      <a:pt x="1662610" y="268396"/>
                    </a:moveTo>
                    <a:cubicBezTo>
                      <a:pt x="1653702" y="261002"/>
                      <a:pt x="1652454" y="247640"/>
                      <a:pt x="1659848" y="238553"/>
                    </a:cubicBezTo>
                    <a:lnTo>
                      <a:pt x="1659848" y="238553"/>
                    </a:lnTo>
                    <a:cubicBezTo>
                      <a:pt x="1667287" y="229467"/>
                      <a:pt x="1680605" y="228398"/>
                      <a:pt x="1689691" y="235792"/>
                    </a:cubicBezTo>
                    <a:lnTo>
                      <a:pt x="1689691" y="235792"/>
                    </a:lnTo>
                    <a:cubicBezTo>
                      <a:pt x="1698555" y="243185"/>
                      <a:pt x="1699847" y="256548"/>
                      <a:pt x="1692453" y="265635"/>
                    </a:cubicBezTo>
                    <a:lnTo>
                      <a:pt x="1692453" y="265635"/>
                    </a:lnTo>
                    <a:cubicBezTo>
                      <a:pt x="1688222" y="270490"/>
                      <a:pt x="1682297" y="273251"/>
                      <a:pt x="1676150" y="273251"/>
                    </a:cubicBezTo>
                    <a:lnTo>
                      <a:pt x="1676150" y="273251"/>
                    </a:lnTo>
                    <a:cubicBezTo>
                      <a:pt x="1671295" y="273251"/>
                      <a:pt x="1666618" y="271559"/>
                      <a:pt x="1662610" y="268396"/>
                    </a:cubicBezTo>
                    <a:close/>
                    <a:moveTo>
                      <a:pt x="466791" y="188800"/>
                    </a:moveTo>
                    <a:cubicBezTo>
                      <a:pt x="460467" y="179045"/>
                      <a:pt x="463406" y="165950"/>
                      <a:pt x="473116" y="159580"/>
                    </a:cubicBezTo>
                    <a:lnTo>
                      <a:pt x="473116" y="159580"/>
                    </a:lnTo>
                    <a:cubicBezTo>
                      <a:pt x="483094" y="153433"/>
                      <a:pt x="496189" y="156418"/>
                      <a:pt x="502336" y="166128"/>
                    </a:cubicBezTo>
                    <a:lnTo>
                      <a:pt x="502336" y="166128"/>
                    </a:lnTo>
                    <a:cubicBezTo>
                      <a:pt x="508705" y="176061"/>
                      <a:pt x="505721" y="188978"/>
                      <a:pt x="496011" y="195347"/>
                    </a:cubicBezTo>
                    <a:lnTo>
                      <a:pt x="496011" y="195347"/>
                    </a:lnTo>
                    <a:cubicBezTo>
                      <a:pt x="492403" y="197664"/>
                      <a:pt x="488394" y="198733"/>
                      <a:pt x="484564" y="198733"/>
                    </a:cubicBezTo>
                    <a:lnTo>
                      <a:pt x="484564" y="198733"/>
                    </a:lnTo>
                    <a:cubicBezTo>
                      <a:pt x="477570" y="198733"/>
                      <a:pt x="470800" y="195125"/>
                      <a:pt x="466791" y="188800"/>
                    </a:cubicBezTo>
                    <a:close/>
                    <a:moveTo>
                      <a:pt x="1561678" y="194947"/>
                    </a:moveTo>
                    <a:cubicBezTo>
                      <a:pt x="1551745" y="188622"/>
                      <a:pt x="1548760" y="175482"/>
                      <a:pt x="1555086" y="165727"/>
                    </a:cubicBezTo>
                    <a:lnTo>
                      <a:pt x="1555086" y="165727"/>
                    </a:lnTo>
                    <a:cubicBezTo>
                      <a:pt x="1561455" y="155794"/>
                      <a:pt x="1574327" y="152810"/>
                      <a:pt x="1584305" y="159179"/>
                    </a:cubicBezTo>
                    <a:lnTo>
                      <a:pt x="1584305" y="159179"/>
                    </a:lnTo>
                    <a:cubicBezTo>
                      <a:pt x="1594238" y="165504"/>
                      <a:pt x="1597222" y="178421"/>
                      <a:pt x="1590853" y="188399"/>
                    </a:cubicBezTo>
                    <a:lnTo>
                      <a:pt x="1590853" y="188399"/>
                    </a:lnTo>
                    <a:cubicBezTo>
                      <a:pt x="1586844" y="194768"/>
                      <a:pt x="1579851" y="198154"/>
                      <a:pt x="1572858" y="198154"/>
                    </a:cubicBezTo>
                    <a:lnTo>
                      <a:pt x="1572858" y="198154"/>
                    </a:lnTo>
                    <a:cubicBezTo>
                      <a:pt x="1569027" y="198154"/>
                      <a:pt x="1565018" y="197085"/>
                      <a:pt x="1561633" y="194991"/>
                    </a:cubicBezTo>
                    <a:close/>
                    <a:moveTo>
                      <a:pt x="577033" y="124927"/>
                    </a:moveTo>
                    <a:cubicBezTo>
                      <a:pt x="572178" y="114326"/>
                      <a:pt x="576632" y="101854"/>
                      <a:pt x="587188" y="96776"/>
                    </a:cubicBezTo>
                    <a:lnTo>
                      <a:pt x="587188" y="96776"/>
                    </a:lnTo>
                    <a:cubicBezTo>
                      <a:pt x="597789" y="91921"/>
                      <a:pt x="610439" y="96331"/>
                      <a:pt x="615339" y="106932"/>
                    </a:cubicBezTo>
                    <a:lnTo>
                      <a:pt x="615339" y="106932"/>
                    </a:lnTo>
                    <a:cubicBezTo>
                      <a:pt x="620417" y="117533"/>
                      <a:pt x="615740" y="130227"/>
                      <a:pt x="605362" y="135082"/>
                    </a:cubicBezTo>
                    <a:lnTo>
                      <a:pt x="605362" y="135082"/>
                    </a:lnTo>
                    <a:cubicBezTo>
                      <a:pt x="602422" y="136552"/>
                      <a:pt x="599215" y="137220"/>
                      <a:pt x="596275" y="137220"/>
                    </a:cubicBezTo>
                    <a:lnTo>
                      <a:pt x="596275" y="137220"/>
                    </a:lnTo>
                    <a:cubicBezTo>
                      <a:pt x="588257" y="137220"/>
                      <a:pt x="580596" y="132766"/>
                      <a:pt x="577033" y="124927"/>
                    </a:cubicBezTo>
                    <a:close/>
                    <a:moveTo>
                      <a:pt x="1452282" y="134637"/>
                    </a:moveTo>
                    <a:lnTo>
                      <a:pt x="1452282" y="134637"/>
                    </a:lnTo>
                    <a:cubicBezTo>
                      <a:pt x="1441681" y="129782"/>
                      <a:pt x="1437049" y="117087"/>
                      <a:pt x="1442127" y="106486"/>
                    </a:cubicBezTo>
                    <a:lnTo>
                      <a:pt x="1442127" y="106486"/>
                    </a:lnTo>
                    <a:cubicBezTo>
                      <a:pt x="1446982" y="95885"/>
                      <a:pt x="1459676" y="91476"/>
                      <a:pt x="1470277" y="96331"/>
                    </a:cubicBezTo>
                    <a:lnTo>
                      <a:pt x="1470277" y="96331"/>
                    </a:lnTo>
                    <a:cubicBezTo>
                      <a:pt x="1480878" y="101408"/>
                      <a:pt x="1485288" y="113880"/>
                      <a:pt x="1480433" y="124481"/>
                    </a:cubicBezTo>
                    <a:lnTo>
                      <a:pt x="1480433" y="124481"/>
                    </a:lnTo>
                    <a:cubicBezTo>
                      <a:pt x="1476825" y="132321"/>
                      <a:pt x="1469209" y="136775"/>
                      <a:pt x="1461191" y="136775"/>
                    </a:cubicBezTo>
                    <a:lnTo>
                      <a:pt x="1461191" y="136775"/>
                    </a:lnTo>
                    <a:cubicBezTo>
                      <a:pt x="1458251" y="136775"/>
                      <a:pt x="1455267" y="136151"/>
                      <a:pt x="1452282" y="134637"/>
                    </a:cubicBezTo>
                    <a:close/>
                    <a:moveTo>
                      <a:pt x="694713" y="75396"/>
                    </a:moveTo>
                    <a:cubicBezTo>
                      <a:pt x="691105" y="64394"/>
                      <a:pt x="697029" y="52323"/>
                      <a:pt x="708254" y="48715"/>
                    </a:cubicBezTo>
                    <a:lnTo>
                      <a:pt x="708254" y="48715"/>
                    </a:lnTo>
                    <a:cubicBezTo>
                      <a:pt x="719478" y="45107"/>
                      <a:pt x="731326" y="51254"/>
                      <a:pt x="734934" y="62256"/>
                    </a:cubicBezTo>
                    <a:lnTo>
                      <a:pt x="734934" y="62256"/>
                    </a:lnTo>
                    <a:cubicBezTo>
                      <a:pt x="738542" y="73481"/>
                      <a:pt x="732395" y="85329"/>
                      <a:pt x="721393" y="89115"/>
                    </a:cubicBezTo>
                    <a:lnTo>
                      <a:pt x="721393" y="89115"/>
                    </a:lnTo>
                    <a:cubicBezTo>
                      <a:pt x="719255" y="89738"/>
                      <a:pt x="716939" y="89961"/>
                      <a:pt x="714801" y="89961"/>
                    </a:cubicBezTo>
                    <a:lnTo>
                      <a:pt x="714801" y="89961"/>
                    </a:lnTo>
                    <a:cubicBezTo>
                      <a:pt x="705893" y="89961"/>
                      <a:pt x="697653" y="84438"/>
                      <a:pt x="694713" y="75351"/>
                    </a:cubicBezTo>
                    <a:close/>
                    <a:moveTo>
                      <a:pt x="1336072" y="88714"/>
                    </a:moveTo>
                    <a:cubicBezTo>
                      <a:pt x="1324848" y="85106"/>
                      <a:pt x="1318701" y="73258"/>
                      <a:pt x="1322532" y="62078"/>
                    </a:cubicBezTo>
                    <a:lnTo>
                      <a:pt x="1322532" y="62078"/>
                    </a:lnTo>
                    <a:cubicBezTo>
                      <a:pt x="1326140" y="51076"/>
                      <a:pt x="1337988" y="44929"/>
                      <a:pt x="1349168" y="48537"/>
                    </a:cubicBezTo>
                    <a:lnTo>
                      <a:pt x="1349168" y="48537"/>
                    </a:lnTo>
                    <a:cubicBezTo>
                      <a:pt x="1360170" y="52145"/>
                      <a:pt x="1366317" y="63993"/>
                      <a:pt x="1362708" y="75218"/>
                    </a:cubicBezTo>
                    <a:lnTo>
                      <a:pt x="1362708" y="75218"/>
                    </a:lnTo>
                    <a:cubicBezTo>
                      <a:pt x="1359769" y="84126"/>
                      <a:pt x="1351528" y="89827"/>
                      <a:pt x="1342620" y="89827"/>
                    </a:cubicBezTo>
                    <a:lnTo>
                      <a:pt x="1342620" y="89827"/>
                    </a:lnTo>
                    <a:cubicBezTo>
                      <a:pt x="1340482" y="89827"/>
                      <a:pt x="1338166" y="89427"/>
                      <a:pt x="1336028" y="88758"/>
                    </a:cubicBezTo>
                    <a:close/>
                    <a:moveTo>
                      <a:pt x="817648" y="41099"/>
                    </a:moveTo>
                    <a:cubicBezTo>
                      <a:pt x="815332" y="29651"/>
                      <a:pt x="822949" y="18649"/>
                      <a:pt x="834352" y="16333"/>
                    </a:cubicBezTo>
                    <a:lnTo>
                      <a:pt x="834352" y="16333"/>
                    </a:lnTo>
                    <a:cubicBezTo>
                      <a:pt x="845799" y="14195"/>
                      <a:pt x="856756" y="21812"/>
                      <a:pt x="859117" y="33259"/>
                    </a:cubicBezTo>
                    <a:lnTo>
                      <a:pt x="859117" y="33259"/>
                    </a:lnTo>
                    <a:cubicBezTo>
                      <a:pt x="861255" y="44706"/>
                      <a:pt x="853816" y="55886"/>
                      <a:pt x="842414" y="58024"/>
                    </a:cubicBezTo>
                    <a:lnTo>
                      <a:pt x="842191" y="58024"/>
                    </a:lnTo>
                    <a:cubicBezTo>
                      <a:pt x="840900" y="58247"/>
                      <a:pt x="839652" y="58470"/>
                      <a:pt x="838405" y="58470"/>
                    </a:cubicBezTo>
                    <a:lnTo>
                      <a:pt x="838405" y="58470"/>
                    </a:lnTo>
                    <a:cubicBezTo>
                      <a:pt x="828428" y="58470"/>
                      <a:pt x="819564" y="51299"/>
                      <a:pt x="817648" y="41143"/>
                    </a:cubicBezTo>
                    <a:close/>
                    <a:moveTo>
                      <a:pt x="1215052" y="57846"/>
                    </a:moveTo>
                    <a:lnTo>
                      <a:pt x="1215052" y="57846"/>
                    </a:lnTo>
                    <a:cubicBezTo>
                      <a:pt x="1203605" y="55708"/>
                      <a:pt x="1195988" y="44528"/>
                      <a:pt x="1198349" y="33081"/>
                    </a:cubicBezTo>
                    <a:lnTo>
                      <a:pt x="1198349" y="33081"/>
                    </a:lnTo>
                    <a:cubicBezTo>
                      <a:pt x="1200442" y="21634"/>
                      <a:pt x="1211489" y="14017"/>
                      <a:pt x="1222891" y="16378"/>
                    </a:cubicBezTo>
                    <a:lnTo>
                      <a:pt x="1222891" y="16378"/>
                    </a:lnTo>
                    <a:cubicBezTo>
                      <a:pt x="1234339" y="18516"/>
                      <a:pt x="1241911" y="29518"/>
                      <a:pt x="1239817" y="40920"/>
                    </a:cubicBezTo>
                    <a:lnTo>
                      <a:pt x="1239817" y="40920"/>
                    </a:lnTo>
                    <a:cubicBezTo>
                      <a:pt x="1237902" y="51076"/>
                      <a:pt x="1229038" y="58247"/>
                      <a:pt x="1219061" y="58247"/>
                    </a:cubicBezTo>
                    <a:lnTo>
                      <a:pt x="1219061" y="58247"/>
                    </a:lnTo>
                    <a:cubicBezTo>
                      <a:pt x="1217814" y="58247"/>
                      <a:pt x="1216299" y="58024"/>
                      <a:pt x="1215052" y="57802"/>
                    </a:cubicBezTo>
                    <a:close/>
                    <a:moveTo>
                      <a:pt x="943747" y="22703"/>
                    </a:moveTo>
                    <a:cubicBezTo>
                      <a:pt x="942900" y="11077"/>
                      <a:pt x="951764" y="922"/>
                      <a:pt x="963434" y="254"/>
                    </a:cubicBezTo>
                    <a:lnTo>
                      <a:pt x="963434" y="254"/>
                    </a:lnTo>
                    <a:cubicBezTo>
                      <a:pt x="975104" y="-593"/>
                      <a:pt x="985215" y="8316"/>
                      <a:pt x="985883" y="19941"/>
                    </a:cubicBezTo>
                    <a:lnTo>
                      <a:pt x="985883" y="19941"/>
                    </a:lnTo>
                    <a:cubicBezTo>
                      <a:pt x="986730" y="31567"/>
                      <a:pt x="977866" y="41722"/>
                      <a:pt x="966196" y="42390"/>
                    </a:cubicBezTo>
                    <a:lnTo>
                      <a:pt x="966196" y="42390"/>
                    </a:lnTo>
                    <a:cubicBezTo>
                      <a:pt x="965750" y="42613"/>
                      <a:pt x="965350" y="42613"/>
                      <a:pt x="964904" y="42613"/>
                    </a:cubicBezTo>
                    <a:lnTo>
                      <a:pt x="964904" y="42613"/>
                    </a:lnTo>
                    <a:cubicBezTo>
                      <a:pt x="953680" y="42613"/>
                      <a:pt x="944371" y="33927"/>
                      <a:pt x="943747" y="22703"/>
                    </a:cubicBezTo>
                    <a:close/>
                    <a:moveTo>
                      <a:pt x="1091047" y="42390"/>
                    </a:moveTo>
                    <a:cubicBezTo>
                      <a:pt x="1079422" y="41767"/>
                      <a:pt x="1070513" y="31611"/>
                      <a:pt x="1071360" y="19941"/>
                    </a:cubicBezTo>
                    <a:lnTo>
                      <a:pt x="1071360" y="19941"/>
                    </a:lnTo>
                    <a:cubicBezTo>
                      <a:pt x="1071983" y="8316"/>
                      <a:pt x="1081961" y="-593"/>
                      <a:pt x="1093764" y="31"/>
                    </a:cubicBezTo>
                    <a:lnTo>
                      <a:pt x="1093764" y="31"/>
                    </a:lnTo>
                    <a:cubicBezTo>
                      <a:pt x="1105389" y="877"/>
                      <a:pt x="1114298" y="10810"/>
                      <a:pt x="1113452" y="22480"/>
                    </a:cubicBezTo>
                    <a:lnTo>
                      <a:pt x="1113452" y="22480"/>
                    </a:lnTo>
                    <a:cubicBezTo>
                      <a:pt x="1112828" y="33705"/>
                      <a:pt x="1103474" y="42390"/>
                      <a:pt x="1092517" y="42390"/>
                    </a:cubicBezTo>
                    <a:lnTo>
                      <a:pt x="1091047" y="42390"/>
                    </a:lnTo>
                    <a:close/>
                  </a:path>
                </a:pathLst>
              </a:custGeom>
              <a:solidFill>
                <a:srgbClr val="FFFFFF"/>
              </a:solidFill>
              <a:ln w="0" cap="flat">
                <a:noFill/>
                <a:prstDash val="solid"/>
                <a:miter/>
              </a:ln>
            </p:spPr>
            <p:txBody>
              <a:bodyPr rtlCol="0" anchor="ctr"/>
              <a:lstStyle/>
              <a:p>
                <a:endParaRPr lang="en-US" noProof="0"/>
              </a:p>
            </p:txBody>
          </p:sp>
          <p:sp>
            <p:nvSpPr>
              <p:cNvPr id="4133" name="Freeform: Shape 4132">
                <a:extLst>
                  <a:ext uri="{FF2B5EF4-FFF2-40B4-BE49-F238E27FC236}">
                    <a16:creationId xmlns:a16="http://schemas.microsoft.com/office/drawing/2014/main" id="{18435DC5-2D00-2AC5-59D7-486FD2C3C3B1}"/>
                  </a:ext>
                </a:extLst>
              </p:cNvPr>
              <p:cNvSpPr/>
              <p:nvPr/>
            </p:nvSpPr>
            <p:spPr>
              <a:xfrm>
                <a:off x="9122137" y="3121251"/>
                <a:ext cx="42448" cy="42426"/>
              </a:xfrm>
              <a:custGeom>
                <a:avLst/>
                <a:gdLst>
                  <a:gd name="connsiteX0" fmla="*/ 21380 w 42448"/>
                  <a:gd name="connsiteY0" fmla="*/ 42426 h 42426"/>
                  <a:gd name="connsiteX1" fmla="*/ 17149 w 42448"/>
                  <a:gd name="connsiteY1" fmla="*/ 41981 h 42426"/>
                  <a:gd name="connsiteX2" fmla="*/ 13140 w 42448"/>
                  <a:gd name="connsiteY2" fmla="*/ 40689 h 42426"/>
                  <a:gd name="connsiteX3" fmla="*/ 9532 w 42448"/>
                  <a:gd name="connsiteY3" fmla="*/ 38774 h 42426"/>
                  <a:gd name="connsiteX4" fmla="*/ 6369 w 42448"/>
                  <a:gd name="connsiteY4" fmla="*/ 36235 h 42426"/>
                  <a:gd name="connsiteX5" fmla="*/ 3608 w 42448"/>
                  <a:gd name="connsiteY5" fmla="*/ 32850 h 42426"/>
                  <a:gd name="connsiteX6" fmla="*/ 1693 w 42448"/>
                  <a:gd name="connsiteY6" fmla="*/ 29242 h 42426"/>
                  <a:gd name="connsiteX7" fmla="*/ 445 w 42448"/>
                  <a:gd name="connsiteY7" fmla="*/ 25456 h 42426"/>
                  <a:gd name="connsiteX8" fmla="*/ 0 w 42448"/>
                  <a:gd name="connsiteY8" fmla="*/ 21224 h 42426"/>
                  <a:gd name="connsiteX9" fmla="*/ 6325 w 42448"/>
                  <a:gd name="connsiteY9" fmla="*/ 6214 h 42426"/>
                  <a:gd name="connsiteX10" fmla="*/ 9487 w 42448"/>
                  <a:gd name="connsiteY10" fmla="*/ 3675 h 42426"/>
                  <a:gd name="connsiteX11" fmla="*/ 13095 w 42448"/>
                  <a:gd name="connsiteY11" fmla="*/ 1759 h 42426"/>
                  <a:gd name="connsiteX12" fmla="*/ 17104 w 42448"/>
                  <a:gd name="connsiteY12" fmla="*/ 468 h 42426"/>
                  <a:gd name="connsiteX13" fmla="*/ 25344 w 42448"/>
                  <a:gd name="connsiteY13" fmla="*/ 468 h 42426"/>
                  <a:gd name="connsiteX14" fmla="*/ 29353 w 42448"/>
                  <a:gd name="connsiteY14" fmla="*/ 1759 h 42426"/>
                  <a:gd name="connsiteX15" fmla="*/ 32961 w 42448"/>
                  <a:gd name="connsiteY15" fmla="*/ 3675 h 42426"/>
                  <a:gd name="connsiteX16" fmla="*/ 36123 w 42448"/>
                  <a:gd name="connsiteY16" fmla="*/ 6214 h 42426"/>
                  <a:gd name="connsiteX17" fmla="*/ 42449 w 42448"/>
                  <a:gd name="connsiteY17" fmla="*/ 21224 h 42426"/>
                  <a:gd name="connsiteX18" fmla="*/ 42047 w 42448"/>
                  <a:gd name="connsiteY18" fmla="*/ 25456 h 42426"/>
                  <a:gd name="connsiteX19" fmla="*/ 40756 w 42448"/>
                  <a:gd name="connsiteY19" fmla="*/ 29242 h 42426"/>
                  <a:gd name="connsiteX20" fmla="*/ 38840 w 42448"/>
                  <a:gd name="connsiteY20" fmla="*/ 32850 h 42426"/>
                  <a:gd name="connsiteX21" fmla="*/ 36079 w 42448"/>
                  <a:gd name="connsiteY21" fmla="*/ 36235 h 42426"/>
                  <a:gd name="connsiteX22" fmla="*/ 32917 w 42448"/>
                  <a:gd name="connsiteY22" fmla="*/ 38774 h 42426"/>
                  <a:gd name="connsiteX23" fmla="*/ 29308 w 42448"/>
                  <a:gd name="connsiteY23" fmla="*/ 40689 h 42426"/>
                  <a:gd name="connsiteX24" fmla="*/ 25300 w 42448"/>
                  <a:gd name="connsiteY24" fmla="*/ 41981 h 42426"/>
                  <a:gd name="connsiteX25" fmla="*/ 21291 w 42448"/>
                  <a:gd name="connsiteY25" fmla="*/ 42426 h 4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48" h="42426">
                    <a:moveTo>
                      <a:pt x="21380" y="42426"/>
                    </a:moveTo>
                    <a:cubicBezTo>
                      <a:pt x="19910" y="42426"/>
                      <a:pt x="18440" y="42203"/>
                      <a:pt x="17149" y="41981"/>
                    </a:cubicBezTo>
                    <a:cubicBezTo>
                      <a:pt x="15857" y="41758"/>
                      <a:pt x="14387" y="41357"/>
                      <a:pt x="13140" y="40689"/>
                    </a:cubicBezTo>
                    <a:cubicBezTo>
                      <a:pt x="11893" y="40244"/>
                      <a:pt x="10601" y="39620"/>
                      <a:pt x="9532" y="38774"/>
                    </a:cubicBezTo>
                    <a:cubicBezTo>
                      <a:pt x="8463" y="37928"/>
                      <a:pt x="7216" y="37081"/>
                      <a:pt x="6369" y="36235"/>
                    </a:cubicBezTo>
                    <a:cubicBezTo>
                      <a:pt x="5300" y="35166"/>
                      <a:pt x="4454" y="34097"/>
                      <a:pt x="3608" y="32850"/>
                    </a:cubicBezTo>
                    <a:cubicBezTo>
                      <a:pt x="2985" y="31781"/>
                      <a:pt x="2361" y="30534"/>
                      <a:pt x="1693" y="29242"/>
                    </a:cubicBezTo>
                    <a:cubicBezTo>
                      <a:pt x="1292" y="27950"/>
                      <a:pt x="846" y="26703"/>
                      <a:pt x="445" y="25456"/>
                    </a:cubicBezTo>
                    <a:cubicBezTo>
                      <a:pt x="222" y="23986"/>
                      <a:pt x="0" y="22694"/>
                      <a:pt x="0" y="21224"/>
                    </a:cubicBezTo>
                    <a:cubicBezTo>
                      <a:pt x="0" y="15746"/>
                      <a:pt x="2316" y="10222"/>
                      <a:pt x="6325" y="6214"/>
                    </a:cubicBezTo>
                    <a:cubicBezTo>
                      <a:pt x="7171" y="5367"/>
                      <a:pt x="8463" y="4298"/>
                      <a:pt x="9487" y="3675"/>
                    </a:cubicBezTo>
                    <a:cubicBezTo>
                      <a:pt x="10556" y="2828"/>
                      <a:pt x="11804" y="2205"/>
                      <a:pt x="13095" y="1759"/>
                    </a:cubicBezTo>
                    <a:cubicBezTo>
                      <a:pt x="14342" y="1136"/>
                      <a:pt x="15857" y="690"/>
                      <a:pt x="17104" y="468"/>
                    </a:cubicBezTo>
                    <a:cubicBezTo>
                      <a:pt x="19866" y="-156"/>
                      <a:pt x="22583" y="-156"/>
                      <a:pt x="25344" y="468"/>
                    </a:cubicBezTo>
                    <a:cubicBezTo>
                      <a:pt x="26591" y="690"/>
                      <a:pt x="28106" y="1091"/>
                      <a:pt x="29353" y="1759"/>
                    </a:cubicBezTo>
                    <a:cubicBezTo>
                      <a:pt x="30645" y="2205"/>
                      <a:pt x="31892" y="2828"/>
                      <a:pt x="32961" y="3675"/>
                    </a:cubicBezTo>
                    <a:cubicBezTo>
                      <a:pt x="34030" y="4298"/>
                      <a:pt x="35277" y="5367"/>
                      <a:pt x="36123" y="6214"/>
                    </a:cubicBezTo>
                    <a:cubicBezTo>
                      <a:pt x="40132" y="10222"/>
                      <a:pt x="42449" y="15746"/>
                      <a:pt x="42449" y="21224"/>
                    </a:cubicBezTo>
                    <a:cubicBezTo>
                      <a:pt x="42449" y="22694"/>
                      <a:pt x="42226" y="23986"/>
                      <a:pt x="42047" y="25456"/>
                    </a:cubicBezTo>
                    <a:cubicBezTo>
                      <a:pt x="41602" y="26747"/>
                      <a:pt x="41201" y="27995"/>
                      <a:pt x="40756" y="29242"/>
                    </a:cubicBezTo>
                    <a:cubicBezTo>
                      <a:pt x="40132" y="30534"/>
                      <a:pt x="39509" y="31781"/>
                      <a:pt x="38840" y="32850"/>
                    </a:cubicBezTo>
                    <a:cubicBezTo>
                      <a:pt x="37994" y="34097"/>
                      <a:pt x="37148" y="35166"/>
                      <a:pt x="36079" y="36235"/>
                    </a:cubicBezTo>
                    <a:cubicBezTo>
                      <a:pt x="35233" y="37081"/>
                      <a:pt x="33986" y="37928"/>
                      <a:pt x="32917" y="38774"/>
                    </a:cubicBezTo>
                    <a:cubicBezTo>
                      <a:pt x="31848" y="39620"/>
                      <a:pt x="30600" y="40244"/>
                      <a:pt x="29308" y="40689"/>
                    </a:cubicBezTo>
                    <a:cubicBezTo>
                      <a:pt x="28061" y="41313"/>
                      <a:pt x="26547" y="41758"/>
                      <a:pt x="25300" y="41981"/>
                    </a:cubicBezTo>
                    <a:cubicBezTo>
                      <a:pt x="24008" y="42203"/>
                      <a:pt x="22538" y="42426"/>
                      <a:pt x="21291" y="42426"/>
                    </a:cubicBezTo>
                    <a:close/>
                  </a:path>
                </a:pathLst>
              </a:custGeom>
              <a:solidFill>
                <a:srgbClr val="FFFFFF"/>
              </a:solidFill>
              <a:ln w="0" cap="flat">
                <a:noFill/>
                <a:prstDash val="solid"/>
                <a:miter/>
              </a:ln>
            </p:spPr>
            <p:txBody>
              <a:bodyPr rtlCol="0" anchor="ctr"/>
              <a:lstStyle/>
              <a:p>
                <a:endParaRPr lang="en-US" noProof="0"/>
              </a:p>
            </p:txBody>
          </p:sp>
          <p:sp>
            <p:nvSpPr>
              <p:cNvPr id="4134" name="Freeform: Shape 4133">
                <a:extLst>
                  <a:ext uri="{FF2B5EF4-FFF2-40B4-BE49-F238E27FC236}">
                    <a16:creationId xmlns:a16="http://schemas.microsoft.com/office/drawing/2014/main" id="{6B1CE7DA-9C47-C17C-26DD-AA79537EF2D2}"/>
                  </a:ext>
                </a:extLst>
              </p:cNvPr>
              <p:cNvSpPr/>
              <p:nvPr/>
            </p:nvSpPr>
            <p:spPr>
              <a:xfrm>
                <a:off x="9121113" y="3121251"/>
                <a:ext cx="42270" cy="42426"/>
              </a:xfrm>
              <a:custGeom>
                <a:avLst/>
                <a:gdLst>
                  <a:gd name="connsiteX0" fmla="*/ 21113 w 42270"/>
                  <a:gd name="connsiteY0" fmla="*/ 42426 h 42426"/>
                  <a:gd name="connsiteX1" fmla="*/ 17104 w 42270"/>
                  <a:gd name="connsiteY1" fmla="*/ 41981 h 42426"/>
                  <a:gd name="connsiteX2" fmla="*/ 13095 w 42270"/>
                  <a:gd name="connsiteY2" fmla="*/ 40689 h 42426"/>
                  <a:gd name="connsiteX3" fmla="*/ 9487 w 42270"/>
                  <a:gd name="connsiteY3" fmla="*/ 38774 h 42426"/>
                  <a:gd name="connsiteX4" fmla="*/ 6325 w 42270"/>
                  <a:gd name="connsiteY4" fmla="*/ 36235 h 42426"/>
                  <a:gd name="connsiteX5" fmla="*/ 1693 w 42270"/>
                  <a:gd name="connsiteY5" fmla="*/ 29242 h 42426"/>
                  <a:gd name="connsiteX6" fmla="*/ 0 w 42270"/>
                  <a:gd name="connsiteY6" fmla="*/ 21224 h 42426"/>
                  <a:gd name="connsiteX7" fmla="*/ 1693 w 42270"/>
                  <a:gd name="connsiteY7" fmla="*/ 13207 h 42426"/>
                  <a:gd name="connsiteX8" fmla="*/ 6325 w 42270"/>
                  <a:gd name="connsiteY8" fmla="*/ 6214 h 42426"/>
                  <a:gd name="connsiteX9" fmla="*/ 9487 w 42270"/>
                  <a:gd name="connsiteY9" fmla="*/ 3675 h 42426"/>
                  <a:gd name="connsiteX10" fmla="*/ 13095 w 42270"/>
                  <a:gd name="connsiteY10" fmla="*/ 1759 h 42426"/>
                  <a:gd name="connsiteX11" fmla="*/ 17104 w 42270"/>
                  <a:gd name="connsiteY11" fmla="*/ 468 h 42426"/>
                  <a:gd name="connsiteX12" fmla="*/ 25389 w 42270"/>
                  <a:gd name="connsiteY12" fmla="*/ 468 h 42426"/>
                  <a:gd name="connsiteX13" fmla="*/ 29398 w 42270"/>
                  <a:gd name="connsiteY13" fmla="*/ 1759 h 42426"/>
                  <a:gd name="connsiteX14" fmla="*/ 33005 w 42270"/>
                  <a:gd name="connsiteY14" fmla="*/ 3675 h 42426"/>
                  <a:gd name="connsiteX15" fmla="*/ 36168 w 42270"/>
                  <a:gd name="connsiteY15" fmla="*/ 6214 h 42426"/>
                  <a:gd name="connsiteX16" fmla="*/ 40800 w 42270"/>
                  <a:gd name="connsiteY16" fmla="*/ 13207 h 42426"/>
                  <a:gd name="connsiteX17" fmla="*/ 42270 w 42270"/>
                  <a:gd name="connsiteY17" fmla="*/ 21224 h 42426"/>
                  <a:gd name="connsiteX18" fmla="*/ 36123 w 42270"/>
                  <a:gd name="connsiteY18" fmla="*/ 36235 h 42426"/>
                  <a:gd name="connsiteX19" fmla="*/ 32961 w 42270"/>
                  <a:gd name="connsiteY19" fmla="*/ 38774 h 42426"/>
                  <a:gd name="connsiteX20" fmla="*/ 29353 w 42270"/>
                  <a:gd name="connsiteY20" fmla="*/ 40689 h 42426"/>
                  <a:gd name="connsiteX21" fmla="*/ 25344 w 42270"/>
                  <a:gd name="connsiteY21" fmla="*/ 41981 h 42426"/>
                  <a:gd name="connsiteX22" fmla="*/ 21113 w 42270"/>
                  <a:gd name="connsiteY22" fmla="*/ 42426 h 4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270" h="42426">
                    <a:moveTo>
                      <a:pt x="21113" y="42426"/>
                    </a:moveTo>
                    <a:cubicBezTo>
                      <a:pt x="19821" y="42426"/>
                      <a:pt x="18351" y="42203"/>
                      <a:pt x="17104" y="41981"/>
                    </a:cubicBezTo>
                    <a:cubicBezTo>
                      <a:pt x="15634" y="41758"/>
                      <a:pt x="14342" y="41357"/>
                      <a:pt x="13095" y="40689"/>
                    </a:cubicBezTo>
                    <a:cubicBezTo>
                      <a:pt x="11804" y="40244"/>
                      <a:pt x="10556" y="39620"/>
                      <a:pt x="9487" y="38774"/>
                    </a:cubicBezTo>
                    <a:cubicBezTo>
                      <a:pt x="8196" y="37928"/>
                      <a:pt x="7171" y="37081"/>
                      <a:pt x="6325" y="36235"/>
                    </a:cubicBezTo>
                    <a:cubicBezTo>
                      <a:pt x="4231" y="34097"/>
                      <a:pt x="2717" y="31781"/>
                      <a:pt x="1693" y="29242"/>
                    </a:cubicBezTo>
                    <a:cubicBezTo>
                      <a:pt x="624" y="26703"/>
                      <a:pt x="0" y="23941"/>
                      <a:pt x="0" y="21224"/>
                    </a:cubicBezTo>
                    <a:cubicBezTo>
                      <a:pt x="0" y="18507"/>
                      <a:pt x="624" y="15746"/>
                      <a:pt x="1693" y="13207"/>
                    </a:cubicBezTo>
                    <a:cubicBezTo>
                      <a:pt x="2762" y="10445"/>
                      <a:pt x="4231" y="8352"/>
                      <a:pt x="6325" y="6214"/>
                    </a:cubicBezTo>
                    <a:cubicBezTo>
                      <a:pt x="7171" y="5367"/>
                      <a:pt x="8240" y="4298"/>
                      <a:pt x="9487" y="3675"/>
                    </a:cubicBezTo>
                    <a:cubicBezTo>
                      <a:pt x="10556" y="2828"/>
                      <a:pt x="11804" y="2205"/>
                      <a:pt x="13095" y="1759"/>
                    </a:cubicBezTo>
                    <a:cubicBezTo>
                      <a:pt x="14342" y="1136"/>
                      <a:pt x="15634" y="690"/>
                      <a:pt x="17104" y="468"/>
                    </a:cubicBezTo>
                    <a:cubicBezTo>
                      <a:pt x="19866" y="-156"/>
                      <a:pt x="22627" y="-156"/>
                      <a:pt x="25389" y="468"/>
                    </a:cubicBezTo>
                    <a:cubicBezTo>
                      <a:pt x="26636" y="690"/>
                      <a:pt x="28150" y="1091"/>
                      <a:pt x="29398" y="1759"/>
                    </a:cubicBezTo>
                    <a:cubicBezTo>
                      <a:pt x="30689" y="2205"/>
                      <a:pt x="31714" y="2828"/>
                      <a:pt x="33005" y="3675"/>
                    </a:cubicBezTo>
                    <a:cubicBezTo>
                      <a:pt x="34075" y="4298"/>
                      <a:pt x="35144" y="5367"/>
                      <a:pt x="36168" y="6214"/>
                    </a:cubicBezTo>
                    <a:cubicBezTo>
                      <a:pt x="38083" y="8352"/>
                      <a:pt x="39776" y="10445"/>
                      <a:pt x="40800" y="13207"/>
                    </a:cubicBezTo>
                    <a:cubicBezTo>
                      <a:pt x="41870" y="15746"/>
                      <a:pt x="42270" y="18507"/>
                      <a:pt x="42270" y="21224"/>
                    </a:cubicBezTo>
                    <a:cubicBezTo>
                      <a:pt x="42270" y="26747"/>
                      <a:pt x="40132" y="32226"/>
                      <a:pt x="36123" y="36235"/>
                    </a:cubicBezTo>
                    <a:cubicBezTo>
                      <a:pt x="35055" y="37081"/>
                      <a:pt x="34030" y="37928"/>
                      <a:pt x="32961" y="38774"/>
                    </a:cubicBezTo>
                    <a:cubicBezTo>
                      <a:pt x="31714" y="39620"/>
                      <a:pt x="30645" y="40244"/>
                      <a:pt x="29353" y="40689"/>
                    </a:cubicBezTo>
                    <a:cubicBezTo>
                      <a:pt x="28106" y="41313"/>
                      <a:pt x="26591" y="41758"/>
                      <a:pt x="25344" y="41981"/>
                    </a:cubicBezTo>
                    <a:cubicBezTo>
                      <a:pt x="23874" y="42203"/>
                      <a:pt x="22583" y="42426"/>
                      <a:pt x="21113" y="42426"/>
                    </a:cubicBezTo>
                    <a:close/>
                  </a:path>
                </a:pathLst>
              </a:custGeom>
              <a:solidFill>
                <a:srgbClr val="FFFFFF"/>
              </a:solidFill>
              <a:ln w="0" cap="flat">
                <a:noFill/>
                <a:prstDash val="solid"/>
                <a:miter/>
              </a:ln>
            </p:spPr>
            <p:txBody>
              <a:bodyPr rtlCol="0" anchor="ctr"/>
              <a:lstStyle/>
              <a:p>
                <a:endParaRPr lang="en-US" noProof="0"/>
              </a:p>
            </p:txBody>
          </p:sp>
          <p:sp>
            <p:nvSpPr>
              <p:cNvPr id="4135" name="Freeform: Shape 4134">
                <a:extLst>
                  <a:ext uri="{FF2B5EF4-FFF2-40B4-BE49-F238E27FC236}">
                    <a16:creationId xmlns:a16="http://schemas.microsoft.com/office/drawing/2014/main" id="{C714AAFD-F59D-EB3F-6E6C-B5CCF29BED70}"/>
                  </a:ext>
                </a:extLst>
              </p:cNvPr>
              <p:cNvSpPr/>
              <p:nvPr/>
            </p:nvSpPr>
            <p:spPr>
              <a:xfrm>
                <a:off x="9128960" y="3024795"/>
                <a:ext cx="2065949" cy="1153815"/>
              </a:xfrm>
              <a:custGeom>
                <a:avLst/>
                <a:gdLst>
                  <a:gd name="connsiteX0" fmla="*/ 1056528 w 2065949"/>
                  <a:gd name="connsiteY0" fmla="*/ 1133504 h 1153815"/>
                  <a:gd name="connsiteX1" fmla="*/ 1076615 w 2065949"/>
                  <a:gd name="connsiteY1" fmla="*/ 1111501 h 1153815"/>
                  <a:gd name="connsiteX2" fmla="*/ 1076615 w 2065949"/>
                  <a:gd name="connsiteY2" fmla="*/ 1111501 h 1153815"/>
                  <a:gd name="connsiteX3" fmla="*/ 1098843 w 2065949"/>
                  <a:gd name="connsiteY3" fmla="*/ 1131589 h 1153815"/>
                  <a:gd name="connsiteX4" fmla="*/ 1098843 w 2065949"/>
                  <a:gd name="connsiteY4" fmla="*/ 1131589 h 1153815"/>
                  <a:gd name="connsiteX5" fmla="*/ 1078754 w 2065949"/>
                  <a:gd name="connsiteY5" fmla="*/ 1153815 h 1153815"/>
                  <a:gd name="connsiteX6" fmla="*/ 1077685 w 2065949"/>
                  <a:gd name="connsiteY6" fmla="*/ 1153815 h 1153815"/>
                  <a:gd name="connsiteX7" fmla="*/ 1056528 w 2065949"/>
                  <a:gd name="connsiteY7" fmla="*/ 1133504 h 1153815"/>
                  <a:gd name="connsiteX8" fmla="*/ 949671 w 2065949"/>
                  <a:gd name="connsiteY8" fmla="*/ 1151900 h 1153815"/>
                  <a:gd name="connsiteX9" fmla="*/ 949671 w 2065949"/>
                  <a:gd name="connsiteY9" fmla="*/ 1151900 h 1153815"/>
                  <a:gd name="connsiteX10" fmla="*/ 930206 w 2065949"/>
                  <a:gd name="connsiteY10" fmla="*/ 1129050 h 1153815"/>
                  <a:gd name="connsiteX11" fmla="*/ 930206 w 2065949"/>
                  <a:gd name="connsiteY11" fmla="*/ 1129050 h 1153815"/>
                  <a:gd name="connsiteX12" fmla="*/ 952833 w 2065949"/>
                  <a:gd name="connsiteY12" fmla="*/ 1109585 h 1153815"/>
                  <a:gd name="connsiteX13" fmla="*/ 952833 w 2065949"/>
                  <a:gd name="connsiteY13" fmla="*/ 1109585 h 1153815"/>
                  <a:gd name="connsiteX14" fmla="*/ 972343 w 2065949"/>
                  <a:gd name="connsiteY14" fmla="*/ 1132212 h 1153815"/>
                  <a:gd name="connsiteX15" fmla="*/ 972343 w 2065949"/>
                  <a:gd name="connsiteY15" fmla="*/ 1132212 h 1153815"/>
                  <a:gd name="connsiteX16" fmla="*/ 951185 w 2065949"/>
                  <a:gd name="connsiteY16" fmla="*/ 1151900 h 1153815"/>
                  <a:gd name="connsiteX17" fmla="*/ 949716 w 2065949"/>
                  <a:gd name="connsiteY17" fmla="*/ 1151900 h 1153815"/>
                  <a:gd name="connsiteX18" fmla="*/ 1182447 w 2065949"/>
                  <a:gd name="connsiteY18" fmla="*/ 1122502 h 1153815"/>
                  <a:gd name="connsiteX19" fmla="*/ 1199819 w 2065949"/>
                  <a:gd name="connsiteY19" fmla="*/ 1097960 h 1153815"/>
                  <a:gd name="connsiteX20" fmla="*/ 1199819 w 2065949"/>
                  <a:gd name="connsiteY20" fmla="*/ 1097960 h 1153815"/>
                  <a:gd name="connsiteX21" fmla="*/ 1224139 w 2065949"/>
                  <a:gd name="connsiteY21" fmla="*/ 1115286 h 1153815"/>
                  <a:gd name="connsiteX22" fmla="*/ 1224139 w 2065949"/>
                  <a:gd name="connsiteY22" fmla="*/ 1115286 h 1153815"/>
                  <a:gd name="connsiteX23" fmla="*/ 1206990 w 2065949"/>
                  <a:gd name="connsiteY23" fmla="*/ 1139651 h 1153815"/>
                  <a:gd name="connsiteX24" fmla="*/ 1206990 w 2065949"/>
                  <a:gd name="connsiteY24" fmla="*/ 1139651 h 1153815"/>
                  <a:gd name="connsiteX25" fmla="*/ 1203383 w 2065949"/>
                  <a:gd name="connsiteY25" fmla="*/ 1140052 h 1153815"/>
                  <a:gd name="connsiteX26" fmla="*/ 1203383 w 2065949"/>
                  <a:gd name="connsiteY26" fmla="*/ 1140052 h 1153815"/>
                  <a:gd name="connsiteX27" fmla="*/ 1182447 w 2065949"/>
                  <a:gd name="connsiteY27" fmla="*/ 1122502 h 1153815"/>
                  <a:gd name="connsiteX28" fmla="*/ 821836 w 2065949"/>
                  <a:gd name="connsiteY28" fmla="*/ 1134128 h 1153815"/>
                  <a:gd name="connsiteX29" fmla="*/ 805310 w 2065949"/>
                  <a:gd name="connsiteY29" fmla="*/ 1109140 h 1153815"/>
                  <a:gd name="connsiteX30" fmla="*/ 805310 w 2065949"/>
                  <a:gd name="connsiteY30" fmla="*/ 1109140 h 1153815"/>
                  <a:gd name="connsiteX31" fmla="*/ 830298 w 2065949"/>
                  <a:gd name="connsiteY31" fmla="*/ 1092659 h 1153815"/>
                  <a:gd name="connsiteX32" fmla="*/ 830298 w 2065949"/>
                  <a:gd name="connsiteY32" fmla="*/ 1092659 h 1153815"/>
                  <a:gd name="connsiteX33" fmla="*/ 846779 w 2065949"/>
                  <a:gd name="connsiteY33" fmla="*/ 1117603 h 1153815"/>
                  <a:gd name="connsiteX34" fmla="*/ 846779 w 2065949"/>
                  <a:gd name="connsiteY34" fmla="*/ 1117603 h 1153815"/>
                  <a:gd name="connsiteX35" fmla="*/ 826067 w 2065949"/>
                  <a:gd name="connsiteY35" fmla="*/ 1134529 h 1153815"/>
                  <a:gd name="connsiteX36" fmla="*/ 826067 w 2065949"/>
                  <a:gd name="connsiteY36" fmla="*/ 1134529 h 1153815"/>
                  <a:gd name="connsiteX37" fmla="*/ 821836 w 2065949"/>
                  <a:gd name="connsiteY37" fmla="*/ 1134128 h 1153815"/>
                  <a:gd name="connsiteX38" fmla="*/ 1306051 w 2065949"/>
                  <a:gd name="connsiteY38" fmla="*/ 1095599 h 1153815"/>
                  <a:gd name="connsiteX39" fmla="*/ 1320216 w 2065949"/>
                  <a:gd name="connsiteY39" fmla="*/ 1069364 h 1153815"/>
                  <a:gd name="connsiteX40" fmla="*/ 1320216 w 2065949"/>
                  <a:gd name="connsiteY40" fmla="*/ 1069364 h 1153815"/>
                  <a:gd name="connsiteX41" fmla="*/ 1346674 w 2065949"/>
                  <a:gd name="connsiteY41" fmla="*/ 1083350 h 1153815"/>
                  <a:gd name="connsiteX42" fmla="*/ 1346674 w 2065949"/>
                  <a:gd name="connsiteY42" fmla="*/ 1083350 h 1153815"/>
                  <a:gd name="connsiteX43" fmla="*/ 1332510 w 2065949"/>
                  <a:gd name="connsiteY43" fmla="*/ 1109808 h 1153815"/>
                  <a:gd name="connsiteX44" fmla="*/ 1332510 w 2065949"/>
                  <a:gd name="connsiteY44" fmla="*/ 1109808 h 1153815"/>
                  <a:gd name="connsiteX45" fmla="*/ 1326362 w 2065949"/>
                  <a:gd name="connsiteY45" fmla="*/ 1110654 h 1153815"/>
                  <a:gd name="connsiteX46" fmla="*/ 1326362 w 2065949"/>
                  <a:gd name="connsiteY46" fmla="*/ 1110654 h 1153815"/>
                  <a:gd name="connsiteX47" fmla="*/ 1306051 w 2065949"/>
                  <a:gd name="connsiteY47" fmla="*/ 1095644 h 1153815"/>
                  <a:gd name="connsiteX48" fmla="*/ 697207 w 2065949"/>
                  <a:gd name="connsiteY48" fmla="*/ 1100499 h 1153815"/>
                  <a:gd name="connsiteX49" fmla="*/ 684067 w 2065949"/>
                  <a:gd name="connsiteY49" fmla="*/ 1073595 h 1153815"/>
                  <a:gd name="connsiteX50" fmla="*/ 684067 w 2065949"/>
                  <a:gd name="connsiteY50" fmla="*/ 1073595 h 1153815"/>
                  <a:gd name="connsiteX51" fmla="*/ 710748 w 2065949"/>
                  <a:gd name="connsiteY51" fmla="*/ 1060455 h 1153815"/>
                  <a:gd name="connsiteX52" fmla="*/ 710748 w 2065949"/>
                  <a:gd name="connsiteY52" fmla="*/ 1060455 h 1153815"/>
                  <a:gd name="connsiteX53" fmla="*/ 724066 w 2065949"/>
                  <a:gd name="connsiteY53" fmla="*/ 1087136 h 1153815"/>
                  <a:gd name="connsiteX54" fmla="*/ 724066 w 2065949"/>
                  <a:gd name="connsiteY54" fmla="*/ 1087136 h 1153815"/>
                  <a:gd name="connsiteX55" fmla="*/ 703977 w 2065949"/>
                  <a:gd name="connsiteY55" fmla="*/ 1101523 h 1153815"/>
                  <a:gd name="connsiteX56" fmla="*/ 703977 w 2065949"/>
                  <a:gd name="connsiteY56" fmla="*/ 1101523 h 1153815"/>
                  <a:gd name="connsiteX57" fmla="*/ 697207 w 2065949"/>
                  <a:gd name="connsiteY57" fmla="*/ 1100454 h 1153815"/>
                  <a:gd name="connsiteX58" fmla="*/ 1425379 w 2065949"/>
                  <a:gd name="connsiteY58" fmla="*/ 1053730 h 1153815"/>
                  <a:gd name="connsiteX59" fmla="*/ 1435981 w 2065949"/>
                  <a:gd name="connsiteY59" fmla="*/ 1025802 h 1153815"/>
                  <a:gd name="connsiteX60" fmla="*/ 1435981 w 2065949"/>
                  <a:gd name="connsiteY60" fmla="*/ 1025802 h 1153815"/>
                  <a:gd name="connsiteX61" fmla="*/ 1463909 w 2065949"/>
                  <a:gd name="connsiteY61" fmla="*/ 1036403 h 1153815"/>
                  <a:gd name="connsiteX62" fmla="*/ 1463909 w 2065949"/>
                  <a:gd name="connsiteY62" fmla="*/ 1036403 h 1153815"/>
                  <a:gd name="connsiteX63" fmla="*/ 1453307 w 2065949"/>
                  <a:gd name="connsiteY63" fmla="*/ 1064330 h 1153815"/>
                  <a:gd name="connsiteX64" fmla="*/ 1453307 w 2065949"/>
                  <a:gd name="connsiteY64" fmla="*/ 1064553 h 1153815"/>
                  <a:gd name="connsiteX65" fmla="*/ 1444622 w 2065949"/>
                  <a:gd name="connsiteY65" fmla="*/ 1066246 h 1153815"/>
                  <a:gd name="connsiteX66" fmla="*/ 1444622 w 2065949"/>
                  <a:gd name="connsiteY66" fmla="*/ 1066246 h 1153815"/>
                  <a:gd name="connsiteX67" fmla="*/ 1425379 w 2065949"/>
                  <a:gd name="connsiteY67" fmla="*/ 1053774 h 1153815"/>
                  <a:gd name="connsiteX68" fmla="*/ 577879 w 2065949"/>
                  <a:gd name="connsiteY68" fmla="*/ 1051591 h 1153815"/>
                  <a:gd name="connsiteX69" fmla="*/ 568124 w 2065949"/>
                  <a:gd name="connsiteY69" fmla="*/ 1023441 h 1153815"/>
                  <a:gd name="connsiteX70" fmla="*/ 568124 w 2065949"/>
                  <a:gd name="connsiteY70" fmla="*/ 1023441 h 1153815"/>
                  <a:gd name="connsiteX71" fmla="*/ 596275 w 2065949"/>
                  <a:gd name="connsiteY71" fmla="*/ 1013508 h 1153815"/>
                  <a:gd name="connsiteX72" fmla="*/ 596275 w 2065949"/>
                  <a:gd name="connsiteY72" fmla="*/ 1013508 h 1153815"/>
                  <a:gd name="connsiteX73" fmla="*/ 606208 w 2065949"/>
                  <a:gd name="connsiteY73" fmla="*/ 1041881 h 1153815"/>
                  <a:gd name="connsiteX74" fmla="*/ 606208 w 2065949"/>
                  <a:gd name="connsiteY74" fmla="*/ 1041881 h 1153815"/>
                  <a:gd name="connsiteX75" fmla="*/ 587189 w 2065949"/>
                  <a:gd name="connsiteY75" fmla="*/ 1053730 h 1153815"/>
                  <a:gd name="connsiteX76" fmla="*/ 587189 w 2065949"/>
                  <a:gd name="connsiteY76" fmla="*/ 1053730 h 1153815"/>
                  <a:gd name="connsiteX77" fmla="*/ 577879 w 2065949"/>
                  <a:gd name="connsiteY77" fmla="*/ 1051591 h 1153815"/>
                  <a:gd name="connsiteX78" fmla="*/ 1538606 w 2065949"/>
                  <a:gd name="connsiteY78" fmla="*/ 997206 h 1153815"/>
                  <a:gd name="connsiteX79" fmla="*/ 1545598 w 2065949"/>
                  <a:gd name="connsiteY79" fmla="*/ 968253 h 1153815"/>
                  <a:gd name="connsiteX80" fmla="*/ 1545598 w 2065949"/>
                  <a:gd name="connsiteY80" fmla="*/ 968253 h 1153815"/>
                  <a:gd name="connsiteX81" fmla="*/ 1574595 w 2065949"/>
                  <a:gd name="connsiteY81" fmla="*/ 975246 h 1153815"/>
                  <a:gd name="connsiteX82" fmla="*/ 1574595 w 2065949"/>
                  <a:gd name="connsiteY82" fmla="*/ 975246 h 1153815"/>
                  <a:gd name="connsiteX83" fmla="*/ 1567602 w 2065949"/>
                  <a:gd name="connsiteY83" fmla="*/ 1004466 h 1153815"/>
                  <a:gd name="connsiteX84" fmla="*/ 1567602 w 2065949"/>
                  <a:gd name="connsiteY84" fmla="*/ 1004466 h 1153815"/>
                  <a:gd name="connsiteX85" fmla="*/ 1556600 w 2065949"/>
                  <a:gd name="connsiteY85" fmla="*/ 1007406 h 1153815"/>
                  <a:gd name="connsiteX86" fmla="*/ 1556600 w 2065949"/>
                  <a:gd name="connsiteY86" fmla="*/ 1007406 h 1153815"/>
                  <a:gd name="connsiteX87" fmla="*/ 1538606 w 2065949"/>
                  <a:gd name="connsiteY87" fmla="*/ 997250 h 1153815"/>
                  <a:gd name="connsiteX88" fmla="*/ 465500 w 2065949"/>
                  <a:gd name="connsiteY88" fmla="*/ 988297 h 1153815"/>
                  <a:gd name="connsiteX89" fmla="*/ 459175 w 2065949"/>
                  <a:gd name="connsiteY89" fmla="*/ 958900 h 1153815"/>
                  <a:gd name="connsiteX90" fmla="*/ 459175 w 2065949"/>
                  <a:gd name="connsiteY90" fmla="*/ 958900 h 1153815"/>
                  <a:gd name="connsiteX91" fmla="*/ 488573 w 2065949"/>
                  <a:gd name="connsiteY91" fmla="*/ 952753 h 1153815"/>
                  <a:gd name="connsiteX92" fmla="*/ 488573 w 2065949"/>
                  <a:gd name="connsiteY92" fmla="*/ 952753 h 1153815"/>
                  <a:gd name="connsiteX93" fmla="*/ 494719 w 2065949"/>
                  <a:gd name="connsiteY93" fmla="*/ 981972 h 1153815"/>
                  <a:gd name="connsiteX94" fmla="*/ 494719 w 2065949"/>
                  <a:gd name="connsiteY94" fmla="*/ 981972 h 1153815"/>
                  <a:gd name="connsiteX95" fmla="*/ 476947 w 2065949"/>
                  <a:gd name="connsiteY95" fmla="*/ 991727 h 1153815"/>
                  <a:gd name="connsiteX96" fmla="*/ 476947 w 2065949"/>
                  <a:gd name="connsiteY96" fmla="*/ 991727 h 1153815"/>
                  <a:gd name="connsiteX97" fmla="*/ 465500 w 2065949"/>
                  <a:gd name="connsiteY97" fmla="*/ 988342 h 1153815"/>
                  <a:gd name="connsiteX98" fmla="*/ 1643769 w 2065949"/>
                  <a:gd name="connsiteY98" fmla="*/ 927141 h 1153815"/>
                  <a:gd name="connsiteX99" fmla="*/ 1647154 w 2065949"/>
                  <a:gd name="connsiteY99" fmla="*/ 897298 h 1153815"/>
                  <a:gd name="connsiteX100" fmla="*/ 1647154 w 2065949"/>
                  <a:gd name="connsiteY100" fmla="*/ 897298 h 1153815"/>
                  <a:gd name="connsiteX101" fmla="*/ 1676775 w 2065949"/>
                  <a:gd name="connsiteY101" fmla="*/ 900683 h 1153815"/>
                  <a:gd name="connsiteX102" fmla="*/ 1676775 w 2065949"/>
                  <a:gd name="connsiteY102" fmla="*/ 900683 h 1153815"/>
                  <a:gd name="connsiteX103" fmla="*/ 1673390 w 2065949"/>
                  <a:gd name="connsiteY103" fmla="*/ 930526 h 1153815"/>
                  <a:gd name="connsiteX104" fmla="*/ 1673390 w 2065949"/>
                  <a:gd name="connsiteY104" fmla="*/ 930526 h 1153815"/>
                  <a:gd name="connsiteX105" fmla="*/ 1660249 w 2065949"/>
                  <a:gd name="connsiteY105" fmla="*/ 935159 h 1153815"/>
                  <a:gd name="connsiteX106" fmla="*/ 1660249 w 2065949"/>
                  <a:gd name="connsiteY106" fmla="*/ 935159 h 1153815"/>
                  <a:gd name="connsiteX107" fmla="*/ 1643724 w 2065949"/>
                  <a:gd name="connsiteY107" fmla="*/ 927141 h 1153815"/>
                  <a:gd name="connsiteX108" fmla="*/ 361806 w 2065949"/>
                  <a:gd name="connsiteY108" fmla="*/ 911507 h 1153815"/>
                  <a:gd name="connsiteX109" fmla="*/ 361806 w 2065949"/>
                  <a:gd name="connsiteY109" fmla="*/ 911507 h 1153815"/>
                  <a:gd name="connsiteX110" fmla="*/ 359267 w 2065949"/>
                  <a:gd name="connsiteY110" fmla="*/ 881664 h 1153815"/>
                  <a:gd name="connsiteX111" fmla="*/ 359267 w 2065949"/>
                  <a:gd name="connsiteY111" fmla="*/ 881664 h 1153815"/>
                  <a:gd name="connsiteX112" fmla="*/ 389111 w 2065949"/>
                  <a:gd name="connsiteY112" fmla="*/ 879125 h 1153815"/>
                  <a:gd name="connsiteX113" fmla="*/ 389111 w 2065949"/>
                  <a:gd name="connsiteY113" fmla="*/ 879125 h 1153815"/>
                  <a:gd name="connsiteX114" fmla="*/ 391649 w 2065949"/>
                  <a:gd name="connsiteY114" fmla="*/ 908924 h 1153815"/>
                  <a:gd name="connsiteX115" fmla="*/ 391649 w 2065949"/>
                  <a:gd name="connsiteY115" fmla="*/ 908924 h 1153815"/>
                  <a:gd name="connsiteX116" fmla="*/ 375347 w 2065949"/>
                  <a:gd name="connsiteY116" fmla="*/ 916362 h 1153815"/>
                  <a:gd name="connsiteX117" fmla="*/ 375347 w 2065949"/>
                  <a:gd name="connsiteY117" fmla="*/ 916362 h 1153815"/>
                  <a:gd name="connsiteX118" fmla="*/ 361806 w 2065949"/>
                  <a:gd name="connsiteY118" fmla="*/ 911507 h 1153815"/>
                  <a:gd name="connsiteX119" fmla="*/ 1739445 w 2065949"/>
                  <a:gd name="connsiteY119" fmla="*/ 844427 h 1153815"/>
                  <a:gd name="connsiteX120" fmla="*/ 1739222 w 2065949"/>
                  <a:gd name="connsiteY120" fmla="*/ 814584 h 1153815"/>
                  <a:gd name="connsiteX121" fmla="*/ 1739222 w 2065949"/>
                  <a:gd name="connsiteY121" fmla="*/ 814584 h 1153815"/>
                  <a:gd name="connsiteX122" fmla="*/ 1769066 w 2065949"/>
                  <a:gd name="connsiteY122" fmla="*/ 814361 h 1153815"/>
                  <a:gd name="connsiteX123" fmla="*/ 1769066 w 2065949"/>
                  <a:gd name="connsiteY123" fmla="*/ 814361 h 1153815"/>
                  <a:gd name="connsiteX124" fmla="*/ 1769510 w 2065949"/>
                  <a:gd name="connsiteY124" fmla="*/ 844204 h 1153815"/>
                  <a:gd name="connsiteX125" fmla="*/ 1769510 w 2065949"/>
                  <a:gd name="connsiteY125" fmla="*/ 844204 h 1153815"/>
                  <a:gd name="connsiteX126" fmla="*/ 1754277 w 2065949"/>
                  <a:gd name="connsiteY126" fmla="*/ 850529 h 1153815"/>
                  <a:gd name="connsiteX127" fmla="*/ 1754277 w 2065949"/>
                  <a:gd name="connsiteY127" fmla="*/ 850529 h 1153815"/>
                  <a:gd name="connsiteX128" fmla="*/ 1739489 w 2065949"/>
                  <a:gd name="connsiteY128" fmla="*/ 844382 h 1153815"/>
                  <a:gd name="connsiteX129" fmla="*/ 268491 w 2065949"/>
                  <a:gd name="connsiteY129" fmla="*/ 822423 h 1153815"/>
                  <a:gd name="connsiteX130" fmla="*/ 268491 w 2065949"/>
                  <a:gd name="connsiteY130" fmla="*/ 822423 h 1153815"/>
                  <a:gd name="connsiteX131" fmla="*/ 269559 w 2065949"/>
                  <a:gd name="connsiteY131" fmla="*/ 792580 h 1153815"/>
                  <a:gd name="connsiteX132" fmla="*/ 269559 w 2065949"/>
                  <a:gd name="connsiteY132" fmla="*/ 792580 h 1153815"/>
                  <a:gd name="connsiteX133" fmla="*/ 299625 w 2065949"/>
                  <a:gd name="connsiteY133" fmla="*/ 793649 h 1153815"/>
                  <a:gd name="connsiteX134" fmla="*/ 299625 w 2065949"/>
                  <a:gd name="connsiteY134" fmla="*/ 793649 h 1153815"/>
                  <a:gd name="connsiteX135" fmla="*/ 298334 w 2065949"/>
                  <a:gd name="connsiteY135" fmla="*/ 823447 h 1153815"/>
                  <a:gd name="connsiteX136" fmla="*/ 298334 w 2065949"/>
                  <a:gd name="connsiteY136" fmla="*/ 823447 h 1153815"/>
                  <a:gd name="connsiteX137" fmla="*/ 283947 w 2065949"/>
                  <a:gd name="connsiteY137" fmla="*/ 829193 h 1153815"/>
                  <a:gd name="connsiteX138" fmla="*/ 283947 w 2065949"/>
                  <a:gd name="connsiteY138" fmla="*/ 829193 h 1153815"/>
                  <a:gd name="connsiteX139" fmla="*/ 268491 w 2065949"/>
                  <a:gd name="connsiteY139" fmla="*/ 822423 h 1153815"/>
                  <a:gd name="connsiteX140" fmla="*/ 1824297 w 2065949"/>
                  <a:gd name="connsiteY140" fmla="*/ 750666 h 1153815"/>
                  <a:gd name="connsiteX141" fmla="*/ 1820289 w 2065949"/>
                  <a:gd name="connsiteY141" fmla="*/ 721046 h 1153815"/>
                  <a:gd name="connsiteX142" fmla="*/ 1820289 w 2065949"/>
                  <a:gd name="connsiteY142" fmla="*/ 721046 h 1153815"/>
                  <a:gd name="connsiteX143" fmla="*/ 1849909 w 2065949"/>
                  <a:gd name="connsiteY143" fmla="*/ 717037 h 1153815"/>
                  <a:gd name="connsiteX144" fmla="*/ 1849909 w 2065949"/>
                  <a:gd name="connsiteY144" fmla="*/ 717037 h 1153815"/>
                  <a:gd name="connsiteX145" fmla="*/ 1853917 w 2065949"/>
                  <a:gd name="connsiteY145" fmla="*/ 746657 h 1153815"/>
                  <a:gd name="connsiteX146" fmla="*/ 1853917 w 2065949"/>
                  <a:gd name="connsiteY146" fmla="*/ 746657 h 1153815"/>
                  <a:gd name="connsiteX147" fmla="*/ 1836992 w 2065949"/>
                  <a:gd name="connsiteY147" fmla="*/ 755120 h 1153815"/>
                  <a:gd name="connsiteX148" fmla="*/ 1836992 w 2065949"/>
                  <a:gd name="connsiteY148" fmla="*/ 755120 h 1153815"/>
                  <a:gd name="connsiteX149" fmla="*/ 1824297 w 2065949"/>
                  <a:gd name="connsiteY149" fmla="*/ 750666 h 1153815"/>
                  <a:gd name="connsiteX150" fmla="*/ 186801 w 2065949"/>
                  <a:gd name="connsiteY150" fmla="*/ 722515 h 1153815"/>
                  <a:gd name="connsiteX151" fmla="*/ 191433 w 2065949"/>
                  <a:gd name="connsiteY151" fmla="*/ 692895 h 1153815"/>
                  <a:gd name="connsiteX152" fmla="*/ 191433 w 2065949"/>
                  <a:gd name="connsiteY152" fmla="*/ 692895 h 1153815"/>
                  <a:gd name="connsiteX153" fmla="*/ 221054 w 2065949"/>
                  <a:gd name="connsiteY153" fmla="*/ 697750 h 1153815"/>
                  <a:gd name="connsiteX154" fmla="*/ 221054 w 2065949"/>
                  <a:gd name="connsiteY154" fmla="*/ 697750 h 1153815"/>
                  <a:gd name="connsiteX155" fmla="*/ 216198 w 2065949"/>
                  <a:gd name="connsiteY155" fmla="*/ 727370 h 1153815"/>
                  <a:gd name="connsiteX156" fmla="*/ 216198 w 2065949"/>
                  <a:gd name="connsiteY156" fmla="*/ 727370 h 1153815"/>
                  <a:gd name="connsiteX157" fmla="*/ 203905 w 2065949"/>
                  <a:gd name="connsiteY157" fmla="*/ 731201 h 1153815"/>
                  <a:gd name="connsiteX158" fmla="*/ 203905 w 2065949"/>
                  <a:gd name="connsiteY158" fmla="*/ 731201 h 1153815"/>
                  <a:gd name="connsiteX159" fmla="*/ 186756 w 2065949"/>
                  <a:gd name="connsiteY159" fmla="*/ 722515 h 1153815"/>
                  <a:gd name="connsiteX160" fmla="*/ 1896633 w 2065949"/>
                  <a:gd name="connsiteY160" fmla="*/ 647195 h 1153815"/>
                  <a:gd name="connsiteX161" fmla="*/ 1889017 w 2065949"/>
                  <a:gd name="connsiteY161" fmla="*/ 618198 h 1153815"/>
                  <a:gd name="connsiteX162" fmla="*/ 1889240 w 2065949"/>
                  <a:gd name="connsiteY162" fmla="*/ 618198 h 1153815"/>
                  <a:gd name="connsiteX163" fmla="*/ 1918014 w 2065949"/>
                  <a:gd name="connsiteY163" fmla="*/ 610581 h 1153815"/>
                  <a:gd name="connsiteX164" fmla="*/ 1918014 w 2065949"/>
                  <a:gd name="connsiteY164" fmla="*/ 610581 h 1153815"/>
                  <a:gd name="connsiteX165" fmla="*/ 1925630 w 2065949"/>
                  <a:gd name="connsiteY165" fmla="*/ 639578 h 1153815"/>
                  <a:gd name="connsiteX166" fmla="*/ 1925630 w 2065949"/>
                  <a:gd name="connsiteY166" fmla="*/ 639578 h 1153815"/>
                  <a:gd name="connsiteX167" fmla="*/ 1907412 w 2065949"/>
                  <a:gd name="connsiteY167" fmla="*/ 649956 h 1153815"/>
                  <a:gd name="connsiteX168" fmla="*/ 1907412 w 2065949"/>
                  <a:gd name="connsiteY168" fmla="*/ 649956 h 1153815"/>
                  <a:gd name="connsiteX169" fmla="*/ 1896633 w 2065949"/>
                  <a:gd name="connsiteY169" fmla="*/ 647195 h 1153815"/>
                  <a:gd name="connsiteX170" fmla="*/ 118028 w 2065949"/>
                  <a:gd name="connsiteY170" fmla="*/ 613343 h 1153815"/>
                  <a:gd name="connsiteX171" fmla="*/ 118028 w 2065949"/>
                  <a:gd name="connsiteY171" fmla="*/ 613343 h 1153815"/>
                  <a:gd name="connsiteX172" fmla="*/ 126491 w 2065949"/>
                  <a:gd name="connsiteY172" fmla="*/ 584569 h 1153815"/>
                  <a:gd name="connsiteX173" fmla="*/ 126491 w 2065949"/>
                  <a:gd name="connsiteY173" fmla="*/ 584569 h 1153815"/>
                  <a:gd name="connsiteX174" fmla="*/ 155265 w 2065949"/>
                  <a:gd name="connsiteY174" fmla="*/ 593032 h 1153815"/>
                  <a:gd name="connsiteX175" fmla="*/ 155265 w 2065949"/>
                  <a:gd name="connsiteY175" fmla="*/ 593032 h 1153815"/>
                  <a:gd name="connsiteX176" fmla="*/ 146802 w 2065949"/>
                  <a:gd name="connsiteY176" fmla="*/ 621806 h 1153815"/>
                  <a:gd name="connsiteX177" fmla="*/ 146802 w 2065949"/>
                  <a:gd name="connsiteY177" fmla="*/ 621806 h 1153815"/>
                  <a:gd name="connsiteX178" fmla="*/ 136646 w 2065949"/>
                  <a:gd name="connsiteY178" fmla="*/ 624345 h 1153815"/>
                  <a:gd name="connsiteX179" fmla="*/ 136646 w 2065949"/>
                  <a:gd name="connsiteY179" fmla="*/ 624345 h 1153815"/>
                  <a:gd name="connsiteX180" fmla="*/ 118028 w 2065949"/>
                  <a:gd name="connsiteY180" fmla="*/ 613343 h 1153815"/>
                  <a:gd name="connsiteX181" fmla="*/ 1955919 w 2065949"/>
                  <a:gd name="connsiteY181" fmla="*/ 535484 h 1153815"/>
                  <a:gd name="connsiteX182" fmla="*/ 1944694 w 2065949"/>
                  <a:gd name="connsiteY182" fmla="*/ 507778 h 1153815"/>
                  <a:gd name="connsiteX183" fmla="*/ 1944694 w 2065949"/>
                  <a:gd name="connsiteY183" fmla="*/ 507778 h 1153815"/>
                  <a:gd name="connsiteX184" fmla="*/ 1972444 w 2065949"/>
                  <a:gd name="connsiteY184" fmla="*/ 496554 h 1153815"/>
                  <a:gd name="connsiteX185" fmla="*/ 1972444 w 2065949"/>
                  <a:gd name="connsiteY185" fmla="*/ 496554 h 1153815"/>
                  <a:gd name="connsiteX186" fmla="*/ 1983669 w 2065949"/>
                  <a:gd name="connsiteY186" fmla="*/ 524259 h 1153815"/>
                  <a:gd name="connsiteX187" fmla="*/ 1983669 w 2065949"/>
                  <a:gd name="connsiteY187" fmla="*/ 524259 h 1153815"/>
                  <a:gd name="connsiteX188" fmla="*/ 1964159 w 2065949"/>
                  <a:gd name="connsiteY188" fmla="*/ 537176 h 1153815"/>
                  <a:gd name="connsiteX189" fmla="*/ 1964159 w 2065949"/>
                  <a:gd name="connsiteY189" fmla="*/ 537176 h 1153815"/>
                  <a:gd name="connsiteX190" fmla="*/ 1955919 w 2065949"/>
                  <a:gd name="connsiteY190" fmla="*/ 535484 h 1153815"/>
                  <a:gd name="connsiteX191" fmla="*/ 63420 w 2065949"/>
                  <a:gd name="connsiteY191" fmla="*/ 496331 h 1153815"/>
                  <a:gd name="connsiteX192" fmla="*/ 63420 w 2065949"/>
                  <a:gd name="connsiteY192" fmla="*/ 496331 h 1153815"/>
                  <a:gd name="connsiteX193" fmla="*/ 75446 w 2065949"/>
                  <a:gd name="connsiteY193" fmla="*/ 468804 h 1153815"/>
                  <a:gd name="connsiteX194" fmla="*/ 75446 w 2065949"/>
                  <a:gd name="connsiteY194" fmla="*/ 468804 h 1153815"/>
                  <a:gd name="connsiteX195" fmla="*/ 102750 w 2065949"/>
                  <a:gd name="connsiteY195" fmla="*/ 480875 h 1153815"/>
                  <a:gd name="connsiteX196" fmla="*/ 102750 w 2065949"/>
                  <a:gd name="connsiteY196" fmla="*/ 480875 h 1153815"/>
                  <a:gd name="connsiteX197" fmla="*/ 90902 w 2065949"/>
                  <a:gd name="connsiteY197" fmla="*/ 508402 h 1153815"/>
                  <a:gd name="connsiteX198" fmla="*/ 90902 w 2065949"/>
                  <a:gd name="connsiteY198" fmla="*/ 508402 h 1153815"/>
                  <a:gd name="connsiteX199" fmla="*/ 83062 w 2065949"/>
                  <a:gd name="connsiteY199" fmla="*/ 509872 h 1153815"/>
                  <a:gd name="connsiteX200" fmla="*/ 83062 w 2065949"/>
                  <a:gd name="connsiteY200" fmla="*/ 509872 h 1153815"/>
                  <a:gd name="connsiteX201" fmla="*/ 63375 w 2065949"/>
                  <a:gd name="connsiteY201" fmla="*/ 496331 h 1153815"/>
                  <a:gd name="connsiteX202" fmla="*/ 2000550 w 2065949"/>
                  <a:gd name="connsiteY202" fmla="*/ 417180 h 1153815"/>
                  <a:gd name="connsiteX203" fmla="*/ 1985940 w 2065949"/>
                  <a:gd name="connsiteY203" fmla="*/ 390945 h 1153815"/>
                  <a:gd name="connsiteX204" fmla="*/ 1985940 w 2065949"/>
                  <a:gd name="connsiteY204" fmla="*/ 390945 h 1153815"/>
                  <a:gd name="connsiteX205" fmla="*/ 2012175 w 2065949"/>
                  <a:gd name="connsiteY205" fmla="*/ 376558 h 1153815"/>
                  <a:gd name="connsiteX206" fmla="*/ 2012175 w 2065949"/>
                  <a:gd name="connsiteY206" fmla="*/ 376558 h 1153815"/>
                  <a:gd name="connsiteX207" fmla="*/ 2026785 w 2065949"/>
                  <a:gd name="connsiteY207" fmla="*/ 402570 h 1153815"/>
                  <a:gd name="connsiteX208" fmla="*/ 2026785 w 2065949"/>
                  <a:gd name="connsiteY208" fmla="*/ 402570 h 1153815"/>
                  <a:gd name="connsiteX209" fmla="*/ 2006252 w 2065949"/>
                  <a:gd name="connsiteY209" fmla="*/ 418026 h 1153815"/>
                  <a:gd name="connsiteX210" fmla="*/ 2006252 w 2065949"/>
                  <a:gd name="connsiteY210" fmla="*/ 418026 h 1153815"/>
                  <a:gd name="connsiteX211" fmla="*/ 2000550 w 2065949"/>
                  <a:gd name="connsiteY211" fmla="*/ 417180 h 1153815"/>
                  <a:gd name="connsiteX212" fmla="*/ 23866 w 2065949"/>
                  <a:gd name="connsiteY212" fmla="*/ 373351 h 1153815"/>
                  <a:gd name="connsiteX213" fmla="*/ 39322 w 2065949"/>
                  <a:gd name="connsiteY213" fmla="*/ 347739 h 1153815"/>
                  <a:gd name="connsiteX214" fmla="*/ 39322 w 2065949"/>
                  <a:gd name="connsiteY214" fmla="*/ 347739 h 1153815"/>
                  <a:gd name="connsiteX215" fmla="*/ 64934 w 2065949"/>
                  <a:gd name="connsiteY215" fmla="*/ 362972 h 1153815"/>
                  <a:gd name="connsiteX216" fmla="*/ 64934 w 2065949"/>
                  <a:gd name="connsiteY216" fmla="*/ 362972 h 1153815"/>
                  <a:gd name="connsiteX217" fmla="*/ 49700 w 2065949"/>
                  <a:gd name="connsiteY217" fmla="*/ 388807 h 1153815"/>
                  <a:gd name="connsiteX218" fmla="*/ 49700 w 2065949"/>
                  <a:gd name="connsiteY218" fmla="*/ 388807 h 1153815"/>
                  <a:gd name="connsiteX219" fmla="*/ 44400 w 2065949"/>
                  <a:gd name="connsiteY219" fmla="*/ 389430 h 1153815"/>
                  <a:gd name="connsiteX220" fmla="*/ 44400 w 2065949"/>
                  <a:gd name="connsiteY220" fmla="*/ 389430 h 1153815"/>
                  <a:gd name="connsiteX221" fmla="*/ 23866 w 2065949"/>
                  <a:gd name="connsiteY221" fmla="*/ 373351 h 1153815"/>
                  <a:gd name="connsiteX222" fmla="*/ 2030170 w 2065949"/>
                  <a:gd name="connsiteY222" fmla="*/ 294200 h 1153815"/>
                  <a:gd name="connsiteX223" fmla="*/ 2012398 w 2065949"/>
                  <a:gd name="connsiteY223" fmla="*/ 270102 h 1153815"/>
                  <a:gd name="connsiteX224" fmla="*/ 2012398 w 2065949"/>
                  <a:gd name="connsiteY224" fmla="*/ 270102 h 1153815"/>
                  <a:gd name="connsiteX225" fmla="*/ 2036539 w 2065949"/>
                  <a:gd name="connsiteY225" fmla="*/ 252553 h 1153815"/>
                  <a:gd name="connsiteX226" fmla="*/ 2036539 w 2065949"/>
                  <a:gd name="connsiteY226" fmla="*/ 252553 h 1153815"/>
                  <a:gd name="connsiteX227" fmla="*/ 2054312 w 2065949"/>
                  <a:gd name="connsiteY227" fmla="*/ 276695 h 1153815"/>
                  <a:gd name="connsiteX228" fmla="*/ 2054312 w 2065949"/>
                  <a:gd name="connsiteY228" fmla="*/ 276695 h 1153815"/>
                  <a:gd name="connsiteX229" fmla="*/ 2033377 w 2065949"/>
                  <a:gd name="connsiteY229" fmla="*/ 294690 h 1153815"/>
                  <a:gd name="connsiteX230" fmla="*/ 2033377 w 2065949"/>
                  <a:gd name="connsiteY230" fmla="*/ 294690 h 1153815"/>
                  <a:gd name="connsiteX231" fmla="*/ 2030215 w 2065949"/>
                  <a:gd name="connsiteY231" fmla="*/ 294244 h 1153815"/>
                  <a:gd name="connsiteX232" fmla="*/ 170 w 2065949"/>
                  <a:gd name="connsiteY232" fmla="*/ 246584 h 1153815"/>
                  <a:gd name="connsiteX233" fmla="*/ 170 w 2065949"/>
                  <a:gd name="connsiteY233" fmla="*/ 246584 h 1153815"/>
                  <a:gd name="connsiteX234" fmla="*/ 18566 w 2065949"/>
                  <a:gd name="connsiteY234" fmla="*/ 222888 h 1153815"/>
                  <a:gd name="connsiteX235" fmla="*/ 18566 w 2065949"/>
                  <a:gd name="connsiteY235" fmla="*/ 222888 h 1153815"/>
                  <a:gd name="connsiteX236" fmla="*/ 42084 w 2065949"/>
                  <a:gd name="connsiteY236" fmla="*/ 241284 h 1153815"/>
                  <a:gd name="connsiteX237" fmla="*/ 42084 w 2065949"/>
                  <a:gd name="connsiteY237" fmla="*/ 241284 h 1153815"/>
                  <a:gd name="connsiteX238" fmla="*/ 23688 w 2065949"/>
                  <a:gd name="connsiteY238" fmla="*/ 264980 h 1153815"/>
                  <a:gd name="connsiteX239" fmla="*/ 23688 w 2065949"/>
                  <a:gd name="connsiteY239" fmla="*/ 264980 h 1153815"/>
                  <a:gd name="connsiteX240" fmla="*/ 21149 w 2065949"/>
                  <a:gd name="connsiteY240" fmla="*/ 265203 h 1153815"/>
                  <a:gd name="connsiteX241" fmla="*/ 21149 w 2065949"/>
                  <a:gd name="connsiteY241" fmla="*/ 265203 h 1153815"/>
                  <a:gd name="connsiteX242" fmla="*/ 214 w 2065949"/>
                  <a:gd name="connsiteY242" fmla="*/ 246584 h 1153815"/>
                  <a:gd name="connsiteX243" fmla="*/ 2044157 w 2065949"/>
                  <a:gd name="connsiteY243" fmla="*/ 168725 h 1153815"/>
                  <a:gd name="connsiteX244" fmla="*/ 2023623 w 2065949"/>
                  <a:gd name="connsiteY244" fmla="*/ 146944 h 1153815"/>
                  <a:gd name="connsiteX245" fmla="*/ 2023623 w 2065949"/>
                  <a:gd name="connsiteY245" fmla="*/ 146944 h 1153815"/>
                  <a:gd name="connsiteX246" fmla="*/ 2045403 w 2065949"/>
                  <a:gd name="connsiteY246" fmla="*/ 126410 h 1153815"/>
                  <a:gd name="connsiteX247" fmla="*/ 2045403 w 2065949"/>
                  <a:gd name="connsiteY247" fmla="*/ 126410 h 1153815"/>
                  <a:gd name="connsiteX248" fmla="*/ 2065938 w 2065949"/>
                  <a:gd name="connsiteY248" fmla="*/ 148191 h 1153815"/>
                  <a:gd name="connsiteX249" fmla="*/ 2065938 w 2065949"/>
                  <a:gd name="connsiteY249" fmla="*/ 148191 h 1153815"/>
                  <a:gd name="connsiteX250" fmla="*/ 2045003 w 2065949"/>
                  <a:gd name="connsiteY250" fmla="*/ 168725 h 1153815"/>
                  <a:gd name="connsiteX251" fmla="*/ 2044157 w 2065949"/>
                  <a:gd name="connsiteY251" fmla="*/ 168725 h 1153815"/>
                  <a:gd name="connsiteX252" fmla="*/ 2019570 w 2065949"/>
                  <a:gd name="connsiteY252" fmla="*/ 23162 h 1153815"/>
                  <a:gd name="connsiteX253" fmla="*/ 2019570 w 2065949"/>
                  <a:gd name="connsiteY253" fmla="*/ 23162 h 1153815"/>
                  <a:gd name="connsiteX254" fmla="*/ 2038811 w 2065949"/>
                  <a:gd name="connsiteY254" fmla="*/ 89 h 1153815"/>
                  <a:gd name="connsiteX255" fmla="*/ 2038811 w 2065949"/>
                  <a:gd name="connsiteY255" fmla="*/ 89 h 1153815"/>
                  <a:gd name="connsiteX256" fmla="*/ 2061885 w 2065949"/>
                  <a:gd name="connsiteY256" fmla="*/ 19331 h 1153815"/>
                  <a:gd name="connsiteX257" fmla="*/ 2061885 w 2065949"/>
                  <a:gd name="connsiteY257" fmla="*/ 19108 h 1153815"/>
                  <a:gd name="connsiteX258" fmla="*/ 2042642 w 2065949"/>
                  <a:gd name="connsiteY258" fmla="*/ 42181 h 1153815"/>
                  <a:gd name="connsiteX259" fmla="*/ 2042642 w 2065949"/>
                  <a:gd name="connsiteY259" fmla="*/ 42181 h 1153815"/>
                  <a:gd name="connsiteX260" fmla="*/ 2040727 w 2065949"/>
                  <a:gd name="connsiteY260" fmla="*/ 42404 h 1153815"/>
                  <a:gd name="connsiteX261" fmla="*/ 2040727 w 2065949"/>
                  <a:gd name="connsiteY261" fmla="*/ 42404 h 1153815"/>
                  <a:gd name="connsiteX262" fmla="*/ 2019570 w 2065949"/>
                  <a:gd name="connsiteY262" fmla="*/ 23162 h 115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2065949" h="1153815">
                    <a:moveTo>
                      <a:pt x="1056528" y="1133504"/>
                    </a:moveTo>
                    <a:cubicBezTo>
                      <a:pt x="1055904" y="1121879"/>
                      <a:pt x="1064990" y="1111946"/>
                      <a:pt x="1076615" y="1111501"/>
                    </a:cubicBezTo>
                    <a:lnTo>
                      <a:pt x="1076615" y="1111501"/>
                    </a:lnTo>
                    <a:cubicBezTo>
                      <a:pt x="1088241" y="1110877"/>
                      <a:pt x="1098174" y="1119963"/>
                      <a:pt x="1098843" y="1131589"/>
                    </a:cubicBezTo>
                    <a:lnTo>
                      <a:pt x="1098843" y="1131589"/>
                    </a:lnTo>
                    <a:cubicBezTo>
                      <a:pt x="1099288" y="1143214"/>
                      <a:pt x="1090379" y="1153147"/>
                      <a:pt x="1078754" y="1153815"/>
                    </a:cubicBezTo>
                    <a:lnTo>
                      <a:pt x="1077685" y="1153815"/>
                    </a:lnTo>
                    <a:cubicBezTo>
                      <a:pt x="1066461" y="1153815"/>
                      <a:pt x="1056973" y="1144907"/>
                      <a:pt x="1056528" y="1133504"/>
                    </a:cubicBezTo>
                    <a:close/>
                    <a:moveTo>
                      <a:pt x="949671" y="1151900"/>
                    </a:moveTo>
                    <a:lnTo>
                      <a:pt x="949671" y="1151900"/>
                    </a:lnTo>
                    <a:cubicBezTo>
                      <a:pt x="938046" y="1150831"/>
                      <a:pt x="929360" y="1140675"/>
                      <a:pt x="930206" y="1129050"/>
                    </a:cubicBezTo>
                    <a:lnTo>
                      <a:pt x="930206" y="1129050"/>
                    </a:lnTo>
                    <a:cubicBezTo>
                      <a:pt x="931052" y="1117425"/>
                      <a:pt x="941208" y="1108739"/>
                      <a:pt x="952833" y="1109585"/>
                    </a:cubicBezTo>
                    <a:lnTo>
                      <a:pt x="952833" y="1109585"/>
                    </a:lnTo>
                    <a:cubicBezTo>
                      <a:pt x="964503" y="1110431"/>
                      <a:pt x="973367" y="1120587"/>
                      <a:pt x="972343" y="1132212"/>
                    </a:cubicBezTo>
                    <a:lnTo>
                      <a:pt x="972343" y="1132212"/>
                    </a:lnTo>
                    <a:cubicBezTo>
                      <a:pt x="971497" y="1143392"/>
                      <a:pt x="962187" y="1151900"/>
                      <a:pt x="951185" y="1151900"/>
                    </a:cubicBezTo>
                    <a:lnTo>
                      <a:pt x="949716" y="1151900"/>
                    </a:lnTo>
                    <a:close/>
                    <a:moveTo>
                      <a:pt x="1182447" y="1122502"/>
                    </a:moveTo>
                    <a:cubicBezTo>
                      <a:pt x="1180532" y="1110832"/>
                      <a:pt x="1188149" y="1100053"/>
                      <a:pt x="1199819" y="1097960"/>
                    </a:cubicBezTo>
                    <a:lnTo>
                      <a:pt x="1199819" y="1097960"/>
                    </a:lnTo>
                    <a:cubicBezTo>
                      <a:pt x="1211267" y="1096044"/>
                      <a:pt x="1222224" y="1103661"/>
                      <a:pt x="1224139" y="1115286"/>
                    </a:cubicBezTo>
                    <a:lnTo>
                      <a:pt x="1224139" y="1115286"/>
                    </a:lnTo>
                    <a:cubicBezTo>
                      <a:pt x="1226277" y="1126734"/>
                      <a:pt x="1218437" y="1137736"/>
                      <a:pt x="1206990" y="1139651"/>
                    </a:cubicBezTo>
                    <a:lnTo>
                      <a:pt x="1206990" y="1139651"/>
                    </a:lnTo>
                    <a:cubicBezTo>
                      <a:pt x="1205699" y="1139874"/>
                      <a:pt x="1204452" y="1140052"/>
                      <a:pt x="1203383" y="1140052"/>
                    </a:cubicBezTo>
                    <a:lnTo>
                      <a:pt x="1203383" y="1140052"/>
                    </a:lnTo>
                    <a:cubicBezTo>
                      <a:pt x="1193227" y="1140052"/>
                      <a:pt x="1184319" y="1132658"/>
                      <a:pt x="1182447" y="1122502"/>
                    </a:cubicBezTo>
                    <a:close/>
                    <a:moveTo>
                      <a:pt x="821836" y="1134128"/>
                    </a:moveTo>
                    <a:cubicBezTo>
                      <a:pt x="810388" y="1131812"/>
                      <a:pt x="802994" y="1120587"/>
                      <a:pt x="805310" y="1109140"/>
                    </a:cubicBezTo>
                    <a:lnTo>
                      <a:pt x="805310" y="1109140"/>
                    </a:lnTo>
                    <a:cubicBezTo>
                      <a:pt x="807627" y="1097692"/>
                      <a:pt x="818851" y="1090298"/>
                      <a:pt x="830298" y="1092659"/>
                    </a:cubicBezTo>
                    <a:lnTo>
                      <a:pt x="830298" y="1092659"/>
                    </a:lnTo>
                    <a:cubicBezTo>
                      <a:pt x="841701" y="1094975"/>
                      <a:pt x="849140" y="1106200"/>
                      <a:pt x="846779" y="1117603"/>
                    </a:cubicBezTo>
                    <a:lnTo>
                      <a:pt x="846779" y="1117603"/>
                    </a:lnTo>
                    <a:cubicBezTo>
                      <a:pt x="844686" y="1127536"/>
                      <a:pt x="836000" y="1134529"/>
                      <a:pt x="826067" y="1134529"/>
                    </a:cubicBezTo>
                    <a:lnTo>
                      <a:pt x="826067" y="1134529"/>
                    </a:lnTo>
                    <a:cubicBezTo>
                      <a:pt x="824598" y="1134529"/>
                      <a:pt x="823306" y="1134306"/>
                      <a:pt x="821836" y="1134128"/>
                    </a:cubicBezTo>
                    <a:close/>
                    <a:moveTo>
                      <a:pt x="1306051" y="1095599"/>
                    </a:moveTo>
                    <a:cubicBezTo>
                      <a:pt x="1302666" y="1084374"/>
                      <a:pt x="1308992" y="1072749"/>
                      <a:pt x="1320216" y="1069364"/>
                    </a:cubicBezTo>
                    <a:lnTo>
                      <a:pt x="1320216" y="1069364"/>
                    </a:lnTo>
                    <a:cubicBezTo>
                      <a:pt x="1331441" y="1065756"/>
                      <a:pt x="1343066" y="1072125"/>
                      <a:pt x="1346674" y="1083350"/>
                    </a:cubicBezTo>
                    <a:lnTo>
                      <a:pt x="1346674" y="1083350"/>
                    </a:lnTo>
                    <a:cubicBezTo>
                      <a:pt x="1350059" y="1094574"/>
                      <a:pt x="1343734" y="1106423"/>
                      <a:pt x="1332510" y="1109808"/>
                    </a:cubicBezTo>
                    <a:lnTo>
                      <a:pt x="1332510" y="1109808"/>
                    </a:lnTo>
                    <a:cubicBezTo>
                      <a:pt x="1330416" y="1110431"/>
                      <a:pt x="1328277" y="1110654"/>
                      <a:pt x="1326362" y="1110654"/>
                    </a:cubicBezTo>
                    <a:lnTo>
                      <a:pt x="1326362" y="1110654"/>
                    </a:lnTo>
                    <a:cubicBezTo>
                      <a:pt x="1317276" y="1110654"/>
                      <a:pt x="1308992" y="1104953"/>
                      <a:pt x="1306051" y="1095644"/>
                    </a:cubicBezTo>
                    <a:close/>
                    <a:moveTo>
                      <a:pt x="697207" y="1100499"/>
                    </a:moveTo>
                    <a:cubicBezTo>
                      <a:pt x="686205" y="1096668"/>
                      <a:pt x="680281" y="1084820"/>
                      <a:pt x="684067" y="1073595"/>
                    </a:cubicBezTo>
                    <a:lnTo>
                      <a:pt x="684067" y="1073595"/>
                    </a:lnTo>
                    <a:cubicBezTo>
                      <a:pt x="687676" y="1062593"/>
                      <a:pt x="699702" y="1056669"/>
                      <a:pt x="710748" y="1060455"/>
                    </a:cubicBezTo>
                    <a:lnTo>
                      <a:pt x="710748" y="1060455"/>
                    </a:lnTo>
                    <a:cubicBezTo>
                      <a:pt x="721750" y="1064063"/>
                      <a:pt x="727897" y="1076134"/>
                      <a:pt x="724066" y="1087136"/>
                    </a:cubicBezTo>
                    <a:lnTo>
                      <a:pt x="724066" y="1087136"/>
                    </a:lnTo>
                    <a:cubicBezTo>
                      <a:pt x="721126" y="1096044"/>
                      <a:pt x="712841" y="1101523"/>
                      <a:pt x="703977" y="1101523"/>
                    </a:cubicBezTo>
                    <a:lnTo>
                      <a:pt x="703977" y="1101523"/>
                    </a:lnTo>
                    <a:cubicBezTo>
                      <a:pt x="701884" y="1101523"/>
                      <a:pt x="699523" y="1101300"/>
                      <a:pt x="697207" y="1100454"/>
                    </a:cubicBezTo>
                    <a:close/>
                    <a:moveTo>
                      <a:pt x="1425379" y="1053730"/>
                    </a:moveTo>
                    <a:cubicBezTo>
                      <a:pt x="1420525" y="1043129"/>
                      <a:pt x="1425379" y="1030657"/>
                      <a:pt x="1435981" y="1025802"/>
                    </a:cubicBezTo>
                    <a:lnTo>
                      <a:pt x="1435981" y="1025802"/>
                    </a:lnTo>
                    <a:cubicBezTo>
                      <a:pt x="1446804" y="1020947"/>
                      <a:pt x="1459276" y="1025802"/>
                      <a:pt x="1463909" y="1036403"/>
                    </a:cubicBezTo>
                    <a:lnTo>
                      <a:pt x="1463909" y="1036403"/>
                    </a:lnTo>
                    <a:cubicBezTo>
                      <a:pt x="1468763" y="1047182"/>
                      <a:pt x="1463909" y="1059654"/>
                      <a:pt x="1453307" y="1064330"/>
                    </a:cubicBezTo>
                    <a:lnTo>
                      <a:pt x="1453307" y="1064553"/>
                    </a:lnTo>
                    <a:cubicBezTo>
                      <a:pt x="1450546" y="1065800"/>
                      <a:pt x="1447606" y="1066246"/>
                      <a:pt x="1444622" y="1066246"/>
                    </a:cubicBezTo>
                    <a:lnTo>
                      <a:pt x="1444622" y="1066246"/>
                    </a:lnTo>
                    <a:cubicBezTo>
                      <a:pt x="1436604" y="1066246"/>
                      <a:pt x="1428764" y="1061569"/>
                      <a:pt x="1425379" y="1053774"/>
                    </a:cubicBezTo>
                    <a:close/>
                    <a:moveTo>
                      <a:pt x="577879" y="1051591"/>
                    </a:moveTo>
                    <a:cubicBezTo>
                      <a:pt x="567278" y="1046514"/>
                      <a:pt x="563047" y="1033819"/>
                      <a:pt x="568124" y="1023441"/>
                    </a:cubicBezTo>
                    <a:lnTo>
                      <a:pt x="568124" y="1023441"/>
                    </a:lnTo>
                    <a:cubicBezTo>
                      <a:pt x="573202" y="1012840"/>
                      <a:pt x="585674" y="1008430"/>
                      <a:pt x="596275" y="1013508"/>
                    </a:cubicBezTo>
                    <a:lnTo>
                      <a:pt x="596275" y="1013508"/>
                    </a:lnTo>
                    <a:cubicBezTo>
                      <a:pt x="606876" y="1018586"/>
                      <a:pt x="611286" y="1031280"/>
                      <a:pt x="606208" y="1041881"/>
                    </a:cubicBezTo>
                    <a:lnTo>
                      <a:pt x="606208" y="1041881"/>
                    </a:lnTo>
                    <a:cubicBezTo>
                      <a:pt x="602422" y="1049320"/>
                      <a:pt x="595028" y="1053730"/>
                      <a:pt x="587189" y="1053730"/>
                    </a:cubicBezTo>
                    <a:lnTo>
                      <a:pt x="587189" y="1053730"/>
                    </a:lnTo>
                    <a:cubicBezTo>
                      <a:pt x="584026" y="1053730"/>
                      <a:pt x="580863" y="1053106"/>
                      <a:pt x="577879" y="1051591"/>
                    </a:cubicBezTo>
                    <a:close/>
                    <a:moveTo>
                      <a:pt x="1538606" y="997206"/>
                    </a:moveTo>
                    <a:cubicBezTo>
                      <a:pt x="1532458" y="987273"/>
                      <a:pt x="1535621" y="974133"/>
                      <a:pt x="1545598" y="968253"/>
                    </a:cubicBezTo>
                    <a:lnTo>
                      <a:pt x="1545598" y="968253"/>
                    </a:lnTo>
                    <a:cubicBezTo>
                      <a:pt x="1555531" y="962107"/>
                      <a:pt x="1568671" y="965269"/>
                      <a:pt x="1574595" y="975246"/>
                    </a:cubicBezTo>
                    <a:lnTo>
                      <a:pt x="1574595" y="975246"/>
                    </a:lnTo>
                    <a:cubicBezTo>
                      <a:pt x="1580742" y="985179"/>
                      <a:pt x="1577535" y="998319"/>
                      <a:pt x="1567602" y="1004466"/>
                    </a:cubicBezTo>
                    <a:lnTo>
                      <a:pt x="1567602" y="1004466"/>
                    </a:lnTo>
                    <a:cubicBezTo>
                      <a:pt x="1564217" y="1006381"/>
                      <a:pt x="1560431" y="1007406"/>
                      <a:pt x="1556600" y="1007406"/>
                    </a:cubicBezTo>
                    <a:lnTo>
                      <a:pt x="1556600" y="1007406"/>
                    </a:lnTo>
                    <a:cubicBezTo>
                      <a:pt x="1549429" y="1007406"/>
                      <a:pt x="1542436" y="1003798"/>
                      <a:pt x="1538606" y="997250"/>
                    </a:cubicBezTo>
                    <a:close/>
                    <a:moveTo>
                      <a:pt x="465500" y="988297"/>
                    </a:moveTo>
                    <a:cubicBezTo>
                      <a:pt x="455522" y="981972"/>
                      <a:pt x="452805" y="968833"/>
                      <a:pt x="459175" y="958900"/>
                    </a:cubicBezTo>
                    <a:lnTo>
                      <a:pt x="459175" y="958900"/>
                    </a:lnTo>
                    <a:cubicBezTo>
                      <a:pt x="465723" y="949145"/>
                      <a:pt x="478863" y="946428"/>
                      <a:pt x="488573" y="952753"/>
                    </a:cubicBezTo>
                    <a:lnTo>
                      <a:pt x="488573" y="952753"/>
                    </a:lnTo>
                    <a:cubicBezTo>
                      <a:pt x="498328" y="959078"/>
                      <a:pt x="501045" y="972218"/>
                      <a:pt x="494719" y="981972"/>
                    </a:cubicBezTo>
                    <a:lnTo>
                      <a:pt x="494719" y="981972"/>
                    </a:lnTo>
                    <a:cubicBezTo>
                      <a:pt x="490710" y="988297"/>
                      <a:pt x="483940" y="991727"/>
                      <a:pt x="476947" y="991727"/>
                    </a:cubicBezTo>
                    <a:lnTo>
                      <a:pt x="476947" y="991727"/>
                    </a:lnTo>
                    <a:cubicBezTo>
                      <a:pt x="473117" y="991727"/>
                      <a:pt x="469108" y="990658"/>
                      <a:pt x="465500" y="988342"/>
                    </a:cubicBezTo>
                    <a:close/>
                    <a:moveTo>
                      <a:pt x="1643769" y="927141"/>
                    </a:moveTo>
                    <a:cubicBezTo>
                      <a:pt x="1636375" y="917832"/>
                      <a:pt x="1638067" y="904469"/>
                      <a:pt x="1647154" y="897298"/>
                    </a:cubicBezTo>
                    <a:lnTo>
                      <a:pt x="1647154" y="897298"/>
                    </a:lnTo>
                    <a:cubicBezTo>
                      <a:pt x="1656241" y="890127"/>
                      <a:pt x="1669559" y="891597"/>
                      <a:pt x="1676775" y="900683"/>
                    </a:cubicBezTo>
                    <a:lnTo>
                      <a:pt x="1676775" y="900683"/>
                    </a:lnTo>
                    <a:cubicBezTo>
                      <a:pt x="1684168" y="909992"/>
                      <a:pt x="1682475" y="923311"/>
                      <a:pt x="1673390" y="930526"/>
                    </a:cubicBezTo>
                    <a:lnTo>
                      <a:pt x="1673390" y="930526"/>
                    </a:lnTo>
                    <a:cubicBezTo>
                      <a:pt x="1669559" y="933466"/>
                      <a:pt x="1664926" y="935159"/>
                      <a:pt x="1660249" y="935159"/>
                    </a:cubicBezTo>
                    <a:lnTo>
                      <a:pt x="1660249" y="935159"/>
                    </a:lnTo>
                    <a:cubicBezTo>
                      <a:pt x="1654103" y="935159"/>
                      <a:pt x="1647778" y="932397"/>
                      <a:pt x="1643724" y="927141"/>
                    </a:cubicBezTo>
                    <a:close/>
                    <a:moveTo>
                      <a:pt x="361806" y="911507"/>
                    </a:moveTo>
                    <a:lnTo>
                      <a:pt x="361806" y="911507"/>
                    </a:lnTo>
                    <a:cubicBezTo>
                      <a:pt x="352898" y="903890"/>
                      <a:pt x="351651" y="890572"/>
                      <a:pt x="359267" y="881664"/>
                    </a:cubicBezTo>
                    <a:lnTo>
                      <a:pt x="359267" y="881664"/>
                    </a:lnTo>
                    <a:cubicBezTo>
                      <a:pt x="366706" y="872577"/>
                      <a:pt x="380202" y="871508"/>
                      <a:pt x="389111" y="879125"/>
                    </a:cubicBezTo>
                    <a:lnTo>
                      <a:pt x="389111" y="879125"/>
                    </a:lnTo>
                    <a:cubicBezTo>
                      <a:pt x="398019" y="886519"/>
                      <a:pt x="399043" y="899837"/>
                      <a:pt x="391649" y="908924"/>
                    </a:cubicBezTo>
                    <a:lnTo>
                      <a:pt x="391649" y="908924"/>
                    </a:lnTo>
                    <a:cubicBezTo>
                      <a:pt x="387418" y="913779"/>
                      <a:pt x="381493" y="916362"/>
                      <a:pt x="375347" y="916362"/>
                    </a:cubicBezTo>
                    <a:lnTo>
                      <a:pt x="375347" y="916362"/>
                    </a:lnTo>
                    <a:cubicBezTo>
                      <a:pt x="370670" y="916362"/>
                      <a:pt x="365815" y="914669"/>
                      <a:pt x="361806" y="911507"/>
                    </a:cubicBezTo>
                    <a:close/>
                    <a:moveTo>
                      <a:pt x="1739445" y="844427"/>
                    </a:moveTo>
                    <a:cubicBezTo>
                      <a:pt x="1731160" y="836409"/>
                      <a:pt x="1730982" y="822868"/>
                      <a:pt x="1739222" y="814584"/>
                    </a:cubicBezTo>
                    <a:lnTo>
                      <a:pt x="1739222" y="814584"/>
                    </a:lnTo>
                    <a:cubicBezTo>
                      <a:pt x="1747507" y="806343"/>
                      <a:pt x="1760825" y="806121"/>
                      <a:pt x="1769066" y="814361"/>
                    </a:cubicBezTo>
                    <a:lnTo>
                      <a:pt x="1769066" y="814361"/>
                    </a:lnTo>
                    <a:cubicBezTo>
                      <a:pt x="1777528" y="822379"/>
                      <a:pt x="1777528" y="835964"/>
                      <a:pt x="1769510" y="844204"/>
                    </a:cubicBezTo>
                    <a:lnTo>
                      <a:pt x="1769510" y="844204"/>
                    </a:lnTo>
                    <a:cubicBezTo>
                      <a:pt x="1765279" y="848436"/>
                      <a:pt x="1759756" y="850529"/>
                      <a:pt x="1754277" y="850529"/>
                    </a:cubicBezTo>
                    <a:lnTo>
                      <a:pt x="1754277" y="850529"/>
                    </a:lnTo>
                    <a:cubicBezTo>
                      <a:pt x="1748977" y="850529"/>
                      <a:pt x="1743676" y="848614"/>
                      <a:pt x="1739489" y="844382"/>
                    </a:cubicBezTo>
                    <a:close/>
                    <a:moveTo>
                      <a:pt x="268491" y="822423"/>
                    </a:moveTo>
                    <a:lnTo>
                      <a:pt x="268491" y="822423"/>
                    </a:lnTo>
                    <a:cubicBezTo>
                      <a:pt x="260473" y="813737"/>
                      <a:pt x="261097" y="800419"/>
                      <a:pt x="269559" y="792580"/>
                    </a:cubicBezTo>
                    <a:lnTo>
                      <a:pt x="269559" y="792580"/>
                    </a:lnTo>
                    <a:cubicBezTo>
                      <a:pt x="278201" y="784562"/>
                      <a:pt x="291563" y="784963"/>
                      <a:pt x="299625" y="793649"/>
                    </a:cubicBezTo>
                    <a:lnTo>
                      <a:pt x="299625" y="793649"/>
                    </a:lnTo>
                    <a:cubicBezTo>
                      <a:pt x="307420" y="802112"/>
                      <a:pt x="306797" y="815653"/>
                      <a:pt x="298334" y="823447"/>
                    </a:cubicBezTo>
                    <a:lnTo>
                      <a:pt x="298334" y="823447"/>
                    </a:lnTo>
                    <a:cubicBezTo>
                      <a:pt x="294325" y="827278"/>
                      <a:pt x="289025" y="829193"/>
                      <a:pt x="283947" y="829193"/>
                    </a:cubicBezTo>
                    <a:lnTo>
                      <a:pt x="283947" y="829193"/>
                    </a:lnTo>
                    <a:cubicBezTo>
                      <a:pt x="278201" y="829193"/>
                      <a:pt x="272499" y="826877"/>
                      <a:pt x="268491" y="822423"/>
                    </a:cubicBezTo>
                    <a:close/>
                    <a:moveTo>
                      <a:pt x="1824297" y="750666"/>
                    </a:moveTo>
                    <a:cubicBezTo>
                      <a:pt x="1814988" y="743673"/>
                      <a:pt x="1813073" y="730355"/>
                      <a:pt x="1820289" y="721046"/>
                    </a:cubicBezTo>
                    <a:lnTo>
                      <a:pt x="1820289" y="721046"/>
                    </a:lnTo>
                    <a:cubicBezTo>
                      <a:pt x="1827460" y="711736"/>
                      <a:pt x="1840599" y="710044"/>
                      <a:pt x="1849909" y="717037"/>
                    </a:cubicBezTo>
                    <a:lnTo>
                      <a:pt x="1849909" y="717037"/>
                    </a:lnTo>
                    <a:cubicBezTo>
                      <a:pt x="1859219" y="724208"/>
                      <a:pt x="1860911" y="737348"/>
                      <a:pt x="1853917" y="746657"/>
                    </a:cubicBezTo>
                    <a:lnTo>
                      <a:pt x="1853917" y="746657"/>
                    </a:lnTo>
                    <a:cubicBezTo>
                      <a:pt x="1849686" y="752180"/>
                      <a:pt x="1843317" y="755120"/>
                      <a:pt x="1836992" y="755120"/>
                    </a:cubicBezTo>
                    <a:lnTo>
                      <a:pt x="1836992" y="755120"/>
                    </a:lnTo>
                    <a:cubicBezTo>
                      <a:pt x="1832538" y="755120"/>
                      <a:pt x="1828084" y="753650"/>
                      <a:pt x="1824297" y="750666"/>
                    </a:cubicBezTo>
                    <a:close/>
                    <a:moveTo>
                      <a:pt x="186801" y="722515"/>
                    </a:moveTo>
                    <a:cubicBezTo>
                      <a:pt x="179808" y="712983"/>
                      <a:pt x="182124" y="699888"/>
                      <a:pt x="191433" y="692895"/>
                    </a:cubicBezTo>
                    <a:lnTo>
                      <a:pt x="191433" y="692895"/>
                    </a:lnTo>
                    <a:cubicBezTo>
                      <a:pt x="200965" y="686125"/>
                      <a:pt x="214283" y="688263"/>
                      <a:pt x="221054" y="697750"/>
                    </a:cubicBezTo>
                    <a:lnTo>
                      <a:pt x="221054" y="697750"/>
                    </a:lnTo>
                    <a:cubicBezTo>
                      <a:pt x="227824" y="707282"/>
                      <a:pt x="225686" y="720422"/>
                      <a:pt x="216198" y="727370"/>
                    </a:cubicBezTo>
                    <a:lnTo>
                      <a:pt x="216198" y="727370"/>
                    </a:lnTo>
                    <a:cubicBezTo>
                      <a:pt x="212591" y="729909"/>
                      <a:pt x="208181" y="731201"/>
                      <a:pt x="203905" y="731201"/>
                    </a:cubicBezTo>
                    <a:lnTo>
                      <a:pt x="203905" y="731201"/>
                    </a:lnTo>
                    <a:cubicBezTo>
                      <a:pt x="197357" y="731201"/>
                      <a:pt x="190765" y="728217"/>
                      <a:pt x="186756" y="722515"/>
                    </a:cubicBezTo>
                    <a:close/>
                    <a:moveTo>
                      <a:pt x="1896633" y="647195"/>
                    </a:moveTo>
                    <a:cubicBezTo>
                      <a:pt x="1886701" y="641271"/>
                      <a:pt x="1883315" y="628354"/>
                      <a:pt x="1889017" y="618198"/>
                    </a:cubicBezTo>
                    <a:lnTo>
                      <a:pt x="1889240" y="618198"/>
                    </a:lnTo>
                    <a:cubicBezTo>
                      <a:pt x="1894986" y="608043"/>
                      <a:pt x="1908081" y="604657"/>
                      <a:pt x="1918014" y="610581"/>
                    </a:cubicBezTo>
                    <a:lnTo>
                      <a:pt x="1918014" y="610581"/>
                    </a:lnTo>
                    <a:cubicBezTo>
                      <a:pt x="1928170" y="616505"/>
                      <a:pt x="1931555" y="629423"/>
                      <a:pt x="1925630" y="639578"/>
                    </a:cubicBezTo>
                    <a:lnTo>
                      <a:pt x="1925630" y="639578"/>
                    </a:lnTo>
                    <a:cubicBezTo>
                      <a:pt x="1921799" y="646349"/>
                      <a:pt x="1914629" y="649956"/>
                      <a:pt x="1907412" y="649956"/>
                    </a:cubicBezTo>
                    <a:lnTo>
                      <a:pt x="1907412" y="649956"/>
                    </a:lnTo>
                    <a:cubicBezTo>
                      <a:pt x="1903805" y="649956"/>
                      <a:pt x="1900019" y="649110"/>
                      <a:pt x="1896633" y="647195"/>
                    </a:cubicBezTo>
                    <a:close/>
                    <a:moveTo>
                      <a:pt x="118028" y="613343"/>
                    </a:moveTo>
                    <a:lnTo>
                      <a:pt x="118028" y="613343"/>
                    </a:lnTo>
                    <a:cubicBezTo>
                      <a:pt x="112282" y="602965"/>
                      <a:pt x="116113" y="590048"/>
                      <a:pt x="126491" y="584569"/>
                    </a:cubicBezTo>
                    <a:lnTo>
                      <a:pt x="126491" y="584569"/>
                    </a:lnTo>
                    <a:cubicBezTo>
                      <a:pt x="136646" y="579090"/>
                      <a:pt x="149564" y="582876"/>
                      <a:pt x="155265" y="593032"/>
                    </a:cubicBezTo>
                    <a:lnTo>
                      <a:pt x="155265" y="593032"/>
                    </a:lnTo>
                    <a:cubicBezTo>
                      <a:pt x="160744" y="603410"/>
                      <a:pt x="156958" y="616105"/>
                      <a:pt x="146802" y="621806"/>
                    </a:cubicBezTo>
                    <a:lnTo>
                      <a:pt x="146802" y="621806"/>
                    </a:lnTo>
                    <a:cubicBezTo>
                      <a:pt x="143417" y="623499"/>
                      <a:pt x="140032" y="624345"/>
                      <a:pt x="136646" y="624345"/>
                    </a:cubicBezTo>
                    <a:lnTo>
                      <a:pt x="136646" y="624345"/>
                    </a:lnTo>
                    <a:cubicBezTo>
                      <a:pt x="129030" y="624345"/>
                      <a:pt x="121814" y="620336"/>
                      <a:pt x="118028" y="613343"/>
                    </a:cubicBezTo>
                    <a:close/>
                    <a:moveTo>
                      <a:pt x="1955919" y="535484"/>
                    </a:moveTo>
                    <a:cubicBezTo>
                      <a:pt x="1945140" y="530807"/>
                      <a:pt x="1940062" y="518335"/>
                      <a:pt x="1944694" y="507778"/>
                    </a:cubicBezTo>
                    <a:lnTo>
                      <a:pt x="1944694" y="507778"/>
                    </a:lnTo>
                    <a:cubicBezTo>
                      <a:pt x="1949372" y="496999"/>
                      <a:pt x="1961621" y="491922"/>
                      <a:pt x="1972444" y="496554"/>
                    </a:cubicBezTo>
                    <a:lnTo>
                      <a:pt x="1972444" y="496554"/>
                    </a:lnTo>
                    <a:cubicBezTo>
                      <a:pt x="1983223" y="501231"/>
                      <a:pt x="1988301" y="513480"/>
                      <a:pt x="1983669" y="524259"/>
                    </a:cubicBezTo>
                    <a:lnTo>
                      <a:pt x="1983669" y="524259"/>
                    </a:lnTo>
                    <a:cubicBezTo>
                      <a:pt x="1980283" y="532277"/>
                      <a:pt x="1972444" y="537176"/>
                      <a:pt x="1964159" y="537176"/>
                    </a:cubicBezTo>
                    <a:lnTo>
                      <a:pt x="1964159" y="537176"/>
                    </a:lnTo>
                    <a:cubicBezTo>
                      <a:pt x="1961398" y="537176"/>
                      <a:pt x="1958680" y="536553"/>
                      <a:pt x="1955919" y="535484"/>
                    </a:cubicBezTo>
                    <a:close/>
                    <a:moveTo>
                      <a:pt x="63420" y="496331"/>
                    </a:moveTo>
                    <a:lnTo>
                      <a:pt x="63420" y="496331"/>
                    </a:lnTo>
                    <a:cubicBezTo>
                      <a:pt x="59188" y="485552"/>
                      <a:pt x="64489" y="473258"/>
                      <a:pt x="75446" y="468804"/>
                    </a:cubicBezTo>
                    <a:lnTo>
                      <a:pt x="75446" y="468804"/>
                    </a:lnTo>
                    <a:cubicBezTo>
                      <a:pt x="86270" y="464573"/>
                      <a:pt x="98519" y="470096"/>
                      <a:pt x="102750" y="480875"/>
                    </a:cubicBezTo>
                    <a:lnTo>
                      <a:pt x="102750" y="480875"/>
                    </a:lnTo>
                    <a:cubicBezTo>
                      <a:pt x="107204" y="491877"/>
                      <a:pt x="101681" y="504171"/>
                      <a:pt x="90902" y="508402"/>
                    </a:cubicBezTo>
                    <a:lnTo>
                      <a:pt x="90902" y="508402"/>
                    </a:lnTo>
                    <a:cubicBezTo>
                      <a:pt x="88363" y="509248"/>
                      <a:pt x="85601" y="509872"/>
                      <a:pt x="83062" y="509872"/>
                    </a:cubicBezTo>
                    <a:lnTo>
                      <a:pt x="83062" y="509872"/>
                    </a:lnTo>
                    <a:cubicBezTo>
                      <a:pt x="74600" y="509872"/>
                      <a:pt x="66537" y="504571"/>
                      <a:pt x="63375" y="496331"/>
                    </a:cubicBezTo>
                    <a:close/>
                    <a:moveTo>
                      <a:pt x="2000550" y="417180"/>
                    </a:moveTo>
                    <a:cubicBezTo>
                      <a:pt x="1989326" y="414018"/>
                      <a:pt x="1982778" y="402392"/>
                      <a:pt x="1985940" y="390945"/>
                    </a:cubicBezTo>
                    <a:lnTo>
                      <a:pt x="1985940" y="390945"/>
                    </a:lnTo>
                    <a:cubicBezTo>
                      <a:pt x="1989326" y="379720"/>
                      <a:pt x="2000950" y="373173"/>
                      <a:pt x="2012175" y="376558"/>
                    </a:cubicBezTo>
                    <a:lnTo>
                      <a:pt x="2012175" y="376558"/>
                    </a:lnTo>
                    <a:cubicBezTo>
                      <a:pt x="2023400" y="379720"/>
                      <a:pt x="2029947" y="391390"/>
                      <a:pt x="2026785" y="402570"/>
                    </a:cubicBezTo>
                    <a:lnTo>
                      <a:pt x="2026785" y="402570"/>
                    </a:lnTo>
                    <a:cubicBezTo>
                      <a:pt x="2024024" y="411880"/>
                      <a:pt x="2015605" y="418026"/>
                      <a:pt x="2006252" y="418026"/>
                    </a:cubicBezTo>
                    <a:lnTo>
                      <a:pt x="2006252" y="418026"/>
                    </a:lnTo>
                    <a:cubicBezTo>
                      <a:pt x="2004336" y="418026"/>
                      <a:pt x="2002465" y="417804"/>
                      <a:pt x="2000550" y="417180"/>
                    </a:cubicBezTo>
                    <a:close/>
                    <a:moveTo>
                      <a:pt x="23866" y="373351"/>
                    </a:moveTo>
                    <a:cubicBezTo>
                      <a:pt x="21105" y="362126"/>
                      <a:pt x="27875" y="350501"/>
                      <a:pt x="39322" y="347739"/>
                    </a:cubicBezTo>
                    <a:lnTo>
                      <a:pt x="39322" y="347739"/>
                    </a:lnTo>
                    <a:cubicBezTo>
                      <a:pt x="50547" y="344755"/>
                      <a:pt x="62172" y="351748"/>
                      <a:pt x="64934" y="362972"/>
                    </a:cubicBezTo>
                    <a:lnTo>
                      <a:pt x="64934" y="362972"/>
                    </a:lnTo>
                    <a:cubicBezTo>
                      <a:pt x="67918" y="374420"/>
                      <a:pt x="60925" y="385823"/>
                      <a:pt x="49700" y="388807"/>
                    </a:cubicBezTo>
                    <a:lnTo>
                      <a:pt x="49700" y="388807"/>
                    </a:lnTo>
                    <a:cubicBezTo>
                      <a:pt x="48008" y="389252"/>
                      <a:pt x="46093" y="389430"/>
                      <a:pt x="44400" y="389430"/>
                    </a:cubicBezTo>
                    <a:lnTo>
                      <a:pt x="44400" y="389430"/>
                    </a:lnTo>
                    <a:cubicBezTo>
                      <a:pt x="35091" y="389430"/>
                      <a:pt x="26405" y="383106"/>
                      <a:pt x="23866" y="373351"/>
                    </a:cubicBezTo>
                    <a:close/>
                    <a:moveTo>
                      <a:pt x="2030170" y="294200"/>
                    </a:moveTo>
                    <a:cubicBezTo>
                      <a:pt x="2018545" y="292507"/>
                      <a:pt x="2010706" y="281728"/>
                      <a:pt x="2012398" y="270102"/>
                    </a:cubicBezTo>
                    <a:lnTo>
                      <a:pt x="2012398" y="270102"/>
                    </a:lnTo>
                    <a:cubicBezTo>
                      <a:pt x="2014313" y="258655"/>
                      <a:pt x="2025093" y="250638"/>
                      <a:pt x="2036539" y="252553"/>
                    </a:cubicBezTo>
                    <a:lnTo>
                      <a:pt x="2036539" y="252553"/>
                    </a:lnTo>
                    <a:cubicBezTo>
                      <a:pt x="2048165" y="254246"/>
                      <a:pt x="2056005" y="265025"/>
                      <a:pt x="2054312" y="276695"/>
                    </a:cubicBezTo>
                    <a:lnTo>
                      <a:pt x="2054312" y="276695"/>
                    </a:lnTo>
                    <a:cubicBezTo>
                      <a:pt x="2052620" y="287073"/>
                      <a:pt x="2043711" y="294690"/>
                      <a:pt x="2033377" y="294690"/>
                    </a:cubicBezTo>
                    <a:lnTo>
                      <a:pt x="2033377" y="294690"/>
                    </a:lnTo>
                    <a:cubicBezTo>
                      <a:pt x="2032308" y="294690"/>
                      <a:pt x="2031284" y="294467"/>
                      <a:pt x="2030215" y="294244"/>
                    </a:cubicBezTo>
                    <a:close/>
                    <a:moveTo>
                      <a:pt x="170" y="246584"/>
                    </a:moveTo>
                    <a:lnTo>
                      <a:pt x="170" y="246584"/>
                    </a:lnTo>
                    <a:cubicBezTo>
                      <a:pt x="-1300" y="234959"/>
                      <a:pt x="6940" y="224358"/>
                      <a:pt x="18566" y="222888"/>
                    </a:cubicBezTo>
                    <a:lnTo>
                      <a:pt x="18566" y="222888"/>
                    </a:lnTo>
                    <a:cubicBezTo>
                      <a:pt x="30191" y="221596"/>
                      <a:pt x="40792" y="229881"/>
                      <a:pt x="42084" y="241284"/>
                    </a:cubicBezTo>
                    <a:lnTo>
                      <a:pt x="42084" y="241284"/>
                    </a:lnTo>
                    <a:cubicBezTo>
                      <a:pt x="43554" y="252909"/>
                      <a:pt x="35313" y="263510"/>
                      <a:pt x="23688" y="264980"/>
                    </a:cubicBezTo>
                    <a:lnTo>
                      <a:pt x="23688" y="264980"/>
                    </a:lnTo>
                    <a:cubicBezTo>
                      <a:pt x="22842" y="264980"/>
                      <a:pt x="21995" y="265203"/>
                      <a:pt x="21149" y="265203"/>
                    </a:cubicBezTo>
                    <a:lnTo>
                      <a:pt x="21149" y="265203"/>
                    </a:lnTo>
                    <a:cubicBezTo>
                      <a:pt x="10548" y="265203"/>
                      <a:pt x="1462" y="257364"/>
                      <a:pt x="214" y="246584"/>
                    </a:cubicBezTo>
                    <a:close/>
                    <a:moveTo>
                      <a:pt x="2044157" y="168725"/>
                    </a:moveTo>
                    <a:cubicBezTo>
                      <a:pt x="2032531" y="168280"/>
                      <a:pt x="2023444" y="158569"/>
                      <a:pt x="2023623" y="146944"/>
                    </a:cubicBezTo>
                    <a:lnTo>
                      <a:pt x="2023623" y="146944"/>
                    </a:lnTo>
                    <a:cubicBezTo>
                      <a:pt x="2024024" y="135318"/>
                      <a:pt x="2033778" y="126009"/>
                      <a:pt x="2045403" y="126410"/>
                    </a:cubicBezTo>
                    <a:lnTo>
                      <a:pt x="2045403" y="126410"/>
                    </a:lnTo>
                    <a:cubicBezTo>
                      <a:pt x="2057029" y="126856"/>
                      <a:pt x="2066339" y="136566"/>
                      <a:pt x="2065938" y="148191"/>
                    </a:cubicBezTo>
                    <a:lnTo>
                      <a:pt x="2065938" y="148191"/>
                    </a:lnTo>
                    <a:cubicBezTo>
                      <a:pt x="2065715" y="159638"/>
                      <a:pt x="2056183" y="168725"/>
                      <a:pt x="2045003" y="168725"/>
                    </a:cubicBezTo>
                    <a:lnTo>
                      <a:pt x="2044157" y="168725"/>
                    </a:lnTo>
                    <a:close/>
                    <a:moveTo>
                      <a:pt x="2019570" y="23162"/>
                    </a:moveTo>
                    <a:lnTo>
                      <a:pt x="2019570" y="23162"/>
                    </a:lnTo>
                    <a:cubicBezTo>
                      <a:pt x="2018501" y="11536"/>
                      <a:pt x="2027186" y="1158"/>
                      <a:pt x="2038811" y="89"/>
                    </a:cubicBezTo>
                    <a:lnTo>
                      <a:pt x="2038811" y="89"/>
                    </a:lnTo>
                    <a:cubicBezTo>
                      <a:pt x="2050437" y="-980"/>
                      <a:pt x="2060816" y="7706"/>
                      <a:pt x="2061885" y="19331"/>
                    </a:cubicBezTo>
                    <a:lnTo>
                      <a:pt x="2061885" y="19108"/>
                    </a:lnTo>
                    <a:cubicBezTo>
                      <a:pt x="2062954" y="30957"/>
                      <a:pt x="2054268" y="41112"/>
                      <a:pt x="2042642" y="42181"/>
                    </a:cubicBezTo>
                    <a:lnTo>
                      <a:pt x="2042642" y="42181"/>
                    </a:lnTo>
                    <a:cubicBezTo>
                      <a:pt x="2042019" y="42404"/>
                      <a:pt x="2041395" y="42404"/>
                      <a:pt x="2040727" y="42404"/>
                    </a:cubicBezTo>
                    <a:lnTo>
                      <a:pt x="2040727" y="42404"/>
                    </a:lnTo>
                    <a:cubicBezTo>
                      <a:pt x="2029947" y="42404"/>
                      <a:pt x="2020639" y="34164"/>
                      <a:pt x="2019570" y="23162"/>
                    </a:cubicBezTo>
                    <a:close/>
                  </a:path>
                </a:pathLst>
              </a:custGeom>
              <a:solidFill>
                <a:srgbClr val="FFFFFF"/>
              </a:solidFill>
              <a:ln w="0" cap="flat">
                <a:noFill/>
                <a:prstDash val="solid"/>
                <a:miter/>
              </a:ln>
            </p:spPr>
            <p:txBody>
              <a:bodyPr rtlCol="0" anchor="ctr"/>
              <a:lstStyle/>
              <a:p>
                <a:endParaRPr lang="en-US" noProof="0"/>
              </a:p>
            </p:txBody>
          </p:sp>
          <p:sp>
            <p:nvSpPr>
              <p:cNvPr id="4136" name="Freeform: Shape 4135">
                <a:extLst>
                  <a:ext uri="{FF2B5EF4-FFF2-40B4-BE49-F238E27FC236}">
                    <a16:creationId xmlns:a16="http://schemas.microsoft.com/office/drawing/2014/main" id="{6011AA8B-2892-6A96-147B-7E2ACEA83C0A}"/>
                  </a:ext>
                </a:extLst>
              </p:cNvPr>
              <p:cNvSpPr/>
              <p:nvPr/>
            </p:nvSpPr>
            <p:spPr>
              <a:xfrm>
                <a:off x="11129288" y="2898773"/>
                <a:ext cx="42314" cy="42283"/>
              </a:xfrm>
              <a:custGeom>
                <a:avLst/>
                <a:gdLst>
                  <a:gd name="connsiteX0" fmla="*/ 21157 w 42314"/>
                  <a:gd name="connsiteY0" fmla="*/ 42284 h 42283"/>
                  <a:gd name="connsiteX1" fmla="*/ 6369 w 42314"/>
                  <a:gd name="connsiteY1" fmla="*/ 36137 h 42283"/>
                  <a:gd name="connsiteX2" fmla="*/ 0 w 42314"/>
                  <a:gd name="connsiteY2" fmla="*/ 21126 h 42283"/>
                  <a:gd name="connsiteX3" fmla="*/ 6369 w 42314"/>
                  <a:gd name="connsiteY3" fmla="*/ 6116 h 42283"/>
                  <a:gd name="connsiteX4" fmla="*/ 9532 w 42314"/>
                  <a:gd name="connsiteY4" fmla="*/ 3577 h 42283"/>
                  <a:gd name="connsiteX5" fmla="*/ 13140 w 42314"/>
                  <a:gd name="connsiteY5" fmla="*/ 1662 h 42283"/>
                  <a:gd name="connsiteX6" fmla="*/ 17149 w 42314"/>
                  <a:gd name="connsiteY6" fmla="*/ 370 h 42283"/>
                  <a:gd name="connsiteX7" fmla="*/ 36212 w 42314"/>
                  <a:gd name="connsiteY7" fmla="*/ 6071 h 42283"/>
                  <a:gd name="connsiteX8" fmla="*/ 42315 w 42314"/>
                  <a:gd name="connsiteY8" fmla="*/ 21082 h 42283"/>
                  <a:gd name="connsiteX9" fmla="*/ 36212 w 42314"/>
                  <a:gd name="connsiteY9" fmla="*/ 36092 h 42283"/>
                  <a:gd name="connsiteX10" fmla="*/ 29220 w 42314"/>
                  <a:gd name="connsiteY10" fmla="*/ 40547 h 42283"/>
                  <a:gd name="connsiteX11" fmla="*/ 21157 w 42314"/>
                  <a:gd name="connsiteY11" fmla="*/ 42239 h 4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14" h="42283">
                    <a:moveTo>
                      <a:pt x="21157" y="42284"/>
                    </a:moveTo>
                    <a:cubicBezTo>
                      <a:pt x="15679" y="42284"/>
                      <a:pt x="10156" y="39968"/>
                      <a:pt x="6369" y="36137"/>
                    </a:cubicBezTo>
                    <a:cubicBezTo>
                      <a:pt x="2361" y="32128"/>
                      <a:pt x="0" y="26605"/>
                      <a:pt x="0" y="21126"/>
                    </a:cubicBezTo>
                    <a:cubicBezTo>
                      <a:pt x="0" y="15648"/>
                      <a:pt x="2316" y="10124"/>
                      <a:pt x="6369" y="6116"/>
                    </a:cubicBezTo>
                    <a:cubicBezTo>
                      <a:pt x="7215" y="5269"/>
                      <a:pt x="8285" y="4200"/>
                      <a:pt x="9532" y="3577"/>
                    </a:cubicBezTo>
                    <a:cubicBezTo>
                      <a:pt x="10600" y="2730"/>
                      <a:pt x="11848" y="2107"/>
                      <a:pt x="13140" y="1662"/>
                    </a:cubicBezTo>
                    <a:cubicBezTo>
                      <a:pt x="14432" y="1038"/>
                      <a:pt x="15679" y="592"/>
                      <a:pt x="17149" y="370"/>
                    </a:cubicBezTo>
                    <a:cubicBezTo>
                      <a:pt x="23918" y="-922"/>
                      <a:pt x="31135" y="1216"/>
                      <a:pt x="36212" y="6071"/>
                    </a:cubicBezTo>
                    <a:cubicBezTo>
                      <a:pt x="40222" y="10080"/>
                      <a:pt x="42315" y="15603"/>
                      <a:pt x="42315" y="21082"/>
                    </a:cubicBezTo>
                    <a:cubicBezTo>
                      <a:pt x="42315" y="26560"/>
                      <a:pt x="40222" y="32084"/>
                      <a:pt x="36212" y="36092"/>
                    </a:cubicBezTo>
                    <a:cubicBezTo>
                      <a:pt x="34297" y="38008"/>
                      <a:pt x="31981" y="39478"/>
                      <a:pt x="29220" y="40547"/>
                    </a:cubicBezTo>
                    <a:cubicBezTo>
                      <a:pt x="26681" y="41838"/>
                      <a:pt x="23918" y="42239"/>
                      <a:pt x="21157" y="42239"/>
                    </a:cubicBezTo>
                    <a:close/>
                  </a:path>
                </a:pathLst>
              </a:custGeom>
              <a:solidFill>
                <a:srgbClr val="FFFFFF"/>
              </a:solidFill>
              <a:ln w="0" cap="flat">
                <a:noFill/>
                <a:prstDash val="solid"/>
                <a:miter/>
              </a:ln>
            </p:spPr>
            <p:txBody>
              <a:bodyPr rtlCol="0" anchor="ctr"/>
              <a:lstStyle/>
              <a:p>
                <a:endParaRPr lang="en-US" noProof="0"/>
              </a:p>
            </p:txBody>
          </p:sp>
          <p:grpSp>
            <p:nvGrpSpPr>
              <p:cNvPr id="4144" name="Group 4143">
                <a:extLst>
                  <a:ext uri="{FF2B5EF4-FFF2-40B4-BE49-F238E27FC236}">
                    <a16:creationId xmlns:a16="http://schemas.microsoft.com/office/drawing/2014/main" id="{6EC1F6B7-9AE6-1318-B762-FD32BA391CC0}"/>
                  </a:ext>
                </a:extLst>
              </p:cNvPr>
              <p:cNvGrpSpPr/>
              <p:nvPr/>
            </p:nvGrpSpPr>
            <p:grpSpPr>
              <a:xfrm>
                <a:off x="5024091" y="2844268"/>
                <a:ext cx="2101622" cy="1334119"/>
                <a:chOff x="962539" y="2844268"/>
                <a:chExt cx="2101622" cy="1334119"/>
              </a:xfrm>
            </p:grpSpPr>
            <p:sp>
              <p:nvSpPr>
                <p:cNvPr id="4123" name="Freeform: Shape 4122">
                  <a:extLst>
                    <a:ext uri="{FF2B5EF4-FFF2-40B4-BE49-F238E27FC236}">
                      <a16:creationId xmlns:a16="http://schemas.microsoft.com/office/drawing/2014/main" id="{EB41CB8A-27EF-F438-BA94-609EDA96BFD4}"/>
                    </a:ext>
                  </a:extLst>
                </p:cNvPr>
                <p:cNvSpPr/>
                <p:nvPr/>
              </p:nvSpPr>
              <p:spPr>
                <a:xfrm>
                  <a:off x="998200" y="3023726"/>
                  <a:ext cx="2065961" cy="1154661"/>
                </a:xfrm>
                <a:custGeom>
                  <a:avLst/>
                  <a:gdLst>
                    <a:gd name="connsiteX0" fmla="*/ 986353 w 2065961"/>
                    <a:gd name="connsiteY0" fmla="*/ 1154662 h 1154661"/>
                    <a:gd name="connsiteX1" fmla="*/ 986353 w 2065961"/>
                    <a:gd name="connsiteY1" fmla="*/ 1154662 h 1154661"/>
                    <a:gd name="connsiteX2" fmla="*/ 966264 w 2065961"/>
                    <a:gd name="connsiteY2" fmla="*/ 1132435 h 1154661"/>
                    <a:gd name="connsiteX3" fmla="*/ 966264 w 2065961"/>
                    <a:gd name="connsiteY3" fmla="*/ 1132435 h 1154661"/>
                    <a:gd name="connsiteX4" fmla="*/ 988268 w 2065961"/>
                    <a:gd name="connsiteY4" fmla="*/ 1112525 h 1154661"/>
                    <a:gd name="connsiteX5" fmla="*/ 988268 w 2065961"/>
                    <a:gd name="connsiteY5" fmla="*/ 1112525 h 1154661"/>
                    <a:gd name="connsiteX6" fmla="*/ 988268 w 2065961"/>
                    <a:gd name="connsiteY6" fmla="*/ 1112302 h 1154661"/>
                    <a:gd name="connsiteX7" fmla="*/ 988268 w 2065961"/>
                    <a:gd name="connsiteY7" fmla="*/ 1112302 h 1154661"/>
                    <a:gd name="connsiteX8" fmla="*/ 1008579 w 2065961"/>
                    <a:gd name="connsiteY8" fmla="*/ 1134529 h 1154661"/>
                    <a:gd name="connsiteX9" fmla="*/ 1008579 w 2065961"/>
                    <a:gd name="connsiteY9" fmla="*/ 1134529 h 1154661"/>
                    <a:gd name="connsiteX10" fmla="*/ 987422 w 2065961"/>
                    <a:gd name="connsiteY10" fmla="*/ 1154617 h 1154661"/>
                    <a:gd name="connsiteX11" fmla="*/ 986353 w 2065961"/>
                    <a:gd name="connsiteY11" fmla="*/ 1154617 h 1154661"/>
                    <a:gd name="connsiteX12" fmla="*/ 1092808 w 2065961"/>
                    <a:gd name="connsiteY12" fmla="*/ 1133504 h 1154661"/>
                    <a:gd name="connsiteX13" fmla="*/ 1112273 w 2065961"/>
                    <a:gd name="connsiteY13" fmla="*/ 1110832 h 1154661"/>
                    <a:gd name="connsiteX14" fmla="*/ 1112273 w 2065961"/>
                    <a:gd name="connsiteY14" fmla="*/ 1110832 h 1154661"/>
                    <a:gd name="connsiteX15" fmla="*/ 1134900 w 2065961"/>
                    <a:gd name="connsiteY15" fmla="*/ 1130297 h 1154661"/>
                    <a:gd name="connsiteX16" fmla="*/ 1134900 w 2065961"/>
                    <a:gd name="connsiteY16" fmla="*/ 1130297 h 1154661"/>
                    <a:gd name="connsiteX17" fmla="*/ 1115435 w 2065961"/>
                    <a:gd name="connsiteY17" fmla="*/ 1152924 h 1154661"/>
                    <a:gd name="connsiteX18" fmla="*/ 1113743 w 2065961"/>
                    <a:gd name="connsiteY18" fmla="*/ 1152924 h 1154661"/>
                    <a:gd name="connsiteX19" fmla="*/ 1092808 w 2065961"/>
                    <a:gd name="connsiteY19" fmla="*/ 1133460 h 1154661"/>
                    <a:gd name="connsiteX20" fmla="*/ 858117 w 2065961"/>
                    <a:gd name="connsiteY20" fmla="*/ 1140497 h 1154661"/>
                    <a:gd name="connsiteX21" fmla="*/ 858117 w 2065961"/>
                    <a:gd name="connsiteY21" fmla="*/ 1140497 h 1154661"/>
                    <a:gd name="connsiteX22" fmla="*/ 840968 w 2065961"/>
                    <a:gd name="connsiteY22" fmla="*/ 1116133 h 1154661"/>
                    <a:gd name="connsiteX23" fmla="*/ 840968 w 2065961"/>
                    <a:gd name="connsiteY23" fmla="*/ 1116133 h 1154661"/>
                    <a:gd name="connsiteX24" fmla="*/ 865288 w 2065961"/>
                    <a:gd name="connsiteY24" fmla="*/ 1098761 h 1154661"/>
                    <a:gd name="connsiteX25" fmla="*/ 865288 w 2065961"/>
                    <a:gd name="connsiteY25" fmla="*/ 1098761 h 1154661"/>
                    <a:gd name="connsiteX26" fmla="*/ 882615 w 2065961"/>
                    <a:gd name="connsiteY26" fmla="*/ 1123304 h 1154661"/>
                    <a:gd name="connsiteX27" fmla="*/ 882615 w 2065961"/>
                    <a:gd name="connsiteY27" fmla="*/ 1123304 h 1154661"/>
                    <a:gd name="connsiteX28" fmla="*/ 861680 w 2065961"/>
                    <a:gd name="connsiteY28" fmla="*/ 1140854 h 1154661"/>
                    <a:gd name="connsiteX29" fmla="*/ 861680 w 2065961"/>
                    <a:gd name="connsiteY29" fmla="*/ 1140854 h 1154661"/>
                    <a:gd name="connsiteX30" fmla="*/ 858072 w 2065961"/>
                    <a:gd name="connsiteY30" fmla="*/ 1140453 h 1154661"/>
                    <a:gd name="connsiteX31" fmla="*/ 1218283 w 2065961"/>
                    <a:gd name="connsiteY31" fmla="*/ 1118894 h 1154661"/>
                    <a:gd name="connsiteX32" fmla="*/ 1234808 w 2065961"/>
                    <a:gd name="connsiteY32" fmla="*/ 1093728 h 1154661"/>
                    <a:gd name="connsiteX33" fmla="*/ 1234808 w 2065961"/>
                    <a:gd name="connsiteY33" fmla="*/ 1093728 h 1154661"/>
                    <a:gd name="connsiteX34" fmla="*/ 1259751 w 2065961"/>
                    <a:gd name="connsiteY34" fmla="*/ 1110431 h 1154661"/>
                    <a:gd name="connsiteX35" fmla="*/ 1259751 w 2065961"/>
                    <a:gd name="connsiteY35" fmla="*/ 1110431 h 1154661"/>
                    <a:gd name="connsiteX36" fmla="*/ 1243271 w 2065961"/>
                    <a:gd name="connsiteY36" fmla="*/ 1135375 h 1154661"/>
                    <a:gd name="connsiteX37" fmla="*/ 1243271 w 2065961"/>
                    <a:gd name="connsiteY37" fmla="*/ 1135375 h 1154661"/>
                    <a:gd name="connsiteX38" fmla="*/ 1239039 w 2065961"/>
                    <a:gd name="connsiteY38" fmla="*/ 1135776 h 1154661"/>
                    <a:gd name="connsiteX39" fmla="*/ 1239039 w 2065961"/>
                    <a:gd name="connsiteY39" fmla="*/ 1135776 h 1154661"/>
                    <a:gd name="connsiteX40" fmla="*/ 1218283 w 2065961"/>
                    <a:gd name="connsiteY40" fmla="*/ 1118850 h 1154661"/>
                    <a:gd name="connsiteX41" fmla="*/ 732642 w 2065961"/>
                    <a:gd name="connsiteY41" fmla="*/ 1110654 h 1154661"/>
                    <a:gd name="connsiteX42" fmla="*/ 718656 w 2065961"/>
                    <a:gd name="connsiteY42" fmla="*/ 1084196 h 1154661"/>
                    <a:gd name="connsiteX43" fmla="*/ 718656 w 2065961"/>
                    <a:gd name="connsiteY43" fmla="*/ 1084196 h 1154661"/>
                    <a:gd name="connsiteX44" fmla="*/ 745113 w 2065961"/>
                    <a:gd name="connsiteY44" fmla="*/ 1070032 h 1154661"/>
                    <a:gd name="connsiteX45" fmla="*/ 745113 w 2065961"/>
                    <a:gd name="connsiteY45" fmla="*/ 1070032 h 1154661"/>
                    <a:gd name="connsiteX46" fmla="*/ 759100 w 2065961"/>
                    <a:gd name="connsiteY46" fmla="*/ 1096490 h 1154661"/>
                    <a:gd name="connsiteX47" fmla="*/ 759100 w 2065961"/>
                    <a:gd name="connsiteY47" fmla="*/ 1096490 h 1154661"/>
                    <a:gd name="connsiteX48" fmla="*/ 738789 w 2065961"/>
                    <a:gd name="connsiteY48" fmla="*/ 1111500 h 1154661"/>
                    <a:gd name="connsiteX49" fmla="*/ 738789 w 2065961"/>
                    <a:gd name="connsiteY49" fmla="*/ 1111500 h 1154661"/>
                    <a:gd name="connsiteX50" fmla="*/ 732642 w 2065961"/>
                    <a:gd name="connsiteY50" fmla="*/ 1110654 h 1154661"/>
                    <a:gd name="connsiteX51" fmla="*/ 1341041 w 2065961"/>
                    <a:gd name="connsiteY51" fmla="*/ 1088650 h 1154661"/>
                    <a:gd name="connsiteX52" fmla="*/ 1354359 w 2065961"/>
                    <a:gd name="connsiteY52" fmla="*/ 1061747 h 1154661"/>
                    <a:gd name="connsiteX53" fmla="*/ 1354359 w 2065961"/>
                    <a:gd name="connsiteY53" fmla="*/ 1061747 h 1154661"/>
                    <a:gd name="connsiteX54" fmla="*/ 1381218 w 2065961"/>
                    <a:gd name="connsiteY54" fmla="*/ 1075110 h 1154661"/>
                    <a:gd name="connsiteX55" fmla="*/ 1381218 w 2065961"/>
                    <a:gd name="connsiteY55" fmla="*/ 1075110 h 1154661"/>
                    <a:gd name="connsiteX56" fmla="*/ 1367899 w 2065961"/>
                    <a:gd name="connsiteY56" fmla="*/ 1101968 h 1154661"/>
                    <a:gd name="connsiteX57" fmla="*/ 1367899 w 2065961"/>
                    <a:gd name="connsiteY57" fmla="*/ 1101746 h 1154661"/>
                    <a:gd name="connsiteX58" fmla="*/ 1361129 w 2065961"/>
                    <a:gd name="connsiteY58" fmla="*/ 1102993 h 1154661"/>
                    <a:gd name="connsiteX59" fmla="*/ 1361129 w 2065961"/>
                    <a:gd name="connsiteY59" fmla="*/ 1102993 h 1154661"/>
                    <a:gd name="connsiteX60" fmla="*/ 1341041 w 2065961"/>
                    <a:gd name="connsiteY60" fmla="*/ 1088606 h 1154661"/>
                    <a:gd name="connsiteX61" fmla="*/ 611799 w 2065961"/>
                    <a:gd name="connsiteY61" fmla="*/ 1065132 h 1154661"/>
                    <a:gd name="connsiteX62" fmla="*/ 601198 w 2065961"/>
                    <a:gd name="connsiteY62" fmla="*/ 1037204 h 1154661"/>
                    <a:gd name="connsiteX63" fmla="*/ 601198 w 2065961"/>
                    <a:gd name="connsiteY63" fmla="*/ 1037204 h 1154661"/>
                    <a:gd name="connsiteX64" fmla="*/ 629126 w 2065961"/>
                    <a:gd name="connsiteY64" fmla="*/ 1026381 h 1154661"/>
                    <a:gd name="connsiteX65" fmla="*/ 629126 w 2065961"/>
                    <a:gd name="connsiteY65" fmla="*/ 1026381 h 1154661"/>
                    <a:gd name="connsiteX66" fmla="*/ 639905 w 2065961"/>
                    <a:gd name="connsiteY66" fmla="*/ 1054531 h 1154661"/>
                    <a:gd name="connsiteX67" fmla="*/ 639905 w 2065961"/>
                    <a:gd name="connsiteY67" fmla="*/ 1054531 h 1154661"/>
                    <a:gd name="connsiteX68" fmla="*/ 620441 w 2065961"/>
                    <a:gd name="connsiteY68" fmla="*/ 1067003 h 1154661"/>
                    <a:gd name="connsiteX69" fmla="*/ 620441 w 2065961"/>
                    <a:gd name="connsiteY69" fmla="*/ 1067003 h 1154661"/>
                    <a:gd name="connsiteX70" fmla="*/ 611755 w 2065961"/>
                    <a:gd name="connsiteY70" fmla="*/ 1065088 h 1154661"/>
                    <a:gd name="connsiteX71" fmla="*/ 1459121 w 2065961"/>
                    <a:gd name="connsiteY71" fmla="*/ 1043128 h 1154661"/>
                    <a:gd name="connsiteX72" fmla="*/ 1469054 w 2065961"/>
                    <a:gd name="connsiteY72" fmla="*/ 1014978 h 1154661"/>
                    <a:gd name="connsiteX73" fmla="*/ 1469054 w 2065961"/>
                    <a:gd name="connsiteY73" fmla="*/ 1014978 h 1154661"/>
                    <a:gd name="connsiteX74" fmla="*/ 1497205 w 2065961"/>
                    <a:gd name="connsiteY74" fmla="*/ 1024733 h 1154661"/>
                    <a:gd name="connsiteX75" fmla="*/ 1497205 w 2065961"/>
                    <a:gd name="connsiteY75" fmla="*/ 1024733 h 1154661"/>
                    <a:gd name="connsiteX76" fmla="*/ 1487450 w 2065961"/>
                    <a:gd name="connsiteY76" fmla="*/ 1053106 h 1154661"/>
                    <a:gd name="connsiteX77" fmla="*/ 1487450 w 2065961"/>
                    <a:gd name="connsiteY77" fmla="*/ 1053106 h 1154661"/>
                    <a:gd name="connsiteX78" fmla="*/ 1478141 w 2065961"/>
                    <a:gd name="connsiteY78" fmla="*/ 1055199 h 1154661"/>
                    <a:gd name="connsiteX79" fmla="*/ 1478141 w 2065961"/>
                    <a:gd name="connsiteY79" fmla="*/ 1055199 h 1154661"/>
                    <a:gd name="connsiteX80" fmla="*/ 1459077 w 2065961"/>
                    <a:gd name="connsiteY80" fmla="*/ 1043128 h 1154661"/>
                    <a:gd name="connsiteX81" fmla="*/ 497727 w 2065961"/>
                    <a:gd name="connsiteY81" fmla="*/ 1005045 h 1154661"/>
                    <a:gd name="connsiteX82" fmla="*/ 497727 w 2065961"/>
                    <a:gd name="connsiteY82" fmla="*/ 1004822 h 1154661"/>
                    <a:gd name="connsiteX83" fmla="*/ 490734 w 2065961"/>
                    <a:gd name="connsiteY83" fmla="*/ 975826 h 1154661"/>
                    <a:gd name="connsiteX84" fmla="*/ 490734 w 2065961"/>
                    <a:gd name="connsiteY84" fmla="*/ 975826 h 1154661"/>
                    <a:gd name="connsiteX85" fmla="*/ 519731 w 2065961"/>
                    <a:gd name="connsiteY85" fmla="*/ 968832 h 1154661"/>
                    <a:gd name="connsiteX86" fmla="*/ 519731 w 2065961"/>
                    <a:gd name="connsiteY86" fmla="*/ 968832 h 1154661"/>
                    <a:gd name="connsiteX87" fmla="*/ 526724 w 2065961"/>
                    <a:gd name="connsiteY87" fmla="*/ 997829 h 1154661"/>
                    <a:gd name="connsiteX88" fmla="*/ 526724 w 2065961"/>
                    <a:gd name="connsiteY88" fmla="*/ 997829 h 1154661"/>
                    <a:gd name="connsiteX89" fmla="*/ 508729 w 2065961"/>
                    <a:gd name="connsiteY89" fmla="*/ 1007985 h 1154661"/>
                    <a:gd name="connsiteX90" fmla="*/ 508729 w 2065961"/>
                    <a:gd name="connsiteY90" fmla="*/ 1007985 h 1154661"/>
                    <a:gd name="connsiteX91" fmla="*/ 497727 w 2065961"/>
                    <a:gd name="connsiteY91" fmla="*/ 1005000 h 1154661"/>
                    <a:gd name="connsiteX92" fmla="*/ 1570655 w 2065961"/>
                    <a:gd name="connsiteY92" fmla="*/ 983487 h 1154661"/>
                    <a:gd name="connsiteX93" fmla="*/ 1576801 w 2065961"/>
                    <a:gd name="connsiteY93" fmla="*/ 954267 h 1154661"/>
                    <a:gd name="connsiteX94" fmla="*/ 1576801 w 2065961"/>
                    <a:gd name="connsiteY94" fmla="*/ 954267 h 1154661"/>
                    <a:gd name="connsiteX95" fmla="*/ 1606199 w 2065961"/>
                    <a:gd name="connsiteY95" fmla="*/ 960414 h 1154661"/>
                    <a:gd name="connsiteX96" fmla="*/ 1606199 w 2065961"/>
                    <a:gd name="connsiteY96" fmla="*/ 960414 h 1154661"/>
                    <a:gd name="connsiteX97" fmla="*/ 1599874 w 2065961"/>
                    <a:gd name="connsiteY97" fmla="*/ 989812 h 1154661"/>
                    <a:gd name="connsiteX98" fmla="*/ 1599874 w 2065961"/>
                    <a:gd name="connsiteY98" fmla="*/ 989812 h 1154661"/>
                    <a:gd name="connsiteX99" fmla="*/ 1588427 w 2065961"/>
                    <a:gd name="connsiteY99" fmla="*/ 993197 h 1154661"/>
                    <a:gd name="connsiteX100" fmla="*/ 1588427 w 2065961"/>
                    <a:gd name="connsiteY100" fmla="*/ 993197 h 1154661"/>
                    <a:gd name="connsiteX101" fmla="*/ 1570655 w 2065961"/>
                    <a:gd name="connsiteY101" fmla="*/ 983442 h 1154661"/>
                    <a:gd name="connsiteX102" fmla="*/ 391940 w 2065961"/>
                    <a:gd name="connsiteY102" fmla="*/ 931195 h 1154661"/>
                    <a:gd name="connsiteX103" fmla="*/ 388555 w 2065961"/>
                    <a:gd name="connsiteY103" fmla="*/ 901396 h 1154661"/>
                    <a:gd name="connsiteX104" fmla="*/ 388555 w 2065961"/>
                    <a:gd name="connsiteY104" fmla="*/ 901396 h 1154661"/>
                    <a:gd name="connsiteX105" fmla="*/ 418175 w 2065961"/>
                    <a:gd name="connsiteY105" fmla="*/ 898011 h 1154661"/>
                    <a:gd name="connsiteX106" fmla="*/ 418175 w 2065961"/>
                    <a:gd name="connsiteY106" fmla="*/ 898011 h 1154661"/>
                    <a:gd name="connsiteX107" fmla="*/ 421783 w 2065961"/>
                    <a:gd name="connsiteY107" fmla="*/ 927631 h 1154661"/>
                    <a:gd name="connsiteX108" fmla="*/ 421783 w 2065961"/>
                    <a:gd name="connsiteY108" fmla="*/ 927631 h 1154661"/>
                    <a:gd name="connsiteX109" fmla="*/ 405080 w 2065961"/>
                    <a:gd name="connsiteY109" fmla="*/ 935649 h 1154661"/>
                    <a:gd name="connsiteX110" fmla="*/ 405080 w 2065961"/>
                    <a:gd name="connsiteY110" fmla="*/ 935649 h 1154661"/>
                    <a:gd name="connsiteX111" fmla="*/ 391940 w 2065961"/>
                    <a:gd name="connsiteY111" fmla="*/ 931195 h 1154661"/>
                    <a:gd name="connsiteX112" fmla="*/ 1673903 w 2065961"/>
                    <a:gd name="connsiteY112" fmla="*/ 910438 h 1154661"/>
                    <a:gd name="connsiteX113" fmla="*/ 1676442 w 2065961"/>
                    <a:gd name="connsiteY113" fmla="*/ 880595 h 1154661"/>
                    <a:gd name="connsiteX114" fmla="*/ 1676442 w 2065961"/>
                    <a:gd name="connsiteY114" fmla="*/ 880595 h 1154661"/>
                    <a:gd name="connsiteX115" fmla="*/ 1706285 w 2065961"/>
                    <a:gd name="connsiteY115" fmla="*/ 883134 h 1154661"/>
                    <a:gd name="connsiteX116" fmla="*/ 1706285 w 2065961"/>
                    <a:gd name="connsiteY116" fmla="*/ 883134 h 1154661"/>
                    <a:gd name="connsiteX117" fmla="*/ 1703523 w 2065961"/>
                    <a:gd name="connsiteY117" fmla="*/ 912977 h 1154661"/>
                    <a:gd name="connsiteX118" fmla="*/ 1703523 w 2065961"/>
                    <a:gd name="connsiteY118" fmla="*/ 912977 h 1154661"/>
                    <a:gd name="connsiteX119" fmla="*/ 1689982 w 2065961"/>
                    <a:gd name="connsiteY119" fmla="*/ 918055 h 1154661"/>
                    <a:gd name="connsiteX120" fmla="*/ 1689982 w 2065961"/>
                    <a:gd name="connsiteY120" fmla="*/ 918055 h 1154661"/>
                    <a:gd name="connsiteX121" fmla="*/ 1673903 w 2065961"/>
                    <a:gd name="connsiteY121" fmla="*/ 910438 h 1154661"/>
                    <a:gd name="connsiteX122" fmla="*/ 296086 w 2065961"/>
                    <a:gd name="connsiteY122" fmla="*/ 844649 h 1154661"/>
                    <a:gd name="connsiteX123" fmla="*/ 296086 w 2065961"/>
                    <a:gd name="connsiteY123" fmla="*/ 844649 h 1154661"/>
                    <a:gd name="connsiteX124" fmla="*/ 296309 w 2065961"/>
                    <a:gd name="connsiteY124" fmla="*/ 814806 h 1154661"/>
                    <a:gd name="connsiteX125" fmla="*/ 296309 w 2065961"/>
                    <a:gd name="connsiteY125" fmla="*/ 814806 h 1154661"/>
                    <a:gd name="connsiteX126" fmla="*/ 326374 w 2065961"/>
                    <a:gd name="connsiteY126" fmla="*/ 815029 h 1154661"/>
                    <a:gd name="connsiteX127" fmla="*/ 326374 w 2065961"/>
                    <a:gd name="connsiteY127" fmla="*/ 815029 h 1154661"/>
                    <a:gd name="connsiteX128" fmla="*/ 325929 w 2065961"/>
                    <a:gd name="connsiteY128" fmla="*/ 845095 h 1154661"/>
                    <a:gd name="connsiteX129" fmla="*/ 325929 w 2065961"/>
                    <a:gd name="connsiteY129" fmla="*/ 845095 h 1154661"/>
                    <a:gd name="connsiteX130" fmla="*/ 311141 w 2065961"/>
                    <a:gd name="connsiteY130" fmla="*/ 851019 h 1154661"/>
                    <a:gd name="connsiteX131" fmla="*/ 311141 w 2065961"/>
                    <a:gd name="connsiteY131" fmla="*/ 851019 h 1154661"/>
                    <a:gd name="connsiteX132" fmla="*/ 296130 w 2065961"/>
                    <a:gd name="connsiteY132" fmla="*/ 844694 h 1154661"/>
                    <a:gd name="connsiteX133" fmla="*/ 1767218 w 2065961"/>
                    <a:gd name="connsiteY133" fmla="*/ 825185 h 1154661"/>
                    <a:gd name="connsiteX134" fmla="*/ 1765971 w 2065961"/>
                    <a:gd name="connsiteY134" fmla="*/ 795341 h 1154661"/>
                    <a:gd name="connsiteX135" fmla="*/ 1765971 w 2065961"/>
                    <a:gd name="connsiteY135" fmla="*/ 795341 h 1154661"/>
                    <a:gd name="connsiteX136" fmla="*/ 1796037 w 2065961"/>
                    <a:gd name="connsiteY136" fmla="*/ 794094 h 1154661"/>
                    <a:gd name="connsiteX137" fmla="*/ 1796037 w 2065961"/>
                    <a:gd name="connsiteY137" fmla="*/ 794094 h 1154661"/>
                    <a:gd name="connsiteX138" fmla="*/ 1797106 w 2065961"/>
                    <a:gd name="connsiteY138" fmla="*/ 824160 h 1154661"/>
                    <a:gd name="connsiteX139" fmla="*/ 1797106 w 2065961"/>
                    <a:gd name="connsiteY139" fmla="*/ 824160 h 1154661"/>
                    <a:gd name="connsiteX140" fmla="*/ 1781650 w 2065961"/>
                    <a:gd name="connsiteY140" fmla="*/ 830930 h 1154661"/>
                    <a:gd name="connsiteX141" fmla="*/ 1781650 w 2065961"/>
                    <a:gd name="connsiteY141" fmla="*/ 830930 h 1154661"/>
                    <a:gd name="connsiteX142" fmla="*/ 1767263 w 2065961"/>
                    <a:gd name="connsiteY142" fmla="*/ 825185 h 1154661"/>
                    <a:gd name="connsiteX143" fmla="*/ 211634 w 2065961"/>
                    <a:gd name="connsiteY143" fmla="*/ 747102 h 1154661"/>
                    <a:gd name="connsiteX144" fmla="*/ 215643 w 2065961"/>
                    <a:gd name="connsiteY144" fmla="*/ 717482 h 1154661"/>
                    <a:gd name="connsiteX145" fmla="*/ 215643 w 2065961"/>
                    <a:gd name="connsiteY145" fmla="*/ 717482 h 1154661"/>
                    <a:gd name="connsiteX146" fmla="*/ 245263 w 2065961"/>
                    <a:gd name="connsiteY146" fmla="*/ 721491 h 1154661"/>
                    <a:gd name="connsiteX147" fmla="*/ 245263 w 2065961"/>
                    <a:gd name="connsiteY147" fmla="*/ 721491 h 1154661"/>
                    <a:gd name="connsiteX148" fmla="*/ 241255 w 2065961"/>
                    <a:gd name="connsiteY148" fmla="*/ 751111 h 1154661"/>
                    <a:gd name="connsiteX149" fmla="*/ 241255 w 2065961"/>
                    <a:gd name="connsiteY149" fmla="*/ 751111 h 1154661"/>
                    <a:gd name="connsiteX150" fmla="*/ 228560 w 2065961"/>
                    <a:gd name="connsiteY150" fmla="*/ 755565 h 1154661"/>
                    <a:gd name="connsiteX151" fmla="*/ 228560 w 2065961"/>
                    <a:gd name="connsiteY151" fmla="*/ 755565 h 1154661"/>
                    <a:gd name="connsiteX152" fmla="*/ 211634 w 2065961"/>
                    <a:gd name="connsiteY152" fmla="*/ 747102 h 1154661"/>
                    <a:gd name="connsiteX153" fmla="*/ 1849354 w 2065961"/>
                    <a:gd name="connsiteY153" fmla="*/ 729107 h 1154661"/>
                    <a:gd name="connsiteX154" fmla="*/ 1844498 w 2065961"/>
                    <a:gd name="connsiteY154" fmla="*/ 699487 h 1154661"/>
                    <a:gd name="connsiteX155" fmla="*/ 1844498 w 2065961"/>
                    <a:gd name="connsiteY155" fmla="*/ 699487 h 1154661"/>
                    <a:gd name="connsiteX156" fmla="*/ 1874119 w 2065961"/>
                    <a:gd name="connsiteY156" fmla="*/ 694810 h 1154661"/>
                    <a:gd name="connsiteX157" fmla="*/ 1874119 w 2065961"/>
                    <a:gd name="connsiteY157" fmla="*/ 694810 h 1154661"/>
                    <a:gd name="connsiteX158" fmla="*/ 1878751 w 2065961"/>
                    <a:gd name="connsiteY158" fmla="*/ 724252 h 1154661"/>
                    <a:gd name="connsiteX159" fmla="*/ 1878751 w 2065961"/>
                    <a:gd name="connsiteY159" fmla="*/ 724252 h 1154661"/>
                    <a:gd name="connsiteX160" fmla="*/ 1861603 w 2065961"/>
                    <a:gd name="connsiteY160" fmla="*/ 733116 h 1154661"/>
                    <a:gd name="connsiteX161" fmla="*/ 1861603 w 2065961"/>
                    <a:gd name="connsiteY161" fmla="*/ 733116 h 1154661"/>
                    <a:gd name="connsiteX162" fmla="*/ 1849309 w 2065961"/>
                    <a:gd name="connsiteY162" fmla="*/ 729107 h 1154661"/>
                    <a:gd name="connsiteX163" fmla="*/ 139922 w 2065961"/>
                    <a:gd name="connsiteY163" fmla="*/ 639801 h 1154661"/>
                    <a:gd name="connsiteX164" fmla="*/ 147538 w 2065961"/>
                    <a:gd name="connsiteY164" fmla="*/ 611027 h 1154661"/>
                    <a:gd name="connsiteX165" fmla="*/ 147538 w 2065961"/>
                    <a:gd name="connsiteY165" fmla="*/ 611027 h 1154661"/>
                    <a:gd name="connsiteX166" fmla="*/ 176535 w 2065961"/>
                    <a:gd name="connsiteY166" fmla="*/ 618643 h 1154661"/>
                    <a:gd name="connsiteX167" fmla="*/ 176535 w 2065961"/>
                    <a:gd name="connsiteY167" fmla="*/ 618643 h 1154661"/>
                    <a:gd name="connsiteX168" fmla="*/ 168919 w 2065961"/>
                    <a:gd name="connsiteY168" fmla="*/ 647418 h 1154661"/>
                    <a:gd name="connsiteX169" fmla="*/ 168919 w 2065961"/>
                    <a:gd name="connsiteY169" fmla="*/ 647418 h 1154661"/>
                    <a:gd name="connsiteX170" fmla="*/ 158318 w 2065961"/>
                    <a:gd name="connsiteY170" fmla="*/ 650357 h 1154661"/>
                    <a:gd name="connsiteX171" fmla="*/ 158318 w 2065961"/>
                    <a:gd name="connsiteY171" fmla="*/ 650357 h 1154661"/>
                    <a:gd name="connsiteX172" fmla="*/ 139922 w 2065961"/>
                    <a:gd name="connsiteY172" fmla="*/ 639756 h 1154661"/>
                    <a:gd name="connsiteX173" fmla="*/ 1918973 w 2065961"/>
                    <a:gd name="connsiteY173" fmla="*/ 623498 h 1154661"/>
                    <a:gd name="connsiteX174" fmla="*/ 1910510 w 2065961"/>
                    <a:gd name="connsiteY174" fmla="*/ 594947 h 1154661"/>
                    <a:gd name="connsiteX175" fmla="*/ 1910510 w 2065961"/>
                    <a:gd name="connsiteY175" fmla="*/ 594947 h 1154661"/>
                    <a:gd name="connsiteX176" fmla="*/ 1939284 w 2065961"/>
                    <a:gd name="connsiteY176" fmla="*/ 586484 h 1154661"/>
                    <a:gd name="connsiteX177" fmla="*/ 1939284 w 2065961"/>
                    <a:gd name="connsiteY177" fmla="*/ 586484 h 1154661"/>
                    <a:gd name="connsiteX178" fmla="*/ 1947524 w 2065961"/>
                    <a:gd name="connsiteY178" fmla="*/ 615036 h 1154661"/>
                    <a:gd name="connsiteX179" fmla="*/ 1947524 w 2065961"/>
                    <a:gd name="connsiteY179" fmla="*/ 615036 h 1154661"/>
                    <a:gd name="connsiteX180" fmla="*/ 1928906 w 2065961"/>
                    <a:gd name="connsiteY180" fmla="*/ 626037 h 1154661"/>
                    <a:gd name="connsiteX181" fmla="*/ 1928906 w 2065961"/>
                    <a:gd name="connsiteY181" fmla="*/ 626037 h 1154661"/>
                    <a:gd name="connsiteX182" fmla="*/ 1918973 w 2065961"/>
                    <a:gd name="connsiteY182" fmla="*/ 623498 h 1154661"/>
                    <a:gd name="connsiteX183" fmla="*/ 82151 w 2065961"/>
                    <a:gd name="connsiteY183" fmla="*/ 524482 h 1154661"/>
                    <a:gd name="connsiteX184" fmla="*/ 93375 w 2065961"/>
                    <a:gd name="connsiteY184" fmla="*/ 496777 h 1154661"/>
                    <a:gd name="connsiteX185" fmla="*/ 93375 w 2065961"/>
                    <a:gd name="connsiteY185" fmla="*/ 496777 h 1154661"/>
                    <a:gd name="connsiteX186" fmla="*/ 121080 w 2065961"/>
                    <a:gd name="connsiteY186" fmla="*/ 508001 h 1154661"/>
                    <a:gd name="connsiteX187" fmla="*/ 121080 w 2065961"/>
                    <a:gd name="connsiteY187" fmla="*/ 508001 h 1154661"/>
                    <a:gd name="connsiteX188" fmla="*/ 109856 w 2065961"/>
                    <a:gd name="connsiteY188" fmla="*/ 535706 h 1154661"/>
                    <a:gd name="connsiteX189" fmla="*/ 109856 w 2065961"/>
                    <a:gd name="connsiteY189" fmla="*/ 535706 h 1154661"/>
                    <a:gd name="connsiteX190" fmla="*/ 101616 w 2065961"/>
                    <a:gd name="connsiteY190" fmla="*/ 537399 h 1154661"/>
                    <a:gd name="connsiteX191" fmla="*/ 101616 w 2065961"/>
                    <a:gd name="connsiteY191" fmla="*/ 537399 h 1154661"/>
                    <a:gd name="connsiteX192" fmla="*/ 82151 w 2065961"/>
                    <a:gd name="connsiteY192" fmla="*/ 524482 h 1154661"/>
                    <a:gd name="connsiteX193" fmla="*/ 1974828 w 2065961"/>
                    <a:gd name="connsiteY193" fmla="*/ 510095 h 1154661"/>
                    <a:gd name="connsiteX194" fmla="*/ 1962980 w 2065961"/>
                    <a:gd name="connsiteY194" fmla="*/ 482790 h 1154661"/>
                    <a:gd name="connsiteX195" fmla="*/ 1962980 w 2065961"/>
                    <a:gd name="connsiteY195" fmla="*/ 482790 h 1154661"/>
                    <a:gd name="connsiteX196" fmla="*/ 1990284 w 2065961"/>
                    <a:gd name="connsiteY196" fmla="*/ 470720 h 1154661"/>
                    <a:gd name="connsiteX197" fmla="*/ 1990284 w 2065961"/>
                    <a:gd name="connsiteY197" fmla="*/ 470720 h 1154661"/>
                    <a:gd name="connsiteX198" fmla="*/ 2002355 w 2065961"/>
                    <a:gd name="connsiteY198" fmla="*/ 498246 h 1154661"/>
                    <a:gd name="connsiteX199" fmla="*/ 2002355 w 2065961"/>
                    <a:gd name="connsiteY199" fmla="*/ 498246 h 1154661"/>
                    <a:gd name="connsiteX200" fmla="*/ 1982668 w 2065961"/>
                    <a:gd name="connsiteY200" fmla="*/ 511564 h 1154661"/>
                    <a:gd name="connsiteX201" fmla="*/ 1982668 w 2065961"/>
                    <a:gd name="connsiteY201" fmla="*/ 511564 h 1154661"/>
                    <a:gd name="connsiteX202" fmla="*/ 1974828 w 2065961"/>
                    <a:gd name="connsiteY202" fmla="*/ 510095 h 1154661"/>
                    <a:gd name="connsiteX203" fmla="*/ 38945 w 2065961"/>
                    <a:gd name="connsiteY203" fmla="*/ 402793 h 1154661"/>
                    <a:gd name="connsiteX204" fmla="*/ 53555 w 2065961"/>
                    <a:gd name="connsiteY204" fmla="*/ 376781 h 1154661"/>
                    <a:gd name="connsiteX205" fmla="*/ 53555 w 2065961"/>
                    <a:gd name="connsiteY205" fmla="*/ 376781 h 1154661"/>
                    <a:gd name="connsiteX206" fmla="*/ 79790 w 2065961"/>
                    <a:gd name="connsiteY206" fmla="*/ 391390 h 1154661"/>
                    <a:gd name="connsiteX207" fmla="*/ 79790 w 2065961"/>
                    <a:gd name="connsiteY207" fmla="*/ 391390 h 1154661"/>
                    <a:gd name="connsiteX208" fmla="*/ 65180 w 2065961"/>
                    <a:gd name="connsiteY208" fmla="*/ 417403 h 1154661"/>
                    <a:gd name="connsiteX209" fmla="*/ 65180 w 2065961"/>
                    <a:gd name="connsiteY209" fmla="*/ 417403 h 1154661"/>
                    <a:gd name="connsiteX210" fmla="*/ 59479 w 2065961"/>
                    <a:gd name="connsiteY210" fmla="*/ 418249 h 1154661"/>
                    <a:gd name="connsiteX211" fmla="*/ 59479 w 2065961"/>
                    <a:gd name="connsiteY211" fmla="*/ 418249 h 1154661"/>
                    <a:gd name="connsiteX212" fmla="*/ 38945 w 2065961"/>
                    <a:gd name="connsiteY212" fmla="*/ 402793 h 1154661"/>
                    <a:gd name="connsiteX213" fmla="*/ 2016074 w 2065961"/>
                    <a:gd name="connsiteY213" fmla="*/ 390722 h 1154661"/>
                    <a:gd name="connsiteX214" fmla="*/ 2000841 w 2065961"/>
                    <a:gd name="connsiteY214" fmla="*/ 364888 h 1154661"/>
                    <a:gd name="connsiteX215" fmla="*/ 2000841 w 2065961"/>
                    <a:gd name="connsiteY215" fmla="*/ 364888 h 1154661"/>
                    <a:gd name="connsiteX216" fmla="*/ 2026675 w 2065961"/>
                    <a:gd name="connsiteY216" fmla="*/ 349655 h 1154661"/>
                    <a:gd name="connsiteX217" fmla="*/ 2026675 w 2065961"/>
                    <a:gd name="connsiteY217" fmla="*/ 349655 h 1154661"/>
                    <a:gd name="connsiteX218" fmla="*/ 2041909 w 2065961"/>
                    <a:gd name="connsiteY218" fmla="*/ 375266 h 1154661"/>
                    <a:gd name="connsiteX219" fmla="*/ 2041909 w 2065961"/>
                    <a:gd name="connsiteY219" fmla="*/ 375266 h 1154661"/>
                    <a:gd name="connsiteX220" fmla="*/ 2021375 w 2065961"/>
                    <a:gd name="connsiteY220" fmla="*/ 391346 h 1154661"/>
                    <a:gd name="connsiteX221" fmla="*/ 2021375 w 2065961"/>
                    <a:gd name="connsiteY221" fmla="*/ 391346 h 1154661"/>
                    <a:gd name="connsiteX222" fmla="*/ 2016074 w 2065961"/>
                    <a:gd name="connsiteY222" fmla="*/ 390722 h 1154661"/>
                    <a:gd name="connsiteX223" fmla="*/ 11463 w 2065961"/>
                    <a:gd name="connsiteY223" fmla="*/ 276650 h 1154661"/>
                    <a:gd name="connsiteX224" fmla="*/ 29235 w 2065961"/>
                    <a:gd name="connsiteY224" fmla="*/ 252508 h 1154661"/>
                    <a:gd name="connsiteX225" fmla="*/ 29235 w 2065961"/>
                    <a:gd name="connsiteY225" fmla="*/ 252508 h 1154661"/>
                    <a:gd name="connsiteX226" fmla="*/ 53377 w 2065961"/>
                    <a:gd name="connsiteY226" fmla="*/ 270281 h 1154661"/>
                    <a:gd name="connsiteX227" fmla="*/ 53377 w 2065961"/>
                    <a:gd name="connsiteY227" fmla="*/ 270281 h 1154661"/>
                    <a:gd name="connsiteX228" fmla="*/ 35827 w 2065961"/>
                    <a:gd name="connsiteY228" fmla="*/ 294422 h 1154661"/>
                    <a:gd name="connsiteX229" fmla="*/ 35827 w 2065961"/>
                    <a:gd name="connsiteY229" fmla="*/ 294422 h 1154661"/>
                    <a:gd name="connsiteX230" fmla="*/ 32442 w 2065961"/>
                    <a:gd name="connsiteY230" fmla="*/ 294645 h 1154661"/>
                    <a:gd name="connsiteX231" fmla="*/ 32442 w 2065961"/>
                    <a:gd name="connsiteY231" fmla="*/ 294645 h 1154661"/>
                    <a:gd name="connsiteX232" fmla="*/ 11507 w 2065961"/>
                    <a:gd name="connsiteY232" fmla="*/ 276650 h 1154661"/>
                    <a:gd name="connsiteX233" fmla="*/ 2042131 w 2065961"/>
                    <a:gd name="connsiteY233" fmla="*/ 266940 h 1154661"/>
                    <a:gd name="connsiteX234" fmla="*/ 2023914 w 2065961"/>
                    <a:gd name="connsiteY234" fmla="*/ 243244 h 1154661"/>
                    <a:gd name="connsiteX235" fmla="*/ 2023914 w 2065961"/>
                    <a:gd name="connsiteY235" fmla="*/ 243244 h 1154661"/>
                    <a:gd name="connsiteX236" fmla="*/ 2047387 w 2065961"/>
                    <a:gd name="connsiteY236" fmla="*/ 225026 h 1154661"/>
                    <a:gd name="connsiteX237" fmla="*/ 2047387 w 2065961"/>
                    <a:gd name="connsiteY237" fmla="*/ 225026 h 1154661"/>
                    <a:gd name="connsiteX238" fmla="*/ 2065783 w 2065961"/>
                    <a:gd name="connsiteY238" fmla="*/ 248500 h 1154661"/>
                    <a:gd name="connsiteX239" fmla="*/ 2065783 w 2065961"/>
                    <a:gd name="connsiteY239" fmla="*/ 248500 h 1154661"/>
                    <a:gd name="connsiteX240" fmla="*/ 2044848 w 2065961"/>
                    <a:gd name="connsiteY240" fmla="*/ 267118 h 1154661"/>
                    <a:gd name="connsiteX241" fmla="*/ 2044848 w 2065961"/>
                    <a:gd name="connsiteY241" fmla="*/ 267118 h 1154661"/>
                    <a:gd name="connsiteX242" fmla="*/ 2042087 w 2065961"/>
                    <a:gd name="connsiteY242" fmla="*/ 266895 h 1154661"/>
                    <a:gd name="connsiteX243" fmla="*/ 15 w 2065961"/>
                    <a:gd name="connsiteY243" fmla="*/ 148236 h 1154661"/>
                    <a:gd name="connsiteX244" fmla="*/ 20549 w 2065961"/>
                    <a:gd name="connsiteY244" fmla="*/ 126455 h 1154661"/>
                    <a:gd name="connsiteX245" fmla="*/ 20549 w 2065961"/>
                    <a:gd name="connsiteY245" fmla="*/ 126455 h 1154661"/>
                    <a:gd name="connsiteX246" fmla="*/ 42330 w 2065961"/>
                    <a:gd name="connsiteY246" fmla="*/ 146988 h 1154661"/>
                    <a:gd name="connsiteX247" fmla="*/ 42330 w 2065961"/>
                    <a:gd name="connsiteY247" fmla="*/ 146988 h 1154661"/>
                    <a:gd name="connsiteX248" fmla="*/ 21796 w 2065961"/>
                    <a:gd name="connsiteY248" fmla="*/ 168769 h 1154661"/>
                    <a:gd name="connsiteX249" fmla="*/ 21173 w 2065961"/>
                    <a:gd name="connsiteY249" fmla="*/ 168769 h 1154661"/>
                    <a:gd name="connsiteX250" fmla="*/ 15 w 2065961"/>
                    <a:gd name="connsiteY250" fmla="*/ 148236 h 1154661"/>
                    <a:gd name="connsiteX251" fmla="*/ 23311 w 2065961"/>
                    <a:gd name="connsiteY251" fmla="*/ 42404 h 1154661"/>
                    <a:gd name="connsiteX252" fmla="*/ 4247 w 2065961"/>
                    <a:gd name="connsiteY252" fmla="*/ 19331 h 1154661"/>
                    <a:gd name="connsiteX253" fmla="*/ 4247 w 2065961"/>
                    <a:gd name="connsiteY253" fmla="*/ 19331 h 1154661"/>
                    <a:gd name="connsiteX254" fmla="*/ 27320 w 2065961"/>
                    <a:gd name="connsiteY254" fmla="*/ 89 h 1154661"/>
                    <a:gd name="connsiteX255" fmla="*/ 27320 w 2065961"/>
                    <a:gd name="connsiteY255" fmla="*/ 89 h 1154661"/>
                    <a:gd name="connsiteX256" fmla="*/ 46384 w 2065961"/>
                    <a:gd name="connsiteY256" fmla="*/ 23162 h 1154661"/>
                    <a:gd name="connsiteX257" fmla="*/ 46384 w 2065961"/>
                    <a:gd name="connsiteY257" fmla="*/ 23162 h 1154661"/>
                    <a:gd name="connsiteX258" fmla="*/ 25449 w 2065961"/>
                    <a:gd name="connsiteY258" fmla="*/ 42404 h 1154661"/>
                    <a:gd name="connsiteX259" fmla="*/ 23311 w 2065961"/>
                    <a:gd name="connsiteY259" fmla="*/ 42404 h 115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2065961" h="1154661">
                      <a:moveTo>
                        <a:pt x="986353" y="1154662"/>
                      </a:moveTo>
                      <a:lnTo>
                        <a:pt x="986353" y="1154662"/>
                      </a:lnTo>
                      <a:cubicBezTo>
                        <a:pt x="974727" y="1154038"/>
                        <a:pt x="965596" y="1144283"/>
                        <a:pt x="966264" y="1132435"/>
                      </a:cubicBezTo>
                      <a:lnTo>
                        <a:pt x="966264" y="1132435"/>
                      </a:lnTo>
                      <a:cubicBezTo>
                        <a:pt x="966888" y="1120765"/>
                        <a:pt x="976643" y="1111901"/>
                        <a:pt x="988268" y="1112525"/>
                      </a:cubicBezTo>
                      <a:lnTo>
                        <a:pt x="988268" y="1112525"/>
                      </a:lnTo>
                      <a:lnTo>
                        <a:pt x="988268" y="1112302"/>
                      </a:lnTo>
                      <a:lnTo>
                        <a:pt x="988268" y="1112302"/>
                      </a:lnTo>
                      <a:cubicBezTo>
                        <a:pt x="1000116" y="1112926"/>
                        <a:pt x="1009025" y="1122903"/>
                        <a:pt x="1008579" y="1134529"/>
                      </a:cubicBezTo>
                      <a:lnTo>
                        <a:pt x="1008579" y="1134529"/>
                      </a:lnTo>
                      <a:cubicBezTo>
                        <a:pt x="1007956" y="1145976"/>
                        <a:pt x="998646" y="1154617"/>
                        <a:pt x="987422" y="1154617"/>
                      </a:cubicBezTo>
                      <a:lnTo>
                        <a:pt x="986353" y="1154617"/>
                      </a:lnTo>
                      <a:close/>
                      <a:moveTo>
                        <a:pt x="1092808" y="1133504"/>
                      </a:moveTo>
                      <a:cubicBezTo>
                        <a:pt x="1091739" y="1121879"/>
                        <a:pt x="1100648" y="1111723"/>
                        <a:pt x="1112273" y="1110832"/>
                      </a:cubicBezTo>
                      <a:lnTo>
                        <a:pt x="1112273" y="1110832"/>
                      </a:lnTo>
                      <a:cubicBezTo>
                        <a:pt x="1123898" y="1109763"/>
                        <a:pt x="1134054" y="1118672"/>
                        <a:pt x="1134900" y="1130297"/>
                      </a:cubicBezTo>
                      <a:lnTo>
                        <a:pt x="1134900" y="1130297"/>
                      </a:lnTo>
                      <a:cubicBezTo>
                        <a:pt x="1135747" y="1141923"/>
                        <a:pt x="1127061" y="1152078"/>
                        <a:pt x="1115435" y="1152924"/>
                      </a:cubicBezTo>
                      <a:lnTo>
                        <a:pt x="1113743" y="1152924"/>
                      </a:lnTo>
                      <a:cubicBezTo>
                        <a:pt x="1102741" y="1152924"/>
                        <a:pt x="1093654" y="1144461"/>
                        <a:pt x="1092808" y="1133460"/>
                      </a:cubicBezTo>
                      <a:close/>
                      <a:moveTo>
                        <a:pt x="858117" y="1140497"/>
                      </a:moveTo>
                      <a:lnTo>
                        <a:pt x="858117" y="1140497"/>
                      </a:lnTo>
                      <a:cubicBezTo>
                        <a:pt x="846669" y="1138582"/>
                        <a:pt x="838874" y="1127580"/>
                        <a:pt x="840968" y="1116133"/>
                      </a:cubicBezTo>
                      <a:lnTo>
                        <a:pt x="840968" y="1116133"/>
                      </a:lnTo>
                      <a:cubicBezTo>
                        <a:pt x="842883" y="1104507"/>
                        <a:pt x="853885" y="1096891"/>
                        <a:pt x="865288" y="1098761"/>
                      </a:cubicBezTo>
                      <a:lnTo>
                        <a:pt x="865288" y="1098761"/>
                      </a:lnTo>
                      <a:cubicBezTo>
                        <a:pt x="876913" y="1100899"/>
                        <a:pt x="884530" y="1111901"/>
                        <a:pt x="882615" y="1123304"/>
                      </a:cubicBezTo>
                      <a:lnTo>
                        <a:pt x="882615" y="1123304"/>
                      </a:lnTo>
                      <a:cubicBezTo>
                        <a:pt x="880699" y="1133682"/>
                        <a:pt x="871835" y="1140854"/>
                        <a:pt x="861680" y="1140854"/>
                      </a:cubicBezTo>
                      <a:lnTo>
                        <a:pt x="861680" y="1140854"/>
                      </a:lnTo>
                      <a:cubicBezTo>
                        <a:pt x="860611" y="1140854"/>
                        <a:pt x="859364" y="1140631"/>
                        <a:pt x="858072" y="1140453"/>
                      </a:cubicBezTo>
                      <a:close/>
                      <a:moveTo>
                        <a:pt x="1218283" y="1118894"/>
                      </a:moveTo>
                      <a:cubicBezTo>
                        <a:pt x="1215967" y="1107269"/>
                        <a:pt x="1223361" y="1096044"/>
                        <a:pt x="1234808" y="1093728"/>
                      </a:cubicBezTo>
                      <a:lnTo>
                        <a:pt x="1234808" y="1093728"/>
                      </a:lnTo>
                      <a:cubicBezTo>
                        <a:pt x="1246255" y="1091590"/>
                        <a:pt x="1257435" y="1099029"/>
                        <a:pt x="1259751" y="1110431"/>
                      </a:cubicBezTo>
                      <a:lnTo>
                        <a:pt x="1259751" y="1110431"/>
                      </a:lnTo>
                      <a:cubicBezTo>
                        <a:pt x="1262068" y="1121879"/>
                        <a:pt x="1254674" y="1133059"/>
                        <a:pt x="1243271" y="1135375"/>
                      </a:cubicBezTo>
                      <a:lnTo>
                        <a:pt x="1243271" y="1135375"/>
                      </a:lnTo>
                      <a:cubicBezTo>
                        <a:pt x="1241801" y="1135598"/>
                        <a:pt x="1240509" y="1135776"/>
                        <a:pt x="1239039" y="1135776"/>
                      </a:cubicBezTo>
                      <a:lnTo>
                        <a:pt x="1239039" y="1135776"/>
                      </a:lnTo>
                      <a:cubicBezTo>
                        <a:pt x="1229107" y="1135776"/>
                        <a:pt x="1220421" y="1128827"/>
                        <a:pt x="1218283" y="1118850"/>
                      </a:cubicBezTo>
                      <a:close/>
                      <a:moveTo>
                        <a:pt x="732642" y="1110654"/>
                      </a:moveTo>
                      <a:cubicBezTo>
                        <a:pt x="721417" y="1107046"/>
                        <a:pt x="715270" y="1095198"/>
                        <a:pt x="718656" y="1084196"/>
                      </a:cubicBezTo>
                      <a:lnTo>
                        <a:pt x="718656" y="1084196"/>
                      </a:lnTo>
                      <a:cubicBezTo>
                        <a:pt x="722041" y="1072972"/>
                        <a:pt x="733889" y="1066647"/>
                        <a:pt x="745113" y="1070032"/>
                      </a:cubicBezTo>
                      <a:lnTo>
                        <a:pt x="745113" y="1070032"/>
                      </a:lnTo>
                      <a:cubicBezTo>
                        <a:pt x="756115" y="1073640"/>
                        <a:pt x="762440" y="1085488"/>
                        <a:pt x="759100" y="1096490"/>
                      </a:cubicBezTo>
                      <a:lnTo>
                        <a:pt x="759100" y="1096490"/>
                      </a:lnTo>
                      <a:cubicBezTo>
                        <a:pt x="756338" y="1105576"/>
                        <a:pt x="747875" y="1111500"/>
                        <a:pt x="738789" y="1111500"/>
                      </a:cubicBezTo>
                      <a:lnTo>
                        <a:pt x="738789" y="1111500"/>
                      </a:lnTo>
                      <a:cubicBezTo>
                        <a:pt x="736873" y="1111500"/>
                        <a:pt x="734780" y="1111278"/>
                        <a:pt x="732642" y="1110654"/>
                      </a:cubicBezTo>
                      <a:close/>
                      <a:moveTo>
                        <a:pt x="1341041" y="1088650"/>
                      </a:moveTo>
                      <a:cubicBezTo>
                        <a:pt x="1337433" y="1077426"/>
                        <a:pt x="1343357" y="1065578"/>
                        <a:pt x="1354359" y="1061747"/>
                      </a:cubicBezTo>
                      <a:lnTo>
                        <a:pt x="1354359" y="1061747"/>
                      </a:lnTo>
                      <a:cubicBezTo>
                        <a:pt x="1365583" y="1057961"/>
                        <a:pt x="1377431" y="1063885"/>
                        <a:pt x="1381218" y="1075110"/>
                      </a:cubicBezTo>
                      <a:lnTo>
                        <a:pt x="1381218" y="1075110"/>
                      </a:lnTo>
                      <a:cubicBezTo>
                        <a:pt x="1385048" y="1086112"/>
                        <a:pt x="1378901" y="1098182"/>
                        <a:pt x="1367899" y="1101968"/>
                      </a:cubicBezTo>
                      <a:lnTo>
                        <a:pt x="1367899" y="1101746"/>
                      </a:lnTo>
                      <a:cubicBezTo>
                        <a:pt x="1365761" y="1102592"/>
                        <a:pt x="1363445" y="1102993"/>
                        <a:pt x="1361129" y="1102993"/>
                      </a:cubicBezTo>
                      <a:lnTo>
                        <a:pt x="1361129" y="1102993"/>
                      </a:lnTo>
                      <a:cubicBezTo>
                        <a:pt x="1352221" y="1102993"/>
                        <a:pt x="1343980" y="1097291"/>
                        <a:pt x="1341041" y="1088606"/>
                      </a:cubicBezTo>
                      <a:close/>
                      <a:moveTo>
                        <a:pt x="611799" y="1065132"/>
                      </a:moveTo>
                      <a:cubicBezTo>
                        <a:pt x="601198" y="1060277"/>
                        <a:pt x="596566" y="1047805"/>
                        <a:pt x="601198" y="1037204"/>
                      </a:cubicBezTo>
                      <a:lnTo>
                        <a:pt x="601198" y="1037204"/>
                      </a:lnTo>
                      <a:cubicBezTo>
                        <a:pt x="606054" y="1026381"/>
                        <a:pt x="618525" y="1021748"/>
                        <a:pt x="629126" y="1026381"/>
                      </a:cubicBezTo>
                      <a:lnTo>
                        <a:pt x="629126" y="1026381"/>
                      </a:lnTo>
                      <a:cubicBezTo>
                        <a:pt x="639905" y="1031236"/>
                        <a:pt x="644582" y="1043752"/>
                        <a:pt x="639905" y="1054531"/>
                      </a:cubicBezTo>
                      <a:lnTo>
                        <a:pt x="639905" y="1054531"/>
                      </a:lnTo>
                      <a:cubicBezTo>
                        <a:pt x="636297" y="1062371"/>
                        <a:pt x="628458" y="1067003"/>
                        <a:pt x="620441" y="1067003"/>
                      </a:cubicBezTo>
                      <a:lnTo>
                        <a:pt x="620441" y="1067003"/>
                      </a:lnTo>
                      <a:cubicBezTo>
                        <a:pt x="617679" y="1067003"/>
                        <a:pt x="614739" y="1066379"/>
                        <a:pt x="611755" y="1065088"/>
                      </a:cubicBezTo>
                      <a:close/>
                      <a:moveTo>
                        <a:pt x="1459121" y="1043128"/>
                      </a:moveTo>
                      <a:cubicBezTo>
                        <a:pt x="1454044" y="1032795"/>
                        <a:pt x="1458498" y="1020056"/>
                        <a:pt x="1469054" y="1014978"/>
                      </a:cubicBezTo>
                      <a:lnTo>
                        <a:pt x="1469054" y="1014978"/>
                      </a:lnTo>
                      <a:cubicBezTo>
                        <a:pt x="1479433" y="1009900"/>
                        <a:pt x="1492127" y="1014354"/>
                        <a:pt x="1497205" y="1024733"/>
                      </a:cubicBezTo>
                      <a:lnTo>
                        <a:pt x="1497205" y="1024733"/>
                      </a:lnTo>
                      <a:cubicBezTo>
                        <a:pt x="1502283" y="1035334"/>
                        <a:pt x="1497828" y="1048028"/>
                        <a:pt x="1487450" y="1053106"/>
                      </a:cubicBezTo>
                      <a:lnTo>
                        <a:pt x="1487450" y="1053106"/>
                      </a:lnTo>
                      <a:cubicBezTo>
                        <a:pt x="1484466" y="1054576"/>
                        <a:pt x="1481303" y="1055199"/>
                        <a:pt x="1478141" y="1055199"/>
                      </a:cubicBezTo>
                      <a:lnTo>
                        <a:pt x="1478141" y="1055199"/>
                      </a:lnTo>
                      <a:cubicBezTo>
                        <a:pt x="1470301" y="1055199"/>
                        <a:pt x="1462685" y="1050745"/>
                        <a:pt x="1459077" y="1043128"/>
                      </a:cubicBezTo>
                      <a:close/>
                      <a:moveTo>
                        <a:pt x="497727" y="1005045"/>
                      </a:moveTo>
                      <a:lnTo>
                        <a:pt x="497727" y="1004822"/>
                      </a:lnTo>
                      <a:cubicBezTo>
                        <a:pt x="487794" y="998898"/>
                        <a:pt x="484588" y="985758"/>
                        <a:pt x="490734" y="975826"/>
                      </a:cubicBezTo>
                      <a:lnTo>
                        <a:pt x="490734" y="975826"/>
                      </a:lnTo>
                      <a:cubicBezTo>
                        <a:pt x="496658" y="965893"/>
                        <a:pt x="509798" y="962686"/>
                        <a:pt x="519731" y="968832"/>
                      </a:cubicBezTo>
                      <a:lnTo>
                        <a:pt x="519731" y="968832"/>
                      </a:lnTo>
                      <a:cubicBezTo>
                        <a:pt x="529664" y="974757"/>
                        <a:pt x="532871" y="987896"/>
                        <a:pt x="526724" y="997829"/>
                      </a:cubicBezTo>
                      <a:lnTo>
                        <a:pt x="526724" y="997829"/>
                      </a:lnTo>
                      <a:cubicBezTo>
                        <a:pt x="522894" y="1004377"/>
                        <a:pt x="515945" y="1007985"/>
                        <a:pt x="508729" y="1007985"/>
                      </a:cubicBezTo>
                      <a:lnTo>
                        <a:pt x="508729" y="1007985"/>
                      </a:lnTo>
                      <a:cubicBezTo>
                        <a:pt x="504899" y="1007985"/>
                        <a:pt x="501113" y="1006916"/>
                        <a:pt x="497727" y="1005000"/>
                      </a:cubicBezTo>
                      <a:close/>
                      <a:moveTo>
                        <a:pt x="1570655" y="983487"/>
                      </a:moveTo>
                      <a:cubicBezTo>
                        <a:pt x="1564285" y="973732"/>
                        <a:pt x="1567047" y="960637"/>
                        <a:pt x="1576801" y="954267"/>
                      </a:cubicBezTo>
                      <a:lnTo>
                        <a:pt x="1576801" y="954267"/>
                      </a:lnTo>
                      <a:cubicBezTo>
                        <a:pt x="1586734" y="947898"/>
                        <a:pt x="1599874" y="950659"/>
                        <a:pt x="1606199" y="960414"/>
                      </a:cubicBezTo>
                      <a:lnTo>
                        <a:pt x="1606199" y="960414"/>
                      </a:lnTo>
                      <a:cubicBezTo>
                        <a:pt x="1612569" y="970347"/>
                        <a:pt x="1609807" y="983487"/>
                        <a:pt x="1599874" y="989812"/>
                      </a:cubicBezTo>
                      <a:lnTo>
                        <a:pt x="1599874" y="989812"/>
                      </a:lnTo>
                      <a:cubicBezTo>
                        <a:pt x="1596266" y="992128"/>
                        <a:pt x="1592480" y="993197"/>
                        <a:pt x="1588427" y="993197"/>
                      </a:cubicBezTo>
                      <a:lnTo>
                        <a:pt x="1588427" y="993197"/>
                      </a:lnTo>
                      <a:cubicBezTo>
                        <a:pt x="1581434" y="993197"/>
                        <a:pt x="1574663" y="989812"/>
                        <a:pt x="1570655" y="983442"/>
                      </a:cubicBezTo>
                      <a:close/>
                      <a:moveTo>
                        <a:pt x="391940" y="931195"/>
                      </a:moveTo>
                      <a:cubicBezTo>
                        <a:pt x="382854" y="923801"/>
                        <a:pt x="381339" y="910482"/>
                        <a:pt x="388555" y="901396"/>
                      </a:cubicBezTo>
                      <a:lnTo>
                        <a:pt x="388555" y="901396"/>
                      </a:lnTo>
                      <a:cubicBezTo>
                        <a:pt x="395771" y="892265"/>
                        <a:pt x="409089" y="890795"/>
                        <a:pt x="418175" y="898011"/>
                      </a:cubicBezTo>
                      <a:lnTo>
                        <a:pt x="418175" y="898011"/>
                      </a:lnTo>
                      <a:cubicBezTo>
                        <a:pt x="427485" y="905182"/>
                        <a:pt x="428955" y="918545"/>
                        <a:pt x="421783" y="927631"/>
                      </a:cubicBezTo>
                      <a:lnTo>
                        <a:pt x="421783" y="927631"/>
                      </a:lnTo>
                      <a:cubicBezTo>
                        <a:pt x="417552" y="932932"/>
                        <a:pt x="411405" y="935649"/>
                        <a:pt x="405080" y="935649"/>
                      </a:cubicBezTo>
                      <a:lnTo>
                        <a:pt x="405080" y="935649"/>
                      </a:lnTo>
                      <a:cubicBezTo>
                        <a:pt x="400403" y="935649"/>
                        <a:pt x="395771" y="934179"/>
                        <a:pt x="391940" y="931195"/>
                      </a:cubicBezTo>
                      <a:close/>
                      <a:moveTo>
                        <a:pt x="1673903" y="910438"/>
                      </a:moveTo>
                      <a:cubicBezTo>
                        <a:pt x="1666286" y="901530"/>
                        <a:pt x="1667355" y="887989"/>
                        <a:pt x="1676442" y="880595"/>
                      </a:cubicBezTo>
                      <a:lnTo>
                        <a:pt x="1676442" y="880595"/>
                      </a:lnTo>
                      <a:cubicBezTo>
                        <a:pt x="1685350" y="872978"/>
                        <a:pt x="1698668" y="874270"/>
                        <a:pt x="1706285" y="883134"/>
                      </a:cubicBezTo>
                      <a:lnTo>
                        <a:pt x="1706285" y="883134"/>
                      </a:lnTo>
                      <a:cubicBezTo>
                        <a:pt x="1713679" y="891998"/>
                        <a:pt x="1712654" y="905538"/>
                        <a:pt x="1703523" y="912977"/>
                      </a:cubicBezTo>
                      <a:lnTo>
                        <a:pt x="1703523" y="912977"/>
                      </a:lnTo>
                      <a:cubicBezTo>
                        <a:pt x="1699693" y="916362"/>
                        <a:pt x="1694838" y="918055"/>
                        <a:pt x="1689982" y="918055"/>
                      </a:cubicBezTo>
                      <a:lnTo>
                        <a:pt x="1689982" y="918055"/>
                      </a:lnTo>
                      <a:cubicBezTo>
                        <a:pt x="1684058" y="918055"/>
                        <a:pt x="1677912" y="915293"/>
                        <a:pt x="1673903" y="910438"/>
                      </a:cubicBezTo>
                      <a:close/>
                      <a:moveTo>
                        <a:pt x="296086" y="844649"/>
                      </a:moveTo>
                      <a:lnTo>
                        <a:pt x="296086" y="844649"/>
                      </a:lnTo>
                      <a:cubicBezTo>
                        <a:pt x="287846" y="836409"/>
                        <a:pt x="288024" y="823091"/>
                        <a:pt x="296309" y="814806"/>
                      </a:cubicBezTo>
                      <a:lnTo>
                        <a:pt x="296309" y="814806"/>
                      </a:lnTo>
                      <a:cubicBezTo>
                        <a:pt x="304772" y="806566"/>
                        <a:pt x="318090" y="806789"/>
                        <a:pt x="326374" y="815029"/>
                      </a:cubicBezTo>
                      <a:lnTo>
                        <a:pt x="326374" y="815029"/>
                      </a:lnTo>
                      <a:cubicBezTo>
                        <a:pt x="334615" y="823492"/>
                        <a:pt x="334392" y="836810"/>
                        <a:pt x="325929" y="845095"/>
                      </a:cubicBezTo>
                      <a:lnTo>
                        <a:pt x="325929" y="845095"/>
                      </a:lnTo>
                      <a:cubicBezTo>
                        <a:pt x="321920" y="849104"/>
                        <a:pt x="316620" y="851019"/>
                        <a:pt x="311141" y="851019"/>
                      </a:cubicBezTo>
                      <a:lnTo>
                        <a:pt x="311141" y="851019"/>
                      </a:lnTo>
                      <a:cubicBezTo>
                        <a:pt x="305618" y="851019"/>
                        <a:pt x="300362" y="848925"/>
                        <a:pt x="296130" y="844694"/>
                      </a:cubicBezTo>
                      <a:close/>
                      <a:moveTo>
                        <a:pt x="1767218" y="825185"/>
                      </a:moveTo>
                      <a:cubicBezTo>
                        <a:pt x="1758533" y="817345"/>
                        <a:pt x="1758132" y="803804"/>
                        <a:pt x="1765971" y="795341"/>
                      </a:cubicBezTo>
                      <a:lnTo>
                        <a:pt x="1765971" y="795341"/>
                      </a:lnTo>
                      <a:cubicBezTo>
                        <a:pt x="1773989" y="786656"/>
                        <a:pt x="1787351" y="786255"/>
                        <a:pt x="1796037" y="794094"/>
                      </a:cubicBezTo>
                      <a:lnTo>
                        <a:pt x="1796037" y="794094"/>
                      </a:lnTo>
                      <a:cubicBezTo>
                        <a:pt x="1804500" y="802112"/>
                        <a:pt x="1805123" y="815474"/>
                        <a:pt x="1797106" y="824160"/>
                      </a:cubicBezTo>
                      <a:lnTo>
                        <a:pt x="1797106" y="824160"/>
                      </a:lnTo>
                      <a:cubicBezTo>
                        <a:pt x="1792874" y="828614"/>
                        <a:pt x="1787351" y="830930"/>
                        <a:pt x="1781650" y="830930"/>
                      </a:cubicBezTo>
                      <a:lnTo>
                        <a:pt x="1781650" y="830930"/>
                      </a:lnTo>
                      <a:cubicBezTo>
                        <a:pt x="1776572" y="830930"/>
                        <a:pt x="1771272" y="829015"/>
                        <a:pt x="1767263" y="825185"/>
                      </a:cubicBezTo>
                      <a:close/>
                      <a:moveTo>
                        <a:pt x="211634" y="747102"/>
                      </a:moveTo>
                      <a:cubicBezTo>
                        <a:pt x="204641" y="737793"/>
                        <a:pt x="206334" y="724653"/>
                        <a:pt x="215643" y="717482"/>
                      </a:cubicBezTo>
                      <a:lnTo>
                        <a:pt x="215643" y="717482"/>
                      </a:lnTo>
                      <a:cubicBezTo>
                        <a:pt x="224952" y="710489"/>
                        <a:pt x="238270" y="712182"/>
                        <a:pt x="245263" y="721491"/>
                      </a:cubicBezTo>
                      <a:lnTo>
                        <a:pt x="245263" y="721491"/>
                      </a:lnTo>
                      <a:cubicBezTo>
                        <a:pt x="252479" y="730800"/>
                        <a:pt x="250564" y="744118"/>
                        <a:pt x="241255" y="751111"/>
                      </a:cubicBezTo>
                      <a:lnTo>
                        <a:pt x="241255" y="751111"/>
                      </a:lnTo>
                      <a:cubicBezTo>
                        <a:pt x="237469" y="754096"/>
                        <a:pt x="233014" y="755565"/>
                        <a:pt x="228560" y="755565"/>
                      </a:cubicBezTo>
                      <a:lnTo>
                        <a:pt x="228560" y="755565"/>
                      </a:lnTo>
                      <a:cubicBezTo>
                        <a:pt x="222013" y="755565"/>
                        <a:pt x="215866" y="752626"/>
                        <a:pt x="211634" y="747102"/>
                      </a:cubicBezTo>
                      <a:close/>
                      <a:moveTo>
                        <a:pt x="1849354" y="729107"/>
                      </a:moveTo>
                      <a:cubicBezTo>
                        <a:pt x="1839822" y="722114"/>
                        <a:pt x="1837728" y="709019"/>
                        <a:pt x="1844498" y="699487"/>
                      </a:cubicBezTo>
                      <a:lnTo>
                        <a:pt x="1844498" y="699487"/>
                      </a:lnTo>
                      <a:cubicBezTo>
                        <a:pt x="1851492" y="689955"/>
                        <a:pt x="1864587" y="687817"/>
                        <a:pt x="1874119" y="694810"/>
                      </a:cubicBezTo>
                      <a:lnTo>
                        <a:pt x="1874119" y="694810"/>
                      </a:lnTo>
                      <a:cubicBezTo>
                        <a:pt x="1883651" y="701581"/>
                        <a:pt x="1885744" y="714720"/>
                        <a:pt x="1878751" y="724252"/>
                      </a:cubicBezTo>
                      <a:lnTo>
                        <a:pt x="1878751" y="724252"/>
                      </a:lnTo>
                      <a:cubicBezTo>
                        <a:pt x="1874743" y="729954"/>
                        <a:pt x="1868150" y="733116"/>
                        <a:pt x="1861603" y="733116"/>
                      </a:cubicBezTo>
                      <a:lnTo>
                        <a:pt x="1861603" y="733116"/>
                      </a:lnTo>
                      <a:cubicBezTo>
                        <a:pt x="1857371" y="733116"/>
                        <a:pt x="1853140" y="731825"/>
                        <a:pt x="1849309" y="729107"/>
                      </a:cubicBezTo>
                      <a:close/>
                      <a:moveTo>
                        <a:pt x="139922" y="639801"/>
                      </a:moveTo>
                      <a:cubicBezTo>
                        <a:pt x="133998" y="629868"/>
                        <a:pt x="137383" y="616728"/>
                        <a:pt x="147538" y="611027"/>
                      </a:cubicBezTo>
                      <a:lnTo>
                        <a:pt x="147538" y="611027"/>
                      </a:lnTo>
                      <a:cubicBezTo>
                        <a:pt x="157694" y="605103"/>
                        <a:pt x="170611" y="608488"/>
                        <a:pt x="176535" y="618643"/>
                      </a:cubicBezTo>
                      <a:lnTo>
                        <a:pt x="176535" y="618643"/>
                      </a:lnTo>
                      <a:cubicBezTo>
                        <a:pt x="182459" y="628799"/>
                        <a:pt x="178851" y="641716"/>
                        <a:pt x="168919" y="647418"/>
                      </a:cubicBezTo>
                      <a:lnTo>
                        <a:pt x="168919" y="647418"/>
                      </a:lnTo>
                      <a:cubicBezTo>
                        <a:pt x="165533" y="649511"/>
                        <a:pt x="161925" y="650357"/>
                        <a:pt x="158318" y="650357"/>
                      </a:cubicBezTo>
                      <a:lnTo>
                        <a:pt x="158318" y="650357"/>
                      </a:lnTo>
                      <a:cubicBezTo>
                        <a:pt x="150924" y="650357"/>
                        <a:pt x="143930" y="646571"/>
                        <a:pt x="139922" y="639756"/>
                      </a:cubicBezTo>
                      <a:close/>
                      <a:moveTo>
                        <a:pt x="1918973" y="623498"/>
                      </a:moveTo>
                      <a:cubicBezTo>
                        <a:pt x="1908594" y="618020"/>
                        <a:pt x="1904808" y="605103"/>
                        <a:pt x="1910510" y="594947"/>
                      </a:cubicBezTo>
                      <a:lnTo>
                        <a:pt x="1910510" y="594947"/>
                      </a:lnTo>
                      <a:cubicBezTo>
                        <a:pt x="1916033" y="584569"/>
                        <a:pt x="1928906" y="580783"/>
                        <a:pt x="1939284" y="586484"/>
                      </a:cubicBezTo>
                      <a:lnTo>
                        <a:pt x="1939284" y="586484"/>
                      </a:lnTo>
                      <a:cubicBezTo>
                        <a:pt x="1949439" y="591963"/>
                        <a:pt x="1953225" y="604880"/>
                        <a:pt x="1947524" y="615036"/>
                      </a:cubicBezTo>
                      <a:lnTo>
                        <a:pt x="1947524" y="615036"/>
                      </a:lnTo>
                      <a:cubicBezTo>
                        <a:pt x="1943738" y="622207"/>
                        <a:pt x="1936522" y="626037"/>
                        <a:pt x="1928906" y="626037"/>
                      </a:cubicBezTo>
                      <a:lnTo>
                        <a:pt x="1928906" y="626037"/>
                      </a:lnTo>
                      <a:cubicBezTo>
                        <a:pt x="1925520" y="626037"/>
                        <a:pt x="1922135" y="625191"/>
                        <a:pt x="1918973" y="623498"/>
                      </a:cubicBezTo>
                      <a:close/>
                      <a:moveTo>
                        <a:pt x="82151" y="524482"/>
                      </a:moveTo>
                      <a:cubicBezTo>
                        <a:pt x="77518" y="513881"/>
                        <a:pt x="82596" y="501409"/>
                        <a:pt x="93375" y="496777"/>
                      </a:cubicBezTo>
                      <a:lnTo>
                        <a:pt x="93375" y="496777"/>
                      </a:lnTo>
                      <a:cubicBezTo>
                        <a:pt x="103976" y="492322"/>
                        <a:pt x="116448" y="497222"/>
                        <a:pt x="121080" y="508001"/>
                      </a:cubicBezTo>
                      <a:lnTo>
                        <a:pt x="121080" y="508001"/>
                      </a:lnTo>
                      <a:cubicBezTo>
                        <a:pt x="125535" y="518780"/>
                        <a:pt x="120635" y="531297"/>
                        <a:pt x="109856" y="535706"/>
                      </a:cubicBezTo>
                      <a:lnTo>
                        <a:pt x="109856" y="535706"/>
                      </a:lnTo>
                      <a:cubicBezTo>
                        <a:pt x="107094" y="536998"/>
                        <a:pt x="104377" y="537399"/>
                        <a:pt x="101616" y="537399"/>
                      </a:cubicBezTo>
                      <a:lnTo>
                        <a:pt x="101616" y="537399"/>
                      </a:lnTo>
                      <a:cubicBezTo>
                        <a:pt x="93375" y="537399"/>
                        <a:pt x="85536" y="532544"/>
                        <a:pt x="82151" y="524482"/>
                      </a:cubicBezTo>
                      <a:close/>
                      <a:moveTo>
                        <a:pt x="1974828" y="510095"/>
                      </a:moveTo>
                      <a:cubicBezTo>
                        <a:pt x="1964049" y="505863"/>
                        <a:pt x="1958526" y="493570"/>
                        <a:pt x="1962980" y="482790"/>
                      </a:cubicBezTo>
                      <a:lnTo>
                        <a:pt x="1962980" y="482790"/>
                      </a:lnTo>
                      <a:cubicBezTo>
                        <a:pt x="1967212" y="471789"/>
                        <a:pt x="1979505" y="466488"/>
                        <a:pt x="1990284" y="470720"/>
                      </a:cubicBezTo>
                      <a:lnTo>
                        <a:pt x="1990284" y="470720"/>
                      </a:lnTo>
                      <a:cubicBezTo>
                        <a:pt x="2001286" y="474951"/>
                        <a:pt x="2006587" y="487423"/>
                        <a:pt x="2002355" y="498246"/>
                      </a:cubicBezTo>
                      <a:lnTo>
                        <a:pt x="2002355" y="498246"/>
                      </a:lnTo>
                      <a:cubicBezTo>
                        <a:pt x="1998970" y="506487"/>
                        <a:pt x="1990908" y="511564"/>
                        <a:pt x="1982668" y="511564"/>
                      </a:cubicBezTo>
                      <a:lnTo>
                        <a:pt x="1982668" y="511564"/>
                      </a:lnTo>
                      <a:cubicBezTo>
                        <a:pt x="1979906" y="511564"/>
                        <a:pt x="1977367" y="511119"/>
                        <a:pt x="1974828" y="510095"/>
                      </a:cubicBezTo>
                      <a:close/>
                      <a:moveTo>
                        <a:pt x="38945" y="402793"/>
                      </a:moveTo>
                      <a:cubicBezTo>
                        <a:pt x="35783" y="391568"/>
                        <a:pt x="42330" y="379943"/>
                        <a:pt x="53555" y="376781"/>
                      </a:cubicBezTo>
                      <a:lnTo>
                        <a:pt x="53555" y="376781"/>
                      </a:lnTo>
                      <a:cubicBezTo>
                        <a:pt x="64779" y="373618"/>
                        <a:pt x="76628" y="379943"/>
                        <a:pt x="79790" y="391390"/>
                      </a:cubicBezTo>
                      <a:lnTo>
                        <a:pt x="79790" y="391390"/>
                      </a:lnTo>
                      <a:cubicBezTo>
                        <a:pt x="82952" y="402615"/>
                        <a:pt x="76405" y="414240"/>
                        <a:pt x="65180" y="417403"/>
                      </a:cubicBezTo>
                      <a:lnTo>
                        <a:pt x="65180" y="417403"/>
                      </a:lnTo>
                      <a:cubicBezTo>
                        <a:pt x="63265" y="418026"/>
                        <a:pt x="61350" y="418249"/>
                        <a:pt x="59479" y="418249"/>
                      </a:cubicBezTo>
                      <a:lnTo>
                        <a:pt x="59479" y="418249"/>
                      </a:lnTo>
                      <a:cubicBezTo>
                        <a:pt x="50170" y="418249"/>
                        <a:pt x="41707" y="412102"/>
                        <a:pt x="38945" y="402793"/>
                      </a:cubicBezTo>
                      <a:close/>
                      <a:moveTo>
                        <a:pt x="2016074" y="390722"/>
                      </a:moveTo>
                      <a:cubicBezTo>
                        <a:pt x="2004850" y="387738"/>
                        <a:pt x="1997857" y="376335"/>
                        <a:pt x="2000841" y="364888"/>
                      </a:cubicBezTo>
                      <a:lnTo>
                        <a:pt x="2000841" y="364888"/>
                      </a:lnTo>
                      <a:cubicBezTo>
                        <a:pt x="2003825" y="353663"/>
                        <a:pt x="2015228" y="346670"/>
                        <a:pt x="2026675" y="349655"/>
                      </a:cubicBezTo>
                      <a:lnTo>
                        <a:pt x="2026675" y="349655"/>
                      </a:lnTo>
                      <a:cubicBezTo>
                        <a:pt x="2037900" y="352416"/>
                        <a:pt x="2044670" y="364041"/>
                        <a:pt x="2041909" y="375266"/>
                      </a:cubicBezTo>
                      <a:lnTo>
                        <a:pt x="2041909" y="375266"/>
                      </a:lnTo>
                      <a:cubicBezTo>
                        <a:pt x="2039370" y="385021"/>
                        <a:pt x="2030907" y="391346"/>
                        <a:pt x="2021375" y="391346"/>
                      </a:cubicBezTo>
                      <a:lnTo>
                        <a:pt x="2021375" y="391346"/>
                      </a:lnTo>
                      <a:cubicBezTo>
                        <a:pt x="2019682" y="391346"/>
                        <a:pt x="2017990" y="391123"/>
                        <a:pt x="2016074" y="390722"/>
                      </a:cubicBezTo>
                      <a:close/>
                      <a:moveTo>
                        <a:pt x="11463" y="276650"/>
                      </a:moveTo>
                      <a:cubicBezTo>
                        <a:pt x="9770" y="265203"/>
                        <a:pt x="17788" y="254424"/>
                        <a:pt x="29235" y="252508"/>
                      </a:cubicBezTo>
                      <a:lnTo>
                        <a:pt x="29235" y="252508"/>
                      </a:lnTo>
                      <a:cubicBezTo>
                        <a:pt x="40860" y="250816"/>
                        <a:pt x="51684" y="258655"/>
                        <a:pt x="53377" y="270281"/>
                      </a:cubicBezTo>
                      <a:lnTo>
                        <a:pt x="53377" y="270281"/>
                      </a:lnTo>
                      <a:cubicBezTo>
                        <a:pt x="55292" y="281906"/>
                        <a:pt x="47230" y="292730"/>
                        <a:pt x="35827" y="294422"/>
                      </a:cubicBezTo>
                      <a:lnTo>
                        <a:pt x="35827" y="294422"/>
                      </a:lnTo>
                      <a:cubicBezTo>
                        <a:pt x="34535" y="294645"/>
                        <a:pt x="33511" y="294645"/>
                        <a:pt x="32442" y="294645"/>
                      </a:cubicBezTo>
                      <a:lnTo>
                        <a:pt x="32442" y="294645"/>
                      </a:lnTo>
                      <a:cubicBezTo>
                        <a:pt x="22286" y="294645"/>
                        <a:pt x="13200" y="287251"/>
                        <a:pt x="11507" y="276650"/>
                      </a:cubicBezTo>
                      <a:close/>
                      <a:moveTo>
                        <a:pt x="2042131" y="266940"/>
                      </a:moveTo>
                      <a:cubicBezTo>
                        <a:pt x="2030684" y="265470"/>
                        <a:pt x="2022444" y="254869"/>
                        <a:pt x="2023914" y="243244"/>
                      </a:cubicBezTo>
                      <a:lnTo>
                        <a:pt x="2023914" y="243244"/>
                      </a:lnTo>
                      <a:cubicBezTo>
                        <a:pt x="2025205" y="231796"/>
                        <a:pt x="2035762" y="223556"/>
                        <a:pt x="2047387" y="225026"/>
                      </a:cubicBezTo>
                      <a:lnTo>
                        <a:pt x="2047387" y="225026"/>
                      </a:lnTo>
                      <a:cubicBezTo>
                        <a:pt x="2059013" y="226318"/>
                        <a:pt x="2067298" y="236874"/>
                        <a:pt x="2065783" y="248500"/>
                      </a:cubicBezTo>
                      <a:lnTo>
                        <a:pt x="2065783" y="248500"/>
                      </a:lnTo>
                      <a:cubicBezTo>
                        <a:pt x="2064491" y="259279"/>
                        <a:pt x="2055182" y="267118"/>
                        <a:pt x="2044848" y="267118"/>
                      </a:cubicBezTo>
                      <a:lnTo>
                        <a:pt x="2044848" y="267118"/>
                      </a:lnTo>
                      <a:cubicBezTo>
                        <a:pt x="2044002" y="267118"/>
                        <a:pt x="2043156" y="267118"/>
                        <a:pt x="2042087" y="266895"/>
                      </a:cubicBezTo>
                      <a:close/>
                      <a:moveTo>
                        <a:pt x="15" y="148236"/>
                      </a:moveTo>
                      <a:cubicBezTo>
                        <a:pt x="-430" y="136610"/>
                        <a:pt x="8879" y="126855"/>
                        <a:pt x="20549" y="126455"/>
                      </a:cubicBezTo>
                      <a:lnTo>
                        <a:pt x="20549" y="126455"/>
                      </a:lnTo>
                      <a:cubicBezTo>
                        <a:pt x="32175" y="126009"/>
                        <a:pt x="41929" y="135363"/>
                        <a:pt x="42330" y="146988"/>
                      </a:cubicBezTo>
                      <a:lnTo>
                        <a:pt x="42330" y="146988"/>
                      </a:lnTo>
                      <a:cubicBezTo>
                        <a:pt x="42553" y="158837"/>
                        <a:pt x="33466" y="168369"/>
                        <a:pt x="21796" y="168769"/>
                      </a:cubicBezTo>
                      <a:lnTo>
                        <a:pt x="21173" y="168769"/>
                      </a:lnTo>
                      <a:cubicBezTo>
                        <a:pt x="9725" y="168769"/>
                        <a:pt x="238" y="159683"/>
                        <a:pt x="15" y="148236"/>
                      </a:cubicBezTo>
                      <a:close/>
                      <a:moveTo>
                        <a:pt x="23311" y="42404"/>
                      </a:moveTo>
                      <a:cubicBezTo>
                        <a:pt x="11685" y="41112"/>
                        <a:pt x="3222" y="30957"/>
                        <a:pt x="4247" y="19331"/>
                      </a:cubicBezTo>
                      <a:lnTo>
                        <a:pt x="4247" y="19331"/>
                      </a:lnTo>
                      <a:cubicBezTo>
                        <a:pt x="5316" y="7706"/>
                        <a:pt x="15694" y="-980"/>
                        <a:pt x="27320" y="89"/>
                      </a:cubicBezTo>
                      <a:lnTo>
                        <a:pt x="27320" y="89"/>
                      </a:lnTo>
                      <a:cubicBezTo>
                        <a:pt x="38945" y="1381"/>
                        <a:pt x="47408" y="11536"/>
                        <a:pt x="46384" y="23162"/>
                      </a:cubicBezTo>
                      <a:lnTo>
                        <a:pt x="46384" y="23162"/>
                      </a:lnTo>
                      <a:cubicBezTo>
                        <a:pt x="45315" y="34164"/>
                        <a:pt x="36228" y="42404"/>
                        <a:pt x="25449" y="42404"/>
                      </a:cubicBezTo>
                      <a:lnTo>
                        <a:pt x="23311" y="42404"/>
                      </a:lnTo>
                      <a:close/>
                    </a:path>
                  </a:pathLst>
                </a:custGeom>
                <a:solidFill>
                  <a:srgbClr val="FFFFFF"/>
                </a:solidFill>
                <a:ln w="0" cap="flat">
                  <a:noFill/>
                  <a:prstDash val="solid"/>
                  <a:miter/>
                </a:ln>
              </p:spPr>
              <p:txBody>
                <a:bodyPr rtlCol="0" anchor="ctr"/>
                <a:lstStyle/>
                <a:p>
                  <a:endParaRPr lang="en-US" noProof="0"/>
                </a:p>
              </p:txBody>
            </p:sp>
            <p:sp>
              <p:nvSpPr>
                <p:cNvPr id="4137" name="Freeform: Shape 4136">
                  <a:extLst>
                    <a:ext uri="{FF2B5EF4-FFF2-40B4-BE49-F238E27FC236}">
                      <a16:creationId xmlns:a16="http://schemas.microsoft.com/office/drawing/2014/main" id="{5D713137-12BE-B7EE-C68E-DD2447CF7227}"/>
                    </a:ext>
                  </a:extLst>
                </p:cNvPr>
                <p:cNvSpPr/>
                <p:nvPr/>
              </p:nvSpPr>
              <p:spPr>
                <a:xfrm>
                  <a:off x="962539" y="2844268"/>
                  <a:ext cx="159145" cy="159145"/>
                </a:xfrm>
                <a:custGeom>
                  <a:avLst/>
                  <a:gdLst>
                    <a:gd name="connsiteX0" fmla="*/ 2270 w 159145"/>
                    <a:gd name="connsiteY0" fmla="*/ 60754 h 159145"/>
                    <a:gd name="connsiteX1" fmla="*/ 98392 w 159145"/>
                    <a:gd name="connsiteY1" fmla="*/ 2270 h 159145"/>
                    <a:gd name="connsiteX2" fmla="*/ 156875 w 159145"/>
                    <a:gd name="connsiteY2" fmla="*/ 98392 h 159145"/>
                    <a:gd name="connsiteX3" fmla="*/ 60754 w 159145"/>
                    <a:gd name="connsiteY3" fmla="*/ 156875 h 159145"/>
                    <a:gd name="connsiteX4" fmla="*/ 2270 w 159145"/>
                    <a:gd name="connsiteY4" fmla="*/ 60754 h 15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5" h="159145">
                      <a:moveTo>
                        <a:pt x="2270" y="60754"/>
                      </a:moveTo>
                      <a:cubicBezTo>
                        <a:pt x="12693" y="18082"/>
                        <a:pt x="55720" y="-8108"/>
                        <a:pt x="98392" y="2270"/>
                      </a:cubicBezTo>
                      <a:cubicBezTo>
                        <a:pt x="141063" y="12693"/>
                        <a:pt x="167254" y="55720"/>
                        <a:pt x="156875" y="98392"/>
                      </a:cubicBezTo>
                      <a:cubicBezTo>
                        <a:pt x="146452" y="141063"/>
                        <a:pt x="103425" y="167254"/>
                        <a:pt x="60754" y="156875"/>
                      </a:cubicBezTo>
                      <a:cubicBezTo>
                        <a:pt x="18082" y="146452"/>
                        <a:pt x="-8108" y="103425"/>
                        <a:pt x="2270" y="60754"/>
                      </a:cubicBezTo>
                      <a:close/>
                    </a:path>
                  </a:pathLst>
                </a:custGeom>
                <a:solidFill>
                  <a:srgbClr val="FFFFFF"/>
                </a:solidFill>
                <a:ln w="0" cap="flat">
                  <a:noFill/>
                  <a:prstDash val="solid"/>
                  <a:miter/>
                </a:ln>
              </p:spPr>
              <p:txBody>
                <a:bodyPr rtlCol="0" anchor="ctr"/>
                <a:lstStyle/>
                <a:p>
                  <a:endParaRPr lang="en-US" noProof="0"/>
                </a:p>
              </p:txBody>
            </p:sp>
          </p:grpSp>
          <p:sp>
            <p:nvSpPr>
              <p:cNvPr id="4138" name="Freeform: Shape 4137">
                <a:extLst>
                  <a:ext uri="{FF2B5EF4-FFF2-40B4-BE49-F238E27FC236}">
                    <a16:creationId xmlns:a16="http://schemas.microsoft.com/office/drawing/2014/main" id="{53FC0827-0B07-6E69-61B1-946C8D5AB1E3}"/>
                  </a:ext>
                </a:extLst>
              </p:cNvPr>
              <p:cNvSpPr/>
              <p:nvPr/>
            </p:nvSpPr>
            <p:spPr>
              <a:xfrm>
                <a:off x="11071518" y="2844268"/>
                <a:ext cx="159145" cy="159145"/>
              </a:xfrm>
              <a:custGeom>
                <a:avLst/>
                <a:gdLst>
                  <a:gd name="connsiteX0" fmla="*/ 156875 w 159145"/>
                  <a:gd name="connsiteY0" fmla="*/ 60754 h 159145"/>
                  <a:gd name="connsiteX1" fmla="*/ 60753 w 159145"/>
                  <a:gd name="connsiteY1" fmla="*/ 2270 h 159145"/>
                  <a:gd name="connsiteX2" fmla="*/ 2270 w 159145"/>
                  <a:gd name="connsiteY2" fmla="*/ 98392 h 159145"/>
                  <a:gd name="connsiteX3" fmla="*/ 98391 w 159145"/>
                  <a:gd name="connsiteY3" fmla="*/ 156875 h 159145"/>
                  <a:gd name="connsiteX4" fmla="*/ 156875 w 159145"/>
                  <a:gd name="connsiteY4" fmla="*/ 60754 h 15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5" h="159145">
                    <a:moveTo>
                      <a:pt x="156875" y="60754"/>
                    </a:moveTo>
                    <a:cubicBezTo>
                      <a:pt x="146452" y="18082"/>
                      <a:pt x="103425" y="-8108"/>
                      <a:pt x="60753" y="2270"/>
                    </a:cubicBezTo>
                    <a:cubicBezTo>
                      <a:pt x="18083" y="12693"/>
                      <a:pt x="-8108" y="55720"/>
                      <a:pt x="2270" y="98392"/>
                    </a:cubicBezTo>
                    <a:cubicBezTo>
                      <a:pt x="12692" y="141063"/>
                      <a:pt x="55721" y="167254"/>
                      <a:pt x="98391" y="156875"/>
                    </a:cubicBezTo>
                    <a:cubicBezTo>
                      <a:pt x="141063" y="146452"/>
                      <a:pt x="167254" y="103425"/>
                      <a:pt x="156875" y="60754"/>
                    </a:cubicBezTo>
                    <a:close/>
                  </a:path>
                </a:pathLst>
              </a:custGeom>
              <a:solidFill>
                <a:srgbClr val="FFFFFF"/>
              </a:solidFill>
              <a:ln w="0" cap="flat">
                <a:noFill/>
                <a:prstDash val="solid"/>
                <a:miter/>
              </a:ln>
            </p:spPr>
            <p:txBody>
              <a:bodyPr rtlCol="0" anchor="ctr"/>
              <a:lstStyle/>
              <a:p>
                <a:endParaRPr lang="en-US" noProof="0"/>
              </a:p>
            </p:txBody>
          </p:sp>
        </p:grpSp>
        <p:pic>
          <p:nvPicPr>
            <p:cNvPr id="4146" name="Graphic 4145">
              <a:extLst>
                <a:ext uri="{FF2B5EF4-FFF2-40B4-BE49-F238E27FC236}">
                  <a16:creationId xmlns:a16="http://schemas.microsoft.com/office/drawing/2014/main" id="{A5F9B91B-4FFD-B9DD-0894-3D7A3B8FDB6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188464" y="2674289"/>
              <a:ext cx="929994" cy="929994"/>
            </a:xfrm>
            <a:prstGeom prst="rect">
              <a:avLst/>
            </a:prstGeom>
          </p:spPr>
        </p:pic>
        <p:pic>
          <p:nvPicPr>
            <p:cNvPr id="4147" name="Graphic 4146">
              <a:extLst>
                <a:ext uri="{FF2B5EF4-FFF2-40B4-BE49-F238E27FC236}">
                  <a16:creationId xmlns:a16="http://schemas.microsoft.com/office/drawing/2014/main" id="{1B64A30D-6262-9DF2-E429-2D4B84C2AA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61610" y="2674289"/>
              <a:ext cx="929994" cy="929994"/>
            </a:xfrm>
            <a:prstGeom prst="rect">
              <a:avLst/>
            </a:prstGeom>
          </p:spPr>
        </p:pic>
        <p:pic>
          <p:nvPicPr>
            <p:cNvPr id="4148" name="Graphic 4147">
              <a:extLst>
                <a:ext uri="{FF2B5EF4-FFF2-40B4-BE49-F238E27FC236}">
                  <a16:creationId xmlns:a16="http://schemas.microsoft.com/office/drawing/2014/main" id="{6C53E220-AD6B-76CD-888B-11AC2FCD272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635910" y="2674289"/>
              <a:ext cx="929994" cy="929994"/>
            </a:xfrm>
            <a:prstGeom prst="rect">
              <a:avLst/>
            </a:prstGeom>
          </p:spPr>
        </p:pic>
      </p:grpSp>
    </p:spTree>
    <p:custDataLst>
      <p:tags r:id="rId1"/>
    </p:custDataLst>
    <p:extLst>
      <p:ext uri="{BB962C8B-B14F-4D97-AF65-F5344CB8AC3E}">
        <p14:creationId xmlns:p14="http://schemas.microsoft.com/office/powerpoint/2010/main" val="384294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4A447-35D1-78D6-C68C-BEF997499FB9}"/>
            </a:ext>
          </a:extLst>
        </p:cNvPr>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81646C91-844D-99FC-06D4-8A36748DD3C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6678" r="14062"/>
          <a:stretch>
            <a:fillRect/>
          </a:stretch>
        </p:blipFill>
        <p:spPr>
          <a:xfrm>
            <a:off x="6096000" y="1"/>
            <a:ext cx="6095999" cy="6858000"/>
          </a:xfrm>
          <a:prstGeom prst="rect">
            <a:avLst/>
          </a:prstGeom>
          <a:blipFill dpi="0" rotWithShape="1">
            <a:blip r:embed="rId6"/>
            <a:srcRect/>
            <a:stretch>
              <a:fillRect/>
            </a:stretch>
          </a:blipFill>
        </p:spPr>
      </p:pic>
      <p:sp>
        <p:nvSpPr>
          <p:cNvPr id="3" name="Title 2">
            <a:extLst>
              <a:ext uri="{FF2B5EF4-FFF2-40B4-BE49-F238E27FC236}">
                <a16:creationId xmlns:a16="http://schemas.microsoft.com/office/drawing/2014/main" id="{3D32E510-CAEF-C7E0-A369-DEEFA8DBBD08}"/>
              </a:ext>
            </a:extLst>
          </p:cNvPr>
          <p:cNvSpPr txBox="1">
            <a:spLocks/>
          </p:cNvSpPr>
          <p:nvPr/>
        </p:nvSpPr>
        <p:spPr>
          <a:xfrm>
            <a:off x="514438" y="2081233"/>
            <a:ext cx="4838612" cy="2695534"/>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rPr>
              <a:t>Lesson 6: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rPr>
              <a:t>Key takeaways and next steps</a:t>
            </a:r>
          </a:p>
        </p:txBody>
      </p:sp>
      <p:grpSp>
        <p:nvGrpSpPr>
          <p:cNvPr id="8" name="Group 7">
            <a:extLst>
              <a:ext uri="{FF2B5EF4-FFF2-40B4-BE49-F238E27FC236}">
                <a16:creationId xmlns:a16="http://schemas.microsoft.com/office/drawing/2014/main" id="{B8AA6E42-7BD6-83EA-49BB-8498CE850650}"/>
              </a:ext>
            </a:extLst>
          </p:cNvPr>
          <p:cNvGrpSpPr/>
          <p:nvPr/>
        </p:nvGrpSpPr>
        <p:grpSpPr>
          <a:xfrm>
            <a:off x="10147579" y="6247484"/>
            <a:ext cx="1776496" cy="469275"/>
            <a:chOff x="767605" y="510363"/>
            <a:chExt cx="1776496" cy="469275"/>
          </a:xfrm>
        </p:grpSpPr>
        <p:sp>
          <p:nvSpPr>
            <p:cNvPr id="9" name="TextBox 8">
              <a:extLst>
                <a:ext uri="{FF2B5EF4-FFF2-40B4-BE49-F238E27FC236}">
                  <a16:creationId xmlns:a16="http://schemas.microsoft.com/office/drawing/2014/main" id="{4D6676A8-3A4C-DB70-9B23-0BDA430E7F1C}"/>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ABC Business</a:t>
              </a:r>
            </a:p>
          </p:txBody>
        </p:sp>
        <p:pic>
          <p:nvPicPr>
            <p:cNvPr id="10" name="Graphic 9">
              <a:extLst>
                <a:ext uri="{FF2B5EF4-FFF2-40B4-BE49-F238E27FC236}">
                  <a16:creationId xmlns:a16="http://schemas.microsoft.com/office/drawing/2014/main" id="{62FDCD5B-56CF-AFB5-4DE4-158AD9ABBD1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3593032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E5C3-1FA3-3B7E-3B1A-23CA1F48B617}"/>
            </a:ext>
          </a:extLst>
        </p:cNvPr>
        <p:cNvGrpSpPr/>
        <p:nvPr/>
      </p:nvGrpSpPr>
      <p:grpSpPr>
        <a:xfrm>
          <a:off x="0" y="0"/>
          <a:ext cx="0" cy="0"/>
          <a:chOff x="0" y="0"/>
          <a:chExt cx="0" cy="0"/>
        </a:xfrm>
      </p:grpSpPr>
      <p:sp>
        <p:nvSpPr>
          <p:cNvPr id="22" name="Right Bracket 21">
            <a:extLst>
              <a:ext uri="{FF2B5EF4-FFF2-40B4-BE49-F238E27FC236}">
                <a16:creationId xmlns:a16="http://schemas.microsoft.com/office/drawing/2014/main" id="{B4DF351D-D476-A665-A1F5-8B3D7F4F00C4}"/>
              </a:ext>
            </a:extLst>
          </p:cNvPr>
          <p:cNvSpPr/>
          <p:nvPr/>
        </p:nvSpPr>
        <p:spPr>
          <a:xfrm>
            <a:off x="6528579" y="2118360"/>
            <a:ext cx="212324" cy="2621280"/>
          </a:xfrm>
          <a:prstGeom prst="rightBracket">
            <a:avLst>
              <a:gd name="adj" fmla="val 112865"/>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itle 1">
            <a:extLst>
              <a:ext uri="{FF2B5EF4-FFF2-40B4-BE49-F238E27FC236}">
                <a16:creationId xmlns:a16="http://schemas.microsoft.com/office/drawing/2014/main" id="{1664A7FB-8F43-D168-8F95-C0A1FAD36464}"/>
              </a:ext>
            </a:extLst>
          </p:cNvPr>
          <p:cNvSpPr txBox="1">
            <a:spLocks/>
          </p:cNvSpPr>
          <p:nvPr/>
        </p:nvSpPr>
        <p:spPr>
          <a:xfrm>
            <a:off x="246114" y="-223200"/>
            <a:ext cx="11138699" cy="38016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endParaRPr>
          </a:p>
        </p:txBody>
      </p:sp>
      <p:sp>
        <p:nvSpPr>
          <p:cNvPr id="4" name="Title 3">
            <a:extLst>
              <a:ext uri="{FF2B5EF4-FFF2-40B4-BE49-F238E27FC236}">
                <a16:creationId xmlns:a16="http://schemas.microsoft.com/office/drawing/2014/main" id="{287FB91F-AF27-4B9F-D29F-100289226CBB}"/>
              </a:ext>
            </a:extLst>
          </p:cNvPr>
          <p:cNvSpPr>
            <a:spLocks noGrp="1"/>
          </p:cNvSpPr>
          <p:nvPr>
            <p:ph type="title"/>
          </p:nvPr>
        </p:nvSpPr>
        <p:spPr/>
        <p:txBody>
          <a:bodyPr>
            <a:normAutofit/>
          </a:bodyPr>
          <a:lstStyle/>
          <a:p>
            <a:r>
              <a:rPr lang="en-IN" dirty="0"/>
              <a:t>Key takeaways</a:t>
            </a:r>
          </a:p>
        </p:txBody>
      </p:sp>
      <p:sp>
        <p:nvSpPr>
          <p:cNvPr id="5" name="Rectangle: Top Corners Rounded 4">
            <a:extLst>
              <a:ext uri="{FF2B5EF4-FFF2-40B4-BE49-F238E27FC236}">
                <a16:creationId xmlns:a16="http://schemas.microsoft.com/office/drawing/2014/main" id="{1EE5B5F0-BCA8-CD72-E417-04F9E1ADC79A}"/>
              </a:ext>
            </a:extLst>
          </p:cNvPr>
          <p:cNvSpPr>
            <a:spLocks noGrp="1" noRot="1" noMove="1" noResize="1" noEditPoints="1" noAdjustHandles="1" noChangeArrowheads="1" noChangeShapeType="1"/>
          </p:cNvSpPr>
          <p:nvPr/>
        </p:nvSpPr>
        <p:spPr>
          <a:xfrm rot="5400000">
            <a:off x="1987924" y="262677"/>
            <a:ext cx="2322888" cy="6298735"/>
          </a:xfrm>
          <a:prstGeom prst="round2SameRect">
            <a:avLst>
              <a:gd name="adj1" fmla="val 1001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4" name="Picture 13">
            <a:extLst>
              <a:ext uri="{FF2B5EF4-FFF2-40B4-BE49-F238E27FC236}">
                <a16:creationId xmlns:a16="http://schemas.microsoft.com/office/drawing/2014/main" id="{00B16F73-E622-50BB-17D9-FF68ECE07B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94" t="7534" r="4965" b="9836"/>
          <a:stretch>
            <a:fillRect/>
          </a:stretch>
        </p:blipFill>
        <p:spPr bwMode="auto">
          <a:xfrm>
            <a:off x="3893742" y="2386569"/>
            <a:ext cx="2288772" cy="2084863"/>
          </a:xfrm>
          <a:custGeom>
            <a:avLst/>
            <a:gdLst>
              <a:gd name="csX0" fmla="*/ 187471 w 2288772"/>
              <a:gd name="csY0" fmla="*/ 0 h 2084863"/>
              <a:gd name="csX1" fmla="*/ 2101301 w 2288772"/>
              <a:gd name="csY1" fmla="*/ 0 h 2084863"/>
              <a:gd name="csX2" fmla="*/ 2288772 w 2288772"/>
              <a:gd name="csY2" fmla="*/ 187471 h 2084863"/>
              <a:gd name="csX3" fmla="*/ 2288772 w 2288772"/>
              <a:gd name="csY3" fmla="*/ 1897392 h 2084863"/>
              <a:gd name="csX4" fmla="*/ 2101301 w 2288772"/>
              <a:gd name="csY4" fmla="*/ 2084863 h 2084863"/>
              <a:gd name="csX5" fmla="*/ 187471 w 2288772"/>
              <a:gd name="csY5" fmla="*/ 2084863 h 2084863"/>
              <a:gd name="csX6" fmla="*/ 0 w 2288772"/>
              <a:gd name="csY6" fmla="*/ 1897392 h 2084863"/>
              <a:gd name="csX7" fmla="*/ 0 w 2288772"/>
              <a:gd name="csY7" fmla="*/ 187471 h 2084863"/>
              <a:gd name="csX8" fmla="*/ 187471 w 2288772"/>
              <a:gd name="csY8" fmla="*/ 0 h 20848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288772" h="2084863">
                <a:moveTo>
                  <a:pt x="187471" y="0"/>
                </a:moveTo>
                <a:lnTo>
                  <a:pt x="2101301" y="0"/>
                </a:lnTo>
                <a:cubicBezTo>
                  <a:pt x="2204838" y="0"/>
                  <a:pt x="2288772" y="83934"/>
                  <a:pt x="2288772" y="187471"/>
                </a:cubicBezTo>
                <a:lnTo>
                  <a:pt x="2288772" y="1897392"/>
                </a:lnTo>
                <a:cubicBezTo>
                  <a:pt x="2288772" y="2000929"/>
                  <a:pt x="2204838" y="2084863"/>
                  <a:pt x="2101301" y="2084863"/>
                </a:cubicBezTo>
                <a:lnTo>
                  <a:pt x="187471" y="2084863"/>
                </a:lnTo>
                <a:cubicBezTo>
                  <a:pt x="83934" y="2084863"/>
                  <a:pt x="0" y="2000929"/>
                  <a:pt x="0" y="1897392"/>
                </a:cubicBezTo>
                <a:lnTo>
                  <a:pt x="0" y="187471"/>
                </a:lnTo>
                <a:cubicBezTo>
                  <a:pt x="0" y="83934"/>
                  <a:pt x="83934" y="0"/>
                  <a:pt x="187471" y="0"/>
                </a:cubicBezTo>
                <a:close/>
              </a:path>
            </a:pathLst>
          </a:custGeom>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708790D-A92F-8604-551A-E0E9D54F3800}"/>
              </a:ext>
            </a:extLst>
          </p:cNvPr>
          <p:cNvSpPr txBox="1"/>
          <p:nvPr/>
        </p:nvSpPr>
        <p:spPr>
          <a:xfrm>
            <a:off x="265273" y="3030445"/>
            <a:ext cx="3447009" cy="707886"/>
          </a:xfrm>
          <a:prstGeom prst="rect">
            <a:avLst/>
          </a:prstGeom>
          <a:noFill/>
        </p:spPr>
        <p:txBody>
          <a:bodyPr wrap="square">
            <a:spAutoFit/>
          </a:bodyPr>
          <a:lstStyle/>
          <a:p>
            <a:pPr algn="ctr"/>
            <a:r>
              <a:rPr lang="en-US" sz="2000" kern="100" noProof="0" dirty="0">
                <a:solidFill>
                  <a:srgbClr val="009FDB"/>
                </a:solidFill>
                <a:latin typeface="ATT Aleck Sans Medium" panose="020B0603020203020204" pitchFamily="34" charset="0"/>
                <a:ea typeface="Calibri" panose="020F0502020204030204" pitchFamily="34" charset="0"/>
                <a:cs typeface="ATT Aleck Sans Medium" panose="020B0603020203020204" pitchFamily="34" charset="0"/>
              </a:rPr>
              <a:t>The key takeaways from the session are:</a:t>
            </a:r>
          </a:p>
        </p:txBody>
      </p:sp>
      <p:grpSp>
        <p:nvGrpSpPr>
          <p:cNvPr id="20" name="Group 19">
            <a:extLst>
              <a:ext uri="{FF2B5EF4-FFF2-40B4-BE49-F238E27FC236}">
                <a16:creationId xmlns:a16="http://schemas.microsoft.com/office/drawing/2014/main" id="{DAB74595-C604-8C80-26B5-9C1E17DFB61F}"/>
              </a:ext>
            </a:extLst>
          </p:cNvPr>
          <p:cNvGrpSpPr/>
          <p:nvPr/>
        </p:nvGrpSpPr>
        <p:grpSpPr>
          <a:xfrm>
            <a:off x="7073242" y="4249326"/>
            <a:ext cx="5008516" cy="801529"/>
            <a:chOff x="7159599" y="4287426"/>
            <a:chExt cx="5008516" cy="801529"/>
          </a:xfrm>
        </p:grpSpPr>
        <p:sp>
          <p:nvSpPr>
            <p:cNvPr id="31" name="TextBox 30">
              <a:extLst>
                <a:ext uri="{FF2B5EF4-FFF2-40B4-BE49-F238E27FC236}">
                  <a16:creationId xmlns:a16="http://schemas.microsoft.com/office/drawing/2014/main" id="{F25359CA-7148-BD35-75B0-433138572BB0}"/>
                </a:ext>
              </a:extLst>
            </p:cNvPr>
            <p:cNvSpPr txBox="1"/>
            <p:nvPr/>
          </p:nvSpPr>
          <p:spPr>
            <a:xfrm>
              <a:off x="8075554" y="4414415"/>
              <a:ext cx="4092561" cy="646331"/>
            </a:xfrm>
            <a:prstGeom prst="rect">
              <a:avLst/>
            </a:prstGeom>
            <a:noFill/>
          </p:spPr>
          <p:txBody>
            <a:bodyPr wrap="square">
              <a:spAutoFit/>
            </a:bodyPr>
            <a:lstStyle/>
            <a:p>
              <a:r>
                <a:rPr lang="en-US" kern="100" dirty="0">
                  <a:solidFill>
                    <a:schemeClr val="bg1"/>
                  </a:solidFill>
                  <a:latin typeface="ATT Aleck Sans" panose="020B0503020203020204" pitchFamily="34" charset="0"/>
                  <a:ea typeface="Calibri" panose="020F0502020204030204" pitchFamily="34" charset="0"/>
                  <a:cs typeface="ATT Aleck Sans" panose="020B0503020203020204" pitchFamily="34" charset="0"/>
                </a:rPr>
                <a:t>Salesforce ensures visibility and forecasting accuracy.</a:t>
              </a:r>
            </a:p>
          </p:txBody>
        </p:sp>
        <p:grpSp>
          <p:nvGrpSpPr>
            <p:cNvPr id="16" name="Group 15">
              <a:extLst>
                <a:ext uri="{FF2B5EF4-FFF2-40B4-BE49-F238E27FC236}">
                  <a16:creationId xmlns:a16="http://schemas.microsoft.com/office/drawing/2014/main" id="{09FD2C15-BE07-BFE1-8939-DBC05A51A1EE}"/>
                </a:ext>
              </a:extLst>
            </p:cNvPr>
            <p:cNvGrpSpPr/>
            <p:nvPr/>
          </p:nvGrpSpPr>
          <p:grpSpPr>
            <a:xfrm>
              <a:off x="7159599" y="4287426"/>
              <a:ext cx="810234" cy="801529"/>
              <a:chOff x="6830787" y="4296768"/>
              <a:chExt cx="810234" cy="801529"/>
            </a:xfrm>
          </p:grpSpPr>
          <p:grpSp>
            <p:nvGrpSpPr>
              <p:cNvPr id="10" name="Group 9">
                <a:extLst>
                  <a:ext uri="{FF2B5EF4-FFF2-40B4-BE49-F238E27FC236}">
                    <a16:creationId xmlns:a16="http://schemas.microsoft.com/office/drawing/2014/main" id="{447351C7-2DE2-F74F-A1F6-40F4DD92354F}"/>
                  </a:ext>
                </a:extLst>
              </p:cNvPr>
              <p:cNvGrpSpPr/>
              <p:nvPr/>
            </p:nvGrpSpPr>
            <p:grpSpPr>
              <a:xfrm flipV="1">
                <a:off x="6830787" y="4296768"/>
                <a:ext cx="810234" cy="801529"/>
                <a:chOff x="6931683" y="1771564"/>
                <a:chExt cx="810234" cy="801529"/>
              </a:xfrm>
            </p:grpSpPr>
            <p:sp>
              <p:nvSpPr>
                <p:cNvPr id="11" name="Rectangle: Rounded Corners 10">
                  <a:extLst>
                    <a:ext uri="{FF2B5EF4-FFF2-40B4-BE49-F238E27FC236}">
                      <a16:creationId xmlns:a16="http://schemas.microsoft.com/office/drawing/2014/main" id="{43C1EC30-FBEA-80EE-80E4-0B5CE8D9EC12}"/>
                    </a:ext>
                  </a:extLst>
                </p:cNvPr>
                <p:cNvSpPr/>
                <p:nvPr/>
              </p:nvSpPr>
              <p:spPr>
                <a:xfrm>
                  <a:off x="7020485" y="177156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3E05CDA2-352F-CE32-F5BD-40A76C5775FE}"/>
                    </a:ext>
                  </a:extLst>
                </p:cNvPr>
                <p:cNvSpPr/>
                <p:nvPr/>
              </p:nvSpPr>
              <p:spPr>
                <a:xfrm rot="13819830">
                  <a:off x="6919684" y="2411109"/>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9" name="Graphic 78">
                <a:extLst>
                  <a:ext uri="{FF2B5EF4-FFF2-40B4-BE49-F238E27FC236}">
                    <a16:creationId xmlns:a16="http://schemas.microsoft.com/office/drawing/2014/main" id="{E2C105E5-EA85-EAB7-9BB6-E8FA3AA3C772}"/>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6959831" y="4407952"/>
                <a:ext cx="656986" cy="659258"/>
              </a:xfrm>
              <a:prstGeom prst="rect">
                <a:avLst/>
              </a:prstGeom>
            </p:spPr>
          </p:pic>
        </p:grpSp>
      </p:grpSp>
      <p:grpSp>
        <p:nvGrpSpPr>
          <p:cNvPr id="19" name="Group 18">
            <a:extLst>
              <a:ext uri="{FF2B5EF4-FFF2-40B4-BE49-F238E27FC236}">
                <a16:creationId xmlns:a16="http://schemas.microsoft.com/office/drawing/2014/main" id="{47D7DC61-6642-95E2-3785-538C5D83AFE7}"/>
              </a:ext>
            </a:extLst>
          </p:cNvPr>
          <p:cNvGrpSpPr/>
          <p:nvPr/>
        </p:nvGrpSpPr>
        <p:grpSpPr>
          <a:xfrm>
            <a:off x="7073242" y="1809664"/>
            <a:ext cx="5017700" cy="806373"/>
            <a:chOff x="7150415" y="1771564"/>
            <a:chExt cx="5017700" cy="806373"/>
          </a:xfrm>
        </p:grpSpPr>
        <p:sp>
          <p:nvSpPr>
            <p:cNvPr id="28" name="TextBox 27">
              <a:extLst>
                <a:ext uri="{FF2B5EF4-FFF2-40B4-BE49-F238E27FC236}">
                  <a16:creationId xmlns:a16="http://schemas.microsoft.com/office/drawing/2014/main" id="{798DC4B0-4AE4-0DEA-9B92-1A95F9EB3CE8}"/>
                </a:ext>
              </a:extLst>
            </p:cNvPr>
            <p:cNvSpPr txBox="1"/>
            <p:nvPr/>
          </p:nvSpPr>
          <p:spPr>
            <a:xfrm>
              <a:off x="8075554" y="1900418"/>
              <a:ext cx="4092561" cy="369332"/>
            </a:xfrm>
            <a:prstGeom prst="rect">
              <a:avLst/>
            </a:prstGeom>
            <a:noFill/>
          </p:spPr>
          <p:txBody>
            <a:bodyPr wrap="square">
              <a:spAutoFit/>
            </a:bodyPr>
            <a:lstStyle/>
            <a:p>
              <a:r>
                <a:rPr lang="en-US" kern="100" dirty="0">
                  <a:solidFill>
                    <a:schemeClr val="bg1"/>
                  </a:solidFill>
                  <a:latin typeface="ATT Aleck Sans" panose="020B0503020203020204" pitchFamily="34" charset="0"/>
                  <a:ea typeface="Calibri" panose="020F0502020204030204" pitchFamily="34" charset="0"/>
                  <a:cs typeface="ATT Aleck Sans" panose="020B0503020203020204" pitchFamily="34" charset="0"/>
                </a:rPr>
                <a:t>Prospecting fuels every sales stage.</a:t>
              </a:r>
            </a:p>
          </p:txBody>
        </p:sp>
        <p:grpSp>
          <p:nvGrpSpPr>
            <p:cNvPr id="17" name="Group 16">
              <a:extLst>
                <a:ext uri="{FF2B5EF4-FFF2-40B4-BE49-F238E27FC236}">
                  <a16:creationId xmlns:a16="http://schemas.microsoft.com/office/drawing/2014/main" id="{8044122D-A32A-A503-6539-D0D8B6DF5869}"/>
                </a:ext>
              </a:extLst>
            </p:cNvPr>
            <p:cNvGrpSpPr/>
            <p:nvPr/>
          </p:nvGrpSpPr>
          <p:grpSpPr>
            <a:xfrm>
              <a:off x="7150415" y="1771564"/>
              <a:ext cx="809579" cy="806373"/>
              <a:chOff x="6821603" y="1771564"/>
              <a:chExt cx="809579" cy="806373"/>
            </a:xfrm>
          </p:grpSpPr>
          <p:grpSp>
            <p:nvGrpSpPr>
              <p:cNvPr id="9" name="Group 8">
                <a:extLst>
                  <a:ext uri="{FF2B5EF4-FFF2-40B4-BE49-F238E27FC236}">
                    <a16:creationId xmlns:a16="http://schemas.microsoft.com/office/drawing/2014/main" id="{4646BD0C-22AE-6090-556B-70C954FAC148}"/>
                  </a:ext>
                </a:extLst>
              </p:cNvPr>
              <p:cNvGrpSpPr/>
              <p:nvPr/>
            </p:nvGrpSpPr>
            <p:grpSpPr>
              <a:xfrm>
                <a:off x="6821603" y="1771564"/>
                <a:ext cx="809579" cy="806373"/>
                <a:chOff x="6917098" y="1771564"/>
                <a:chExt cx="809579" cy="806373"/>
              </a:xfrm>
            </p:grpSpPr>
            <p:sp>
              <p:nvSpPr>
                <p:cNvPr id="8" name="Rectangle: Rounded Corners 7">
                  <a:extLst>
                    <a:ext uri="{FF2B5EF4-FFF2-40B4-BE49-F238E27FC236}">
                      <a16:creationId xmlns:a16="http://schemas.microsoft.com/office/drawing/2014/main" id="{D5594985-606B-6A0C-EC86-BE11BCE9147D}"/>
                    </a:ext>
                  </a:extLst>
                </p:cNvPr>
                <p:cNvSpPr/>
                <p:nvPr/>
              </p:nvSpPr>
              <p:spPr>
                <a:xfrm>
                  <a:off x="7005245" y="1771564"/>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sosceles Triangle 2">
                  <a:extLst>
                    <a:ext uri="{FF2B5EF4-FFF2-40B4-BE49-F238E27FC236}">
                      <a16:creationId xmlns:a16="http://schemas.microsoft.com/office/drawing/2014/main" id="{D7A44815-EF38-0EDE-206F-5FEAC0A3D53F}"/>
                    </a:ext>
                  </a:extLst>
                </p:cNvPr>
                <p:cNvSpPr/>
                <p:nvPr/>
              </p:nvSpPr>
              <p:spPr>
                <a:xfrm rot="13819830">
                  <a:off x="6905099" y="2415953"/>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7" name="Graphic 76">
                <a:extLst>
                  <a:ext uri="{FF2B5EF4-FFF2-40B4-BE49-F238E27FC236}">
                    <a16:creationId xmlns:a16="http://schemas.microsoft.com/office/drawing/2014/main" id="{C8F6A4D6-DA92-4D31-EBDD-974FC6AA6772}"/>
                  </a:ext>
                </a:extLst>
              </p:cNvPr>
              <p:cNvPicPr>
                <a:picLocks/>
              </p:cNvPicPr>
              <p:nvPr/>
            </p:nvPicPr>
            <p:blipFill>
              <a:blip>
                <a:extLst>
                  <a:ext uri="{96DAC541-7B7A-43D3-8B79-37D633B846F1}">
                    <asvg:svgBlip xmlns:asvg="http://schemas.microsoft.com/office/drawing/2016/SVG/main" r:embed="rId6"/>
                  </a:ext>
                </a:extLst>
              </a:blip>
              <a:stretch>
                <a:fillRect/>
              </a:stretch>
            </p:blipFill>
            <p:spPr>
              <a:xfrm>
                <a:off x="6973573" y="1853325"/>
                <a:ext cx="557909" cy="557909"/>
              </a:xfrm>
              <a:prstGeom prst="rect">
                <a:avLst/>
              </a:prstGeom>
            </p:spPr>
          </p:pic>
        </p:grpSp>
      </p:grpSp>
      <p:grpSp>
        <p:nvGrpSpPr>
          <p:cNvPr id="18" name="Group 17">
            <a:extLst>
              <a:ext uri="{FF2B5EF4-FFF2-40B4-BE49-F238E27FC236}">
                <a16:creationId xmlns:a16="http://schemas.microsoft.com/office/drawing/2014/main" id="{D37C0266-DE58-B425-835D-2B34A461F95D}"/>
              </a:ext>
            </a:extLst>
          </p:cNvPr>
          <p:cNvGrpSpPr/>
          <p:nvPr/>
        </p:nvGrpSpPr>
        <p:grpSpPr>
          <a:xfrm>
            <a:off x="7027522" y="3068284"/>
            <a:ext cx="3801974" cy="721432"/>
            <a:chOff x="6999465" y="3068283"/>
            <a:chExt cx="3801974" cy="721432"/>
          </a:xfrm>
        </p:grpSpPr>
        <p:sp>
          <p:nvSpPr>
            <p:cNvPr id="6" name="Rectangle: Rounded Corners 5">
              <a:extLst>
                <a:ext uri="{FF2B5EF4-FFF2-40B4-BE49-F238E27FC236}">
                  <a16:creationId xmlns:a16="http://schemas.microsoft.com/office/drawing/2014/main" id="{17195427-2349-B520-B268-B6D948F349E3}"/>
                </a:ext>
              </a:extLst>
            </p:cNvPr>
            <p:cNvSpPr/>
            <p:nvPr/>
          </p:nvSpPr>
          <p:spPr>
            <a:xfrm>
              <a:off x="7141594" y="3068283"/>
              <a:ext cx="721432" cy="721432"/>
            </a:xfrm>
            <a:prstGeom prst="roundRect">
              <a:avLst/>
            </a:prstGeom>
            <a:solidFill>
              <a:srgbClr val="009FDB"/>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D832691-041F-2AFB-D881-005E3E816CF4}"/>
                </a:ext>
              </a:extLst>
            </p:cNvPr>
            <p:cNvSpPr txBox="1"/>
            <p:nvPr/>
          </p:nvSpPr>
          <p:spPr>
            <a:xfrm>
              <a:off x="7987336" y="3113561"/>
              <a:ext cx="2814103" cy="646331"/>
            </a:xfrm>
            <a:prstGeom prst="rect">
              <a:avLst/>
            </a:prstGeom>
            <a:noFill/>
          </p:spPr>
          <p:txBody>
            <a:bodyPr wrap="square">
              <a:spAutoFit/>
            </a:bodyPr>
            <a:lstStyle/>
            <a:p>
              <a:r>
                <a:rPr lang="en-US" kern="100" dirty="0">
                  <a:solidFill>
                    <a:schemeClr val="bg1"/>
                  </a:solidFill>
                  <a:latin typeface="ATT Aleck Sans" panose="020B0503020203020204" pitchFamily="34" charset="0"/>
                  <a:ea typeface="Calibri" panose="020F0502020204030204" pitchFamily="34" charset="0"/>
                  <a:cs typeface="ATT Aleck Sans" panose="020B0503020203020204" pitchFamily="34" charset="0"/>
                </a:rPr>
                <a:t>Collaboration sharpens selling behaviors.</a:t>
              </a:r>
            </a:p>
          </p:txBody>
        </p:sp>
        <p:pic>
          <p:nvPicPr>
            <p:cNvPr id="78" name="Graphic 77">
              <a:extLst>
                <a:ext uri="{FF2B5EF4-FFF2-40B4-BE49-F238E27FC236}">
                  <a16:creationId xmlns:a16="http://schemas.microsoft.com/office/drawing/2014/main" id="{D41E92F9-92EA-0052-4168-7A4D7F55362C}"/>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7242645" y="3167290"/>
              <a:ext cx="529489" cy="531319"/>
            </a:xfrm>
            <a:prstGeom prst="rect">
              <a:avLst/>
            </a:prstGeom>
          </p:spPr>
        </p:pic>
        <p:sp>
          <p:nvSpPr>
            <p:cNvPr id="7" name="Isosceles Triangle 6">
              <a:extLst>
                <a:ext uri="{FF2B5EF4-FFF2-40B4-BE49-F238E27FC236}">
                  <a16:creationId xmlns:a16="http://schemas.microsoft.com/office/drawing/2014/main" id="{7765A07D-1B48-0121-1AE3-29878CDD7A77}"/>
                </a:ext>
              </a:extLst>
            </p:cNvPr>
            <p:cNvSpPr/>
            <p:nvPr/>
          </p:nvSpPr>
          <p:spPr>
            <a:xfrm rot="16200000">
              <a:off x="6987466" y="3354006"/>
              <a:ext cx="173983" cy="14998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1F77D0A6-130A-8F48-FA67-D0D34DD96DAF}"/>
              </a:ext>
            </a:extLst>
          </p:cNvPr>
          <p:cNvGrpSpPr/>
          <p:nvPr/>
        </p:nvGrpSpPr>
        <p:grpSpPr>
          <a:xfrm>
            <a:off x="6596657" y="2475374"/>
            <a:ext cx="292234" cy="292310"/>
            <a:chOff x="6594117" y="2475374"/>
            <a:chExt cx="292234" cy="292310"/>
          </a:xfrm>
        </p:grpSpPr>
        <p:sp>
          <p:nvSpPr>
            <p:cNvPr id="54" name="Freeform: Shape 53">
              <a:extLst>
                <a:ext uri="{FF2B5EF4-FFF2-40B4-BE49-F238E27FC236}">
                  <a16:creationId xmlns:a16="http://schemas.microsoft.com/office/drawing/2014/main" id="{3E9E1562-2CEE-987F-51DA-8884C53866A8}"/>
                </a:ext>
              </a:extLst>
            </p:cNvPr>
            <p:cNvSpPr/>
            <p:nvPr/>
          </p:nvSpPr>
          <p:spPr>
            <a:xfrm>
              <a:off x="6594117" y="2475374"/>
              <a:ext cx="292234" cy="292310"/>
            </a:xfrm>
            <a:custGeom>
              <a:avLst/>
              <a:gdLst>
                <a:gd name="connsiteX0" fmla="*/ 286216 w 292234"/>
                <a:gd name="connsiteY0" fmla="*/ 187665 h 292310"/>
                <a:gd name="connsiteX1" fmla="*/ 224886 w 292234"/>
                <a:gd name="connsiteY1" fmla="*/ 269223 h 292310"/>
                <a:gd name="connsiteX2" fmla="*/ 114795 w 292234"/>
                <a:gd name="connsiteY2" fmla="*/ 288857 h 292310"/>
                <a:gd name="connsiteX3" fmla="*/ 23049 w 292234"/>
                <a:gd name="connsiteY3" fmla="*/ 224900 h 292310"/>
                <a:gd name="connsiteX4" fmla="*/ 6018 w 292234"/>
                <a:gd name="connsiteY4" fmla="*/ 104645 h 292310"/>
                <a:gd name="connsiteX5" fmla="*/ 67348 w 292234"/>
                <a:gd name="connsiteY5" fmla="*/ 23087 h 292310"/>
                <a:gd name="connsiteX6" fmla="*/ 177439 w 292234"/>
                <a:gd name="connsiteY6" fmla="*/ 3453 h 292310"/>
                <a:gd name="connsiteX7" fmla="*/ 269185 w 292234"/>
                <a:gd name="connsiteY7" fmla="*/ 67411 h 292310"/>
                <a:gd name="connsiteX8" fmla="*/ 286216 w 292234"/>
                <a:gd name="connsiteY8" fmla="*/ 187690 h 292310"/>
                <a:gd name="connsiteX9" fmla="*/ 41740 w 292234"/>
                <a:gd name="connsiteY9" fmla="*/ 115181 h 292310"/>
                <a:gd name="connsiteX10" fmla="*/ 54433 w 292234"/>
                <a:gd name="connsiteY10" fmla="*/ 204820 h 292310"/>
                <a:gd name="connsiteX11" fmla="*/ 122803 w 292234"/>
                <a:gd name="connsiteY11" fmla="*/ 252490 h 292310"/>
                <a:gd name="connsiteX12" fmla="*/ 204856 w 292234"/>
                <a:gd name="connsiteY12" fmla="*/ 237840 h 292310"/>
                <a:gd name="connsiteX13" fmla="*/ 250544 w 292234"/>
                <a:gd name="connsiteY13" fmla="*/ 177080 h 292310"/>
                <a:gd name="connsiteX14" fmla="*/ 237851 w 292234"/>
                <a:gd name="connsiteY14" fmla="*/ 87441 h 292310"/>
                <a:gd name="connsiteX15" fmla="*/ 169506 w 292234"/>
                <a:gd name="connsiteY15" fmla="*/ 39770 h 292310"/>
                <a:gd name="connsiteX16" fmla="*/ 87453 w 292234"/>
                <a:gd name="connsiteY16" fmla="*/ 54421 h 292310"/>
                <a:gd name="connsiteX17" fmla="*/ 41765 w 292234"/>
                <a:gd name="connsiteY17" fmla="*/ 115181 h 2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234" h="292310">
                  <a:moveTo>
                    <a:pt x="286216" y="187665"/>
                  </a:moveTo>
                  <a:cubicBezTo>
                    <a:pt x="276250" y="221305"/>
                    <a:pt x="254485" y="250259"/>
                    <a:pt x="224886" y="269223"/>
                  </a:cubicBezTo>
                  <a:cubicBezTo>
                    <a:pt x="192015" y="290245"/>
                    <a:pt x="152922" y="297236"/>
                    <a:pt x="114795" y="288857"/>
                  </a:cubicBezTo>
                  <a:cubicBezTo>
                    <a:pt x="76669" y="280478"/>
                    <a:pt x="44095" y="257771"/>
                    <a:pt x="23049" y="224900"/>
                  </a:cubicBezTo>
                  <a:cubicBezTo>
                    <a:pt x="193" y="189178"/>
                    <a:pt x="-6029" y="145350"/>
                    <a:pt x="6018" y="104645"/>
                  </a:cubicBezTo>
                  <a:cubicBezTo>
                    <a:pt x="15984" y="71005"/>
                    <a:pt x="37749" y="42026"/>
                    <a:pt x="67348" y="23087"/>
                  </a:cubicBezTo>
                  <a:cubicBezTo>
                    <a:pt x="100219" y="2065"/>
                    <a:pt x="139312" y="-4925"/>
                    <a:pt x="177439" y="3453"/>
                  </a:cubicBezTo>
                  <a:cubicBezTo>
                    <a:pt x="215565" y="11832"/>
                    <a:pt x="248139" y="34540"/>
                    <a:pt x="269185" y="67411"/>
                  </a:cubicBezTo>
                  <a:cubicBezTo>
                    <a:pt x="292041" y="103133"/>
                    <a:pt x="298264" y="146961"/>
                    <a:pt x="286216" y="187690"/>
                  </a:cubicBezTo>
                  <a:close/>
                  <a:moveTo>
                    <a:pt x="41740" y="115181"/>
                  </a:moveTo>
                  <a:cubicBezTo>
                    <a:pt x="32767" y="145523"/>
                    <a:pt x="37377" y="178196"/>
                    <a:pt x="54433" y="204820"/>
                  </a:cubicBezTo>
                  <a:cubicBezTo>
                    <a:pt x="70100" y="229312"/>
                    <a:pt x="94394" y="246243"/>
                    <a:pt x="122803" y="252490"/>
                  </a:cubicBezTo>
                  <a:cubicBezTo>
                    <a:pt x="151211" y="258713"/>
                    <a:pt x="180339" y="253507"/>
                    <a:pt x="204856" y="237840"/>
                  </a:cubicBezTo>
                  <a:cubicBezTo>
                    <a:pt x="226894" y="223735"/>
                    <a:pt x="243132" y="202143"/>
                    <a:pt x="250544" y="177080"/>
                  </a:cubicBezTo>
                  <a:cubicBezTo>
                    <a:pt x="259517" y="146738"/>
                    <a:pt x="254907" y="114065"/>
                    <a:pt x="237851" y="87441"/>
                  </a:cubicBezTo>
                  <a:cubicBezTo>
                    <a:pt x="222184" y="62949"/>
                    <a:pt x="197890" y="46017"/>
                    <a:pt x="169506" y="39770"/>
                  </a:cubicBezTo>
                  <a:cubicBezTo>
                    <a:pt x="141097" y="33548"/>
                    <a:pt x="111970" y="38754"/>
                    <a:pt x="87453" y="54421"/>
                  </a:cubicBezTo>
                  <a:cubicBezTo>
                    <a:pt x="65390" y="68526"/>
                    <a:pt x="49177" y="90093"/>
                    <a:pt x="41765" y="115181"/>
                  </a:cubicBezTo>
                  <a:close/>
                </a:path>
              </a:pathLst>
            </a:custGeom>
            <a:solidFill>
              <a:srgbClr val="FFFFFF"/>
            </a:solidFill>
            <a:ln w="0" cap="flat">
              <a:noFill/>
              <a:prstDash val="solid"/>
              <a:miter/>
            </a:ln>
          </p:spPr>
          <p:txBody>
            <a:bodyPr rtlCol="0" anchor="ctr"/>
            <a:lstStyle/>
            <a:p>
              <a:endParaRPr lang="en-IN" dirty="0"/>
            </a:p>
          </p:txBody>
        </p:sp>
        <p:sp>
          <p:nvSpPr>
            <p:cNvPr id="68" name="Oval 67">
              <a:extLst>
                <a:ext uri="{FF2B5EF4-FFF2-40B4-BE49-F238E27FC236}">
                  <a16:creationId xmlns:a16="http://schemas.microsoft.com/office/drawing/2014/main" id="{8E8CFBF4-A296-4144-343A-020C12AEA028}"/>
                </a:ext>
              </a:extLst>
            </p:cNvPr>
            <p:cNvSpPr/>
            <p:nvPr/>
          </p:nvSpPr>
          <p:spPr>
            <a:xfrm>
              <a:off x="6621978" y="2506695"/>
              <a:ext cx="236512" cy="229668"/>
            </a:xfrm>
            <a:prstGeom prst="ellipse">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9BEE5299-AF0F-812E-075D-7DD0BDE2FE52}"/>
                </a:ext>
              </a:extLst>
            </p:cNvPr>
            <p:cNvSpPr/>
            <p:nvPr/>
          </p:nvSpPr>
          <p:spPr>
            <a:xfrm>
              <a:off x="6671975" y="2553270"/>
              <a:ext cx="136518" cy="136518"/>
            </a:xfrm>
            <a:custGeom>
              <a:avLst/>
              <a:gdLst>
                <a:gd name="connsiteX0" fmla="*/ 105035 w 136518"/>
                <a:gd name="connsiteY0" fmla="*/ 125759 h 136518"/>
                <a:gd name="connsiteX1" fmla="*/ 10759 w 136518"/>
                <a:gd name="connsiteY1" fmla="*/ 105035 h 136518"/>
                <a:gd name="connsiteX2" fmla="*/ 31484 w 136518"/>
                <a:gd name="connsiteY2" fmla="*/ 10759 h 136518"/>
                <a:gd name="connsiteX3" fmla="*/ 125759 w 136518"/>
                <a:gd name="connsiteY3" fmla="*/ 31484 h 136518"/>
                <a:gd name="connsiteX4" fmla="*/ 105035 w 136518"/>
                <a:gd name="connsiteY4" fmla="*/ 125759 h 13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18" h="136518">
                  <a:moveTo>
                    <a:pt x="105035" y="125759"/>
                  </a:moveTo>
                  <a:cubicBezTo>
                    <a:pt x="73279" y="146061"/>
                    <a:pt x="31087" y="136790"/>
                    <a:pt x="10759" y="105035"/>
                  </a:cubicBezTo>
                  <a:cubicBezTo>
                    <a:pt x="-9543" y="73279"/>
                    <a:pt x="-272" y="31087"/>
                    <a:pt x="31484" y="10759"/>
                  </a:cubicBezTo>
                  <a:cubicBezTo>
                    <a:pt x="63239" y="-9543"/>
                    <a:pt x="105431" y="-272"/>
                    <a:pt x="125759" y="31484"/>
                  </a:cubicBezTo>
                  <a:cubicBezTo>
                    <a:pt x="146061" y="63239"/>
                    <a:pt x="136790" y="105431"/>
                    <a:pt x="105035" y="125759"/>
                  </a:cubicBezTo>
                  <a:close/>
                </a:path>
              </a:pathLst>
            </a:custGeom>
            <a:solidFill>
              <a:srgbClr val="FFFFFF"/>
            </a:solidFill>
            <a:ln w="0" cap="flat">
              <a:noFill/>
              <a:prstDash val="solid"/>
              <a:miter/>
            </a:ln>
          </p:spPr>
          <p:txBody>
            <a:bodyPr rtlCol="0" anchor="ctr"/>
            <a:lstStyle/>
            <a:p>
              <a:endParaRPr lang="en-IN" dirty="0"/>
            </a:p>
          </p:txBody>
        </p:sp>
      </p:grpSp>
      <p:grpSp>
        <p:nvGrpSpPr>
          <p:cNvPr id="76" name="Group 75">
            <a:extLst>
              <a:ext uri="{FF2B5EF4-FFF2-40B4-BE49-F238E27FC236}">
                <a16:creationId xmlns:a16="http://schemas.microsoft.com/office/drawing/2014/main" id="{7B5A4C98-974B-E9D0-4396-195B722E437F}"/>
              </a:ext>
            </a:extLst>
          </p:cNvPr>
          <p:cNvGrpSpPr/>
          <p:nvPr/>
        </p:nvGrpSpPr>
        <p:grpSpPr>
          <a:xfrm>
            <a:off x="6596657" y="3282927"/>
            <a:ext cx="292234" cy="292310"/>
            <a:chOff x="6594117" y="2475374"/>
            <a:chExt cx="292234" cy="292310"/>
          </a:xfrm>
        </p:grpSpPr>
        <p:sp>
          <p:nvSpPr>
            <p:cNvPr id="80" name="Freeform: Shape 79">
              <a:extLst>
                <a:ext uri="{FF2B5EF4-FFF2-40B4-BE49-F238E27FC236}">
                  <a16:creationId xmlns:a16="http://schemas.microsoft.com/office/drawing/2014/main" id="{EC8494D7-55CB-C1EE-7E71-4C37E1C9FFE4}"/>
                </a:ext>
              </a:extLst>
            </p:cNvPr>
            <p:cNvSpPr/>
            <p:nvPr/>
          </p:nvSpPr>
          <p:spPr>
            <a:xfrm>
              <a:off x="6594117" y="2475374"/>
              <a:ext cx="292234" cy="292310"/>
            </a:xfrm>
            <a:custGeom>
              <a:avLst/>
              <a:gdLst>
                <a:gd name="connsiteX0" fmla="*/ 286216 w 292234"/>
                <a:gd name="connsiteY0" fmla="*/ 187665 h 292310"/>
                <a:gd name="connsiteX1" fmla="*/ 224886 w 292234"/>
                <a:gd name="connsiteY1" fmla="*/ 269223 h 292310"/>
                <a:gd name="connsiteX2" fmla="*/ 114795 w 292234"/>
                <a:gd name="connsiteY2" fmla="*/ 288857 h 292310"/>
                <a:gd name="connsiteX3" fmla="*/ 23049 w 292234"/>
                <a:gd name="connsiteY3" fmla="*/ 224900 h 292310"/>
                <a:gd name="connsiteX4" fmla="*/ 6018 w 292234"/>
                <a:gd name="connsiteY4" fmla="*/ 104645 h 292310"/>
                <a:gd name="connsiteX5" fmla="*/ 67348 w 292234"/>
                <a:gd name="connsiteY5" fmla="*/ 23087 h 292310"/>
                <a:gd name="connsiteX6" fmla="*/ 177439 w 292234"/>
                <a:gd name="connsiteY6" fmla="*/ 3453 h 292310"/>
                <a:gd name="connsiteX7" fmla="*/ 269185 w 292234"/>
                <a:gd name="connsiteY7" fmla="*/ 67411 h 292310"/>
                <a:gd name="connsiteX8" fmla="*/ 286216 w 292234"/>
                <a:gd name="connsiteY8" fmla="*/ 187690 h 292310"/>
                <a:gd name="connsiteX9" fmla="*/ 41740 w 292234"/>
                <a:gd name="connsiteY9" fmla="*/ 115181 h 292310"/>
                <a:gd name="connsiteX10" fmla="*/ 54433 w 292234"/>
                <a:gd name="connsiteY10" fmla="*/ 204820 h 292310"/>
                <a:gd name="connsiteX11" fmla="*/ 122803 w 292234"/>
                <a:gd name="connsiteY11" fmla="*/ 252490 h 292310"/>
                <a:gd name="connsiteX12" fmla="*/ 204856 w 292234"/>
                <a:gd name="connsiteY12" fmla="*/ 237840 h 292310"/>
                <a:gd name="connsiteX13" fmla="*/ 250544 w 292234"/>
                <a:gd name="connsiteY13" fmla="*/ 177080 h 292310"/>
                <a:gd name="connsiteX14" fmla="*/ 237851 w 292234"/>
                <a:gd name="connsiteY14" fmla="*/ 87441 h 292310"/>
                <a:gd name="connsiteX15" fmla="*/ 169506 w 292234"/>
                <a:gd name="connsiteY15" fmla="*/ 39770 h 292310"/>
                <a:gd name="connsiteX16" fmla="*/ 87453 w 292234"/>
                <a:gd name="connsiteY16" fmla="*/ 54421 h 292310"/>
                <a:gd name="connsiteX17" fmla="*/ 41765 w 292234"/>
                <a:gd name="connsiteY17" fmla="*/ 115181 h 2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234" h="292310">
                  <a:moveTo>
                    <a:pt x="286216" y="187665"/>
                  </a:moveTo>
                  <a:cubicBezTo>
                    <a:pt x="276250" y="221305"/>
                    <a:pt x="254485" y="250259"/>
                    <a:pt x="224886" y="269223"/>
                  </a:cubicBezTo>
                  <a:cubicBezTo>
                    <a:pt x="192015" y="290245"/>
                    <a:pt x="152922" y="297236"/>
                    <a:pt x="114795" y="288857"/>
                  </a:cubicBezTo>
                  <a:cubicBezTo>
                    <a:pt x="76669" y="280478"/>
                    <a:pt x="44095" y="257771"/>
                    <a:pt x="23049" y="224900"/>
                  </a:cubicBezTo>
                  <a:cubicBezTo>
                    <a:pt x="193" y="189178"/>
                    <a:pt x="-6029" y="145350"/>
                    <a:pt x="6018" y="104645"/>
                  </a:cubicBezTo>
                  <a:cubicBezTo>
                    <a:pt x="15984" y="71005"/>
                    <a:pt x="37749" y="42026"/>
                    <a:pt x="67348" y="23087"/>
                  </a:cubicBezTo>
                  <a:cubicBezTo>
                    <a:pt x="100219" y="2065"/>
                    <a:pt x="139312" y="-4925"/>
                    <a:pt x="177439" y="3453"/>
                  </a:cubicBezTo>
                  <a:cubicBezTo>
                    <a:pt x="215565" y="11832"/>
                    <a:pt x="248139" y="34540"/>
                    <a:pt x="269185" y="67411"/>
                  </a:cubicBezTo>
                  <a:cubicBezTo>
                    <a:pt x="292041" y="103133"/>
                    <a:pt x="298264" y="146961"/>
                    <a:pt x="286216" y="187690"/>
                  </a:cubicBezTo>
                  <a:close/>
                  <a:moveTo>
                    <a:pt x="41740" y="115181"/>
                  </a:moveTo>
                  <a:cubicBezTo>
                    <a:pt x="32767" y="145523"/>
                    <a:pt x="37377" y="178196"/>
                    <a:pt x="54433" y="204820"/>
                  </a:cubicBezTo>
                  <a:cubicBezTo>
                    <a:pt x="70100" y="229312"/>
                    <a:pt x="94394" y="246243"/>
                    <a:pt x="122803" y="252490"/>
                  </a:cubicBezTo>
                  <a:cubicBezTo>
                    <a:pt x="151211" y="258713"/>
                    <a:pt x="180339" y="253507"/>
                    <a:pt x="204856" y="237840"/>
                  </a:cubicBezTo>
                  <a:cubicBezTo>
                    <a:pt x="226894" y="223735"/>
                    <a:pt x="243132" y="202143"/>
                    <a:pt x="250544" y="177080"/>
                  </a:cubicBezTo>
                  <a:cubicBezTo>
                    <a:pt x="259517" y="146738"/>
                    <a:pt x="254907" y="114065"/>
                    <a:pt x="237851" y="87441"/>
                  </a:cubicBezTo>
                  <a:cubicBezTo>
                    <a:pt x="222184" y="62949"/>
                    <a:pt x="197890" y="46017"/>
                    <a:pt x="169506" y="39770"/>
                  </a:cubicBezTo>
                  <a:cubicBezTo>
                    <a:pt x="141097" y="33548"/>
                    <a:pt x="111970" y="38754"/>
                    <a:pt x="87453" y="54421"/>
                  </a:cubicBezTo>
                  <a:cubicBezTo>
                    <a:pt x="65390" y="68526"/>
                    <a:pt x="49177" y="90093"/>
                    <a:pt x="41765" y="115181"/>
                  </a:cubicBezTo>
                  <a:close/>
                </a:path>
              </a:pathLst>
            </a:custGeom>
            <a:solidFill>
              <a:srgbClr val="FFFFFF"/>
            </a:solidFill>
            <a:ln w="0" cap="flat">
              <a:noFill/>
              <a:prstDash val="solid"/>
              <a:miter/>
            </a:ln>
          </p:spPr>
          <p:txBody>
            <a:bodyPr rtlCol="0" anchor="ctr"/>
            <a:lstStyle/>
            <a:p>
              <a:endParaRPr lang="en-IN" dirty="0"/>
            </a:p>
          </p:txBody>
        </p:sp>
        <p:sp>
          <p:nvSpPr>
            <p:cNvPr id="81" name="Oval 80">
              <a:extLst>
                <a:ext uri="{FF2B5EF4-FFF2-40B4-BE49-F238E27FC236}">
                  <a16:creationId xmlns:a16="http://schemas.microsoft.com/office/drawing/2014/main" id="{B44BE566-6721-CD67-BBD2-E9D649CDB6BF}"/>
                </a:ext>
              </a:extLst>
            </p:cNvPr>
            <p:cNvSpPr/>
            <p:nvPr/>
          </p:nvSpPr>
          <p:spPr>
            <a:xfrm>
              <a:off x="6621978" y="2506695"/>
              <a:ext cx="236512" cy="229668"/>
            </a:xfrm>
            <a:prstGeom prst="ellipse">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1ED857B6-BB4B-CE17-D533-47867596FCCD}"/>
                </a:ext>
              </a:extLst>
            </p:cNvPr>
            <p:cNvSpPr/>
            <p:nvPr/>
          </p:nvSpPr>
          <p:spPr>
            <a:xfrm>
              <a:off x="6671975" y="2553270"/>
              <a:ext cx="136518" cy="136518"/>
            </a:xfrm>
            <a:custGeom>
              <a:avLst/>
              <a:gdLst>
                <a:gd name="connsiteX0" fmla="*/ 105035 w 136518"/>
                <a:gd name="connsiteY0" fmla="*/ 125759 h 136518"/>
                <a:gd name="connsiteX1" fmla="*/ 10759 w 136518"/>
                <a:gd name="connsiteY1" fmla="*/ 105035 h 136518"/>
                <a:gd name="connsiteX2" fmla="*/ 31484 w 136518"/>
                <a:gd name="connsiteY2" fmla="*/ 10759 h 136518"/>
                <a:gd name="connsiteX3" fmla="*/ 125759 w 136518"/>
                <a:gd name="connsiteY3" fmla="*/ 31484 h 136518"/>
                <a:gd name="connsiteX4" fmla="*/ 105035 w 136518"/>
                <a:gd name="connsiteY4" fmla="*/ 125759 h 13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18" h="136518">
                  <a:moveTo>
                    <a:pt x="105035" y="125759"/>
                  </a:moveTo>
                  <a:cubicBezTo>
                    <a:pt x="73279" y="146061"/>
                    <a:pt x="31087" y="136790"/>
                    <a:pt x="10759" y="105035"/>
                  </a:cubicBezTo>
                  <a:cubicBezTo>
                    <a:pt x="-9543" y="73279"/>
                    <a:pt x="-272" y="31087"/>
                    <a:pt x="31484" y="10759"/>
                  </a:cubicBezTo>
                  <a:cubicBezTo>
                    <a:pt x="63239" y="-9543"/>
                    <a:pt x="105431" y="-272"/>
                    <a:pt x="125759" y="31484"/>
                  </a:cubicBezTo>
                  <a:cubicBezTo>
                    <a:pt x="146061" y="63239"/>
                    <a:pt x="136790" y="105431"/>
                    <a:pt x="105035" y="125759"/>
                  </a:cubicBezTo>
                  <a:close/>
                </a:path>
              </a:pathLst>
            </a:custGeom>
            <a:solidFill>
              <a:srgbClr val="FFFFFF"/>
            </a:solidFill>
            <a:ln w="0" cap="flat">
              <a:noFill/>
              <a:prstDash val="solid"/>
              <a:miter/>
            </a:ln>
          </p:spPr>
          <p:txBody>
            <a:bodyPr rtlCol="0" anchor="ctr"/>
            <a:lstStyle/>
            <a:p>
              <a:endParaRPr lang="en-IN" dirty="0"/>
            </a:p>
          </p:txBody>
        </p:sp>
      </p:grpSp>
      <p:grpSp>
        <p:nvGrpSpPr>
          <p:cNvPr id="87" name="Group 86">
            <a:extLst>
              <a:ext uri="{FF2B5EF4-FFF2-40B4-BE49-F238E27FC236}">
                <a16:creationId xmlns:a16="http://schemas.microsoft.com/office/drawing/2014/main" id="{B9561DED-2315-14AB-667C-617BC0BF962C}"/>
              </a:ext>
            </a:extLst>
          </p:cNvPr>
          <p:cNvGrpSpPr/>
          <p:nvPr/>
        </p:nvGrpSpPr>
        <p:grpSpPr>
          <a:xfrm>
            <a:off x="6596657" y="4090453"/>
            <a:ext cx="292234" cy="292310"/>
            <a:chOff x="6594117" y="2475374"/>
            <a:chExt cx="292234" cy="292310"/>
          </a:xfrm>
        </p:grpSpPr>
        <p:sp>
          <p:nvSpPr>
            <p:cNvPr id="88" name="Freeform: Shape 87">
              <a:extLst>
                <a:ext uri="{FF2B5EF4-FFF2-40B4-BE49-F238E27FC236}">
                  <a16:creationId xmlns:a16="http://schemas.microsoft.com/office/drawing/2014/main" id="{5D9EA674-7E8F-9EBD-3C0A-071AD675E1C3}"/>
                </a:ext>
              </a:extLst>
            </p:cNvPr>
            <p:cNvSpPr/>
            <p:nvPr/>
          </p:nvSpPr>
          <p:spPr>
            <a:xfrm>
              <a:off x="6594117" y="2475374"/>
              <a:ext cx="292234" cy="292310"/>
            </a:xfrm>
            <a:custGeom>
              <a:avLst/>
              <a:gdLst>
                <a:gd name="connsiteX0" fmla="*/ 286216 w 292234"/>
                <a:gd name="connsiteY0" fmla="*/ 187665 h 292310"/>
                <a:gd name="connsiteX1" fmla="*/ 224886 w 292234"/>
                <a:gd name="connsiteY1" fmla="*/ 269223 h 292310"/>
                <a:gd name="connsiteX2" fmla="*/ 114795 w 292234"/>
                <a:gd name="connsiteY2" fmla="*/ 288857 h 292310"/>
                <a:gd name="connsiteX3" fmla="*/ 23049 w 292234"/>
                <a:gd name="connsiteY3" fmla="*/ 224900 h 292310"/>
                <a:gd name="connsiteX4" fmla="*/ 6018 w 292234"/>
                <a:gd name="connsiteY4" fmla="*/ 104645 h 292310"/>
                <a:gd name="connsiteX5" fmla="*/ 67348 w 292234"/>
                <a:gd name="connsiteY5" fmla="*/ 23087 h 292310"/>
                <a:gd name="connsiteX6" fmla="*/ 177439 w 292234"/>
                <a:gd name="connsiteY6" fmla="*/ 3453 h 292310"/>
                <a:gd name="connsiteX7" fmla="*/ 269185 w 292234"/>
                <a:gd name="connsiteY7" fmla="*/ 67411 h 292310"/>
                <a:gd name="connsiteX8" fmla="*/ 286216 w 292234"/>
                <a:gd name="connsiteY8" fmla="*/ 187690 h 292310"/>
                <a:gd name="connsiteX9" fmla="*/ 41740 w 292234"/>
                <a:gd name="connsiteY9" fmla="*/ 115181 h 292310"/>
                <a:gd name="connsiteX10" fmla="*/ 54433 w 292234"/>
                <a:gd name="connsiteY10" fmla="*/ 204820 h 292310"/>
                <a:gd name="connsiteX11" fmla="*/ 122803 w 292234"/>
                <a:gd name="connsiteY11" fmla="*/ 252490 h 292310"/>
                <a:gd name="connsiteX12" fmla="*/ 204856 w 292234"/>
                <a:gd name="connsiteY12" fmla="*/ 237840 h 292310"/>
                <a:gd name="connsiteX13" fmla="*/ 250544 w 292234"/>
                <a:gd name="connsiteY13" fmla="*/ 177080 h 292310"/>
                <a:gd name="connsiteX14" fmla="*/ 237851 w 292234"/>
                <a:gd name="connsiteY14" fmla="*/ 87441 h 292310"/>
                <a:gd name="connsiteX15" fmla="*/ 169506 w 292234"/>
                <a:gd name="connsiteY15" fmla="*/ 39770 h 292310"/>
                <a:gd name="connsiteX16" fmla="*/ 87453 w 292234"/>
                <a:gd name="connsiteY16" fmla="*/ 54421 h 292310"/>
                <a:gd name="connsiteX17" fmla="*/ 41765 w 292234"/>
                <a:gd name="connsiteY17" fmla="*/ 115181 h 29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234" h="292310">
                  <a:moveTo>
                    <a:pt x="286216" y="187665"/>
                  </a:moveTo>
                  <a:cubicBezTo>
                    <a:pt x="276250" y="221305"/>
                    <a:pt x="254485" y="250259"/>
                    <a:pt x="224886" y="269223"/>
                  </a:cubicBezTo>
                  <a:cubicBezTo>
                    <a:pt x="192015" y="290245"/>
                    <a:pt x="152922" y="297236"/>
                    <a:pt x="114795" y="288857"/>
                  </a:cubicBezTo>
                  <a:cubicBezTo>
                    <a:pt x="76669" y="280478"/>
                    <a:pt x="44095" y="257771"/>
                    <a:pt x="23049" y="224900"/>
                  </a:cubicBezTo>
                  <a:cubicBezTo>
                    <a:pt x="193" y="189178"/>
                    <a:pt x="-6029" y="145350"/>
                    <a:pt x="6018" y="104645"/>
                  </a:cubicBezTo>
                  <a:cubicBezTo>
                    <a:pt x="15984" y="71005"/>
                    <a:pt x="37749" y="42026"/>
                    <a:pt x="67348" y="23087"/>
                  </a:cubicBezTo>
                  <a:cubicBezTo>
                    <a:pt x="100219" y="2065"/>
                    <a:pt x="139312" y="-4925"/>
                    <a:pt x="177439" y="3453"/>
                  </a:cubicBezTo>
                  <a:cubicBezTo>
                    <a:pt x="215565" y="11832"/>
                    <a:pt x="248139" y="34540"/>
                    <a:pt x="269185" y="67411"/>
                  </a:cubicBezTo>
                  <a:cubicBezTo>
                    <a:pt x="292041" y="103133"/>
                    <a:pt x="298264" y="146961"/>
                    <a:pt x="286216" y="187690"/>
                  </a:cubicBezTo>
                  <a:close/>
                  <a:moveTo>
                    <a:pt x="41740" y="115181"/>
                  </a:moveTo>
                  <a:cubicBezTo>
                    <a:pt x="32767" y="145523"/>
                    <a:pt x="37377" y="178196"/>
                    <a:pt x="54433" y="204820"/>
                  </a:cubicBezTo>
                  <a:cubicBezTo>
                    <a:pt x="70100" y="229312"/>
                    <a:pt x="94394" y="246243"/>
                    <a:pt x="122803" y="252490"/>
                  </a:cubicBezTo>
                  <a:cubicBezTo>
                    <a:pt x="151211" y="258713"/>
                    <a:pt x="180339" y="253507"/>
                    <a:pt x="204856" y="237840"/>
                  </a:cubicBezTo>
                  <a:cubicBezTo>
                    <a:pt x="226894" y="223735"/>
                    <a:pt x="243132" y="202143"/>
                    <a:pt x="250544" y="177080"/>
                  </a:cubicBezTo>
                  <a:cubicBezTo>
                    <a:pt x="259517" y="146738"/>
                    <a:pt x="254907" y="114065"/>
                    <a:pt x="237851" y="87441"/>
                  </a:cubicBezTo>
                  <a:cubicBezTo>
                    <a:pt x="222184" y="62949"/>
                    <a:pt x="197890" y="46017"/>
                    <a:pt x="169506" y="39770"/>
                  </a:cubicBezTo>
                  <a:cubicBezTo>
                    <a:pt x="141097" y="33548"/>
                    <a:pt x="111970" y="38754"/>
                    <a:pt x="87453" y="54421"/>
                  </a:cubicBezTo>
                  <a:cubicBezTo>
                    <a:pt x="65390" y="68526"/>
                    <a:pt x="49177" y="90093"/>
                    <a:pt x="41765" y="115181"/>
                  </a:cubicBezTo>
                  <a:close/>
                </a:path>
              </a:pathLst>
            </a:custGeom>
            <a:solidFill>
              <a:srgbClr val="FFFFFF"/>
            </a:solidFill>
            <a:ln w="0" cap="flat">
              <a:noFill/>
              <a:prstDash val="solid"/>
              <a:miter/>
            </a:ln>
          </p:spPr>
          <p:txBody>
            <a:bodyPr rtlCol="0" anchor="ctr"/>
            <a:lstStyle/>
            <a:p>
              <a:endParaRPr lang="en-IN" dirty="0"/>
            </a:p>
          </p:txBody>
        </p:sp>
        <p:sp>
          <p:nvSpPr>
            <p:cNvPr id="89" name="Oval 88">
              <a:extLst>
                <a:ext uri="{FF2B5EF4-FFF2-40B4-BE49-F238E27FC236}">
                  <a16:creationId xmlns:a16="http://schemas.microsoft.com/office/drawing/2014/main" id="{EC04E283-A5EB-9450-8B36-2A58B9B39124}"/>
                </a:ext>
              </a:extLst>
            </p:cNvPr>
            <p:cNvSpPr/>
            <p:nvPr/>
          </p:nvSpPr>
          <p:spPr>
            <a:xfrm>
              <a:off x="6621978" y="2506695"/>
              <a:ext cx="236512" cy="229668"/>
            </a:xfrm>
            <a:prstGeom prst="ellipse">
              <a:avLst/>
            </a:prstGeom>
            <a:solidFill>
              <a:srgbClr val="009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E42DC88-8EA4-17CA-5248-59B489B64F4B}"/>
                </a:ext>
              </a:extLst>
            </p:cNvPr>
            <p:cNvSpPr/>
            <p:nvPr/>
          </p:nvSpPr>
          <p:spPr>
            <a:xfrm>
              <a:off x="6671975" y="2553270"/>
              <a:ext cx="136518" cy="136518"/>
            </a:xfrm>
            <a:custGeom>
              <a:avLst/>
              <a:gdLst>
                <a:gd name="connsiteX0" fmla="*/ 105035 w 136518"/>
                <a:gd name="connsiteY0" fmla="*/ 125759 h 136518"/>
                <a:gd name="connsiteX1" fmla="*/ 10759 w 136518"/>
                <a:gd name="connsiteY1" fmla="*/ 105035 h 136518"/>
                <a:gd name="connsiteX2" fmla="*/ 31484 w 136518"/>
                <a:gd name="connsiteY2" fmla="*/ 10759 h 136518"/>
                <a:gd name="connsiteX3" fmla="*/ 125759 w 136518"/>
                <a:gd name="connsiteY3" fmla="*/ 31484 h 136518"/>
                <a:gd name="connsiteX4" fmla="*/ 105035 w 136518"/>
                <a:gd name="connsiteY4" fmla="*/ 125759 h 13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18" h="136518">
                  <a:moveTo>
                    <a:pt x="105035" y="125759"/>
                  </a:moveTo>
                  <a:cubicBezTo>
                    <a:pt x="73279" y="146061"/>
                    <a:pt x="31087" y="136790"/>
                    <a:pt x="10759" y="105035"/>
                  </a:cubicBezTo>
                  <a:cubicBezTo>
                    <a:pt x="-9543" y="73279"/>
                    <a:pt x="-272" y="31087"/>
                    <a:pt x="31484" y="10759"/>
                  </a:cubicBezTo>
                  <a:cubicBezTo>
                    <a:pt x="63239" y="-9543"/>
                    <a:pt x="105431" y="-272"/>
                    <a:pt x="125759" y="31484"/>
                  </a:cubicBezTo>
                  <a:cubicBezTo>
                    <a:pt x="146061" y="63239"/>
                    <a:pt x="136790" y="105431"/>
                    <a:pt x="105035" y="125759"/>
                  </a:cubicBezTo>
                  <a:close/>
                </a:path>
              </a:pathLst>
            </a:custGeom>
            <a:solidFill>
              <a:srgbClr val="FFFFFF"/>
            </a:solidFill>
            <a:ln w="0" cap="flat">
              <a:noFill/>
              <a:prstDash val="solid"/>
              <a:miter/>
            </a:ln>
          </p:spPr>
          <p:txBody>
            <a:bodyPr rtlCol="0" anchor="ctr"/>
            <a:lstStyle/>
            <a:p>
              <a:endParaRPr lang="en-IN" dirty="0"/>
            </a:p>
          </p:txBody>
        </p:sp>
      </p:grpSp>
    </p:spTree>
    <p:custDataLst>
      <p:tags r:id="rId1"/>
    </p:custDataLst>
    <p:extLst>
      <p:ext uri="{BB962C8B-B14F-4D97-AF65-F5344CB8AC3E}">
        <p14:creationId xmlns:p14="http://schemas.microsoft.com/office/powerpoint/2010/main" val="231250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A1BB9-EE7C-E9F7-D866-45FE3C7AAF04}"/>
            </a:ext>
          </a:extLst>
        </p:cNvPr>
        <p:cNvGrpSpPr/>
        <p:nvPr/>
      </p:nvGrpSpPr>
      <p:grpSpPr>
        <a:xfrm>
          <a:off x="0" y="0"/>
          <a:ext cx="0" cy="0"/>
          <a:chOff x="0" y="0"/>
          <a:chExt cx="0" cy="0"/>
        </a:xfrm>
      </p:grpSpPr>
      <p:pic>
        <p:nvPicPr>
          <p:cNvPr id="21" name="Picture 20" descr="A close-up of a computer&#10;&#10;AI-generated content may be incorrect.">
            <a:extLst>
              <a:ext uri="{FF2B5EF4-FFF2-40B4-BE49-F238E27FC236}">
                <a16:creationId xmlns:a16="http://schemas.microsoft.com/office/drawing/2014/main" id="{95807172-EDE7-B414-39A9-678E4C2275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625" b="5625"/>
          <a:stretch>
            <a:fillRect/>
          </a:stretch>
        </p:blipFill>
        <p:spPr>
          <a:xfrm>
            <a:off x="0" y="0"/>
            <a:ext cx="12192000" cy="3695700"/>
          </a:xfrm>
          <a:prstGeom prst="rect">
            <a:avLst/>
          </a:prstGeom>
        </p:spPr>
      </p:pic>
      <p:sp>
        <p:nvSpPr>
          <p:cNvPr id="23" name="Rectangle 22">
            <a:extLst>
              <a:ext uri="{FF2B5EF4-FFF2-40B4-BE49-F238E27FC236}">
                <a16:creationId xmlns:a16="http://schemas.microsoft.com/office/drawing/2014/main" id="{47E35D61-3C39-B350-CF0B-A9023787FE70}"/>
              </a:ext>
            </a:extLst>
          </p:cNvPr>
          <p:cNvSpPr/>
          <p:nvPr/>
        </p:nvSpPr>
        <p:spPr>
          <a:xfrm>
            <a:off x="0" y="0"/>
            <a:ext cx="12196376" cy="2349195"/>
          </a:xfrm>
          <a:prstGeom prst="rect">
            <a:avLst/>
          </a:prstGeom>
          <a:gradFill flip="none" rotWithShape="1">
            <a:gsLst>
              <a:gs pos="0">
                <a:schemeClr val="tx1">
                  <a:alpha val="75000"/>
                </a:schemeClr>
              </a:gs>
              <a:gs pos="100000">
                <a:schemeClr val="tx1">
                  <a:alpha val="0"/>
                </a:schemeClr>
              </a:gs>
            </a:gsLst>
            <a:lin ang="5400000" scaled="1"/>
            <a:tileRect/>
          </a:gra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800"/>
              </a:spcAft>
              <a:buClr>
                <a:prstClr val="white"/>
              </a:buClr>
              <a:buSzTx/>
              <a:buFont typeface="ATT Aleck Sans" panose="020B0604020202020204" pitchFamily="34" charset="0"/>
              <a:buNone/>
              <a:tabLst/>
              <a:defRPr/>
            </a:pPr>
            <a:endParaRPr kumimoji="0" lang="en-US" sz="1050" b="0" i="0" u="none" strike="noStrike" kern="1200" cap="none" spc="0" normalizeH="0" baseline="0" noProof="0">
              <a:ln>
                <a:noFill/>
              </a:ln>
              <a:solidFill>
                <a:prstClr val="white"/>
              </a:solidFill>
              <a:effectLst/>
              <a:uLnTx/>
              <a:uFillTx/>
              <a:latin typeface="Aptos" panose="02110004020202020204"/>
              <a:ea typeface="+mn-ea"/>
              <a:cs typeface="ATT Aleck Sans" panose="020B0503020203020204" pitchFamily="34" charset="0"/>
            </a:endParaRPr>
          </a:p>
        </p:txBody>
      </p:sp>
      <p:sp>
        <p:nvSpPr>
          <p:cNvPr id="30" name="Graphic 8">
            <a:extLst>
              <a:ext uri="{FF2B5EF4-FFF2-40B4-BE49-F238E27FC236}">
                <a16:creationId xmlns:a16="http://schemas.microsoft.com/office/drawing/2014/main" id="{07EA3900-A521-5441-2F8E-0AC9171491F8}"/>
              </a:ext>
            </a:extLst>
          </p:cNvPr>
          <p:cNvSpPr>
            <a:spLocks/>
          </p:cNvSpPr>
          <p:nvPr/>
        </p:nvSpPr>
        <p:spPr>
          <a:xfrm>
            <a:off x="0" y="1907300"/>
            <a:ext cx="12188952" cy="4273446"/>
          </a:xfrm>
          <a:custGeom>
            <a:avLst/>
            <a:gdLst>
              <a:gd name="connsiteX0" fmla="*/ 12188952 w 12188952"/>
              <a:gd name="connsiteY0" fmla="*/ 0 h 4273446"/>
              <a:gd name="connsiteX1" fmla="*/ 6094476 w 12188952"/>
              <a:gd name="connsiteY1" fmla="*/ 1113156 h 4273446"/>
              <a:gd name="connsiteX2" fmla="*/ 0 w 12188952"/>
              <a:gd name="connsiteY2" fmla="*/ 0 h 4273446"/>
              <a:gd name="connsiteX3" fmla="*/ 0 w 12188952"/>
              <a:gd name="connsiteY3" fmla="*/ 4273447 h 4273446"/>
              <a:gd name="connsiteX4" fmla="*/ 12188952 w 12188952"/>
              <a:gd name="connsiteY4" fmla="*/ 4273447 h 4273446"/>
              <a:gd name="connsiteX5" fmla="*/ 12188952 w 12188952"/>
              <a:gd name="connsiteY5" fmla="*/ 0 h 427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4273446">
                <a:moveTo>
                  <a:pt x="12188952" y="0"/>
                </a:moveTo>
                <a:cubicBezTo>
                  <a:pt x="12188952" y="0"/>
                  <a:pt x="10615054" y="1113156"/>
                  <a:pt x="6094476" y="1113156"/>
                </a:cubicBezTo>
                <a:cubicBezTo>
                  <a:pt x="1573899" y="1113156"/>
                  <a:pt x="0" y="0"/>
                  <a:pt x="0" y="0"/>
                </a:cubicBezTo>
                <a:lnTo>
                  <a:pt x="0" y="4273447"/>
                </a:lnTo>
                <a:lnTo>
                  <a:pt x="12188952" y="4273447"/>
                </a:lnTo>
                <a:lnTo>
                  <a:pt x="12188952" y="0"/>
                </a:lnTo>
                <a:close/>
              </a:path>
            </a:pathLst>
          </a:custGeom>
          <a:solidFill>
            <a:srgbClr val="009FD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TT Aleck Sans" panose="020B0503020203020204" pitchFamily="34" charset="0"/>
              <a:cs typeface="ATT Aleck Sans" panose="020B0503020203020204" pitchFamily="34" charset="0"/>
            </a:endParaRPr>
          </a:p>
        </p:txBody>
      </p:sp>
      <p:sp>
        <p:nvSpPr>
          <p:cNvPr id="47" name="TextBox 46">
            <a:extLst>
              <a:ext uri="{FF2B5EF4-FFF2-40B4-BE49-F238E27FC236}">
                <a16:creationId xmlns:a16="http://schemas.microsoft.com/office/drawing/2014/main" id="{87DE3B98-AC9A-76E9-2A9D-22777B141D9F}"/>
              </a:ext>
            </a:extLst>
          </p:cNvPr>
          <p:cNvSpPr txBox="1"/>
          <p:nvPr/>
        </p:nvSpPr>
        <p:spPr>
          <a:xfrm>
            <a:off x="1768863" y="3559934"/>
            <a:ext cx="2921603" cy="503590"/>
          </a:xfrm>
          <a:prstGeom prst="rect">
            <a:avLst/>
          </a:prstGeom>
          <a:noFill/>
        </p:spPr>
        <p:txBody>
          <a:bodyPr wrap="square" lIns="0" tIns="36000" rIns="216000" bIns="3600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Recognizing the prospecting mindset</a:t>
            </a:r>
          </a:p>
        </p:txBody>
      </p:sp>
      <p:sp>
        <p:nvSpPr>
          <p:cNvPr id="48" name="TextBox 47">
            <a:extLst>
              <a:ext uri="{FF2B5EF4-FFF2-40B4-BE49-F238E27FC236}">
                <a16:creationId xmlns:a16="http://schemas.microsoft.com/office/drawing/2014/main" id="{A7E40A3C-FCE9-634D-3C5B-B66CEB8CBA06}"/>
              </a:ext>
            </a:extLst>
          </p:cNvPr>
          <p:cNvSpPr txBox="1"/>
          <p:nvPr/>
        </p:nvSpPr>
        <p:spPr>
          <a:xfrm>
            <a:off x="1772517" y="3178943"/>
            <a:ext cx="873170"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Lesson 1</a:t>
            </a:r>
          </a:p>
        </p:txBody>
      </p:sp>
      <p:grpSp>
        <p:nvGrpSpPr>
          <p:cNvPr id="5" name="Group 4">
            <a:extLst>
              <a:ext uri="{FF2B5EF4-FFF2-40B4-BE49-F238E27FC236}">
                <a16:creationId xmlns:a16="http://schemas.microsoft.com/office/drawing/2014/main" id="{BF055C90-F55D-BE75-6911-BECDCA35BEBE}"/>
              </a:ext>
            </a:extLst>
          </p:cNvPr>
          <p:cNvGrpSpPr/>
          <p:nvPr/>
        </p:nvGrpSpPr>
        <p:grpSpPr>
          <a:xfrm>
            <a:off x="1768863" y="3498720"/>
            <a:ext cx="2811209" cy="45719"/>
            <a:chOff x="4696729" y="3288366"/>
            <a:chExt cx="2811209" cy="45719"/>
          </a:xfrm>
        </p:grpSpPr>
        <p:sp>
          <p:nvSpPr>
            <p:cNvPr id="72" name="Rectangle 71">
              <a:extLst>
                <a:ext uri="{FF2B5EF4-FFF2-40B4-BE49-F238E27FC236}">
                  <a16:creationId xmlns:a16="http://schemas.microsoft.com/office/drawing/2014/main" id="{8A4EAA3C-ED08-1631-6FBE-5E68CE2F6709}"/>
                </a:ext>
              </a:extLst>
            </p:cNvPr>
            <p:cNvSpPr/>
            <p:nvPr/>
          </p:nvSpPr>
          <p:spPr>
            <a:xfrm>
              <a:off x="4696729" y="3288366"/>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cxnSp>
          <p:nvCxnSpPr>
            <p:cNvPr id="74" name="Straight Connector 73">
              <a:extLst>
                <a:ext uri="{FF2B5EF4-FFF2-40B4-BE49-F238E27FC236}">
                  <a16:creationId xmlns:a16="http://schemas.microsoft.com/office/drawing/2014/main" id="{F457A68F-01BC-8A1C-75BA-C24EB5F93847}"/>
                </a:ext>
              </a:extLst>
            </p:cNvPr>
            <p:cNvCxnSpPr>
              <a:cxnSpLocks/>
            </p:cNvCxnSpPr>
            <p:nvPr/>
          </p:nvCxnSpPr>
          <p:spPr>
            <a:xfrm>
              <a:off x="5419938" y="3294716"/>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EB319994-3F13-4E9B-DE41-4F6D54DAE01A}"/>
              </a:ext>
            </a:extLst>
          </p:cNvPr>
          <p:cNvSpPr txBox="1"/>
          <p:nvPr/>
        </p:nvSpPr>
        <p:spPr>
          <a:xfrm>
            <a:off x="4669469" y="3351660"/>
            <a:ext cx="793019"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10 mins</a:t>
            </a:r>
          </a:p>
        </p:txBody>
      </p:sp>
      <p:grpSp>
        <p:nvGrpSpPr>
          <p:cNvPr id="28" name="Group 27">
            <a:extLst>
              <a:ext uri="{FF2B5EF4-FFF2-40B4-BE49-F238E27FC236}">
                <a16:creationId xmlns:a16="http://schemas.microsoft.com/office/drawing/2014/main" id="{13EA2992-FA00-35BD-A9CE-46E8CBF93315}"/>
              </a:ext>
            </a:extLst>
          </p:cNvPr>
          <p:cNvGrpSpPr/>
          <p:nvPr/>
        </p:nvGrpSpPr>
        <p:grpSpPr>
          <a:xfrm>
            <a:off x="801075" y="3296135"/>
            <a:ext cx="644701" cy="644701"/>
            <a:chOff x="801075" y="3296135"/>
            <a:chExt cx="644701" cy="644701"/>
          </a:xfrm>
        </p:grpSpPr>
        <p:sp>
          <p:nvSpPr>
            <p:cNvPr id="45" name="Oval 44">
              <a:extLst>
                <a:ext uri="{FF2B5EF4-FFF2-40B4-BE49-F238E27FC236}">
                  <a16:creationId xmlns:a16="http://schemas.microsoft.com/office/drawing/2014/main" id="{C79B9982-6FB6-3C8E-587C-A0638F3F7FC0}"/>
                </a:ext>
              </a:extLst>
            </p:cNvPr>
            <p:cNvSpPr/>
            <p:nvPr/>
          </p:nvSpPr>
          <p:spPr>
            <a:xfrm>
              <a:off x="801075" y="3296135"/>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pic>
          <p:nvPicPr>
            <p:cNvPr id="46" name="Graphic 45">
              <a:extLst>
                <a:ext uri="{FF2B5EF4-FFF2-40B4-BE49-F238E27FC236}">
                  <a16:creationId xmlns:a16="http://schemas.microsoft.com/office/drawing/2014/main" id="{4BF4F4EA-86AD-6FA6-35E5-BCC6FF9989C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99605" y="3377431"/>
              <a:ext cx="447640" cy="447640"/>
            </a:xfrm>
            <a:prstGeom prst="rect">
              <a:avLst/>
            </a:prstGeom>
          </p:spPr>
        </p:pic>
      </p:grpSp>
      <p:sp>
        <p:nvSpPr>
          <p:cNvPr id="106" name="TextBox 105">
            <a:extLst>
              <a:ext uri="{FF2B5EF4-FFF2-40B4-BE49-F238E27FC236}">
                <a16:creationId xmlns:a16="http://schemas.microsoft.com/office/drawing/2014/main" id="{10461707-230B-3BCD-989F-1F02CB3C2867}"/>
              </a:ext>
            </a:extLst>
          </p:cNvPr>
          <p:cNvSpPr txBox="1"/>
          <p:nvPr/>
        </p:nvSpPr>
        <p:spPr>
          <a:xfrm>
            <a:off x="7586070" y="3559934"/>
            <a:ext cx="2841879" cy="503590"/>
          </a:xfrm>
          <a:prstGeom prst="rect">
            <a:avLst/>
          </a:prstGeom>
          <a:noFill/>
        </p:spPr>
        <p:txBody>
          <a:bodyPr wrap="square" lIns="0" tIns="36000" rIns="216000" bIns="36000" rtlCol="0">
            <a:spAutoFit/>
          </a:bodyPr>
          <a:lstStyle/>
          <a:p>
            <a:pPr marL="0" marR="0" lvl="0" indent="0" algn="l" defTabSz="914400" rtl="0" eaLnBrk="1" fontAlgn="auto" latinLnBrk="0" hangingPunct="1">
              <a:spcBef>
                <a:spcPts val="1000"/>
              </a:spcBef>
              <a:spcAft>
                <a:spcPts val="0"/>
              </a:spcAft>
              <a:buClrTx/>
              <a:buSzTx/>
              <a:buFontTx/>
              <a:buNone/>
              <a:tabLst/>
              <a:defRPr/>
            </a:pPr>
            <a:r>
              <a:rPr lang="en-US" sz="1400" b="1">
                <a:solidFill>
                  <a:prstClr val="white"/>
                </a:solidFill>
                <a:latin typeface="ATT Aleck Sans" panose="020B0503020203020204" pitchFamily="34" charset="0"/>
                <a:cs typeface="ATT Aleck Sans" panose="020B0503020203020204" pitchFamily="34" charset="0"/>
              </a:rPr>
              <a:t>Applying salesforce alignment to the sales cycle</a:t>
            </a:r>
            <a:endPar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sp>
        <p:nvSpPr>
          <p:cNvPr id="107" name="TextBox 106">
            <a:extLst>
              <a:ext uri="{FF2B5EF4-FFF2-40B4-BE49-F238E27FC236}">
                <a16:creationId xmlns:a16="http://schemas.microsoft.com/office/drawing/2014/main" id="{75AE1E51-E57C-B69D-515D-364DDFC17752}"/>
              </a:ext>
            </a:extLst>
          </p:cNvPr>
          <p:cNvSpPr txBox="1"/>
          <p:nvPr/>
        </p:nvSpPr>
        <p:spPr>
          <a:xfrm>
            <a:off x="7589724" y="3178943"/>
            <a:ext cx="897215"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Lesson 4</a:t>
            </a:r>
          </a:p>
        </p:txBody>
      </p:sp>
      <p:grpSp>
        <p:nvGrpSpPr>
          <p:cNvPr id="7" name="Group 6">
            <a:extLst>
              <a:ext uri="{FF2B5EF4-FFF2-40B4-BE49-F238E27FC236}">
                <a16:creationId xmlns:a16="http://schemas.microsoft.com/office/drawing/2014/main" id="{B7538E3B-3942-7C52-5354-08939A8E74B5}"/>
              </a:ext>
            </a:extLst>
          </p:cNvPr>
          <p:cNvGrpSpPr/>
          <p:nvPr/>
        </p:nvGrpSpPr>
        <p:grpSpPr>
          <a:xfrm>
            <a:off x="7586070" y="3498720"/>
            <a:ext cx="2811209" cy="45719"/>
            <a:chOff x="4696729" y="4847681"/>
            <a:chExt cx="2811209" cy="45719"/>
          </a:xfrm>
        </p:grpSpPr>
        <p:sp>
          <p:nvSpPr>
            <p:cNvPr id="110" name="Rectangle 109">
              <a:extLst>
                <a:ext uri="{FF2B5EF4-FFF2-40B4-BE49-F238E27FC236}">
                  <a16:creationId xmlns:a16="http://schemas.microsoft.com/office/drawing/2014/main" id="{F57F7441-8F02-0431-72BF-EBBA51583515}"/>
                </a:ext>
              </a:extLst>
            </p:cNvPr>
            <p:cNvSpPr/>
            <p:nvPr/>
          </p:nvSpPr>
          <p:spPr>
            <a:xfrm>
              <a:off x="4696729" y="4847681"/>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cxnSp>
          <p:nvCxnSpPr>
            <p:cNvPr id="111" name="Straight Connector 110">
              <a:extLst>
                <a:ext uri="{FF2B5EF4-FFF2-40B4-BE49-F238E27FC236}">
                  <a16:creationId xmlns:a16="http://schemas.microsoft.com/office/drawing/2014/main" id="{8B69F423-A21B-E012-B9DD-E0D986DD16AF}"/>
                </a:ext>
              </a:extLst>
            </p:cNvPr>
            <p:cNvCxnSpPr>
              <a:cxnSpLocks/>
            </p:cNvCxnSpPr>
            <p:nvPr/>
          </p:nvCxnSpPr>
          <p:spPr>
            <a:xfrm>
              <a:off x="5419938" y="4854031"/>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A4F248E2-D646-A407-0436-A084438489A0}"/>
              </a:ext>
            </a:extLst>
          </p:cNvPr>
          <p:cNvSpPr txBox="1"/>
          <p:nvPr/>
        </p:nvSpPr>
        <p:spPr>
          <a:xfrm>
            <a:off x="10542139" y="3351660"/>
            <a:ext cx="802637"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20 mins</a:t>
            </a:r>
          </a:p>
        </p:txBody>
      </p:sp>
      <p:grpSp>
        <p:nvGrpSpPr>
          <p:cNvPr id="27" name="Group 26">
            <a:extLst>
              <a:ext uri="{FF2B5EF4-FFF2-40B4-BE49-F238E27FC236}">
                <a16:creationId xmlns:a16="http://schemas.microsoft.com/office/drawing/2014/main" id="{01C49E10-9F51-ADA2-4F7A-6676B102EB83}"/>
              </a:ext>
            </a:extLst>
          </p:cNvPr>
          <p:cNvGrpSpPr/>
          <p:nvPr/>
        </p:nvGrpSpPr>
        <p:grpSpPr>
          <a:xfrm>
            <a:off x="6618282" y="3299245"/>
            <a:ext cx="644701" cy="644701"/>
            <a:chOff x="6618282" y="3299245"/>
            <a:chExt cx="644701" cy="644701"/>
          </a:xfrm>
        </p:grpSpPr>
        <p:sp>
          <p:nvSpPr>
            <p:cNvPr id="104" name="Oval 103">
              <a:extLst>
                <a:ext uri="{FF2B5EF4-FFF2-40B4-BE49-F238E27FC236}">
                  <a16:creationId xmlns:a16="http://schemas.microsoft.com/office/drawing/2014/main" id="{65A0E581-F2D3-DF11-0146-939E73B48BE1}"/>
                </a:ext>
              </a:extLst>
            </p:cNvPr>
            <p:cNvSpPr/>
            <p:nvPr/>
          </p:nvSpPr>
          <p:spPr>
            <a:xfrm>
              <a:off x="6618282" y="3299245"/>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pic>
          <p:nvPicPr>
            <p:cNvPr id="105" name="Graphic 104">
              <a:extLst>
                <a:ext uri="{FF2B5EF4-FFF2-40B4-BE49-F238E27FC236}">
                  <a16:creationId xmlns:a16="http://schemas.microsoft.com/office/drawing/2014/main" id="{DAA94ECC-53F4-652D-564E-D9A78A66EDC5}"/>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716812" y="3380541"/>
              <a:ext cx="447640" cy="447640"/>
            </a:xfrm>
            <a:prstGeom prst="rect">
              <a:avLst/>
            </a:prstGeom>
          </p:spPr>
        </p:pic>
      </p:grpSp>
      <p:sp>
        <p:nvSpPr>
          <p:cNvPr id="116" name="TextBox 115">
            <a:extLst>
              <a:ext uri="{FF2B5EF4-FFF2-40B4-BE49-F238E27FC236}">
                <a16:creationId xmlns:a16="http://schemas.microsoft.com/office/drawing/2014/main" id="{950BF494-7BEF-A4B6-A873-93275280553E}"/>
              </a:ext>
            </a:extLst>
          </p:cNvPr>
          <p:cNvSpPr txBox="1"/>
          <p:nvPr/>
        </p:nvSpPr>
        <p:spPr>
          <a:xfrm>
            <a:off x="7586071" y="4657623"/>
            <a:ext cx="2793480" cy="503590"/>
          </a:xfrm>
          <a:prstGeom prst="rect">
            <a:avLst/>
          </a:prstGeom>
          <a:noFill/>
        </p:spPr>
        <p:txBody>
          <a:bodyPr wrap="square" lIns="0" tIns="36000" rIns="216000" bIns="36000" rtlCol="0">
            <a:spAutoFit/>
          </a:bodyPr>
          <a:lstStyle/>
          <a:p>
            <a:pPr lvl="0">
              <a:spcBef>
                <a:spcPts val="1000"/>
              </a:spcBef>
              <a:defRPr/>
            </a:pPr>
            <a:r>
              <a:rPr lang="en-US" sz="1400" b="1" spc="-60">
                <a:solidFill>
                  <a:prstClr val="white"/>
                </a:solidFill>
                <a:latin typeface="ATT Aleck Sans" panose="020B0503020203020204" pitchFamily="34" charset="0"/>
                <a:cs typeface="ATT Aleck Sans" panose="020B0503020203020204" pitchFamily="34" charset="0"/>
              </a:rPr>
              <a:t>Applying the forecasting and pipeline metrics</a:t>
            </a:r>
            <a:endParaRPr kumimoji="0" lang="en-US" sz="1400" b="1"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endParaRPr>
          </a:p>
        </p:txBody>
      </p:sp>
      <p:sp>
        <p:nvSpPr>
          <p:cNvPr id="117" name="TextBox 116">
            <a:extLst>
              <a:ext uri="{FF2B5EF4-FFF2-40B4-BE49-F238E27FC236}">
                <a16:creationId xmlns:a16="http://schemas.microsoft.com/office/drawing/2014/main" id="{9D40E892-E2C3-BDA6-80FF-E8A330083E70}"/>
              </a:ext>
            </a:extLst>
          </p:cNvPr>
          <p:cNvSpPr txBox="1"/>
          <p:nvPr/>
        </p:nvSpPr>
        <p:spPr>
          <a:xfrm>
            <a:off x="7586070" y="4286151"/>
            <a:ext cx="1964537" cy="313988"/>
          </a:xfrm>
          <a:prstGeom prst="rect">
            <a:avLst/>
          </a:prstGeom>
          <a:noFill/>
        </p:spPr>
        <p:txBody>
          <a:bodyPr wrap="squar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rPr>
              <a:t>Lesson 5</a:t>
            </a:r>
          </a:p>
        </p:txBody>
      </p:sp>
      <p:grpSp>
        <p:nvGrpSpPr>
          <p:cNvPr id="8" name="Group 7">
            <a:extLst>
              <a:ext uri="{FF2B5EF4-FFF2-40B4-BE49-F238E27FC236}">
                <a16:creationId xmlns:a16="http://schemas.microsoft.com/office/drawing/2014/main" id="{9919D863-DC1F-632C-D054-BF074EDC8ADE}"/>
              </a:ext>
            </a:extLst>
          </p:cNvPr>
          <p:cNvGrpSpPr/>
          <p:nvPr/>
        </p:nvGrpSpPr>
        <p:grpSpPr>
          <a:xfrm>
            <a:off x="7586070" y="4608198"/>
            <a:ext cx="2811209" cy="45719"/>
            <a:chOff x="4696729" y="5640591"/>
            <a:chExt cx="2811209" cy="45719"/>
          </a:xfrm>
        </p:grpSpPr>
        <p:sp>
          <p:nvSpPr>
            <p:cNvPr id="120" name="Rectangle 119">
              <a:extLst>
                <a:ext uri="{FF2B5EF4-FFF2-40B4-BE49-F238E27FC236}">
                  <a16:creationId xmlns:a16="http://schemas.microsoft.com/office/drawing/2014/main" id="{C1457644-45DB-397A-BBC2-C0C76C368060}"/>
                </a:ext>
              </a:extLst>
            </p:cNvPr>
            <p:cNvSpPr/>
            <p:nvPr/>
          </p:nvSpPr>
          <p:spPr>
            <a:xfrm>
              <a:off x="4696729" y="5640591"/>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endParaRPr>
            </a:p>
          </p:txBody>
        </p:sp>
        <p:cxnSp>
          <p:nvCxnSpPr>
            <p:cNvPr id="121" name="Straight Connector 120">
              <a:extLst>
                <a:ext uri="{FF2B5EF4-FFF2-40B4-BE49-F238E27FC236}">
                  <a16:creationId xmlns:a16="http://schemas.microsoft.com/office/drawing/2014/main" id="{7CA6F287-7873-629C-0EBB-C83D39FDB0BB}"/>
                </a:ext>
              </a:extLst>
            </p:cNvPr>
            <p:cNvCxnSpPr>
              <a:cxnSpLocks/>
            </p:cNvCxnSpPr>
            <p:nvPr/>
          </p:nvCxnSpPr>
          <p:spPr>
            <a:xfrm>
              <a:off x="5419938" y="5649646"/>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2690A8D6-B676-C39E-0460-E6F3F1BE0DF4}"/>
              </a:ext>
            </a:extLst>
          </p:cNvPr>
          <p:cNvSpPr txBox="1"/>
          <p:nvPr/>
        </p:nvSpPr>
        <p:spPr>
          <a:xfrm>
            <a:off x="10543741" y="4471113"/>
            <a:ext cx="801035"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sz="1400" b="1">
                <a:solidFill>
                  <a:prstClr val="white"/>
                </a:solidFill>
                <a:latin typeface="ATT Aleck Sans" panose="020B0503020203020204" pitchFamily="34" charset="0"/>
                <a:cs typeface="ATT Aleck Sans" panose="020B0503020203020204" pitchFamily="34" charset="0"/>
              </a:rPr>
              <a:t>30</a:t>
            </a: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rPr>
              <a:t> mins</a:t>
            </a:r>
          </a:p>
        </p:txBody>
      </p:sp>
      <p:grpSp>
        <p:nvGrpSpPr>
          <p:cNvPr id="14" name="Group 13">
            <a:extLst>
              <a:ext uri="{FF2B5EF4-FFF2-40B4-BE49-F238E27FC236}">
                <a16:creationId xmlns:a16="http://schemas.microsoft.com/office/drawing/2014/main" id="{A4653D64-E946-EBDE-F350-69122348CDFA}"/>
              </a:ext>
            </a:extLst>
          </p:cNvPr>
          <p:cNvGrpSpPr/>
          <p:nvPr/>
        </p:nvGrpSpPr>
        <p:grpSpPr>
          <a:xfrm>
            <a:off x="6618282" y="4401193"/>
            <a:ext cx="644701" cy="644701"/>
            <a:chOff x="6618282" y="4271653"/>
            <a:chExt cx="644701" cy="644701"/>
          </a:xfrm>
        </p:grpSpPr>
        <p:sp>
          <p:nvSpPr>
            <p:cNvPr id="114" name="Oval 113">
              <a:extLst>
                <a:ext uri="{FF2B5EF4-FFF2-40B4-BE49-F238E27FC236}">
                  <a16:creationId xmlns:a16="http://schemas.microsoft.com/office/drawing/2014/main" id="{C7CE3B9E-89BB-DB7F-753F-B552E9DA79FF}"/>
                </a:ext>
              </a:extLst>
            </p:cNvPr>
            <p:cNvSpPr/>
            <p:nvPr/>
          </p:nvSpPr>
          <p:spPr>
            <a:xfrm>
              <a:off x="6618282" y="4271653"/>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endParaRPr>
            </a:p>
          </p:txBody>
        </p:sp>
        <p:pic>
          <p:nvPicPr>
            <p:cNvPr id="115" name="Graphic 114">
              <a:extLst>
                <a:ext uri="{FF2B5EF4-FFF2-40B4-BE49-F238E27FC236}">
                  <a16:creationId xmlns:a16="http://schemas.microsoft.com/office/drawing/2014/main" id="{F3F38FCB-C00E-AA11-E126-724F4B3CCDEB}"/>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716812" y="4370183"/>
              <a:ext cx="447640" cy="447640"/>
            </a:xfrm>
            <a:prstGeom prst="rect">
              <a:avLst/>
            </a:prstGeom>
          </p:spPr>
        </p:pic>
      </p:grpSp>
      <p:sp>
        <p:nvSpPr>
          <p:cNvPr id="146" name="TextBox 145">
            <a:extLst>
              <a:ext uri="{FF2B5EF4-FFF2-40B4-BE49-F238E27FC236}">
                <a16:creationId xmlns:a16="http://schemas.microsoft.com/office/drawing/2014/main" id="{9C60B8ED-06A7-A7A5-2DDB-8135F2004664}"/>
              </a:ext>
            </a:extLst>
          </p:cNvPr>
          <p:cNvSpPr txBox="1"/>
          <p:nvPr/>
        </p:nvSpPr>
        <p:spPr>
          <a:xfrm>
            <a:off x="1768864" y="4657617"/>
            <a:ext cx="2791662" cy="503590"/>
          </a:xfrm>
          <a:prstGeom prst="rect">
            <a:avLst/>
          </a:prstGeom>
          <a:noFill/>
        </p:spPr>
        <p:txBody>
          <a:bodyPr wrap="square" lIns="0" tIns="36000" rIns="216000" bIns="3600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Researching and identifying the right prospects</a:t>
            </a:r>
          </a:p>
        </p:txBody>
      </p:sp>
      <p:sp>
        <p:nvSpPr>
          <p:cNvPr id="147" name="TextBox 146">
            <a:extLst>
              <a:ext uri="{FF2B5EF4-FFF2-40B4-BE49-F238E27FC236}">
                <a16:creationId xmlns:a16="http://schemas.microsoft.com/office/drawing/2014/main" id="{B2C8EDC6-1268-7612-7393-EE8BF3DEB927}"/>
              </a:ext>
            </a:extLst>
          </p:cNvPr>
          <p:cNvSpPr txBox="1"/>
          <p:nvPr/>
        </p:nvSpPr>
        <p:spPr>
          <a:xfrm>
            <a:off x="1772517" y="4286151"/>
            <a:ext cx="882788"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Lesson 2</a:t>
            </a:r>
          </a:p>
        </p:txBody>
      </p:sp>
      <p:grpSp>
        <p:nvGrpSpPr>
          <p:cNvPr id="6" name="Group 5">
            <a:extLst>
              <a:ext uri="{FF2B5EF4-FFF2-40B4-BE49-F238E27FC236}">
                <a16:creationId xmlns:a16="http://schemas.microsoft.com/office/drawing/2014/main" id="{15B83564-EF64-F5AE-DA80-838E646DBCFC}"/>
              </a:ext>
            </a:extLst>
          </p:cNvPr>
          <p:cNvGrpSpPr/>
          <p:nvPr/>
        </p:nvGrpSpPr>
        <p:grpSpPr>
          <a:xfrm>
            <a:off x="1768863" y="4605928"/>
            <a:ext cx="2811209" cy="45719"/>
            <a:chOff x="4696729" y="4072786"/>
            <a:chExt cx="2811209" cy="45719"/>
          </a:xfrm>
        </p:grpSpPr>
        <p:sp>
          <p:nvSpPr>
            <p:cNvPr id="150" name="Rectangle 149">
              <a:extLst>
                <a:ext uri="{FF2B5EF4-FFF2-40B4-BE49-F238E27FC236}">
                  <a16:creationId xmlns:a16="http://schemas.microsoft.com/office/drawing/2014/main" id="{78C23AD6-5BB4-ACFC-120E-C3274D6ED94E}"/>
                </a:ext>
              </a:extLst>
            </p:cNvPr>
            <p:cNvSpPr/>
            <p:nvPr/>
          </p:nvSpPr>
          <p:spPr>
            <a:xfrm>
              <a:off x="4696729" y="4072786"/>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cxnSp>
          <p:nvCxnSpPr>
            <p:cNvPr id="151" name="Straight Connector 150">
              <a:extLst>
                <a:ext uri="{FF2B5EF4-FFF2-40B4-BE49-F238E27FC236}">
                  <a16:creationId xmlns:a16="http://schemas.microsoft.com/office/drawing/2014/main" id="{23C6E200-9772-33FE-F70E-F1F30D872FBF}"/>
                </a:ext>
              </a:extLst>
            </p:cNvPr>
            <p:cNvCxnSpPr>
              <a:cxnSpLocks/>
            </p:cNvCxnSpPr>
            <p:nvPr/>
          </p:nvCxnSpPr>
          <p:spPr>
            <a:xfrm>
              <a:off x="5419938" y="4079136"/>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625F07A2-9AED-F838-8BE8-2A2ECE71384B}"/>
              </a:ext>
            </a:extLst>
          </p:cNvPr>
          <p:cNvSpPr txBox="1"/>
          <p:nvPr/>
        </p:nvSpPr>
        <p:spPr>
          <a:xfrm>
            <a:off x="4669469" y="4458868"/>
            <a:ext cx="801035"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sz="1400" b="1">
                <a:solidFill>
                  <a:prstClr val="white"/>
                </a:solidFill>
                <a:latin typeface="ATT Aleck Sans" panose="020B0503020203020204" pitchFamily="34" charset="0"/>
                <a:cs typeface="ATT Aleck Sans" panose="020B0503020203020204" pitchFamily="34" charset="0"/>
              </a:rPr>
              <a:t>30 </a:t>
            </a: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mins</a:t>
            </a:r>
          </a:p>
        </p:txBody>
      </p:sp>
      <p:grpSp>
        <p:nvGrpSpPr>
          <p:cNvPr id="15" name="Group 14">
            <a:extLst>
              <a:ext uri="{FF2B5EF4-FFF2-40B4-BE49-F238E27FC236}">
                <a16:creationId xmlns:a16="http://schemas.microsoft.com/office/drawing/2014/main" id="{AD648BDF-B209-E81A-B903-6027AE928484}"/>
              </a:ext>
            </a:extLst>
          </p:cNvPr>
          <p:cNvGrpSpPr/>
          <p:nvPr/>
        </p:nvGrpSpPr>
        <p:grpSpPr>
          <a:xfrm>
            <a:off x="801075" y="4401193"/>
            <a:ext cx="644701" cy="644701"/>
            <a:chOff x="801075" y="4271653"/>
            <a:chExt cx="644701" cy="644701"/>
          </a:xfrm>
        </p:grpSpPr>
        <p:sp>
          <p:nvSpPr>
            <p:cNvPr id="144" name="Oval 143">
              <a:extLst>
                <a:ext uri="{FF2B5EF4-FFF2-40B4-BE49-F238E27FC236}">
                  <a16:creationId xmlns:a16="http://schemas.microsoft.com/office/drawing/2014/main" id="{EF8ADD87-517A-DE0F-09F9-10E6F8A97359}"/>
                </a:ext>
              </a:extLst>
            </p:cNvPr>
            <p:cNvSpPr/>
            <p:nvPr/>
          </p:nvSpPr>
          <p:spPr>
            <a:xfrm>
              <a:off x="801075" y="4271653"/>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pic>
          <p:nvPicPr>
            <p:cNvPr id="145" name="Graphic 144">
              <a:extLst>
                <a:ext uri="{FF2B5EF4-FFF2-40B4-BE49-F238E27FC236}">
                  <a16:creationId xmlns:a16="http://schemas.microsoft.com/office/drawing/2014/main" id="{4C2B7FD8-820A-FA5D-D4B5-8112E92D203F}"/>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891668" y="4359631"/>
              <a:ext cx="447640" cy="447640"/>
            </a:xfrm>
            <a:prstGeom prst="rect">
              <a:avLst/>
            </a:prstGeom>
          </p:spPr>
        </p:pic>
      </p:grpSp>
      <p:sp>
        <p:nvSpPr>
          <p:cNvPr id="4" name="Title 3">
            <a:extLst>
              <a:ext uri="{FF2B5EF4-FFF2-40B4-BE49-F238E27FC236}">
                <a16:creationId xmlns:a16="http://schemas.microsoft.com/office/drawing/2014/main" id="{5A428D03-3363-F1F4-4FDE-13B8BB449EC1}"/>
              </a:ext>
            </a:extLst>
          </p:cNvPr>
          <p:cNvSpPr>
            <a:spLocks noGrp="1"/>
          </p:cNvSpPr>
          <p:nvPr>
            <p:ph type="title"/>
          </p:nvPr>
        </p:nvSpPr>
        <p:spPr/>
        <p:txBody>
          <a:bodyPr>
            <a:normAutofit fontScale="90000"/>
          </a:bodyPr>
          <a:lstStyle/>
          <a:p>
            <a:r>
              <a:rPr lang="en-US" noProof="0"/>
              <a:t>Agenda</a:t>
            </a:r>
          </a:p>
        </p:txBody>
      </p:sp>
      <p:sp>
        <p:nvSpPr>
          <p:cNvPr id="19" name="TextBox 18">
            <a:extLst>
              <a:ext uri="{FF2B5EF4-FFF2-40B4-BE49-F238E27FC236}">
                <a16:creationId xmlns:a16="http://schemas.microsoft.com/office/drawing/2014/main" id="{FEB08164-F1AE-AF71-BDE4-388942EA00FC}"/>
              </a:ext>
            </a:extLst>
          </p:cNvPr>
          <p:cNvSpPr txBox="1"/>
          <p:nvPr/>
        </p:nvSpPr>
        <p:spPr>
          <a:xfrm>
            <a:off x="1744818" y="5687938"/>
            <a:ext cx="3112932" cy="503590"/>
          </a:xfrm>
          <a:prstGeom prst="rect">
            <a:avLst/>
          </a:prstGeom>
          <a:noFill/>
        </p:spPr>
        <p:txBody>
          <a:bodyPr wrap="square" lIns="0" tIns="36000" rIns="216000" bIns="3600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Crafting outreach and starting conversations</a:t>
            </a:r>
          </a:p>
        </p:txBody>
      </p:sp>
      <p:sp>
        <p:nvSpPr>
          <p:cNvPr id="20" name="TextBox 19">
            <a:extLst>
              <a:ext uri="{FF2B5EF4-FFF2-40B4-BE49-F238E27FC236}">
                <a16:creationId xmlns:a16="http://schemas.microsoft.com/office/drawing/2014/main" id="{61C1FE07-C534-4B26-D7B3-D63BE98A005E}"/>
              </a:ext>
            </a:extLst>
          </p:cNvPr>
          <p:cNvSpPr txBox="1"/>
          <p:nvPr/>
        </p:nvSpPr>
        <p:spPr>
          <a:xfrm>
            <a:off x="1748471" y="5316472"/>
            <a:ext cx="881185"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Lesson 3</a:t>
            </a:r>
          </a:p>
        </p:txBody>
      </p:sp>
      <p:grpSp>
        <p:nvGrpSpPr>
          <p:cNvPr id="22" name="Group 21">
            <a:extLst>
              <a:ext uri="{FF2B5EF4-FFF2-40B4-BE49-F238E27FC236}">
                <a16:creationId xmlns:a16="http://schemas.microsoft.com/office/drawing/2014/main" id="{63FC141E-5A60-F16D-0381-DA23169F00E7}"/>
              </a:ext>
            </a:extLst>
          </p:cNvPr>
          <p:cNvGrpSpPr/>
          <p:nvPr/>
        </p:nvGrpSpPr>
        <p:grpSpPr>
          <a:xfrm>
            <a:off x="1744817" y="5636249"/>
            <a:ext cx="2811209" cy="45719"/>
            <a:chOff x="4696729" y="4072786"/>
            <a:chExt cx="2811209" cy="45719"/>
          </a:xfrm>
        </p:grpSpPr>
        <p:sp>
          <p:nvSpPr>
            <p:cNvPr id="25" name="Rectangle 24">
              <a:extLst>
                <a:ext uri="{FF2B5EF4-FFF2-40B4-BE49-F238E27FC236}">
                  <a16:creationId xmlns:a16="http://schemas.microsoft.com/office/drawing/2014/main" id="{61317F4C-2634-499B-E85A-BD37FFA912D9}"/>
                </a:ext>
              </a:extLst>
            </p:cNvPr>
            <p:cNvSpPr/>
            <p:nvPr/>
          </p:nvSpPr>
          <p:spPr>
            <a:xfrm>
              <a:off x="4696729" y="4072786"/>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cxnSp>
          <p:nvCxnSpPr>
            <p:cNvPr id="26" name="Straight Connector 25">
              <a:extLst>
                <a:ext uri="{FF2B5EF4-FFF2-40B4-BE49-F238E27FC236}">
                  <a16:creationId xmlns:a16="http://schemas.microsoft.com/office/drawing/2014/main" id="{3C9E3A9C-D37C-204C-BEEF-9E345F0EEF87}"/>
                </a:ext>
              </a:extLst>
            </p:cNvPr>
            <p:cNvCxnSpPr>
              <a:cxnSpLocks/>
            </p:cNvCxnSpPr>
            <p:nvPr/>
          </p:nvCxnSpPr>
          <p:spPr>
            <a:xfrm>
              <a:off x="5419938" y="4079136"/>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1BE25C1B-7AD7-95CB-CB34-283610C9D034}"/>
              </a:ext>
            </a:extLst>
          </p:cNvPr>
          <p:cNvSpPr txBox="1"/>
          <p:nvPr/>
        </p:nvSpPr>
        <p:spPr>
          <a:xfrm>
            <a:off x="4669469" y="5489189"/>
            <a:ext cx="793019"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sz="1400" b="1">
                <a:solidFill>
                  <a:prstClr val="white"/>
                </a:solidFill>
                <a:latin typeface="ATT Aleck Sans" panose="020B0503020203020204" pitchFamily="34" charset="0"/>
                <a:cs typeface="ATT Aleck Sans" panose="020B0503020203020204" pitchFamily="34" charset="0"/>
              </a:rPr>
              <a:t>1</a:t>
            </a: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0 mins</a:t>
            </a:r>
          </a:p>
        </p:txBody>
      </p:sp>
      <p:grpSp>
        <p:nvGrpSpPr>
          <p:cNvPr id="16" name="Group 15">
            <a:extLst>
              <a:ext uri="{FF2B5EF4-FFF2-40B4-BE49-F238E27FC236}">
                <a16:creationId xmlns:a16="http://schemas.microsoft.com/office/drawing/2014/main" id="{97CA8505-F70F-10AC-2D98-530399D2638C}"/>
              </a:ext>
            </a:extLst>
          </p:cNvPr>
          <p:cNvGrpSpPr/>
          <p:nvPr/>
        </p:nvGrpSpPr>
        <p:grpSpPr>
          <a:xfrm>
            <a:off x="801075" y="5456118"/>
            <a:ext cx="644701" cy="644701"/>
            <a:chOff x="777029" y="5456118"/>
            <a:chExt cx="644701" cy="644701"/>
          </a:xfrm>
        </p:grpSpPr>
        <p:sp>
          <p:nvSpPr>
            <p:cNvPr id="17" name="Oval 16">
              <a:extLst>
                <a:ext uri="{FF2B5EF4-FFF2-40B4-BE49-F238E27FC236}">
                  <a16:creationId xmlns:a16="http://schemas.microsoft.com/office/drawing/2014/main" id="{62674A2B-A464-E02A-F1E4-5A93EA4A40C7}"/>
                </a:ext>
              </a:extLst>
            </p:cNvPr>
            <p:cNvSpPr/>
            <p:nvPr/>
          </p:nvSpPr>
          <p:spPr>
            <a:xfrm>
              <a:off x="777029" y="5456118"/>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pic>
          <p:nvPicPr>
            <p:cNvPr id="18" name="Graphic 17">
              <a:extLst>
                <a:ext uri="{FF2B5EF4-FFF2-40B4-BE49-F238E27FC236}">
                  <a16:creationId xmlns:a16="http://schemas.microsoft.com/office/drawing/2014/main" id="{6225CD6E-CC46-F7DC-206A-5D2557498ECE}"/>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875559" y="5554648"/>
              <a:ext cx="447640" cy="447640"/>
            </a:xfrm>
            <a:prstGeom prst="rect">
              <a:avLst/>
            </a:prstGeom>
          </p:spPr>
        </p:pic>
      </p:grpSp>
      <p:sp>
        <p:nvSpPr>
          <p:cNvPr id="42" name="TextBox 41">
            <a:extLst>
              <a:ext uri="{FF2B5EF4-FFF2-40B4-BE49-F238E27FC236}">
                <a16:creationId xmlns:a16="http://schemas.microsoft.com/office/drawing/2014/main" id="{AB662A76-FC7D-9AEA-EF66-23D7DAFFA366}"/>
              </a:ext>
            </a:extLst>
          </p:cNvPr>
          <p:cNvSpPr txBox="1"/>
          <p:nvPr/>
        </p:nvSpPr>
        <p:spPr>
          <a:xfrm>
            <a:off x="7627106" y="5691519"/>
            <a:ext cx="2883616" cy="288147"/>
          </a:xfrm>
          <a:prstGeom prst="rect">
            <a:avLst/>
          </a:prstGeom>
          <a:noFill/>
        </p:spPr>
        <p:txBody>
          <a:bodyPr wrap="square" lIns="0" tIns="36000" rIns="216000" bIns="3600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Key takeaways and next steps</a:t>
            </a:r>
          </a:p>
        </p:txBody>
      </p:sp>
      <p:sp>
        <p:nvSpPr>
          <p:cNvPr id="43" name="TextBox 42">
            <a:extLst>
              <a:ext uri="{FF2B5EF4-FFF2-40B4-BE49-F238E27FC236}">
                <a16:creationId xmlns:a16="http://schemas.microsoft.com/office/drawing/2014/main" id="{4BCD311A-FB8F-7E60-1BDE-93E4C23D8B56}"/>
              </a:ext>
            </a:extLst>
          </p:cNvPr>
          <p:cNvSpPr txBox="1"/>
          <p:nvPr/>
        </p:nvSpPr>
        <p:spPr>
          <a:xfrm>
            <a:off x="7627105" y="5320047"/>
            <a:ext cx="1964537" cy="313988"/>
          </a:xfrm>
          <a:prstGeom prst="rect">
            <a:avLst/>
          </a:prstGeom>
          <a:noFill/>
        </p:spPr>
        <p:txBody>
          <a:bodyPr wrap="squar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Lesson 6</a:t>
            </a:r>
          </a:p>
        </p:txBody>
      </p:sp>
      <p:grpSp>
        <p:nvGrpSpPr>
          <p:cNvPr id="44" name="Group 43">
            <a:extLst>
              <a:ext uri="{FF2B5EF4-FFF2-40B4-BE49-F238E27FC236}">
                <a16:creationId xmlns:a16="http://schemas.microsoft.com/office/drawing/2014/main" id="{BF3BA51E-2ED9-A282-243B-D427571A4ADE}"/>
              </a:ext>
            </a:extLst>
          </p:cNvPr>
          <p:cNvGrpSpPr/>
          <p:nvPr/>
        </p:nvGrpSpPr>
        <p:grpSpPr>
          <a:xfrm>
            <a:off x="7627105" y="5642094"/>
            <a:ext cx="2811209" cy="45719"/>
            <a:chOff x="4696729" y="5640591"/>
            <a:chExt cx="2811209" cy="45719"/>
          </a:xfrm>
        </p:grpSpPr>
        <p:sp>
          <p:nvSpPr>
            <p:cNvPr id="50" name="Rectangle 49">
              <a:extLst>
                <a:ext uri="{FF2B5EF4-FFF2-40B4-BE49-F238E27FC236}">
                  <a16:creationId xmlns:a16="http://schemas.microsoft.com/office/drawing/2014/main" id="{F3A6BB46-22F3-DB5A-8E08-F296B52B3CCC}"/>
                </a:ext>
              </a:extLst>
            </p:cNvPr>
            <p:cNvSpPr/>
            <p:nvPr/>
          </p:nvSpPr>
          <p:spPr>
            <a:xfrm>
              <a:off x="4696729" y="5640591"/>
              <a:ext cx="76500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cxnSp>
          <p:nvCxnSpPr>
            <p:cNvPr id="51" name="Straight Connector 50">
              <a:extLst>
                <a:ext uri="{FF2B5EF4-FFF2-40B4-BE49-F238E27FC236}">
                  <a16:creationId xmlns:a16="http://schemas.microsoft.com/office/drawing/2014/main" id="{F5AF2EC1-F2C6-18BA-8901-1E39E0156C26}"/>
                </a:ext>
              </a:extLst>
            </p:cNvPr>
            <p:cNvCxnSpPr>
              <a:cxnSpLocks/>
            </p:cNvCxnSpPr>
            <p:nvPr/>
          </p:nvCxnSpPr>
          <p:spPr>
            <a:xfrm>
              <a:off x="5419938" y="5649646"/>
              <a:ext cx="2088000" cy="55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93669D5-BC41-4461-7955-07250DBBF567}"/>
              </a:ext>
            </a:extLst>
          </p:cNvPr>
          <p:cNvSpPr txBox="1"/>
          <p:nvPr/>
        </p:nvSpPr>
        <p:spPr>
          <a:xfrm>
            <a:off x="10551757" y="5505009"/>
            <a:ext cx="793019" cy="307767"/>
          </a:xfrm>
          <a:prstGeom prst="rect">
            <a:avLst/>
          </a:prstGeom>
          <a:noFill/>
        </p:spPr>
        <p:txBody>
          <a:bodyPr wrap="none" lIns="0" tIns="36000" rIns="144000" bIns="36000" rtlCol="0">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rPr>
              <a:t>10 mins</a:t>
            </a:r>
          </a:p>
        </p:txBody>
      </p:sp>
      <p:sp>
        <p:nvSpPr>
          <p:cNvPr id="40" name="Oval 39">
            <a:extLst>
              <a:ext uri="{FF2B5EF4-FFF2-40B4-BE49-F238E27FC236}">
                <a16:creationId xmlns:a16="http://schemas.microsoft.com/office/drawing/2014/main" id="{B252DC88-FEF3-5103-7B69-A883935CAB1F}"/>
              </a:ext>
            </a:extLst>
          </p:cNvPr>
          <p:cNvSpPr/>
          <p:nvPr/>
        </p:nvSpPr>
        <p:spPr>
          <a:xfrm>
            <a:off x="6659317" y="5453281"/>
            <a:ext cx="644701" cy="64470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TT Aleck Sans" panose="020B0503020203020204" pitchFamily="34" charset="0"/>
              <a:ea typeface="+mn-ea"/>
              <a:cs typeface="ATT Aleck Sans" panose="020B0503020203020204" pitchFamily="34" charset="0"/>
            </a:endParaRPr>
          </a:p>
        </p:txBody>
      </p:sp>
      <p:pic>
        <p:nvPicPr>
          <p:cNvPr id="41" name="Graphic 40">
            <a:extLst>
              <a:ext uri="{FF2B5EF4-FFF2-40B4-BE49-F238E27FC236}">
                <a16:creationId xmlns:a16="http://schemas.microsoft.com/office/drawing/2014/main" id="{C6601111-DCA8-BA4E-6751-E3B1F1FCACB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757847" y="5551811"/>
            <a:ext cx="447640" cy="447641"/>
          </a:xfrm>
          <a:prstGeom prst="rect">
            <a:avLst/>
          </a:prstGeom>
        </p:spPr>
      </p:pic>
    </p:spTree>
    <p:extLst>
      <p:ext uri="{BB962C8B-B14F-4D97-AF65-F5344CB8AC3E}">
        <p14:creationId xmlns:p14="http://schemas.microsoft.com/office/powerpoint/2010/main" val="41062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25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D7750-4B93-01DD-592A-7CDC0577BA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60EC00-940A-C2F6-0091-7057FFB314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6146" t="703" r="26395" b="2332"/>
          <a:stretch>
            <a:fillRect/>
          </a:stretch>
        </p:blipFill>
        <p:spPr>
          <a:xfrm>
            <a:off x="6095999" y="-1"/>
            <a:ext cx="6096001" cy="6858001"/>
          </a:xfrm>
          <a:prstGeom prst="rect">
            <a:avLst/>
          </a:prstGeom>
        </p:spPr>
      </p:pic>
      <p:sp>
        <p:nvSpPr>
          <p:cNvPr id="6" name="Rectangle 5">
            <a:extLst>
              <a:ext uri="{FF2B5EF4-FFF2-40B4-BE49-F238E27FC236}">
                <a16:creationId xmlns:a16="http://schemas.microsoft.com/office/drawing/2014/main" id="{A7BED0EA-9EF6-4B1A-7693-56A792288BBB}"/>
              </a:ext>
            </a:extLst>
          </p:cNvPr>
          <p:cNvSpPr/>
          <p:nvPr/>
        </p:nvSpPr>
        <p:spPr>
          <a:xfrm>
            <a:off x="7153275" y="4505325"/>
            <a:ext cx="5038725" cy="2352675"/>
          </a:xfrm>
          <a:prstGeom prst="rect">
            <a:avLst/>
          </a:prstGeom>
          <a:gradFill flip="none" rotWithShape="1">
            <a:gsLst>
              <a:gs pos="8000">
                <a:schemeClr val="bg1"/>
              </a:gs>
              <a:gs pos="42000">
                <a:schemeClr val="bg1">
                  <a:alpha val="0"/>
                </a:schemeClr>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68CB0BFD-A15D-8758-AE75-9FA0D8771D36}"/>
              </a:ext>
            </a:extLst>
          </p:cNvPr>
          <p:cNvSpPr txBox="1"/>
          <p:nvPr/>
        </p:nvSpPr>
        <p:spPr>
          <a:xfrm>
            <a:off x="560465" y="3687031"/>
            <a:ext cx="4285465" cy="553998"/>
          </a:xfrm>
          <a:prstGeom prst="rect">
            <a:avLst/>
          </a:prstGeom>
          <a:noFill/>
        </p:spPr>
        <p:txBody>
          <a:bodyPr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solidFill>
                  <a:prstClr val="white"/>
                </a:solidFill>
                <a:effectLst/>
                <a:uLnTx/>
                <a:uFillTx/>
                <a:latin typeface="ATT Aleck Sans" panose="020B0503020203020204" pitchFamily="34" charset="0"/>
                <a:cs typeface="ATT Aleck Sans" panose="020B0503020203020204" pitchFamily="34" charset="0"/>
              </a:rPr>
              <a:t>Your next big win starts with the way you prospect and track.</a:t>
            </a:r>
          </a:p>
        </p:txBody>
      </p:sp>
      <p:sp>
        <p:nvSpPr>
          <p:cNvPr id="4" name="TextBox 3">
            <a:extLst>
              <a:ext uri="{FF2B5EF4-FFF2-40B4-BE49-F238E27FC236}">
                <a16:creationId xmlns:a16="http://schemas.microsoft.com/office/drawing/2014/main" id="{2222ADDE-18B3-6F0F-2E25-E4EA1332AE33}"/>
              </a:ext>
            </a:extLst>
          </p:cNvPr>
          <p:cNvSpPr txBox="1"/>
          <p:nvPr/>
        </p:nvSpPr>
        <p:spPr>
          <a:xfrm>
            <a:off x="560465" y="3079128"/>
            <a:ext cx="3655889" cy="398122"/>
          </a:xfrm>
          <a:prstGeom prst="rect">
            <a:avLst/>
          </a:prstGeom>
          <a:noFill/>
          <a:ln>
            <a:noFill/>
          </a:ln>
        </p:spPr>
        <p:txBody>
          <a:bodyPr wrap="square" lIns="0" rtlCol="0">
            <a:spAutoFit/>
          </a:bodyPr>
          <a:lstStyle/>
          <a:p>
            <a:pPr>
              <a:lnSpc>
                <a:spcPct val="107000"/>
              </a:lnSpc>
              <a:spcAft>
                <a:spcPts val="800"/>
              </a:spcAft>
            </a:pPr>
            <a:r>
              <a:rPr lang="en-US" sz="2000" kern="100" noProof="0">
                <a:solidFill>
                  <a:schemeClr val="bg1"/>
                </a:solidFill>
                <a:latin typeface="ATT Aleck Sans Medium" panose="020B0603020203020204" pitchFamily="34" charset="0"/>
                <a:ea typeface="Calibri" panose="020F0502020204030204" pitchFamily="34" charset="0"/>
                <a:cs typeface="ATT Aleck Sans Medium" panose="020B0603020203020204" pitchFamily="34" charset="0"/>
              </a:rPr>
              <a:t>What are the next steps?</a:t>
            </a:r>
          </a:p>
        </p:txBody>
      </p:sp>
      <p:sp>
        <p:nvSpPr>
          <p:cNvPr id="5" name="Title 2">
            <a:extLst>
              <a:ext uri="{FF2B5EF4-FFF2-40B4-BE49-F238E27FC236}">
                <a16:creationId xmlns:a16="http://schemas.microsoft.com/office/drawing/2014/main" id="{A85A0C0C-0D18-FE76-D91A-9CF7DA001CAE}"/>
              </a:ext>
            </a:extLst>
          </p:cNvPr>
          <p:cNvSpPr txBox="1">
            <a:spLocks/>
          </p:cNvSpPr>
          <p:nvPr/>
        </p:nvSpPr>
        <p:spPr>
          <a:xfrm>
            <a:off x="2173419" y="2104518"/>
            <a:ext cx="3571218" cy="380161"/>
          </a:xfrm>
          <a:prstGeom prst="rect">
            <a:avLst/>
          </a:prstGeom>
        </p:spPr>
        <p:txBody>
          <a:bodyPr vert="horz" lIns="0" tIns="45720" rIns="91440" bIns="45720" rtlCol="0" anchor="ctr">
            <a:normAutofit fontScale="82500" lnSpcReduction="20000"/>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r>
              <a:rPr lang="en-US"/>
              <a:t>Next steps</a:t>
            </a:r>
          </a:p>
        </p:txBody>
      </p:sp>
      <p:pic>
        <p:nvPicPr>
          <p:cNvPr id="22" name="Graphic 21">
            <a:extLst>
              <a:ext uri="{FF2B5EF4-FFF2-40B4-BE49-F238E27FC236}">
                <a16:creationId xmlns:a16="http://schemas.microsoft.com/office/drawing/2014/main" id="{F4431DA1-AEC1-0DA2-1B52-972C710924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3701" y="1522015"/>
            <a:ext cx="1570567" cy="1570567"/>
          </a:xfrm>
          <a:prstGeom prst="rect">
            <a:avLst/>
          </a:prstGeom>
        </p:spPr>
      </p:pic>
      <p:grpSp>
        <p:nvGrpSpPr>
          <p:cNvPr id="11" name="Group 10">
            <a:extLst>
              <a:ext uri="{FF2B5EF4-FFF2-40B4-BE49-F238E27FC236}">
                <a16:creationId xmlns:a16="http://schemas.microsoft.com/office/drawing/2014/main" id="{CA1FBDA9-F202-3D7F-2677-BCB843D0768F}"/>
              </a:ext>
            </a:extLst>
          </p:cNvPr>
          <p:cNvGrpSpPr/>
          <p:nvPr/>
        </p:nvGrpSpPr>
        <p:grpSpPr>
          <a:xfrm>
            <a:off x="10147579" y="6247484"/>
            <a:ext cx="1776496" cy="469275"/>
            <a:chOff x="767605" y="510363"/>
            <a:chExt cx="1776496" cy="469275"/>
          </a:xfrm>
        </p:grpSpPr>
        <p:sp>
          <p:nvSpPr>
            <p:cNvPr id="12" name="TextBox 11">
              <a:extLst>
                <a:ext uri="{FF2B5EF4-FFF2-40B4-BE49-F238E27FC236}">
                  <a16:creationId xmlns:a16="http://schemas.microsoft.com/office/drawing/2014/main" id="{6C89BBCB-AED1-EE27-3FE2-650AC8F565E1}"/>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 Business</a:t>
              </a:r>
            </a:p>
          </p:txBody>
        </p:sp>
        <p:pic>
          <p:nvPicPr>
            <p:cNvPr id="13" name="Graphic 12">
              <a:extLst>
                <a:ext uri="{FF2B5EF4-FFF2-40B4-BE49-F238E27FC236}">
                  <a16:creationId xmlns:a16="http://schemas.microsoft.com/office/drawing/2014/main" id="{3FED5254-2AA7-F972-9079-752195445CE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404966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A410-AC6D-60CA-0231-848E4AA4A490}"/>
            </a:ext>
          </a:extLst>
        </p:cNvPr>
        <p:cNvGrpSpPr/>
        <p:nvPr/>
      </p:nvGrpSpPr>
      <p:grpSpPr>
        <a:xfrm>
          <a:off x="0" y="0"/>
          <a:ext cx="0" cy="0"/>
          <a:chOff x="0" y="0"/>
          <a:chExt cx="0" cy="0"/>
        </a:xfrm>
      </p:grpSpPr>
      <p:pic>
        <p:nvPicPr>
          <p:cNvPr id="2" name="Picture 1" descr="A group of people in a room&#10;&#10;AI-generated content may be incorrect.">
            <a:extLst>
              <a:ext uri="{FF2B5EF4-FFF2-40B4-BE49-F238E27FC236}">
                <a16:creationId xmlns:a16="http://schemas.microsoft.com/office/drawing/2014/main" id="{ECD388C3-54DB-D0E4-2375-60B37C88151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id="{97068299-D7B5-CFC8-00B2-38A61C7146B5}"/>
              </a:ext>
            </a:extLst>
          </p:cNvPr>
          <p:cNvSpPr/>
          <p:nvPr/>
        </p:nvSpPr>
        <p:spPr>
          <a:xfrm>
            <a:off x="3048" y="3836640"/>
            <a:ext cx="12188952" cy="3021360"/>
          </a:xfrm>
          <a:custGeom>
            <a:avLst/>
            <a:gdLst>
              <a:gd name="connsiteX0" fmla="*/ 0 w 12188952"/>
              <a:gd name="connsiteY0" fmla="*/ 0 h 3021360"/>
              <a:gd name="connsiteX1" fmla="*/ 6094476 w 12188952"/>
              <a:gd name="connsiteY1" fmla="*/ 1113156 h 3021360"/>
              <a:gd name="connsiteX2" fmla="*/ 12188952 w 12188952"/>
              <a:gd name="connsiteY2" fmla="*/ 0 h 3021360"/>
              <a:gd name="connsiteX3" fmla="*/ 12188952 w 12188952"/>
              <a:gd name="connsiteY3" fmla="*/ 3021360 h 3021360"/>
              <a:gd name="connsiteX4" fmla="*/ 0 w 12188952"/>
              <a:gd name="connsiteY4" fmla="*/ 3021360 h 3021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952" h="3021360">
                <a:moveTo>
                  <a:pt x="0" y="0"/>
                </a:moveTo>
                <a:cubicBezTo>
                  <a:pt x="0" y="0"/>
                  <a:pt x="1573899" y="1113156"/>
                  <a:pt x="6094476" y="1113156"/>
                </a:cubicBezTo>
                <a:cubicBezTo>
                  <a:pt x="10615054" y="1113156"/>
                  <a:pt x="12188952" y="0"/>
                  <a:pt x="12188952" y="0"/>
                </a:cubicBezTo>
                <a:lnTo>
                  <a:pt x="12188952" y="3021360"/>
                </a:lnTo>
                <a:lnTo>
                  <a:pt x="0" y="3021360"/>
                </a:lnTo>
                <a:close/>
              </a:path>
            </a:pathLst>
          </a:custGeom>
          <a:solidFill>
            <a:srgbClr val="009FDB"/>
          </a:solidFill>
          <a:ln w="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70C856D6-9837-65D7-A026-9E14116AEA57}"/>
              </a:ext>
            </a:extLst>
          </p:cNvPr>
          <p:cNvSpPr/>
          <p:nvPr/>
        </p:nvSpPr>
        <p:spPr>
          <a:xfrm>
            <a:off x="0" y="-1271"/>
            <a:ext cx="12196376" cy="2349195"/>
          </a:xfrm>
          <a:prstGeom prst="rect">
            <a:avLst/>
          </a:prstGeom>
          <a:gradFill flip="none" rotWithShape="1">
            <a:gsLst>
              <a:gs pos="0">
                <a:schemeClr val="tx1">
                  <a:alpha val="75000"/>
                </a:schemeClr>
              </a:gs>
              <a:gs pos="100000">
                <a:schemeClr val="tx1">
                  <a:alpha val="0"/>
                </a:schemeClr>
              </a:gs>
            </a:gsLst>
            <a:lin ang="5400000" scaled="1"/>
            <a:tileRect/>
          </a:gradFill>
          <a:ln w="12700">
            <a:noFill/>
          </a:ln>
        </p:spPr>
        <p:style>
          <a:lnRef idx="0">
            <a:schemeClr val="dk1"/>
          </a:lnRef>
          <a:fillRef idx="1">
            <a:schemeClr val="accent1"/>
          </a:fillRef>
          <a:effectRef idx="0">
            <a:schemeClr val="dk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rmAutofit/>
          </a:bodyPr>
          <a:lstStyle/>
          <a:p>
            <a:pPr marL="0" marR="0" lvl="0" indent="0" algn="l" defTabSz="457200" rtl="0" eaLnBrk="1" fontAlgn="auto" latinLnBrk="0" hangingPunct="1">
              <a:lnSpc>
                <a:spcPct val="100000"/>
              </a:lnSpc>
              <a:spcBef>
                <a:spcPts val="0"/>
              </a:spcBef>
              <a:spcAft>
                <a:spcPts val="800"/>
              </a:spcAft>
              <a:buClr>
                <a:prstClr val="white"/>
              </a:buClr>
              <a:buSzTx/>
              <a:buFont typeface="ATT Aleck Sans" panose="020B0604020202020204" pitchFamily="34" charset="0"/>
              <a:buNone/>
              <a:tabLst/>
              <a:defRPr/>
            </a:pPr>
            <a:endParaRPr kumimoji="0" lang="en-IN" sz="2400" b="0" i="0" u="none" strike="noStrike" kern="1200" cap="none" spc="0" normalizeH="0" baseline="0" noProof="0">
              <a:ln>
                <a:noFill/>
              </a:ln>
              <a:solidFill>
                <a:prstClr val="white"/>
              </a:solidFill>
              <a:effectLst/>
              <a:uLnTx/>
              <a:uFillTx/>
              <a:latin typeface="Aptos" panose="02110004020202020204"/>
              <a:ea typeface="+mn-ea"/>
              <a:cs typeface="ATT Aleck Sans" panose="020B0503020203020204" pitchFamily="34" charset="0"/>
            </a:endParaRPr>
          </a:p>
        </p:txBody>
      </p:sp>
      <p:sp>
        <p:nvSpPr>
          <p:cNvPr id="3" name="Title 1">
            <a:extLst>
              <a:ext uri="{FF2B5EF4-FFF2-40B4-BE49-F238E27FC236}">
                <a16:creationId xmlns:a16="http://schemas.microsoft.com/office/drawing/2014/main" id="{E17A98EE-0092-AFF2-ACE9-9A3D7A5726F3}"/>
              </a:ext>
            </a:extLst>
          </p:cNvPr>
          <p:cNvSpPr txBox="1">
            <a:spLocks/>
          </p:cNvSpPr>
          <p:nvPr/>
        </p:nvSpPr>
        <p:spPr>
          <a:xfrm>
            <a:off x="526649" y="448056"/>
            <a:ext cx="11138699" cy="38016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900" b="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0" i="0" u="none" strike="noStrike" kern="1200" cap="none" spc="-60" normalizeH="0" baseline="0" noProof="0">
                <a:ln>
                  <a:noFill/>
                </a:ln>
                <a:solidFill>
                  <a:prstClr val="white"/>
                </a:solidFill>
                <a:effectLst/>
                <a:uLnTx/>
                <a:uFillTx/>
                <a:latin typeface="ATT Aleck Sans Medium" panose="020B0603020203020204" pitchFamily="34" charset="0"/>
                <a:ea typeface="+mj-ea"/>
                <a:cs typeface="ATT Aleck Sans Medium" panose="020B0603020203020204" pitchFamily="34" charset="0"/>
              </a:rPr>
              <a:t>Q and A</a:t>
            </a:r>
          </a:p>
        </p:txBody>
      </p:sp>
      <p:grpSp>
        <p:nvGrpSpPr>
          <p:cNvPr id="13" name="Group 12">
            <a:extLst>
              <a:ext uri="{FF2B5EF4-FFF2-40B4-BE49-F238E27FC236}">
                <a16:creationId xmlns:a16="http://schemas.microsoft.com/office/drawing/2014/main" id="{6C989F3E-03DB-0DFF-FB3B-446FC408944F}"/>
              </a:ext>
            </a:extLst>
          </p:cNvPr>
          <p:cNvGrpSpPr/>
          <p:nvPr/>
        </p:nvGrpSpPr>
        <p:grpSpPr>
          <a:xfrm>
            <a:off x="10147579" y="6247484"/>
            <a:ext cx="1776496" cy="469275"/>
            <a:chOff x="767605" y="510363"/>
            <a:chExt cx="1776496" cy="469275"/>
          </a:xfrm>
        </p:grpSpPr>
        <p:sp>
          <p:nvSpPr>
            <p:cNvPr id="14" name="TextBox 13">
              <a:extLst>
                <a:ext uri="{FF2B5EF4-FFF2-40B4-BE49-F238E27FC236}">
                  <a16:creationId xmlns:a16="http://schemas.microsoft.com/office/drawing/2014/main" id="{1C73DEE4-3CBD-C49A-E4D9-BDCB9C0CD454}"/>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 Business</a:t>
              </a:r>
            </a:p>
          </p:txBody>
        </p:sp>
        <p:pic>
          <p:nvPicPr>
            <p:cNvPr id="15" name="Graphic 14">
              <a:extLst>
                <a:ext uri="{FF2B5EF4-FFF2-40B4-BE49-F238E27FC236}">
                  <a16:creationId xmlns:a16="http://schemas.microsoft.com/office/drawing/2014/main" id="{4B361B75-4FDD-7336-A0EF-4912588B59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3197009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48C2C-502E-4974-E589-D5A271F3C0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12B5BD-0EAC-8105-B435-ED7B0518C05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p:blipFill>
        <p:spPr>
          <a:xfrm>
            <a:off x="6840363" y="-18637"/>
            <a:ext cx="5356500" cy="6296349"/>
          </a:xfrm>
          <a:prstGeom prst="rect">
            <a:avLst/>
          </a:prstGeom>
        </p:spPr>
      </p:pic>
      <p:sp>
        <p:nvSpPr>
          <p:cNvPr id="5" name="Rectangle 4">
            <a:extLst>
              <a:ext uri="{FF2B5EF4-FFF2-40B4-BE49-F238E27FC236}">
                <a16:creationId xmlns:a16="http://schemas.microsoft.com/office/drawing/2014/main" id="{4430D74B-EE61-129C-FAE2-B3EE3130B5A9}"/>
              </a:ext>
            </a:extLst>
          </p:cNvPr>
          <p:cNvSpPr/>
          <p:nvPr/>
        </p:nvSpPr>
        <p:spPr>
          <a:xfrm>
            <a:off x="526649" y="1980678"/>
            <a:ext cx="5173838" cy="19082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TT Aleck Sans" panose="020B0503020203020204" pitchFamily="34" charset="0"/>
                <a:ea typeface="+mn-ea"/>
                <a:cs typeface="ATT Aleck Sans" panose="020B0503020203020204" pitchFamily="34" charset="0"/>
              </a:rPr>
              <a:t>Almost done!</a:t>
            </a:r>
            <a:br>
              <a:rPr kumimoji="0" lang="en-US" sz="1800" b="0" i="0" u="none" strike="noStrike" kern="1200" cap="none" spc="0" normalizeH="0" baseline="0" noProof="0" dirty="0">
                <a:ln>
                  <a:noFill/>
                </a:ln>
                <a:solidFill>
                  <a:prstClr val="white"/>
                </a:solidFill>
                <a:effectLst/>
                <a:uLnTx/>
                <a:uFillTx/>
                <a:latin typeface="ATT Aleck Sans" panose="020B0503020203020204" pitchFamily="34" charset="0"/>
                <a:ea typeface="+mn-ea"/>
                <a:cs typeface="ATT Aleck Sans" panose="020B0503020203020204" pitchFamily="34" charset="0"/>
              </a:rPr>
            </a:br>
            <a:br>
              <a:rPr kumimoji="0" lang="en-US" sz="1800" b="0" i="0" u="none" strike="noStrike" kern="1200" cap="none" spc="0" normalizeH="0" baseline="0" noProof="0" dirty="0">
                <a:ln>
                  <a:noFill/>
                </a:ln>
                <a:solidFill>
                  <a:prstClr val="white"/>
                </a:solidFill>
                <a:effectLst/>
                <a:uLnTx/>
                <a:uFillTx/>
                <a:latin typeface="ATT Aleck Sans" panose="020B0503020203020204" pitchFamily="34" charset="0"/>
                <a:ea typeface="+mn-ea"/>
                <a:cs typeface="ATT Aleck Sans" panose="020B0503020203020204" pitchFamily="34" charset="0"/>
              </a:rPr>
            </a:br>
            <a:r>
              <a:rPr kumimoji="0" lang="en-US" sz="1800" b="0" i="0" u="none" strike="noStrike" kern="1200" cap="none" spc="0" normalizeH="0" baseline="0" noProof="0" dirty="0">
                <a:ln>
                  <a:noFill/>
                </a:ln>
                <a:solidFill>
                  <a:prstClr val="white"/>
                </a:solidFill>
                <a:effectLst/>
                <a:uLnTx/>
                <a:uFillTx/>
                <a:latin typeface="ATT Aleck Sans" panose="020B0503020203020204" pitchFamily="34" charset="0"/>
                <a:ea typeface="+mn-ea"/>
                <a:cs typeface="ATT Aleck Sans" panose="020B0503020203020204" pitchFamily="34" charset="0"/>
              </a:rPr>
              <a:t>Before you complete the training, share your experience with ABC.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TT Aleck Sans" panose="020B0503020203020204" pitchFamily="34" charset="0"/>
                <a:ea typeface="+mn-ea"/>
                <a:cs typeface="ATT Aleck Sans" panose="020B0503020203020204" pitchFamily="34" charset="0"/>
              </a:rPr>
              <a:t>Your feedback helps ensure the success of future participants. </a:t>
            </a:r>
          </a:p>
        </p:txBody>
      </p:sp>
      <p:grpSp>
        <p:nvGrpSpPr>
          <p:cNvPr id="6" name="Group 5">
            <a:extLst>
              <a:ext uri="{FF2B5EF4-FFF2-40B4-BE49-F238E27FC236}">
                <a16:creationId xmlns:a16="http://schemas.microsoft.com/office/drawing/2014/main" id="{E99F5934-29D0-CD2F-3CC6-579142949ED1}"/>
              </a:ext>
            </a:extLst>
          </p:cNvPr>
          <p:cNvGrpSpPr/>
          <p:nvPr/>
        </p:nvGrpSpPr>
        <p:grpSpPr>
          <a:xfrm>
            <a:off x="555677" y="3842122"/>
            <a:ext cx="4365290" cy="1562100"/>
            <a:chOff x="1095710" y="3905622"/>
            <a:chExt cx="4365290" cy="1562100"/>
          </a:xfrm>
        </p:grpSpPr>
        <p:sp>
          <p:nvSpPr>
            <p:cNvPr id="7" name="Rectangle: Rounded Corners 6">
              <a:extLst>
                <a:ext uri="{FF2B5EF4-FFF2-40B4-BE49-F238E27FC236}">
                  <a16:creationId xmlns:a16="http://schemas.microsoft.com/office/drawing/2014/main" id="{ADBBAB40-C42B-8775-D2DC-C4F82DD63FBF}"/>
                </a:ext>
              </a:extLst>
            </p:cNvPr>
            <p:cNvSpPr/>
            <p:nvPr/>
          </p:nvSpPr>
          <p:spPr>
            <a:xfrm>
              <a:off x="1095710" y="4179917"/>
              <a:ext cx="4365290" cy="1013511"/>
            </a:xfrm>
            <a:prstGeom prst="roundRect">
              <a:avLst>
                <a:gd name="adj" fmla="val 50000"/>
              </a:avLst>
            </a:prstGeom>
            <a:solidFill>
              <a:schemeClr val="bg1"/>
            </a:solidFill>
            <a:ln w="152400">
              <a:noFill/>
              <a:miter lim="800000"/>
            </a:ln>
            <a:effectLst>
              <a:outerShdw blurRad="317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Lato"/>
                <a:ea typeface="+mn-ea"/>
                <a:cs typeface="+mn-cs"/>
              </a:endParaRPr>
            </a:p>
          </p:txBody>
        </p:sp>
        <p:pic>
          <p:nvPicPr>
            <p:cNvPr id="8" name="Graphic 7">
              <a:extLst>
                <a:ext uri="{FF2B5EF4-FFF2-40B4-BE49-F238E27FC236}">
                  <a16:creationId xmlns:a16="http://schemas.microsoft.com/office/drawing/2014/main" id="{9BC306FB-9F23-355D-2B49-8877ED8FF54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90952" y="3905622"/>
              <a:ext cx="3574806" cy="1562100"/>
            </a:xfrm>
            <a:prstGeom prst="rect">
              <a:avLst/>
            </a:prstGeom>
          </p:spPr>
        </p:pic>
      </p:grpSp>
      <p:sp>
        <p:nvSpPr>
          <p:cNvPr id="16" name="Title 15">
            <a:extLst>
              <a:ext uri="{FF2B5EF4-FFF2-40B4-BE49-F238E27FC236}">
                <a16:creationId xmlns:a16="http://schemas.microsoft.com/office/drawing/2014/main" id="{BF3B2B2F-1E2F-E9AB-2CC0-0D7A3F45D62F}"/>
              </a:ext>
            </a:extLst>
          </p:cNvPr>
          <p:cNvSpPr>
            <a:spLocks noGrp="1"/>
          </p:cNvSpPr>
          <p:nvPr>
            <p:ph type="title"/>
          </p:nvPr>
        </p:nvSpPr>
        <p:spPr>
          <a:xfrm>
            <a:off x="552050" y="1176633"/>
            <a:ext cx="2537140" cy="569102"/>
          </a:xfrm>
        </p:spPr>
        <p:txBody>
          <a:bodyPr/>
          <a:lstStyle/>
          <a:p>
            <a:r>
              <a:rPr lang="en-IN"/>
              <a:t>Survey</a:t>
            </a:r>
          </a:p>
        </p:txBody>
      </p:sp>
    </p:spTree>
    <p:extLst>
      <p:ext uri="{BB962C8B-B14F-4D97-AF65-F5344CB8AC3E}">
        <p14:creationId xmlns:p14="http://schemas.microsoft.com/office/powerpoint/2010/main" val="383050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1FC21-5680-21C0-2CD3-2565A9169E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636602-6572-A034-FFB3-6D240C15B4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Title 5">
            <a:extLst>
              <a:ext uri="{FF2B5EF4-FFF2-40B4-BE49-F238E27FC236}">
                <a16:creationId xmlns:a16="http://schemas.microsoft.com/office/drawing/2014/main" id="{0D69B91E-DA8B-92B0-3D2D-AA28D5E71B42}"/>
              </a:ext>
            </a:extLst>
          </p:cNvPr>
          <p:cNvSpPr txBox="1">
            <a:spLocks/>
          </p:cNvSpPr>
          <p:nvPr/>
        </p:nvSpPr>
        <p:spPr>
          <a:xfrm>
            <a:off x="7515700" y="2908382"/>
            <a:ext cx="4105758" cy="79608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tab pos="4030663" algn="l"/>
              </a:tabLst>
              <a:defRPr/>
            </a:pPr>
            <a:r>
              <a:rPr kumimoji="0" lang="en-US" sz="6000" b="1" i="0" u="none" strike="noStrike" kern="1200" cap="none" spc="-60" normalizeH="0" baseline="0" noProof="0">
                <a:ln>
                  <a:noFill/>
                </a:ln>
                <a:solidFill>
                  <a:schemeClr val="tx1"/>
                </a:solidFill>
                <a:effectLst/>
                <a:uLnTx/>
                <a:uFillTx/>
                <a:latin typeface="ATT Aleck Sans" panose="020B0503020203020204" pitchFamily="34" charset="0"/>
                <a:ea typeface="+mj-ea"/>
                <a:cs typeface="ATT Aleck Sans" panose="020B0503020203020204" pitchFamily="34" charset="0"/>
              </a:rPr>
              <a:t>Thank you!</a:t>
            </a:r>
          </a:p>
        </p:txBody>
      </p:sp>
      <p:grpSp>
        <p:nvGrpSpPr>
          <p:cNvPr id="8" name="Group 7">
            <a:extLst>
              <a:ext uri="{FF2B5EF4-FFF2-40B4-BE49-F238E27FC236}">
                <a16:creationId xmlns:a16="http://schemas.microsoft.com/office/drawing/2014/main" id="{AEB63752-DB22-D63A-8F1D-8A49DEF181DF}"/>
              </a:ext>
            </a:extLst>
          </p:cNvPr>
          <p:cNvGrpSpPr/>
          <p:nvPr/>
        </p:nvGrpSpPr>
        <p:grpSpPr>
          <a:xfrm>
            <a:off x="10147579" y="6247484"/>
            <a:ext cx="1776496" cy="469275"/>
            <a:chOff x="767605" y="510363"/>
            <a:chExt cx="1776496" cy="469275"/>
          </a:xfrm>
        </p:grpSpPr>
        <p:sp>
          <p:nvSpPr>
            <p:cNvPr id="9" name="TextBox 8">
              <a:extLst>
                <a:ext uri="{FF2B5EF4-FFF2-40B4-BE49-F238E27FC236}">
                  <a16:creationId xmlns:a16="http://schemas.microsoft.com/office/drawing/2014/main" id="{F8FF860E-D8B5-28C4-547E-E43E66E2AF46}"/>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 Business</a:t>
              </a:r>
            </a:p>
          </p:txBody>
        </p:sp>
        <p:pic>
          <p:nvPicPr>
            <p:cNvPr id="10" name="Graphic 9">
              <a:extLst>
                <a:ext uri="{FF2B5EF4-FFF2-40B4-BE49-F238E27FC236}">
                  <a16:creationId xmlns:a16="http://schemas.microsoft.com/office/drawing/2014/main" id="{2150CA71-10BA-E31F-C4EB-E59106FBB89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7605" y="510363"/>
              <a:ext cx="473576" cy="469275"/>
            </a:xfrm>
            <a:prstGeom prst="rect">
              <a:avLst/>
            </a:prstGeom>
          </p:spPr>
        </p:pic>
      </p:grpSp>
    </p:spTree>
    <p:extLst>
      <p:ext uri="{BB962C8B-B14F-4D97-AF65-F5344CB8AC3E}">
        <p14:creationId xmlns:p14="http://schemas.microsoft.com/office/powerpoint/2010/main" val="34936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D55E8-6C60-A0DB-DA26-A39E70CAEBE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36A131F-7AEC-CCD4-906F-08ADF774C8F5}"/>
              </a:ext>
            </a:extLst>
          </p:cNvPr>
          <p:cNvSpPr txBox="1"/>
          <p:nvPr/>
        </p:nvSpPr>
        <p:spPr>
          <a:xfrm>
            <a:off x="5791200" y="2823021"/>
            <a:ext cx="5486400" cy="2893100"/>
          </a:xfrm>
          <a:prstGeom prst="rect">
            <a:avLst/>
          </a:prstGeom>
          <a:noFill/>
        </p:spPr>
        <p:txBody>
          <a:bodyPr wrap="square" lIns="0">
            <a:spAutoFit/>
          </a:bodyPr>
          <a:lstStyle/>
          <a:p>
            <a:pPr marL="36000" lvl="0">
              <a:spcBef>
                <a:spcPts val="600"/>
              </a:spcBef>
              <a:spcAft>
                <a:spcPts val="600"/>
              </a:spcAft>
            </a:pPr>
            <a:r>
              <a:rPr lang="en-US" dirty="0">
                <a:solidFill>
                  <a:prstClr val="white"/>
                </a:solidFill>
                <a:latin typeface="ATT Aleck Sans" panose="020B0503020203020204" pitchFamily="34" charset="0"/>
              </a:rPr>
              <a:t>Get ready to build stronger, more intentional prospecting habits.</a:t>
            </a:r>
          </a:p>
          <a:p>
            <a:pPr marL="36000" lvl="0">
              <a:spcBef>
                <a:spcPts val="600"/>
              </a:spcBef>
              <a:spcAft>
                <a:spcPts val="600"/>
              </a:spcAft>
            </a:pPr>
            <a:r>
              <a:rPr lang="en-US" dirty="0">
                <a:solidFill>
                  <a:prstClr val="white"/>
                </a:solidFill>
                <a:latin typeface="ATT Aleck Sans" panose="020B0503020203020204" pitchFamily="34" charset="0"/>
              </a:rPr>
              <a:t>In this session, you’ll learn how to apply purposeful contact strategies, create high-quality lists with ABC tools, and track the right activities in Salesforce to support the sales cycle.</a:t>
            </a:r>
          </a:p>
          <a:p>
            <a:pPr marL="36000" lvl="0">
              <a:spcBef>
                <a:spcPts val="600"/>
              </a:spcBef>
              <a:spcAft>
                <a:spcPts val="600"/>
              </a:spcAft>
            </a:pPr>
            <a:r>
              <a:rPr lang="en-US" dirty="0">
                <a:solidFill>
                  <a:prstClr val="white"/>
                </a:solidFill>
                <a:latin typeface="ATT Aleck Sans" panose="020B0503020203020204" pitchFamily="34" charset="0"/>
              </a:rPr>
              <a:t>Walk away with practical techniques, clear guidance, and the confidence to maintain a clean and predictable pipeline.</a:t>
            </a:r>
          </a:p>
        </p:txBody>
      </p:sp>
      <p:pic>
        <p:nvPicPr>
          <p:cNvPr id="9" name="Picture 8">
            <a:extLst>
              <a:ext uri="{FF2B5EF4-FFF2-40B4-BE49-F238E27FC236}">
                <a16:creationId xmlns:a16="http://schemas.microsoft.com/office/drawing/2014/main" id="{ACC1D9AF-C971-A916-A4EF-2E8879345C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2438" t="29029" r="31964" b="8580"/>
          <a:stretch>
            <a:fillRect/>
          </a:stretch>
        </p:blipFill>
        <p:spPr>
          <a:xfrm flipH="1">
            <a:off x="0" y="0"/>
            <a:ext cx="5351637" cy="6253407"/>
          </a:xfrm>
          <a:custGeom>
            <a:avLst/>
            <a:gdLst>
              <a:gd name="connsiteX0" fmla="*/ 0 w 5048682"/>
              <a:gd name="connsiteY0" fmla="*/ 0 h 5899403"/>
              <a:gd name="connsiteX1" fmla="*/ 5048682 w 5048682"/>
              <a:gd name="connsiteY1" fmla="*/ 0 h 5899403"/>
              <a:gd name="connsiteX2" fmla="*/ 5048682 w 5048682"/>
              <a:gd name="connsiteY2" fmla="*/ 5899403 h 5899403"/>
              <a:gd name="connsiteX3" fmla="*/ 393418 w 5048682"/>
              <a:gd name="connsiteY3" fmla="*/ 5899403 h 5899403"/>
              <a:gd name="connsiteX4" fmla="*/ 0 w 5048682"/>
              <a:gd name="connsiteY4" fmla="*/ 5505985 h 589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682" h="5899403">
                <a:moveTo>
                  <a:pt x="0" y="0"/>
                </a:moveTo>
                <a:lnTo>
                  <a:pt x="5048682" y="0"/>
                </a:lnTo>
                <a:lnTo>
                  <a:pt x="5048682" y="5899403"/>
                </a:lnTo>
                <a:lnTo>
                  <a:pt x="393418" y="5899403"/>
                </a:lnTo>
                <a:cubicBezTo>
                  <a:pt x="176139" y="5899403"/>
                  <a:pt x="0" y="5723264"/>
                  <a:pt x="0" y="5505985"/>
                </a:cubicBezTo>
                <a:close/>
              </a:path>
            </a:pathLst>
          </a:custGeom>
        </p:spPr>
      </p:pic>
      <p:sp>
        <p:nvSpPr>
          <p:cNvPr id="3" name="Title 2">
            <a:extLst>
              <a:ext uri="{FF2B5EF4-FFF2-40B4-BE49-F238E27FC236}">
                <a16:creationId xmlns:a16="http://schemas.microsoft.com/office/drawing/2014/main" id="{D0A5685B-7BCF-21D8-3264-7521ACBEEE75}"/>
              </a:ext>
            </a:extLst>
          </p:cNvPr>
          <p:cNvSpPr>
            <a:spLocks noGrp="1"/>
          </p:cNvSpPr>
          <p:nvPr>
            <p:ph type="title"/>
          </p:nvPr>
        </p:nvSpPr>
        <p:spPr>
          <a:xfrm>
            <a:off x="5763080" y="994587"/>
            <a:ext cx="3438070" cy="380161"/>
          </a:xfrm>
        </p:spPr>
        <p:txBody>
          <a:bodyPr>
            <a:normAutofit fontScale="90000"/>
          </a:bodyPr>
          <a:lstStyle/>
          <a:p>
            <a:r>
              <a:rPr lang="en-US"/>
              <a:t>What’s in it for me?</a:t>
            </a:r>
            <a:endParaRPr lang="en-IN"/>
          </a:p>
        </p:txBody>
      </p:sp>
      <p:sp>
        <p:nvSpPr>
          <p:cNvPr id="4" name="Title 1">
            <a:extLst>
              <a:ext uri="{FF2B5EF4-FFF2-40B4-BE49-F238E27FC236}">
                <a16:creationId xmlns:a16="http://schemas.microsoft.com/office/drawing/2014/main" id="{D3D2E36A-22B7-DB62-BA46-27A89C926608}"/>
              </a:ext>
            </a:extLst>
          </p:cNvPr>
          <p:cNvSpPr txBox="1">
            <a:spLocks/>
          </p:cNvSpPr>
          <p:nvPr/>
        </p:nvSpPr>
        <p:spPr>
          <a:xfrm>
            <a:off x="5791200" y="447581"/>
            <a:ext cx="5874148" cy="569102"/>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endParaRPr lang="en-US">
              <a:ea typeface="+mn-ea"/>
            </a:endParaRPr>
          </a:p>
        </p:txBody>
      </p:sp>
      <p:pic>
        <p:nvPicPr>
          <p:cNvPr id="6" name="Graphic 5">
            <a:extLst>
              <a:ext uri="{FF2B5EF4-FFF2-40B4-BE49-F238E27FC236}">
                <a16:creationId xmlns:a16="http://schemas.microsoft.com/office/drawing/2014/main" id="{F44673D0-678F-465F-A6BA-C2FEFA6EB3F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719538" y="1687975"/>
            <a:ext cx="912741" cy="912741"/>
          </a:xfrm>
          <a:prstGeom prst="rect">
            <a:avLst/>
          </a:prstGeom>
        </p:spPr>
      </p:pic>
    </p:spTree>
    <p:custDataLst>
      <p:tags r:id="rId1"/>
    </p:custDataLst>
    <p:extLst>
      <p:ext uri="{BB962C8B-B14F-4D97-AF65-F5344CB8AC3E}">
        <p14:creationId xmlns:p14="http://schemas.microsoft.com/office/powerpoint/2010/main" val="24878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999A-4FE9-709C-9FDA-F8083EBA3C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5F8FEB6-BD60-3E7E-F13A-8A8BDA589AC6}"/>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4">
            <a:extLst>
              <a:ext uri="{FF2B5EF4-FFF2-40B4-BE49-F238E27FC236}">
                <a16:creationId xmlns:a16="http://schemas.microsoft.com/office/drawing/2014/main" id="{B75A5699-6722-A3BF-2CAB-A45BC17E8DC1}"/>
              </a:ext>
            </a:extLst>
          </p:cNvPr>
          <p:cNvSpPr>
            <a:spLocks noGrp="1"/>
          </p:cNvSpPr>
          <p:nvPr>
            <p:ph type="title"/>
          </p:nvPr>
        </p:nvSpPr>
        <p:spPr>
          <a:xfrm>
            <a:off x="552050" y="447580"/>
            <a:ext cx="5528061" cy="974820"/>
          </a:xfrm>
        </p:spPr>
        <p:txBody>
          <a:bodyPr>
            <a:normAutofit/>
          </a:bodyPr>
          <a:lstStyle/>
          <a:p>
            <a:r>
              <a:rPr lang="en-US"/>
              <a:t>Icebreaker: Sales cycle connection challenge</a:t>
            </a:r>
            <a:endParaRPr lang="en-IN"/>
          </a:p>
        </p:txBody>
      </p:sp>
      <p:sp>
        <p:nvSpPr>
          <p:cNvPr id="16" name="TextBox 15">
            <a:extLst>
              <a:ext uri="{FF2B5EF4-FFF2-40B4-BE49-F238E27FC236}">
                <a16:creationId xmlns:a16="http://schemas.microsoft.com/office/drawing/2014/main" id="{844AB9C9-63D3-462A-2A2B-F96ACB255527}"/>
              </a:ext>
            </a:extLst>
          </p:cNvPr>
          <p:cNvSpPr txBox="1"/>
          <p:nvPr/>
        </p:nvSpPr>
        <p:spPr>
          <a:xfrm>
            <a:off x="552050" y="2698030"/>
            <a:ext cx="4859930" cy="1461939"/>
          </a:xfrm>
          <a:prstGeom prst="rect">
            <a:avLst/>
          </a:prstGeom>
        </p:spPr>
        <p:txBody>
          <a:bodyPr wrap="square" lIns="0" tIns="0" rIns="0" bIns="0" rtlCol="0" anchor="t">
            <a:spAutoFit/>
          </a:bodyPr>
          <a:lstStyle>
            <a:defPPr>
              <a:defRPr lang="en-US"/>
            </a:defPPr>
            <a:lvl1pPr marL="180000" indent="-180000">
              <a:buFont typeface="Arial" panose="020B0604020202020204" pitchFamily="34" charset="0"/>
              <a:buChar char="•"/>
              <a:defRPr sz="1600" kern="100">
                <a:solidFill>
                  <a:schemeClr val="bg1"/>
                </a:solidFill>
                <a:latin typeface="ATT Aleck Sans"/>
                <a:ea typeface="Calibri"/>
                <a:cs typeface="ATT Aleck Sans" panose="020B0503020203020204" pitchFamily="34" charset="0"/>
              </a:defRPr>
            </a:lvl1pPr>
          </a:lstStyle>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0" lang="en-US" sz="1800" b="1" i="0" u="none" strike="noStrike" kern="100" cap="none" spc="0" normalizeH="0" baseline="0" noProof="0">
                <a:ln>
                  <a:noFill/>
                </a:ln>
                <a:solidFill>
                  <a:prstClr val="white"/>
                </a:solidFill>
                <a:effectLst/>
                <a:uLnTx/>
                <a:uFillTx/>
                <a:latin typeface="ATT Aleck Sans (Body)"/>
                <a:ea typeface="Calibri"/>
                <a:cs typeface="ATT Aleck Sans" panose="020B0503020203020204" pitchFamily="34" charset="0"/>
              </a:rPr>
              <a:t>Instructions:</a:t>
            </a: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0" lang="en-US" sz="1800" b="1" i="0" u="none" strike="noStrike" kern="100" cap="none" spc="0" normalizeH="0" baseline="0" noProof="0">
              <a:ln>
                <a:noFill/>
              </a:ln>
              <a:solidFill>
                <a:prstClr val="white"/>
              </a:solidFill>
              <a:effectLst/>
              <a:uLnTx/>
              <a:uFillTx/>
              <a:latin typeface="ATT Aleck Sans (Body)"/>
              <a:ea typeface="Calibri"/>
              <a:cs typeface="ATT Aleck Sans" panose="020B0503020203020204" pitchFamily="34" charset="0"/>
            </a:endParaRPr>
          </a:p>
          <a:p>
            <a:pPr lvl="0">
              <a:spcBef>
                <a:spcPts val="600"/>
              </a:spcBef>
              <a:spcAft>
                <a:spcPts val="600"/>
              </a:spcAft>
              <a:defRPr/>
            </a:pPr>
            <a:r>
              <a:rPr lang="en-US" sz="1800">
                <a:solidFill>
                  <a:prstClr val="white"/>
                </a:solidFill>
                <a:latin typeface="ATT Aleck Sans (Body)"/>
              </a:rPr>
              <a:t>You’ll see five seller actions appear one by one. Type </a:t>
            </a:r>
            <a:r>
              <a:rPr lang="en-US" sz="1800" b="1">
                <a:solidFill>
                  <a:prstClr val="white"/>
                </a:solidFill>
                <a:latin typeface="ATT Aleck Sans (Body)"/>
              </a:rPr>
              <a:t>Match</a:t>
            </a:r>
            <a:r>
              <a:rPr lang="en-US" sz="1800">
                <a:solidFill>
                  <a:prstClr val="white"/>
                </a:solidFill>
                <a:latin typeface="ATT Aleck Sans (Body)"/>
              </a:rPr>
              <a:t> in chat if it reflects the sales cycle, or </a:t>
            </a:r>
            <a:r>
              <a:rPr lang="en-US" sz="1800" b="1">
                <a:solidFill>
                  <a:prstClr val="white"/>
                </a:solidFill>
                <a:latin typeface="ATT Aleck Sans (Body)"/>
              </a:rPr>
              <a:t>No match</a:t>
            </a:r>
            <a:r>
              <a:rPr lang="en-US" sz="1800">
                <a:solidFill>
                  <a:prstClr val="white"/>
                </a:solidFill>
                <a:latin typeface="ATT Aleck Sans (Body)"/>
              </a:rPr>
              <a:t> if not.</a:t>
            </a:r>
          </a:p>
        </p:txBody>
      </p:sp>
      <p:pic>
        <p:nvPicPr>
          <p:cNvPr id="4" name="Picture 3">
            <a:extLst>
              <a:ext uri="{FF2B5EF4-FFF2-40B4-BE49-F238E27FC236}">
                <a16:creationId xmlns:a16="http://schemas.microsoft.com/office/drawing/2014/main" id="{BD3F3E75-8F54-07D9-F3DE-D81A80EB8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a:stretch/>
        </p:blipFill>
        <p:spPr>
          <a:xfrm>
            <a:off x="6506936" y="799596"/>
            <a:ext cx="5274128" cy="5211588"/>
          </a:xfrm>
          <a:prstGeom prst="rect">
            <a:avLst/>
          </a:prstGeom>
        </p:spPr>
      </p:pic>
      <p:grpSp>
        <p:nvGrpSpPr>
          <p:cNvPr id="9" name="Group 8">
            <a:extLst>
              <a:ext uri="{FF2B5EF4-FFF2-40B4-BE49-F238E27FC236}">
                <a16:creationId xmlns:a16="http://schemas.microsoft.com/office/drawing/2014/main" id="{45C1C4BD-5508-F146-9787-DA2ED622B0A6}"/>
              </a:ext>
            </a:extLst>
          </p:cNvPr>
          <p:cNvGrpSpPr/>
          <p:nvPr/>
        </p:nvGrpSpPr>
        <p:grpSpPr>
          <a:xfrm>
            <a:off x="10147579" y="6247484"/>
            <a:ext cx="1776496" cy="469275"/>
            <a:chOff x="767605" y="510363"/>
            <a:chExt cx="1776496" cy="469275"/>
          </a:xfrm>
        </p:grpSpPr>
        <p:sp>
          <p:nvSpPr>
            <p:cNvPr id="10" name="TextBox 9">
              <a:extLst>
                <a:ext uri="{FF2B5EF4-FFF2-40B4-BE49-F238E27FC236}">
                  <a16:creationId xmlns:a16="http://schemas.microsoft.com/office/drawing/2014/main" id="{E6B6A20F-FE12-BD8C-20CF-05BDF8090153}"/>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p>
          </p:txBody>
        </p:sp>
        <p:pic>
          <p:nvPicPr>
            <p:cNvPr id="11" name="Graphic 10">
              <a:extLst>
                <a:ext uri="{FF2B5EF4-FFF2-40B4-BE49-F238E27FC236}">
                  <a16:creationId xmlns:a16="http://schemas.microsoft.com/office/drawing/2014/main" id="{A2C1AB47-D9F6-4903-24FA-19E205E57B0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22622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FE688-17BA-9963-AA20-E8CB5AA43E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BF17957-8CCC-4AB0-3C3D-507DE7110CAD}"/>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4">
            <a:extLst>
              <a:ext uri="{FF2B5EF4-FFF2-40B4-BE49-F238E27FC236}">
                <a16:creationId xmlns:a16="http://schemas.microsoft.com/office/drawing/2014/main" id="{10A34E15-644A-24B1-9FC3-6835D427E668}"/>
              </a:ext>
            </a:extLst>
          </p:cNvPr>
          <p:cNvSpPr>
            <a:spLocks noGrp="1"/>
          </p:cNvSpPr>
          <p:nvPr>
            <p:ph type="title"/>
          </p:nvPr>
        </p:nvSpPr>
        <p:spPr>
          <a:xfrm>
            <a:off x="552050" y="462094"/>
            <a:ext cx="5645550" cy="959732"/>
          </a:xfrm>
        </p:spPr>
        <p:txBody>
          <a:bodyPr>
            <a:normAutofit fontScale="90000"/>
          </a:bodyPr>
          <a:lstStyle/>
          <a:p>
            <a:r>
              <a:rPr lang="en-US"/>
              <a:t>Icebreaker: Sales cycle connection challenge (Continued)</a:t>
            </a:r>
            <a:endParaRPr lang="en-IN"/>
          </a:p>
        </p:txBody>
      </p:sp>
      <p:sp>
        <p:nvSpPr>
          <p:cNvPr id="2" name="TextBox 1">
            <a:extLst>
              <a:ext uri="{FF2B5EF4-FFF2-40B4-BE49-F238E27FC236}">
                <a16:creationId xmlns:a16="http://schemas.microsoft.com/office/drawing/2014/main" id="{54AC3551-D029-9FA9-F041-7E4655A2D9DD}"/>
              </a:ext>
            </a:extLst>
          </p:cNvPr>
          <p:cNvSpPr txBox="1"/>
          <p:nvPr/>
        </p:nvSpPr>
        <p:spPr>
          <a:xfrm>
            <a:off x="562285" y="1447856"/>
            <a:ext cx="4109788" cy="369332"/>
          </a:xfrm>
          <a:prstGeom prst="rect">
            <a:avLst/>
          </a:prstGeom>
          <a:noFill/>
        </p:spPr>
        <p:txBody>
          <a:bodyPr wrap="square" lIns="0">
            <a:spAutoFit/>
          </a:bodyPr>
          <a:lstStyle/>
          <a:p>
            <a:r>
              <a:rPr lang="en-US" kern="100">
                <a:solidFill>
                  <a:schemeClr val="bg1"/>
                </a:solidFill>
                <a:latin typeface="ATT Aleck Sans Medium" panose="020B0603020203020204" pitchFamily="34" charset="0"/>
                <a:ea typeface="Calibri" panose="020F0502020204030204" pitchFamily="34" charset="0"/>
                <a:cs typeface="ATT Aleck Sans Medium" panose="020B0603020203020204" pitchFamily="34" charset="0"/>
              </a:rPr>
              <a:t>Prompts</a:t>
            </a:r>
            <a:endParaRPr lang="en-US" kern="100" noProof="0">
              <a:solidFill>
                <a:schemeClr val="bg1"/>
              </a:solidFill>
              <a:latin typeface="ATT Aleck Sans Medium" panose="020B0603020203020204" pitchFamily="34" charset="0"/>
              <a:ea typeface="Calibri" panose="020F0502020204030204" pitchFamily="34" charset="0"/>
              <a:cs typeface="ATT Aleck Sans Medium" panose="020B0603020203020204" pitchFamily="34" charset="0"/>
            </a:endParaRPr>
          </a:p>
        </p:txBody>
      </p:sp>
      <p:grpSp>
        <p:nvGrpSpPr>
          <p:cNvPr id="26" name="Group 25">
            <a:extLst>
              <a:ext uri="{FF2B5EF4-FFF2-40B4-BE49-F238E27FC236}">
                <a16:creationId xmlns:a16="http://schemas.microsoft.com/office/drawing/2014/main" id="{BFEAF1D7-91B4-7F36-ACC4-53160C60B1FD}"/>
              </a:ext>
            </a:extLst>
          </p:cNvPr>
          <p:cNvGrpSpPr/>
          <p:nvPr/>
        </p:nvGrpSpPr>
        <p:grpSpPr>
          <a:xfrm>
            <a:off x="563941" y="2061999"/>
            <a:ext cx="5050994" cy="3753430"/>
            <a:chOff x="525841" y="1698158"/>
            <a:chExt cx="5050994" cy="3753430"/>
          </a:xfrm>
        </p:grpSpPr>
        <p:sp>
          <p:nvSpPr>
            <p:cNvPr id="10" name="Rectangle: Rounded Corners 9">
              <a:extLst>
                <a:ext uri="{FF2B5EF4-FFF2-40B4-BE49-F238E27FC236}">
                  <a16:creationId xmlns:a16="http://schemas.microsoft.com/office/drawing/2014/main" id="{CE68E50B-25F9-BEBE-7A56-B83D5156F3EA}"/>
                </a:ext>
              </a:extLst>
            </p:cNvPr>
            <p:cNvSpPr/>
            <p:nvPr/>
          </p:nvSpPr>
          <p:spPr>
            <a:xfrm>
              <a:off x="525841" y="2494240"/>
              <a:ext cx="5050994" cy="569102"/>
            </a:xfrm>
            <a:prstGeom prst="roundRect">
              <a:avLst>
                <a:gd name="adj" fmla="val 25281"/>
              </a:avLst>
            </a:prstGeom>
            <a:solidFill>
              <a:schemeClr val="bg1"/>
            </a:solidFill>
            <a:ln>
              <a:noFill/>
            </a:ln>
            <a:effectLst>
              <a:outerShdw blurRad="127000" algn="ctr"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196937F-8921-2EB3-144A-E837D844E746}"/>
                </a:ext>
              </a:extLst>
            </p:cNvPr>
            <p:cNvSpPr/>
            <p:nvPr/>
          </p:nvSpPr>
          <p:spPr>
            <a:xfrm>
              <a:off x="525841" y="3290322"/>
              <a:ext cx="5050994" cy="569102"/>
            </a:xfrm>
            <a:prstGeom prst="roundRect">
              <a:avLst>
                <a:gd name="adj" fmla="val 25281"/>
              </a:avLst>
            </a:prstGeom>
            <a:solidFill>
              <a:schemeClr val="bg1"/>
            </a:solidFill>
            <a:ln>
              <a:noFill/>
            </a:ln>
            <a:effectLst>
              <a:outerShdw blurRad="127000" algn="ctr"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7DA9A588-9A55-E046-1E03-74468E19110E}"/>
                </a:ext>
              </a:extLst>
            </p:cNvPr>
            <p:cNvSpPr/>
            <p:nvPr/>
          </p:nvSpPr>
          <p:spPr>
            <a:xfrm>
              <a:off x="525841" y="4086404"/>
              <a:ext cx="5050994" cy="569102"/>
            </a:xfrm>
            <a:prstGeom prst="roundRect">
              <a:avLst>
                <a:gd name="adj" fmla="val 25281"/>
              </a:avLst>
            </a:prstGeom>
            <a:solidFill>
              <a:schemeClr val="bg1"/>
            </a:solidFill>
            <a:ln>
              <a:noFill/>
            </a:ln>
            <a:effectLst>
              <a:outerShdw blurRad="127000" algn="ctr"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21F1912-5122-3084-CD2F-71A32EEAEE78}"/>
                </a:ext>
              </a:extLst>
            </p:cNvPr>
            <p:cNvSpPr/>
            <p:nvPr/>
          </p:nvSpPr>
          <p:spPr>
            <a:xfrm>
              <a:off x="525841" y="4882486"/>
              <a:ext cx="5050994" cy="569102"/>
            </a:xfrm>
            <a:prstGeom prst="roundRect">
              <a:avLst>
                <a:gd name="adj" fmla="val 25281"/>
              </a:avLst>
            </a:prstGeom>
            <a:solidFill>
              <a:schemeClr val="bg1"/>
            </a:solidFill>
            <a:ln>
              <a:noFill/>
            </a:ln>
            <a:effectLst>
              <a:outerShdw blurRad="127000" algn="ctr"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477BB95-C340-8B1F-D802-CBB8F008945C}"/>
                </a:ext>
              </a:extLst>
            </p:cNvPr>
            <p:cNvSpPr/>
            <p:nvPr/>
          </p:nvSpPr>
          <p:spPr>
            <a:xfrm>
              <a:off x="525841" y="1698158"/>
              <a:ext cx="5050994" cy="569102"/>
            </a:xfrm>
            <a:prstGeom prst="roundRect">
              <a:avLst>
                <a:gd name="adj" fmla="val 25281"/>
              </a:avLst>
            </a:prstGeom>
            <a:solidFill>
              <a:schemeClr val="bg1"/>
            </a:solidFill>
            <a:ln>
              <a:noFill/>
            </a:ln>
            <a:effectLst>
              <a:outerShdw blurRad="127000" algn="ctr" rotWithShape="0">
                <a:prstClr val="black">
                  <a:alpha val="1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AEDC00-1A9A-AEC9-079A-E91A02C3520A}"/>
                </a:ext>
              </a:extLst>
            </p:cNvPr>
            <p:cNvSpPr txBox="1"/>
            <p:nvPr/>
          </p:nvSpPr>
          <p:spPr>
            <a:xfrm>
              <a:off x="646042" y="1813432"/>
              <a:ext cx="4800165" cy="338554"/>
            </a:xfrm>
            <a:prstGeom prst="rect">
              <a:avLst/>
            </a:prstGeom>
            <a:noFill/>
          </p:spPr>
          <p:txBody>
            <a:bodyPr wrap="square">
              <a:spAutoFit/>
            </a:bodyPr>
            <a:lstStyle/>
            <a:p>
              <a:r>
                <a:rPr lang="en-US" sz="1600">
                  <a:latin typeface="ATT Aleck Sans" panose="020B0503020203020204" pitchFamily="34" charset="0"/>
                  <a:cs typeface="ATT Aleck Sans" panose="020B0503020203020204" pitchFamily="34" charset="0"/>
                </a:rPr>
                <a:t>Sending a follow-up email after a first meeting.</a:t>
              </a:r>
            </a:p>
          </p:txBody>
        </p:sp>
        <p:sp>
          <p:nvSpPr>
            <p:cNvPr id="13" name="TextBox 12">
              <a:extLst>
                <a:ext uri="{FF2B5EF4-FFF2-40B4-BE49-F238E27FC236}">
                  <a16:creationId xmlns:a16="http://schemas.microsoft.com/office/drawing/2014/main" id="{53F56890-577D-1484-0F03-BB8DA99F5326}"/>
                </a:ext>
              </a:extLst>
            </p:cNvPr>
            <p:cNvSpPr txBox="1"/>
            <p:nvPr/>
          </p:nvSpPr>
          <p:spPr>
            <a:xfrm>
              <a:off x="646042" y="2609514"/>
              <a:ext cx="4800165" cy="338554"/>
            </a:xfrm>
            <a:prstGeom prst="rect">
              <a:avLst/>
            </a:prstGeom>
            <a:noFill/>
          </p:spPr>
          <p:txBody>
            <a:bodyPr wrap="square" anchor="ctr">
              <a:spAutoFit/>
            </a:bodyPr>
            <a:lstStyle/>
            <a:p>
              <a:r>
                <a:rPr lang="en-US" sz="1600">
                  <a:latin typeface="ATT Aleck Sans" panose="020B0503020203020204" pitchFamily="34" charset="0"/>
                  <a:cs typeface="ATT Aleck Sans" panose="020B0503020203020204" pitchFamily="34" charset="0"/>
                </a:rPr>
                <a:t>Reviewing past deals before meeting a new client.</a:t>
              </a:r>
            </a:p>
          </p:txBody>
        </p:sp>
        <p:sp>
          <p:nvSpPr>
            <p:cNvPr id="17" name="TextBox 16">
              <a:extLst>
                <a:ext uri="{FF2B5EF4-FFF2-40B4-BE49-F238E27FC236}">
                  <a16:creationId xmlns:a16="http://schemas.microsoft.com/office/drawing/2014/main" id="{920E3028-AB83-E54D-8DCA-74233D1A7F9F}"/>
                </a:ext>
              </a:extLst>
            </p:cNvPr>
            <p:cNvSpPr txBox="1"/>
            <p:nvPr/>
          </p:nvSpPr>
          <p:spPr>
            <a:xfrm>
              <a:off x="646042" y="3410613"/>
              <a:ext cx="4800165" cy="338554"/>
            </a:xfrm>
            <a:prstGeom prst="rect">
              <a:avLst/>
            </a:prstGeom>
            <a:noFill/>
          </p:spPr>
          <p:txBody>
            <a:bodyPr wrap="square">
              <a:spAutoFit/>
            </a:bodyPr>
            <a:lstStyle/>
            <a:p>
              <a:r>
                <a:rPr lang="en-US" sz="1600">
                  <a:latin typeface="ATT Aleck Sans" panose="020B0503020203020204" pitchFamily="34" charset="0"/>
                  <a:cs typeface="ATT Aleck Sans" panose="020B0503020203020204" pitchFamily="34" charset="0"/>
                </a:rPr>
                <a:t>Sharing pricing before understanding needs.</a:t>
              </a:r>
            </a:p>
          </p:txBody>
        </p:sp>
        <p:sp>
          <p:nvSpPr>
            <p:cNvPr id="20" name="TextBox 19">
              <a:extLst>
                <a:ext uri="{FF2B5EF4-FFF2-40B4-BE49-F238E27FC236}">
                  <a16:creationId xmlns:a16="http://schemas.microsoft.com/office/drawing/2014/main" id="{2ABCEA0B-6ECA-F9A4-F763-2294D0921BD0}"/>
                </a:ext>
              </a:extLst>
            </p:cNvPr>
            <p:cNvSpPr txBox="1"/>
            <p:nvPr/>
          </p:nvSpPr>
          <p:spPr>
            <a:xfrm>
              <a:off x="646042" y="4201678"/>
              <a:ext cx="4800165" cy="338554"/>
            </a:xfrm>
            <a:prstGeom prst="rect">
              <a:avLst/>
            </a:prstGeom>
            <a:noFill/>
          </p:spPr>
          <p:txBody>
            <a:bodyPr wrap="square">
              <a:spAutoFit/>
            </a:bodyPr>
            <a:lstStyle/>
            <a:p>
              <a:r>
                <a:rPr lang="en-US" sz="1600">
                  <a:latin typeface="ATT Aleck Sans" panose="020B0503020203020204" pitchFamily="34" charset="0"/>
                  <a:cs typeface="ATT Aleck Sans" panose="020B0503020203020204" pitchFamily="34" charset="0"/>
                </a:rPr>
                <a:t>Logging customer feedback in Salesforce.</a:t>
              </a:r>
            </a:p>
          </p:txBody>
        </p:sp>
        <p:sp>
          <p:nvSpPr>
            <p:cNvPr id="23" name="TextBox 22">
              <a:extLst>
                <a:ext uri="{FF2B5EF4-FFF2-40B4-BE49-F238E27FC236}">
                  <a16:creationId xmlns:a16="http://schemas.microsoft.com/office/drawing/2014/main" id="{D4AF1E84-9EAD-4B94-9973-A0CB3C8B3CFB}"/>
                </a:ext>
              </a:extLst>
            </p:cNvPr>
            <p:cNvSpPr txBox="1"/>
            <p:nvPr/>
          </p:nvSpPr>
          <p:spPr>
            <a:xfrm>
              <a:off x="646042" y="4997760"/>
              <a:ext cx="4800165" cy="338554"/>
            </a:xfrm>
            <a:prstGeom prst="rect">
              <a:avLst/>
            </a:prstGeom>
            <a:noFill/>
          </p:spPr>
          <p:txBody>
            <a:bodyPr wrap="square">
              <a:spAutoFit/>
            </a:bodyPr>
            <a:lstStyle/>
            <a:p>
              <a:r>
                <a:rPr lang="en-US" sz="1600">
                  <a:latin typeface="ATT Aleck Sans" panose="020B0503020203020204" pitchFamily="34" charset="0"/>
                  <a:cs typeface="ATT Aleck Sans" panose="020B0503020203020204" pitchFamily="34" charset="0"/>
                </a:rPr>
                <a:t>Calling a customer without an agenda.</a:t>
              </a:r>
            </a:p>
          </p:txBody>
        </p:sp>
      </p:grpSp>
      <p:pic>
        <p:nvPicPr>
          <p:cNvPr id="8" name="Picture 7">
            <a:extLst>
              <a:ext uri="{FF2B5EF4-FFF2-40B4-BE49-F238E27FC236}">
                <a16:creationId xmlns:a16="http://schemas.microsoft.com/office/drawing/2014/main" id="{582825C8-0670-FC28-EC3B-D984616BE08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a:stretch/>
        </p:blipFill>
        <p:spPr>
          <a:xfrm>
            <a:off x="6506936" y="799596"/>
            <a:ext cx="5274128" cy="5211588"/>
          </a:xfrm>
          <a:prstGeom prst="rect">
            <a:avLst/>
          </a:prstGeom>
        </p:spPr>
      </p:pic>
      <p:grpSp>
        <p:nvGrpSpPr>
          <p:cNvPr id="14" name="Group 13">
            <a:extLst>
              <a:ext uri="{FF2B5EF4-FFF2-40B4-BE49-F238E27FC236}">
                <a16:creationId xmlns:a16="http://schemas.microsoft.com/office/drawing/2014/main" id="{25A16C29-CFB5-ED5D-1039-434BD57C982B}"/>
              </a:ext>
            </a:extLst>
          </p:cNvPr>
          <p:cNvGrpSpPr/>
          <p:nvPr/>
        </p:nvGrpSpPr>
        <p:grpSpPr>
          <a:xfrm>
            <a:off x="10147579" y="6247484"/>
            <a:ext cx="1776496" cy="469275"/>
            <a:chOff x="767605" y="510363"/>
            <a:chExt cx="1776496" cy="469275"/>
          </a:xfrm>
        </p:grpSpPr>
        <p:sp>
          <p:nvSpPr>
            <p:cNvPr id="15" name="TextBox 14">
              <a:extLst>
                <a:ext uri="{FF2B5EF4-FFF2-40B4-BE49-F238E27FC236}">
                  <a16:creationId xmlns:a16="http://schemas.microsoft.com/office/drawing/2014/main" id="{B278EB77-0A27-7311-CB2F-E184DA311CF9}"/>
                </a:ext>
              </a:extLst>
            </p:cNvPr>
            <p:cNvSpPr txBox="1"/>
            <p:nvPr/>
          </p:nvSpPr>
          <p:spPr>
            <a:xfrm>
              <a:off x="1211685" y="591111"/>
              <a:ext cx="133241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ABC</a:t>
              </a:r>
              <a:r>
                <a:rPr lang="en-US" sz="1400" dirty="0">
                  <a:solidFill>
                    <a:schemeClr val="bg1"/>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Business</a:t>
              </a:r>
            </a:p>
          </p:txBody>
        </p:sp>
        <p:pic>
          <p:nvPicPr>
            <p:cNvPr id="18" name="Graphic 17">
              <a:extLst>
                <a:ext uri="{FF2B5EF4-FFF2-40B4-BE49-F238E27FC236}">
                  <a16:creationId xmlns:a16="http://schemas.microsoft.com/office/drawing/2014/main" id="{7E1AFBCB-C055-BCDC-FC17-5BD4327571E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396820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E344-DE89-7504-FB3E-C28B73E716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61280C-091A-B363-1092-28AC35F4127B}"/>
              </a:ext>
            </a:extLst>
          </p:cNvPr>
          <p:cNvSpPr txBox="1">
            <a:spLocks/>
          </p:cNvSpPr>
          <p:nvPr/>
        </p:nvSpPr>
        <p:spPr>
          <a:xfrm>
            <a:off x="514438" y="2028031"/>
            <a:ext cx="5581562" cy="280193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60" baseline="0">
                <a:solidFill>
                  <a:schemeClr val="bg1"/>
                </a:solidFill>
                <a:latin typeface="ATT Aleck Sans Medium" panose="020B0603020203020204" pitchFamily="34" charset="0"/>
                <a:ea typeface="+mj-ea"/>
                <a:cs typeface="ATT Aleck Sans Medium" panose="020B0603020203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Lesson 1: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Recognizing </a:t>
            </a:r>
            <a:b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br>
            <a:r>
              <a:rPr kumimoji="0" lang="en-US" sz="4600" b="0" i="0" u="none" strike="noStrike" kern="1200" cap="none" spc="-60" normalizeH="0" baseline="0" noProof="0">
                <a:ln>
                  <a:noFill/>
                </a:ln>
                <a:solidFill>
                  <a:prstClr val="white"/>
                </a:solidFill>
                <a:effectLst/>
                <a:uLnTx/>
                <a:uFillTx/>
                <a:latin typeface="ATT Aleck Sans Medium" panose="020B0603020203020204" pitchFamily="34" charset="0"/>
                <a:ea typeface="+mj-ea"/>
              </a:rPr>
              <a:t>the prospecting mindset</a:t>
            </a:r>
          </a:p>
        </p:txBody>
      </p:sp>
      <p:pic>
        <p:nvPicPr>
          <p:cNvPr id="5" name="Picture 4" descr="A black background with a black square&#10;&#10;AI-generated content may be incorrect.">
            <a:extLst>
              <a:ext uri="{FF2B5EF4-FFF2-40B4-BE49-F238E27FC236}">
                <a16:creationId xmlns:a16="http://schemas.microsoft.com/office/drawing/2014/main" id="{78B37298-B5D3-CDA5-E0F9-44E1656D3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579" y="6289524"/>
            <a:ext cx="1154008" cy="568476"/>
          </a:xfrm>
          <a:prstGeom prst="rect">
            <a:avLst/>
          </a:prstGeom>
        </p:spPr>
      </p:pic>
      <p:pic>
        <p:nvPicPr>
          <p:cNvPr id="6" name="Picture Placeholder 7">
            <a:extLst>
              <a:ext uri="{FF2B5EF4-FFF2-40B4-BE49-F238E27FC236}">
                <a16:creationId xmlns:a16="http://schemas.microsoft.com/office/drawing/2014/main" id="{0FD555CB-D570-CB80-1C23-6E54946E864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12535" r="15493" b="24045"/>
          <a:stretch>
            <a:fillRect/>
          </a:stretch>
        </p:blipFill>
        <p:spPr>
          <a:xfrm flipH="1">
            <a:off x="6096000" y="1"/>
            <a:ext cx="6096000" cy="6858000"/>
          </a:xfrm>
          <a:prstGeom prst="rect">
            <a:avLst/>
          </a:prstGeom>
          <a:blipFill dpi="0" rotWithShape="1">
            <a:blip r:embed="rId7"/>
            <a:srcRect/>
            <a:stretch>
              <a:fillRect/>
            </a:stretch>
          </a:blipFill>
        </p:spPr>
      </p:pic>
      <p:grpSp>
        <p:nvGrpSpPr>
          <p:cNvPr id="9" name="Group 8">
            <a:extLst>
              <a:ext uri="{FF2B5EF4-FFF2-40B4-BE49-F238E27FC236}">
                <a16:creationId xmlns:a16="http://schemas.microsoft.com/office/drawing/2014/main" id="{4D871219-61A9-5822-39F1-08CC9E513825}"/>
              </a:ext>
            </a:extLst>
          </p:cNvPr>
          <p:cNvGrpSpPr/>
          <p:nvPr/>
        </p:nvGrpSpPr>
        <p:grpSpPr>
          <a:xfrm>
            <a:off x="10147579" y="6247484"/>
            <a:ext cx="1776496" cy="469275"/>
            <a:chOff x="767605" y="510363"/>
            <a:chExt cx="1776496" cy="469275"/>
          </a:xfrm>
        </p:grpSpPr>
        <p:sp>
          <p:nvSpPr>
            <p:cNvPr id="10" name="TextBox 9">
              <a:extLst>
                <a:ext uri="{FF2B5EF4-FFF2-40B4-BE49-F238E27FC236}">
                  <a16:creationId xmlns:a16="http://schemas.microsoft.com/office/drawing/2014/main" id="{D6CD8C76-FB6D-9339-1DAF-F8028CB4A1E6}"/>
                </a:ext>
              </a:extLst>
            </p:cNvPr>
            <p:cNvSpPr txBox="1"/>
            <p:nvPr/>
          </p:nvSpPr>
          <p:spPr>
            <a:xfrm>
              <a:off x="1211685" y="591111"/>
              <a:ext cx="1332416"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ABC Business</a:t>
              </a:r>
            </a:p>
          </p:txBody>
        </p:sp>
        <p:pic>
          <p:nvPicPr>
            <p:cNvPr id="11" name="Graphic 10">
              <a:extLst>
                <a:ext uri="{FF2B5EF4-FFF2-40B4-BE49-F238E27FC236}">
                  <a16:creationId xmlns:a16="http://schemas.microsoft.com/office/drawing/2014/main" id="{3B3F96CC-37C0-FE3C-D721-3FDA21DF45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67605" y="510363"/>
              <a:ext cx="473576" cy="469275"/>
            </a:xfrm>
            <a:prstGeom prst="rect">
              <a:avLst/>
            </a:prstGeom>
          </p:spPr>
        </p:pic>
      </p:grpSp>
    </p:spTree>
    <p:custDataLst>
      <p:tags r:id="rId1"/>
    </p:custDataLst>
    <p:extLst>
      <p:ext uri="{BB962C8B-B14F-4D97-AF65-F5344CB8AC3E}">
        <p14:creationId xmlns:p14="http://schemas.microsoft.com/office/powerpoint/2010/main" val="1072320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768B-9796-8A8B-7C73-D4C02202898A}"/>
            </a:ext>
          </a:extLst>
        </p:cNvPr>
        <p:cNvGrpSpPr/>
        <p:nvPr/>
      </p:nvGrpSpPr>
      <p:grpSpPr>
        <a:xfrm>
          <a:off x="0" y="0"/>
          <a:ext cx="0" cy="0"/>
          <a:chOff x="0" y="0"/>
          <a:chExt cx="0" cy="0"/>
        </a:xfrm>
      </p:grpSpPr>
      <p:sp>
        <p:nvSpPr>
          <p:cNvPr id="36" name="Title 35">
            <a:extLst>
              <a:ext uri="{FF2B5EF4-FFF2-40B4-BE49-F238E27FC236}">
                <a16:creationId xmlns:a16="http://schemas.microsoft.com/office/drawing/2014/main" id="{2E6C5855-063B-2CEF-DFFC-0BE5E79D2B68}"/>
              </a:ext>
            </a:extLst>
          </p:cNvPr>
          <p:cNvSpPr>
            <a:spLocks noGrp="1"/>
          </p:cNvSpPr>
          <p:nvPr>
            <p:ph type="title"/>
          </p:nvPr>
        </p:nvSpPr>
        <p:spPr/>
        <p:txBody>
          <a:bodyPr>
            <a:normAutofit/>
          </a:bodyPr>
          <a:lstStyle/>
          <a:p>
            <a:r>
              <a:rPr lang="en-US"/>
              <a:t>What is prospecting?</a:t>
            </a:r>
          </a:p>
        </p:txBody>
      </p:sp>
      <p:sp>
        <p:nvSpPr>
          <p:cNvPr id="73" name="Title 3">
            <a:extLst>
              <a:ext uri="{FF2B5EF4-FFF2-40B4-BE49-F238E27FC236}">
                <a16:creationId xmlns:a16="http://schemas.microsoft.com/office/drawing/2014/main" id="{72FA479B-8516-4ED5-ADA9-BB7525AA46B6}"/>
              </a:ext>
            </a:extLst>
          </p:cNvPr>
          <p:cNvSpPr txBox="1">
            <a:spLocks/>
          </p:cNvSpPr>
          <p:nvPr/>
        </p:nvSpPr>
        <p:spPr>
          <a:xfrm>
            <a:off x="1012825" y="512923"/>
            <a:ext cx="10146612" cy="632661"/>
          </a:xfrm>
          <a:prstGeom prst="rect">
            <a:avLst/>
          </a:prstGeom>
          <a:effectLst/>
        </p:spPr>
        <p:txBody>
          <a:bodyPr>
            <a:normAutofit/>
          </a:bodyPr>
          <a:lstStyle>
            <a:lvl1pPr algn="l" defTabSz="914400" rtl="0" eaLnBrk="1" latinLnBrk="0" hangingPunct="1">
              <a:lnSpc>
                <a:spcPct val="90000"/>
              </a:lnSpc>
              <a:spcBef>
                <a:spcPct val="0"/>
              </a:spcBef>
              <a:buNone/>
              <a:defRPr sz="4000" b="1" i="0" kern="1200">
                <a:solidFill>
                  <a:srgbClr val="119DD9"/>
                </a:solidFill>
                <a:effectLst/>
                <a:latin typeface="ATT Aleck Sans Medium" panose="020B0603020203020204" pitchFamily="34" charset="0"/>
                <a:ea typeface="ATT Aleck Sans Medium" panose="020B0603020203020204" pitchFamily="34" charset="0"/>
                <a:cs typeface="ATT Aleck Sans Medium" panose="020B0603020203020204" pitchFamily="34" charset="0"/>
              </a:defRPr>
            </a:lvl1pPr>
          </a:lstStyle>
          <a:p>
            <a:pPr>
              <a:defRPr/>
            </a:pPr>
            <a:endParaRPr lang="en-IN" sz="3200">
              <a:solidFill>
                <a:srgbClr val="00388F"/>
              </a:solidFill>
              <a:latin typeface="ATT Aleck Sans" panose="020B0503020203020204" pitchFamily="34" charset="0"/>
              <a:ea typeface="+mn-ea"/>
              <a:cs typeface="ATT Aleck Sans" panose="020B0503020203020204" pitchFamily="34" charset="0"/>
            </a:endParaRPr>
          </a:p>
        </p:txBody>
      </p:sp>
      <p:sp>
        <p:nvSpPr>
          <p:cNvPr id="118" name="TextBox 117">
            <a:extLst>
              <a:ext uri="{FF2B5EF4-FFF2-40B4-BE49-F238E27FC236}">
                <a16:creationId xmlns:a16="http://schemas.microsoft.com/office/drawing/2014/main" id="{C35A4517-8121-3FDF-B6FB-F061708D661C}"/>
              </a:ext>
            </a:extLst>
          </p:cNvPr>
          <p:cNvSpPr txBox="1"/>
          <p:nvPr/>
        </p:nvSpPr>
        <p:spPr>
          <a:xfrm>
            <a:off x="7947294" y="379576"/>
            <a:ext cx="4017843" cy="430885"/>
          </a:xfrm>
          <a:prstGeom prst="rect">
            <a:avLst/>
          </a:prstGeom>
          <a:ln w="25400">
            <a:miter lim="400000"/>
          </a:ln>
        </p:spPr>
        <p:txBody>
          <a:bodyPr wrap="square" lIns="0" tIns="91439" bIns="91439">
            <a:spAutoFit/>
          </a:bodyPr>
          <a:lstStyle>
            <a:defPPr>
              <a:defRPr lang="en-US"/>
            </a:defPPr>
            <a:lvl1pPr>
              <a:spcBef>
                <a:spcPts val="1000"/>
              </a:spcBef>
              <a:defRPr sz="2000" spc="36">
                <a:latin typeface="ATT Aleck Sans Medium" panose="020B0603020203020204" pitchFamily="34" charset="0"/>
                <a:cs typeface="ATT Aleck Sans Medium" panose="020B0603020203020204" pitchFamily="34" charset="0"/>
              </a:defRPr>
            </a:lvl1pPr>
          </a:lstStyle>
          <a:p>
            <a:pPr marL="0" marR="0" algn="l">
              <a:spcBef>
                <a:spcPts val="600"/>
              </a:spcBef>
              <a:spcAft>
                <a:spcPts val="600"/>
              </a:spcAft>
            </a:pPr>
            <a:endParaRPr lang="en-US" sz="1600">
              <a:solidFill>
                <a:schemeClr val="bg1"/>
              </a:solidFill>
              <a:effectLst/>
              <a:latin typeface="ATT Aleck Sans" panose="020B0503020203020204" pitchFamily="34" charset="0"/>
              <a:ea typeface="Calibri" panose="020F0502020204030204" pitchFamily="34" charset="0"/>
              <a:cs typeface="Arial" panose="020B0604020202020204" pitchFamily="34" charset="0"/>
            </a:endParaRPr>
          </a:p>
        </p:txBody>
      </p:sp>
      <p:grpSp>
        <p:nvGrpSpPr>
          <p:cNvPr id="2" name="Google Shape;1226;p42">
            <a:extLst>
              <a:ext uri="{FF2B5EF4-FFF2-40B4-BE49-F238E27FC236}">
                <a16:creationId xmlns:a16="http://schemas.microsoft.com/office/drawing/2014/main" id="{174BE154-3DC0-EF68-2C01-C85082C17678}"/>
              </a:ext>
            </a:extLst>
          </p:cNvPr>
          <p:cNvGrpSpPr/>
          <p:nvPr/>
        </p:nvGrpSpPr>
        <p:grpSpPr>
          <a:xfrm>
            <a:off x="297596" y="3720357"/>
            <a:ext cx="11596808" cy="473276"/>
            <a:chOff x="661275" y="2807201"/>
            <a:chExt cx="7821674" cy="389211"/>
          </a:xfrm>
        </p:grpSpPr>
        <p:sp>
          <p:nvSpPr>
            <p:cNvPr id="3" name="Google Shape;1227;p42">
              <a:extLst>
                <a:ext uri="{FF2B5EF4-FFF2-40B4-BE49-F238E27FC236}">
                  <a16:creationId xmlns:a16="http://schemas.microsoft.com/office/drawing/2014/main" id="{D4F5AD51-700C-EE32-6AB7-BD5D50C07318}"/>
                </a:ext>
              </a:extLst>
            </p:cNvPr>
            <p:cNvSpPr/>
            <p:nvPr/>
          </p:nvSpPr>
          <p:spPr>
            <a:xfrm>
              <a:off x="1998301" y="3172411"/>
              <a:ext cx="0" cy="19"/>
            </a:xfrm>
            <a:custGeom>
              <a:avLst/>
              <a:gdLst/>
              <a:ahLst/>
              <a:cxnLst/>
              <a:rect l="l" t="t" r="r" b="b"/>
              <a:pathLst>
                <a:path h="1" fill="none" extrusionOk="0">
                  <a:moveTo>
                    <a:pt x="0" y="1"/>
                  </a:moveTo>
                  <a:lnTo>
                    <a:pt x="0" y="1"/>
                  </a:lnTo>
                  <a:close/>
                </a:path>
              </a:pathLst>
            </a:custGeom>
            <a:noFill/>
            <a:ln w="20850" cap="rnd" cmpd="sng">
              <a:solidFill>
                <a:srgbClr val="009FD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noProof="0"/>
            </a:p>
          </p:txBody>
        </p:sp>
        <p:sp>
          <p:nvSpPr>
            <p:cNvPr id="4" name="Google Shape;1228;p42">
              <a:extLst>
                <a:ext uri="{FF2B5EF4-FFF2-40B4-BE49-F238E27FC236}">
                  <a16:creationId xmlns:a16="http://schemas.microsoft.com/office/drawing/2014/main" id="{9FBF4BCE-1FF4-8169-C6E1-1C8D7940C968}"/>
                </a:ext>
              </a:extLst>
            </p:cNvPr>
            <p:cNvSpPr/>
            <p:nvPr/>
          </p:nvSpPr>
          <p:spPr>
            <a:xfrm>
              <a:off x="661275" y="2807201"/>
              <a:ext cx="7821674" cy="389211"/>
            </a:xfrm>
            <a:custGeom>
              <a:avLst/>
              <a:gdLst/>
              <a:ahLst/>
              <a:cxnLst/>
              <a:rect l="l" t="t" r="r" b="b"/>
              <a:pathLst>
                <a:path w="282269" h="20016" fill="none" extrusionOk="0">
                  <a:moveTo>
                    <a:pt x="0" y="1"/>
                  </a:moveTo>
                  <a:cubicBezTo>
                    <a:pt x="23517" y="1"/>
                    <a:pt x="23517" y="20015"/>
                    <a:pt x="47034" y="20015"/>
                  </a:cubicBezTo>
                  <a:cubicBezTo>
                    <a:pt x="70551" y="20015"/>
                    <a:pt x="70551" y="1"/>
                    <a:pt x="94067" y="1"/>
                  </a:cubicBezTo>
                  <a:cubicBezTo>
                    <a:pt x="117617" y="1"/>
                    <a:pt x="117617" y="20015"/>
                    <a:pt x="141134" y="20015"/>
                  </a:cubicBezTo>
                  <a:cubicBezTo>
                    <a:pt x="164651" y="20015"/>
                    <a:pt x="164651" y="1"/>
                    <a:pt x="188168" y="1"/>
                  </a:cubicBezTo>
                  <a:cubicBezTo>
                    <a:pt x="211685" y="1"/>
                    <a:pt x="211685" y="20015"/>
                    <a:pt x="235235" y="20015"/>
                  </a:cubicBezTo>
                  <a:cubicBezTo>
                    <a:pt x="258752" y="20015"/>
                    <a:pt x="258752" y="1"/>
                    <a:pt x="282268" y="1"/>
                  </a:cubicBezTo>
                </a:path>
              </a:pathLst>
            </a:custGeom>
            <a:solidFill>
              <a:schemeClr val="dk2"/>
            </a:solidFill>
            <a:ln w="25400" cap="rnd" cmpd="sng">
              <a:solidFill>
                <a:schemeClr val="bg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noProof="0"/>
            </a:p>
          </p:txBody>
        </p:sp>
      </p:grpSp>
      <p:grpSp>
        <p:nvGrpSpPr>
          <p:cNvPr id="5" name="Group 4">
            <a:extLst>
              <a:ext uri="{FF2B5EF4-FFF2-40B4-BE49-F238E27FC236}">
                <a16:creationId xmlns:a16="http://schemas.microsoft.com/office/drawing/2014/main" id="{B40F0610-F178-0B19-3418-D04CAFB8347C}"/>
              </a:ext>
            </a:extLst>
          </p:cNvPr>
          <p:cNvGrpSpPr/>
          <p:nvPr/>
        </p:nvGrpSpPr>
        <p:grpSpPr>
          <a:xfrm>
            <a:off x="1648140" y="2815662"/>
            <a:ext cx="1060405" cy="1063802"/>
            <a:chOff x="3022905" y="2743076"/>
            <a:chExt cx="872052" cy="874845"/>
          </a:xfrm>
        </p:grpSpPr>
        <p:sp>
          <p:nvSpPr>
            <p:cNvPr id="6" name="Arc 5">
              <a:extLst>
                <a:ext uri="{FF2B5EF4-FFF2-40B4-BE49-F238E27FC236}">
                  <a16:creationId xmlns:a16="http://schemas.microsoft.com/office/drawing/2014/main" id="{56EFB581-F823-4772-9AE7-20E08E3436CA}"/>
                </a:ext>
              </a:extLst>
            </p:cNvPr>
            <p:cNvSpPr/>
            <p:nvPr/>
          </p:nvSpPr>
          <p:spPr>
            <a:xfrm rot="12960448">
              <a:off x="3022905" y="2745870"/>
              <a:ext cx="872051" cy="872051"/>
            </a:xfrm>
            <a:prstGeom prst="arc">
              <a:avLst>
                <a:gd name="adj1" fmla="val 12195400"/>
                <a:gd name="adj2" fmla="val 16082495"/>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7" name="Arc 6">
              <a:extLst>
                <a:ext uri="{FF2B5EF4-FFF2-40B4-BE49-F238E27FC236}">
                  <a16:creationId xmlns:a16="http://schemas.microsoft.com/office/drawing/2014/main" id="{CB37FE82-6865-0C09-7C2A-C2CBCB084BAB}"/>
                </a:ext>
              </a:extLst>
            </p:cNvPr>
            <p:cNvSpPr/>
            <p:nvPr/>
          </p:nvSpPr>
          <p:spPr>
            <a:xfrm>
              <a:off x="3022906" y="2743076"/>
              <a:ext cx="872051" cy="872051"/>
            </a:xfrm>
            <a:prstGeom prst="arc">
              <a:avLst>
                <a:gd name="adj1" fmla="val 7628976"/>
                <a:gd name="adj2" fmla="val 3354500"/>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8" name="Oval 7">
              <a:extLst>
                <a:ext uri="{FF2B5EF4-FFF2-40B4-BE49-F238E27FC236}">
                  <a16:creationId xmlns:a16="http://schemas.microsoft.com/office/drawing/2014/main" id="{294CB228-072F-E14C-4D23-C8F10D941170}"/>
                </a:ext>
              </a:extLst>
            </p:cNvPr>
            <p:cNvSpPr/>
            <p:nvPr/>
          </p:nvSpPr>
          <p:spPr>
            <a:xfrm>
              <a:off x="3104214" y="2823801"/>
              <a:ext cx="709434" cy="709434"/>
            </a:xfrm>
            <a:prstGeom prst="ellipse">
              <a:avLst/>
            </a:prstGeom>
            <a:solidFill>
              <a:schemeClr val="bg1"/>
            </a:solidFill>
            <a:ln>
              <a:noFill/>
            </a:ln>
            <a:effectLst>
              <a:outerShdw blurRad="63500" sx="99000" sy="99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cxnSp>
        <p:nvCxnSpPr>
          <p:cNvPr id="9" name="Straight Connector 8">
            <a:extLst>
              <a:ext uri="{FF2B5EF4-FFF2-40B4-BE49-F238E27FC236}">
                <a16:creationId xmlns:a16="http://schemas.microsoft.com/office/drawing/2014/main" id="{A2036CAB-E5C4-F632-9FE5-1890B2666C16}"/>
              </a:ext>
            </a:extLst>
          </p:cNvPr>
          <p:cNvCxnSpPr/>
          <p:nvPr/>
        </p:nvCxnSpPr>
        <p:spPr>
          <a:xfrm flipV="1">
            <a:off x="2174301" y="3828558"/>
            <a:ext cx="0" cy="3346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Google Shape;392;p24">
            <a:extLst>
              <a:ext uri="{FF2B5EF4-FFF2-40B4-BE49-F238E27FC236}">
                <a16:creationId xmlns:a16="http://schemas.microsoft.com/office/drawing/2014/main" id="{8BE66A99-8155-0B2C-0BDB-06F5E81048ED}"/>
              </a:ext>
            </a:extLst>
          </p:cNvPr>
          <p:cNvSpPr txBox="1"/>
          <p:nvPr/>
        </p:nvSpPr>
        <p:spPr>
          <a:xfrm flipH="1">
            <a:off x="982071" y="4311777"/>
            <a:ext cx="2384461" cy="727642"/>
          </a:xfrm>
          <a:prstGeom prst="rect">
            <a:avLst/>
          </a:prstGeom>
          <a:noFill/>
          <a:ln>
            <a:noFill/>
          </a:ln>
        </p:spPr>
        <p:txBody>
          <a:bodyPr spcFirstLastPara="1" wrap="square" lIns="91425" tIns="91425" rIns="91425" bIns="91425" anchor="t" anchorCtr="0">
            <a:noAutofit/>
          </a:bodyPr>
          <a:lstStyle/>
          <a:p>
            <a:pPr algn="ctr">
              <a:spcAft>
                <a:spcPts val="1200"/>
              </a:spcAft>
            </a:pPr>
            <a:r>
              <a:rPr lang="en-US" sz="1600">
                <a:solidFill>
                  <a:schemeClr val="bg1"/>
                </a:solidFill>
                <a:latin typeface="ATT Aleck Sans Medium" panose="020B0603020203020204" pitchFamily="34" charset="0"/>
                <a:cs typeface="ATT Aleck Sans Medium" panose="020B0603020203020204" pitchFamily="34" charset="0"/>
              </a:rPr>
              <a:t>Build a qualified </a:t>
            </a:r>
            <a:br>
              <a:rPr lang="en-US" sz="1600">
                <a:solidFill>
                  <a:schemeClr val="bg1"/>
                </a:solidFill>
                <a:latin typeface="ATT Aleck Sans Medium" panose="020B0603020203020204" pitchFamily="34" charset="0"/>
                <a:cs typeface="ATT Aleck Sans Medium" panose="020B0603020203020204" pitchFamily="34" charset="0"/>
              </a:rPr>
            </a:br>
            <a:r>
              <a:rPr lang="en-US" sz="1600">
                <a:solidFill>
                  <a:schemeClr val="bg1"/>
                </a:solidFill>
                <a:latin typeface="ATT Aleck Sans Medium" panose="020B0603020203020204" pitchFamily="34" charset="0"/>
                <a:cs typeface="ATT Aleck Sans Medium" panose="020B0603020203020204" pitchFamily="34" charset="0"/>
              </a:rPr>
              <a:t>lead pipeline</a:t>
            </a:r>
          </a:p>
        </p:txBody>
      </p:sp>
      <p:grpSp>
        <p:nvGrpSpPr>
          <p:cNvPr id="11" name="Group 10">
            <a:extLst>
              <a:ext uri="{FF2B5EF4-FFF2-40B4-BE49-F238E27FC236}">
                <a16:creationId xmlns:a16="http://schemas.microsoft.com/office/drawing/2014/main" id="{FB3EA2AB-7918-D84D-0B33-D84B1B91FD90}"/>
              </a:ext>
            </a:extLst>
          </p:cNvPr>
          <p:cNvGrpSpPr/>
          <p:nvPr/>
        </p:nvGrpSpPr>
        <p:grpSpPr>
          <a:xfrm flipV="1">
            <a:off x="3586381" y="4074422"/>
            <a:ext cx="1060404" cy="1063803"/>
            <a:chOff x="3022906" y="2743076"/>
            <a:chExt cx="872051" cy="874846"/>
          </a:xfrm>
        </p:grpSpPr>
        <p:sp>
          <p:nvSpPr>
            <p:cNvPr id="12" name="Arc 11">
              <a:extLst>
                <a:ext uri="{FF2B5EF4-FFF2-40B4-BE49-F238E27FC236}">
                  <a16:creationId xmlns:a16="http://schemas.microsoft.com/office/drawing/2014/main" id="{22DEB6CC-4099-6E61-59E8-5265435C33C1}"/>
                </a:ext>
              </a:extLst>
            </p:cNvPr>
            <p:cNvSpPr/>
            <p:nvPr/>
          </p:nvSpPr>
          <p:spPr>
            <a:xfrm rot="12960448">
              <a:off x="3022906" y="2745871"/>
              <a:ext cx="872051" cy="872051"/>
            </a:xfrm>
            <a:prstGeom prst="arc">
              <a:avLst>
                <a:gd name="adj1" fmla="val 12195400"/>
                <a:gd name="adj2" fmla="val 16082495"/>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13" name="Arc 12">
              <a:extLst>
                <a:ext uri="{FF2B5EF4-FFF2-40B4-BE49-F238E27FC236}">
                  <a16:creationId xmlns:a16="http://schemas.microsoft.com/office/drawing/2014/main" id="{290D1969-71E5-7CC6-0C6C-630F872B1267}"/>
                </a:ext>
              </a:extLst>
            </p:cNvPr>
            <p:cNvSpPr/>
            <p:nvPr/>
          </p:nvSpPr>
          <p:spPr>
            <a:xfrm>
              <a:off x="3022906" y="2743076"/>
              <a:ext cx="872051" cy="872051"/>
            </a:xfrm>
            <a:prstGeom prst="arc">
              <a:avLst>
                <a:gd name="adj1" fmla="val 7628976"/>
                <a:gd name="adj2" fmla="val 3354500"/>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14" name="Oval 13">
              <a:extLst>
                <a:ext uri="{FF2B5EF4-FFF2-40B4-BE49-F238E27FC236}">
                  <a16:creationId xmlns:a16="http://schemas.microsoft.com/office/drawing/2014/main" id="{7AD0B139-48BA-1DFF-D6AC-1CEF5F93EF68}"/>
                </a:ext>
              </a:extLst>
            </p:cNvPr>
            <p:cNvSpPr/>
            <p:nvPr/>
          </p:nvSpPr>
          <p:spPr>
            <a:xfrm>
              <a:off x="3104214" y="2824384"/>
              <a:ext cx="709434" cy="709434"/>
            </a:xfrm>
            <a:prstGeom prst="ellipse">
              <a:avLst/>
            </a:prstGeom>
            <a:solidFill>
              <a:schemeClr val="bg1"/>
            </a:solidFill>
            <a:ln>
              <a:noFill/>
            </a:ln>
            <a:effectLst>
              <a:outerShdw blurRad="63500" sx="99000" sy="99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cxnSp>
        <p:nvCxnSpPr>
          <p:cNvPr id="15" name="Straight Connector 14">
            <a:extLst>
              <a:ext uri="{FF2B5EF4-FFF2-40B4-BE49-F238E27FC236}">
                <a16:creationId xmlns:a16="http://schemas.microsoft.com/office/drawing/2014/main" id="{71C1CFBA-C4EF-7C14-9555-6B6140D2421C}"/>
              </a:ext>
            </a:extLst>
          </p:cNvPr>
          <p:cNvCxnSpPr/>
          <p:nvPr/>
        </p:nvCxnSpPr>
        <p:spPr>
          <a:xfrm flipV="1">
            <a:off x="4098565" y="3742525"/>
            <a:ext cx="0" cy="3346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Google Shape;392;p24">
            <a:extLst>
              <a:ext uri="{FF2B5EF4-FFF2-40B4-BE49-F238E27FC236}">
                <a16:creationId xmlns:a16="http://schemas.microsoft.com/office/drawing/2014/main" id="{9742A488-6642-3503-F4D1-6E3287C6AB61}"/>
              </a:ext>
            </a:extLst>
          </p:cNvPr>
          <p:cNvSpPr txBox="1"/>
          <p:nvPr/>
        </p:nvSpPr>
        <p:spPr>
          <a:xfrm flipH="1">
            <a:off x="2859426" y="2796339"/>
            <a:ext cx="2465104" cy="632661"/>
          </a:xfrm>
          <a:prstGeom prst="rect">
            <a:avLst/>
          </a:prstGeom>
          <a:noFill/>
          <a:ln>
            <a:noFill/>
          </a:ln>
        </p:spPr>
        <p:txBody>
          <a:bodyPr spcFirstLastPara="1" wrap="square" lIns="91425" tIns="91425" rIns="91425" bIns="91425" anchor="t" anchorCtr="0">
            <a:noAutofit/>
          </a:bodyPr>
          <a:lstStyle/>
          <a:p>
            <a:pPr algn="ctr">
              <a:spcAft>
                <a:spcPts val="1200"/>
              </a:spcAft>
            </a:pPr>
            <a:r>
              <a:rPr lang="en-US" sz="1600">
                <a:solidFill>
                  <a:schemeClr val="bg1"/>
                </a:solidFill>
                <a:latin typeface="ATT Aleck Sans Medium" panose="020B0603020203020204" pitchFamily="34" charset="0"/>
                <a:cs typeface="ATT Aleck Sans Medium" panose="020B0603020203020204" pitchFamily="34" charset="0"/>
              </a:rPr>
              <a:t>Keep opportunities flowing</a:t>
            </a:r>
          </a:p>
        </p:txBody>
      </p:sp>
      <p:sp>
        <p:nvSpPr>
          <p:cNvPr id="17" name="Oval 16">
            <a:extLst>
              <a:ext uri="{FF2B5EF4-FFF2-40B4-BE49-F238E27FC236}">
                <a16:creationId xmlns:a16="http://schemas.microsoft.com/office/drawing/2014/main" id="{EBF6A57F-4B49-BD05-4656-852EA10674EC}"/>
              </a:ext>
            </a:extLst>
          </p:cNvPr>
          <p:cNvSpPr/>
          <p:nvPr/>
        </p:nvSpPr>
        <p:spPr>
          <a:xfrm>
            <a:off x="2116870" y="4131120"/>
            <a:ext cx="106482" cy="106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Oval 17">
            <a:extLst>
              <a:ext uri="{FF2B5EF4-FFF2-40B4-BE49-F238E27FC236}">
                <a16:creationId xmlns:a16="http://schemas.microsoft.com/office/drawing/2014/main" id="{2B17CBF9-44BB-9281-9230-EB5BA5CE22DB}"/>
              </a:ext>
            </a:extLst>
          </p:cNvPr>
          <p:cNvSpPr/>
          <p:nvPr/>
        </p:nvSpPr>
        <p:spPr>
          <a:xfrm>
            <a:off x="4055428" y="3683913"/>
            <a:ext cx="106482" cy="106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9" name="Group 18">
            <a:extLst>
              <a:ext uri="{FF2B5EF4-FFF2-40B4-BE49-F238E27FC236}">
                <a16:creationId xmlns:a16="http://schemas.microsoft.com/office/drawing/2014/main" id="{1BA0D0CA-7978-8460-6832-B0C6FD412838}"/>
              </a:ext>
            </a:extLst>
          </p:cNvPr>
          <p:cNvGrpSpPr/>
          <p:nvPr/>
        </p:nvGrpSpPr>
        <p:grpSpPr>
          <a:xfrm>
            <a:off x="5509703" y="2815661"/>
            <a:ext cx="1060404" cy="1063803"/>
            <a:chOff x="3022906" y="2743076"/>
            <a:chExt cx="872051" cy="874846"/>
          </a:xfrm>
        </p:grpSpPr>
        <p:sp>
          <p:nvSpPr>
            <p:cNvPr id="20" name="Arc 19">
              <a:extLst>
                <a:ext uri="{FF2B5EF4-FFF2-40B4-BE49-F238E27FC236}">
                  <a16:creationId xmlns:a16="http://schemas.microsoft.com/office/drawing/2014/main" id="{D17DE978-C845-F81B-E5D3-556C0A877D52}"/>
                </a:ext>
              </a:extLst>
            </p:cNvPr>
            <p:cNvSpPr/>
            <p:nvPr/>
          </p:nvSpPr>
          <p:spPr>
            <a:xfrm rot="12960448">
              <a:off x="3022906" y="2745871"/>
              <a:ext cx="872051" cy="872051"/>
            </a:xfrm>
            <a:prstGeom prst="arc">
              <a:avLst>
                <a:gd name="adj1" fmla="val 12195400"/>
                <a:gd name="adj2" fmla="val 16082495"/>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21" name="Arc 20">
              <a:extLst>
                <a:ext uri="{FF2B5EF4-FFF2-40B4-BE49-F238E27FC236}">
                  <a16:creationId xmlns:a16="http://schemas.microsoft.com/office/drawing/2014/main" id="{CA3885A6-C687-D928-85FA-09629E1CBEA2}"/>
                </a:ext>
              </a:extLst>
            </p:cNvPr>
            <p:cNvSpPr/>
            <p:nvPr/>
          </p:nvSpPr>
          <p:spPr>
            <a:xfrm>
              <a:off x="3022906" y="2743076"/>
              <a:ext cx="872051" cy="872051"/>
            </a:xfrm>
            <a:prstGeom prst="arc">
              <a:avLst>
                <a:gd name="adj1" fmla="val 7628976"/>
                <a:gd name="adj2" fmla="val 3354500"/>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22" name="Oval 21">
              <a:extLst>
                <a:ext uri="{FF2B5EF4-FFF2-40B4-BE49-F238E27FC236}">
                  <a16:creationId xmlns:a16="http://schemas.microsoft.com/office/drawing/2014/main" id="{4AEEEB34-95AD-8968-1CF1-5E8E1C5F1D3C}"/>
                </a:ext>
              </a:extLst>
            </p:cNvPr>
            <p:cNvSpPr/>
            <p:nvPr/>
          </p:nvSpPr>
          <p:spPr>
            <a:xfrm>
              <a:off x="3100891" y="2823801"/>
              <a:ext cx="709434" cy="709434"/>
            </a:xfrm>
            <a:prstGeom prst="ellipse">
              <a:avLst/>
            </a:prstGeom>
            <a:solidFill>
              <a:schemeClr val="bg1"/>
            </a:solidFill>
            <a:ln>
              <a:noFill/>
            </a:ln>
            <a:effectLst>
              <a:outerShdw blurRad="63500" sx="99000" sy="99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cxnSp>
        <p:nvCxnSpPr>
          <p:cNvPr id="23" name="Straight Connector 22">
            <a:extLst>
              <a:ext uri="{FF2B5EF4-FFF2-40B4-BE49-F238E27FC236}">
                <a16:creationId xmlns:a16="http://schemas.microsoft.com/office/drawing/2014/main" id="{C80F65E4-85CC-698F-F913-0B8A8E1D0EC1}"/>
              </a:ext>
            </a:extLst>
          </p:cNvPr>
          <p:cNvCxnSpPr/>
          <p:nvPr/>
        </p:nvCxnSpPr>
        <p:spPr>
          <a:xfrm flipV="1">
            <a:off x="6035861" y="3828558"/>
            <a:ext cx="0" cy="3346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Google Shape;392;p24">
            <a:extLst>
              <a:ext uri="{FF2B5EF4-FFF2-40B4-BE49-F238E27FC236}">
                <a16:creationId xmlns:a16="http://schemas.microsoft.com/office/drawing/2014/main" id="{6975E669-B8D2-4C89-9183-F6989D85AB9B}"/>
              </a:ext>
            </a:extLst>
          </p:cNvPr>
          <p:cNvSpPr txBox="1"/>
          <p:nvPr/>
        </p:nvSpPr>
        <p:spPr>
          <a:xfrm flipH="1">
            <a:off x="5043997" y="4311777"/>
            <a:ext cx="1970629" cy="786562"/>
          </a:xfrm>
          <a:prstGeom prst="rect">
            <a:avLst/>
          </a:prstGeom>
          <a:noFill/>
          <a:ln>
            <a:noFill/>
          </a:ln>
        </p:spPr>
        <p:txBody>
          <a:bodyPr spcFirstLastPara="1" wrap="square" lIns="91425" tIns="91425" rIns="91425" bIns="91425" anchor="t" anchorCtr="0">
            <a:noAutofit/>
          </a:bodyPr>
          <a:lstStyle/>
          <a:p>
            <a:pPr algn="ctr">
              <a:spcAft>
                <a:spcPts val="1200"/>
              </a:spcAft>
            </a:pPr>
            <a:r>
              <a:rPr lang="en-US" sz="1600">
                <a:solidFill>
                  <a:schemeClr val="bg1"/>
                </a:solidFill>
                <a:latin typeface="ATT Aleck Sans Medium" panose="020B0603020203020204" pitchFamily="34" charset="0"/>
                <a:cs typeface="ATT Aleck Sans Medium" panose="020B0603020203020204" pitchFamily="34" charset="0"/>
              </a:rPr>
              <a:t>Identify </a:t>
            </a:r>
            <a:br>
              <a:rPr lang="en-US" sz="1600">
                <a:solidFill>
                  <a:schemeClr val="bg1"/>
                </a:solidFill>
                <a:latin typeface="ATT Aleck Sans Medium" panose="020B0603020203020204" pitchFamily="34" charset="0"/>
                <a:cs typeface="ATT Aleck Sans Medium" panose="020B0603020203020204" pitchFamily="34" charset="0"/>
              </a:rPr>
            </a:br>
            <a:r>
              <a:rPr lang="en-US" sz="1600">
                <a:solidFill>
                  <a:schemeClr val="bg1"/>
                </a:solidFill>
                <a:latin typeface="ATT Aleck Sans Medium" panose="020B0603020203020204" pitchFamily="34" charset="0"/>
                <a:cs typeface="ATT Aleck Sans Medium" panose="020B0603020203020204" pitchFamily="34" charset="0"/>
              </a:rPr>
              <a:t>decision-makers</a:t>
            </a:r>
          </a:p>
        </p:txBody>
      </p:sp>
      <p:grpSp>
        <p:nvGrpSpPr>
          <p:cNvPr id="25" name="Group 24">
            <a:extLst>
              <a:ext uri="{FF2B5EF4-FFF2-40B4-BE49-F238E27FC236}">
                <a16:creationId xmlns:a16="http://schemas.microsoft.com/office/drawing/2014/main" id="{FBD6742F-DAF4-E247-B504-8A6FCA0CC031}"/>
              </a:ext>
            </a:extLst>
          </p:cNvPr>
          <p:cNvGrpSpPr/>
          <p:nvPr/>
        </p:nvGrpSpPr>
        <p:grpSpPr>
          <a:xfrm flipV="1">
            <a:off x="7447942" y="4074422"/>
            <a:ext cx="1060404" cy="1063803"/>
            <a:chOff x="3022906" y="2743076"/>
            <a:chExt cx="872051" cy="874846"/>
          </a:xfrm>
        </p:grpSpPr>
        <p:sp>
          <p:nvSpPr>
            <p:cNvPr id="26" name="Arc 25">
              <a:extLst>
                <a:ext uri="{FF2B5EF4-FFF2-40B4-BE49-F238E27FC236}">
                  <a16:creationId xmlns:a16="http://schemas.microsoft.com/office/drawing/2014/main" id="{303C46BA-A1D0-9323-12AF-33697DD2D6D1}"/>
                </a:ext>
              </a:extLst>
            </p:cNvPr>
            <p:cNvSpPr/>
            <p:nvPr/>
          </p:nvSpPr>
          <p:spPr>
            <a:xfrm rot="12960448">
              <a:off x="3022906" y="2745871"/>
              <a:ext cx="872051" cy="872051"/>
            </a:xfrm>
            <a:prstGeom prst="arc">
              <a:avLst>
                <a:gd name="adj1" fmla="val 12195400"/>
                <a:gd name="adj2" fmla="val 16082495"/>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27" name="Arc 26">
              <a:extLst>
                <a:ext uri="{FF2B5EF4-FFF2-40B4-BE49-F238E27FC236}">
                  <a16:creationId xmlns:a16="http://schemas.microsoft.com/office/drawing/2014/main" id="{D39637A8-72B1-9B75-63EF-63A07F9E1440}"/>
                </a:ext>
              </a:extLst>
            </p:cNvPr>
            <p:cNvSpPr/>
            <p:nvPr/>
          </p:nvSpPr>
          <p:spPr>
            <a:xfrm>
              <a:off x="3022906" y="2743076"/>
              <a:ext cx="872051" cy="872051"/>
            </a:xfrm>
            <a:prstGeom prst="arc">
              <a:avLst>
                <a:gd name="adj1" fmla="val 7628976"/>
                <a:gd name="adj2" fmla="val 3354500"/>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28" name="Oval 27">
              <a:extLst>
                <a:ext uri="{FF2B5EF4-FFF2-40B4-BE49-F238E27FC236}">
                  <a16:creationId xmlns:a16="http://schemas.microsoft.com/office/drawing/2014/main" id="{E74CB97C-C5AF-1D69-6E6F-2A08EF8CD533}"/>
                </a:ext>
              </a:extLst>
            </p:cNvPr>
            <p:cNvSpPr/>
            <p:nvPr/>
          </p:nvSpPr>
          <p:spPr>
            <a:xfrm>
              <a:off x="3100891" y="2823801"/>
              <a:ext cx="709434" cy="709434"/>
            </a:xfrm>
            <a:prstGeom prst="ellipse">
              <a:avLst/>
            </a:prstGeom>
            <a:solidFill>
              <a:schemeClr val="bg1"/>
            </a:solidFill>
            <a:ln>
              <a:noFill/>
            </a:ln>
            <a:effectLst>
              <a:outerShdw blurRad="63500" sx="99000" sy="99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cxnSp>
        <p:nvCxnSpPr>
          <p:cNvPr id="29" name="Straight Connector 28">
            <a:extLst>
              <a:ext uri="{FF2B5EF4-FFF2-40B4-BE49-F238E27FC236}">
                <a16:creationId xmlns:a16="http://schemas.microsoft.com/office/drawing/2014/main" id="{9A2A126A-C4DA-248A-97FC-073103434425}"/>
              </a:ext>
            </a:extLst>
          </p:cNvPr>
          <p:cNvCxnSpPr/>
          <p:nvPr/>
        </p:nvCxnSpPr>
        <p:spPr>
          <a:xfrm flipV="1">
            <a:off x="7968594" y="3742525"/>
            <a:ext cx="0" cy="3346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Google Shape;392;p24">
            <a:extLst>
              <a:ext uri="{FF2B5EF4-FFF2-40B4-BE49-F238E27FC236}">
                <a16:creationId xmlns:a16="http://schemas.microsoft.com/office/drawing/2014/main" id="{CDA9209D-7EE9-74C0-F737-163D6BFDF696}"/>
              </a:ext>
            </a:extLst>
          </p:cNvPr>
          <p:cNvSpPr txBox="1"/>
          <p:nvPr/>
        </p:nvSpPr>
        <p:spPr>
          <a:xfrm flipH="1">
            <a:off x="6873933" y="2751129"/>
            <a:ext cx="2167692" cy="677871"/>
          </a:xfrm>
          <a:prstGeom prst="rect">
            <a:avLst/>
          </a:prstGeom>
          <a:noFill/>
          <a:ln>
            <a:noFill/>
          </a:ln>
        </p:spPr>
        <p:txBody>
          <a:bodyPr spcFirstLastPara="1" wrap="square" lIns="91425" tIns="91425" rIns="91425" bIns="91425" anchor="t" anchorCtr="0">
            <a:noAutofit/>
          </a:bodyPr>
          <a:lstStyle/>
          <a:p>
            <a:pPr algn="ctr">
              <a:spcAft>
                <a:spcPts val="1200"/>
              </a:spcAft>
            </a:pPr>
            <a:r>
              <a:rPr lang="en-US" sz="1600">
                <a:solidFill>
                  <a:schemeClr val="bg1"/>
                </a:solidFill>
                <a:latin typeface="ATT Aleck Sans Medium" panose="020B0603020203020204" pitchFamily="34" charset="0"/>
                <a:cs typeface="ATT Aleck Sans Medium" panose="020B0603020203020204" pitchFamily="34" charset="0"/>
              </a:rPr>
              <a:t>Uncover </a:t>
            </a:r>
            <a:br>
              <a:rPr lang="en-US" sz="1600">
                <a:solidFill>
                  <a:schemeClr val="bg1"/>
                </a:solidFill>
                <a:latin typeface="ATT Aleck Sans Medium" panose="020B0603020203020204" pitchFamily="34" charset="0"/>
                <a:cs typeface="ATT Aleck Sans Medium" panose="020B0603020203020204" pitchFamily="34" charset="0"/>
              </a:rPr>
            </a:br>
            <a:r>
              <a:rPr lang="en-US" sz="1600">
                <a:solidFill>
                  <a:schemeClr val="bg1"/>
                </a:solidFill>
                <a:latin typeface="ATT Aleck Sans Medium" panose="020B0603020203020204" pitchFamily="34" charset="0"/>
                <a:cs typeface="ATT Aleck Sans Medium" panose="020B0603020203020204" pitchFamily="34" charset="0"/>
              </a:rPr>
              <a:t>business needs</a:t>
            </a:r>
          </a:p>
        </p:txBody>
      </p:sp>
      <p:sp>
        <p:nvSpPr>
          <p:cNvPr id="31" name="Oval 30">
            <a:extLst>
              <a:ext uri="{FF2B5EF4-FFF2-40B4-BE49-F238E27FC236}">
                <a16:creationId xmlns:a16="http://schemas.microsoft.com/office/drawing/2014/main" id="{12ECF6D7-ACA3-B563-46B7-04092F79F20C}"/>
              </a:ext>
            </a:extLst>
          </p:cNvPr>
          <p:cNvSpPr/>
          <p:nvPr/>
        </p:nvSpPr>
        <p:spPr>
          <a:xfrm>
            <a:off x="5978430" y="4131120"/>
            <a:ext cx="106482" cy="106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Oval 31">
            <a:extLst>
              <a:ext uri="{FF2B5EF4-FFF2-40B4-BE49-F238E27FC236}">
                <a16:creationId xmlns:a16="http://schemas.microsoft.com/office/drawing/2014/main" id="{5B048C5E-C210-39C8-192C-0F93F6C743CA}"/>
              </a:ext>
            </a:extLst>
          </p:cNvPr>
          <p:cNvSpPr/>
          <p:nvPr/>
        </p:nvSpPr>
        <p:spPr>
          <a:xfrm>
            <a:off x="7916989" y="3683913"/>
            <a:ext cx="106482" cy="106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33" name="Group 32">
            <a:extLst>
              <a:ext uri="{FF2B5EF4-FFF2-40B4-BE49-F238E27FC236}">
                <a16:creationId xmlns:a16="http://schemas.microsoft.com/office/drawing/2014/main" id="{B9662ACB-655C-7667-B300-119EDF56F84D}"/>
              </a:ext>
            </a:extLst>
          </p:cNvPr>
          <p:cNvGrpSpPr/>
          <p:nvPr/>
        </p:nvGrpSpPr>
        <p:grpSpPr>
          <a:xfrm>
            <a:off x="9455022" y="2815661"/>
            <a:ext cx="1060404" cy="1063803"/>
            <a:chOff x="3022906" y="2743076"/>
            <a:chExt cx="872051" cy="874846"/>
          </a:xfrm>
        </p:grpSpPr>
        <p:sp>
          <p:nvSpPr>
            <p:cNvPr id="34" name="Arc 33">
              <a:extLst>
                <a:ext uri="{FF2B5EF4-FFF2-40B4-BE49-F238E27FC236}">
                  <a16:creationId xmlns:a16="http://schemas.microsoft.com/office/drawing/2014/main" id="{B8484846-0BE5-0E2A-F6F1-2B296E8E328F}"/>
                </a:ext>
              </a:extLst>
            </p:cNvPr>
            <p:cNvSpPr/>
            <p:nvPr/>
          </p:nvSpPr>
          <p:spPr>
            <a:xfrm rot="12960448">
              <a:off x="3022906" y="2745871"/>
              <a:ext cx="872051" cy="872051"/>
            </a:xfrm>
            <a:prstGeom prst="arc">
              <a:avLst>
                <a:gd name="adj1" fmla="val 12195400"/>
                <a:gd name="adj2" fmla="val 16082495"/>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35" name="Arc 34">
              <a:extLst>
                <a:ext uri="{FF2B5EF4-FFF2-40B4-BE49-F238E27FC236}">
                  <a16:creationId xmlns:a16="http://schemas.microsoft.com/office/drawing/2014/main" id="{0638C298-49FC-0273-B75C-619387F40FE1}"/>
                </a:ext>
              </a:extLst>
            </p:cNvPr>
            <p:cNvSpPr/>
            <p:nvPr/>
          </p:nvSpPr>
          <p:spPr>
            <a:xfrm>
              <a:off x="3022906" y="2743076"/>
              <a:ext cx="872051" cy="872051"/>
            </a:xfrm>
            <a:prstGeom prst="arc">
              <a:avLst>
                <a:gd name="adj1" fmla="val 7628976"/>
                <a:gd name="adj2" fmla="val 3354500"/>
              </a:avLst>
            </a:prstGeom>
            <a:solidFill>
              <a:schemeClr val="bg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noProof="0"/>
                <a:t> </a:t>
              </a:r>
            </a:p>
          </p:txBody>
        </p:sp>
        <p:sp>
          <p:nvSpPr>
            <p:cNvPr id="37" name="Oval 36">
              <a:extLst>
                <a:ext uri="{FF2B5EF4-FFF2-40B4-BE49-F238E27FC236}">
                  <a16:creationId xmlns:a16="http://schemas.microsoft.com/office/drawing/2014/main" id="{E2A60675-9C59-7400-8E6F-4F54D3F0570F}"/>
                </a:ext>
              </a:extLst>
            </p:cNvPr>
            <p:cNvSpPr/>
            <p:nvPr/>
          </p:nvSpPr>
          <p:spPr>
            <a:xfrm>
              <a:off x="3104214" y="2828301"/>
              <a:ext cx="709434" cy="709434"/>
            </a:xfrm>
            <a:prstGeom prst="ellipse">
              <a:avLst/>
            </a:prstGeom>
            <a:solidFill>
              <a:schemeClr val="bg1"/>
            </a:solidFill>
            <a:ln>
              <a:noFill/>
            </a:ln>
            <a:effectLst>
              <a:outerShdw blurRad="63500" sx="99000" sy="99000" algn="ctr"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cxnSp>
        <p:nvCxnSpPr>
          <p:cNvPr id="38" name="Straight Connector 37">
            <a:extLst>
              <a:ext uri="{FF2B5EF4-FFF2-40B4-BE49-F238E27FC236}">
                <a16:creationId xmlns:a16="http://schemas.microsoft.com/office/drawing/2014/main" id="{56180265-DC12-30DC-6803-B2870D5FA20F}"/>
              </a:ext>
            </a:extLst>
          </p:cNvPr>
          <p:cNvCxnSpPr/>
          <p:nvPr/>
        </p:nvCxnSpPr>
        <p:spPr>
          <a:xfrm flipV="1">
            <a:off x="9981181" y="3828558"/>
            <a:ext cx="0" cy="3346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Google Shape;392;p24">
            <a:extLst>
              <a:ext uri="{FF2B5EF4-FFF2-40B4-BE49-F238E27FC236}">
                <a16:creationId xmlns:a16="http://schemas.microsoft.com/office/drawing/2014/main" id="{485F4BBD-552F-0700-78C6-13AE5ADDBA61}"/>
              </a:ext>
            </a:extLst>
          </p:cNvPr>
          <p:cNvSpPr txBox="1"/>
          <p:nvPr/>
        </p:nvSpPr>
        <p:spPr>
          <a:xfrm flipH="1">
            <a:off x="8785876" y="4311777"/>
            <a:ext cx="2384461" cy="727642"/>
          </a:xfrm>
          <a:prstGeom prst="rect">
            <a:avLst/>
          </a:prstGeom>
          <a:noFill/>
          <a:ln>
            <a:noFill/>
          </a:ln>
        </p:spPr>
        <p:txBody>
          <a:bodyPr spcFirstLastPara="1" wrap="square" lIns="91425" tIns="91425" rIns="91425" bIns="91425" anchor="t" anchorCtr="0">
            <a:noAutofit/>
          </a:bodyPr>
          <a:lstStyle/>
          <a:p>
            <a:pPr algn="ctr">
              <a:spcAft>
                <a:spcPts val="1200"/>
              </a:spcAft>
            </a:pPr>
            <a:r>
              <a:rPr lang="en-US" sz="1600">
                <a:solidFill>
                  <a:schemeClr val="bg1"/>
                </a:solidFill>
                <a:latin typeface="ATT Aleck Sans Medium" panose="020B0603020203020204" pitchFamily="34" charset="0"/>
                <a:cs typeface="ATT Aleck Sans Medium" panose="020B0603020203020204" pitchFamily="34" charset="0"/>
              </a:rPr>
              <a:t>Start </a:t>
            </a:r>
            <a:br>
              <a:rPr lang="en-US" sz="1600">
                <a:solidFill>
                  <a:schemeClr val="bg1"/>
                </a:solidFill>
                <a:latin typeface="ATT Aleck Sans Medium" panose="020B0603020203020204" pitchFamily="34" charset="0"/>
                <a:cs typeface="ATT Aleck Sans Medium" panose="020B0603020203020204" pitchFamily="34" charset="0"/>
              </a:rPr>
            </a:br>
            <a:r>
              <a:rPr lang="en-US" sz="1600">
                <a:solidFill>
                  <a:schemeClr val="bg1"/>
                </a:solidFill>
                <a:latin typeface="ATT Aleck Sans Medium" panose="020B0603020203020204" pitchFamily="34" charset="0"/>
                <a:cs typeface="ATT Aleck Sans Medium" panose="020B0603020203020204" pitchFamily="34" charset="0"/>
              </a:rPr>
              <a:t>relationships</a:t>
            </a:r>
          </a:p>
        </p:txBody>
      </p:sp>
      <p:sp>
        <p:nvSpPr>
          <p:cNvPr id="40" name="Oval 39">
            <a:extLst>
              <a:ext uri="{FF2B5EF4-FFF2-40B4-BE49-F238E27FC236}">
                <a16:creationId xmlns:a16="http://schemas.microsoft.com/office/drawing/2014/main" id="{91D16A76-662E-F51B-BE88-34EE3A69D831}"/>
              </a:ext>
            </a:extLst>
          </p:cNvPr>
          <p:cNvSpPr/>
          <p:nvPr/>
        </p:nvSpPr>
        <p:spPr>
          <a:xfrm>
            <a:off x="9930101" y="4131120"/>
            <a:ext cx="106482" cy="106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49" name="Graphic 40">
            <a:extLst>
              <a:ext uri="{FF2B5EF4-FFF2-40B4-BE49-F238E27FC236}">
                <a16:creationId xmlns:a16="http://schemas.microsoft.com/office/drawing/2014/main" id="{C1E0E624-1199-BD17-BA3A-C70B3DC69CE0}"/>
              </a:ext>
            </a:extLst>
          </p:cNvPr>
          <p:cNvGrpSpPr/>
          <p:nvPr/>
        </p:nvGrpSpPr>
        <p:grpSpPr>
          <a:xfrm>
            <a:off x="1956917" y="3139147"/>
            <a:ext cx="445602" cy="441920"/>
            <a:chOff x="1956917" y="3139147"/>
            <a:chExt cx="445602" cy="441920"/>
          </a:xfrm>
        </p:grpSpPr>
        <p:sp>
          <p:nvSpPr>
            <p:cNvPr id="50" name="Freeform: Shape 49">
              <a:extLst>
                <a:ext uri="{FF2B5EF4-FFF2-40B4-BE49-F238E27FC236}">
                  <a16:creationId xmlns:a16="http://schemas.microsoft.com/office/drawing/2014/main" id="{A46DF60B-2037-1837-2A8D-20F9CF49291D}"/>
                </a:ext>
              </a:extLst>
            </p:cNvPr>
            <p:cNvSpPr/>
            <p:nvPr/>
          </p:nvSpPr>
          <p:spPr>
            <a:xfrm>
              <a:off x="2171105" y="3351565"/>
              <a:ext cx="231414" cy="229502"/>
            </a:xfrm>
            <a:custGeom>
              <a:avLst/>
              <a:gdLst>
                <a:gd name="csX0" fmla="*/ 231416 w 231414"/>
                <a:gd name="csY0" fmla="*/ 157747 h 229502"/>
                <a:gd name="csX1" fmla="*/ 179161 w 231414"/>
                <a:gd name="csY1" fmla="*/ 105924 h 229502"/>
                <a:gd name="csX2" fmla="*/ 142984 w 231414"/>
                <a:gd name="csY2" fmla="*/ 97951 h 229502"/>
                <a:gd name="csX3" fmla="*/ 116570 w 231414"/>
                <a:gd name="csY3" fmla="*/ 107633 h 229502"/>
                <a:gd name="csX4" fmla="*/ 8040 w 231414"/>
                <a:gd name="csY4" fmla="*/ 0 h 229502"/>
                <a:gd name="csX5" fmla="*/ 1 w 231414"/>
                <a:gd name="csY5" fmla="*/ 7973 h 229502"/>
                <a:gd name="csX6" fmla="*/ 108530 w 231414"/>
                <a:gd name="csY6" fmla="*/ 115606 h 229502"/>
                <a:gd name="csX7" fmla="*/ 98768 w 231414"/>
                <a:gd name="csY7" fmla="*/ 141802 h 229502"/>
                <a:gd name="csX8" fmla="*/ 106808 w 231414"/>
                <a:gd name="csY8" fmla="*/ 177679 h 229502"/>
                <a:gd name="csX9" fmla="*/ 159063 w 231414"/>
                <a:gd name="csY9" fmla="*/ 229503 h 229502"/>
                <a:gd name="csX10" fmla="*/ 178586 w 231414"/>
                <a:gd name="csY10" fmla="*/ 177110 h 229502"/>
                <a:gd name="csX11" fmla="*/ 231416 w 231414"/>
                <a:gd name="csY11" fmla="*/ 157747 h 229502"/>
                <a:gd name="csX12" fmla="*/ 125183 w 231414"/>
                <a:gd name="csY12" fmla="*/ 116175 h 229502"/>
                <a:gd name="csX13" fmla="*/ 146430 w 231414"/>
                <a:gd name="csY13" fmla="*/ 108202 h 229502"/>
                <a:gd name="csX14" fmla="*/ 170547 w 231414"/>
                <a:gd name="csY14" fmla="*/ 113328 h 229502"/>
                <a:gd name="csX15" fmla="*/ 210169 w 231414"/>
                <a:gd name="csY15" fmla="*/ 152622 h 229502"/>
                <a:gd name="csX16" fmla="*/ 174567 w 231414"/>
                <a:gd name="csY16" fmla="*/ 165720 h 229502"/>
                <a:gd name="csX17" fmla="*/ 125183 w 231414"/>
                <a:gd name="csY17" fmla="*/ 116175 h 229502"/>
                <a:gd name="csX18" fmla="*/ 154469 w 231414"/>
                <a:gd name="csY18" fmla="*/ 209001 h 229502"/>
                <a:gd name="csX19" fmla="*/ 114847 w 231414"/>
                <a:gd name="csY19" fmla="*/ 169707 h 229502"/>
                <a:gd name="csX20" fmla="*/ 109679 w 231414"/>
                <a:gd name="csY20" fmla="*/ 145788 h 229502"/>
                <a:gd name="csX21" fmla="*/ 117718 w 231414"/>
                <a:gd name="csY21" fmla="*/ 124717 h 229502"/>
                <a:gd name="csX22" fmla="*/ 167676 w 231414"/>
                <a:gd name="csY22" fmla="*/ 174263 h 229502"/>
                <a:gd name="csX23" fmla="*/ 154469 w 231414"/>
                <a:gd name="csY23" fmla="*/ 209001 h 2295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231414" h="229502">
                  <a:moveTo>
                    <a:pt x="231416" y="157747"/>
                  </a:moveTo>
                  <a:lnTo>
                    <a:pt x="179161" y="105924"/>
                  </a:lnTo>
                  <a:cubicBezTo>
                    <a:pt x="169399" y="96243"/>
                    <a:pt x="155617" y="93396"/>
                    <a:pt x="142984" y="97951"/>
                  </a:cubicBezTo>
                  <a:lnTo>
                    <a:pt x="116570" y="107633"/>
                  </a:lnTo>
                  <a:lnTo>
                    <a:pt x="8040" y="0"/>
                  </a:lnTo>
                  <a:lnTo>
                    <a:pt x="1" y="7973"/>
                  </a:lnTo>
                  <a:lnTo>
                    <a:pt x="108530" y="115606"/>
                  </a:lnTo>
                  <a:lnTo>
                    <a:pt x="98768" y="141802"/>
                  </a:lnTo>
                  <a:cubicBezTo>
                    <a:pt x="94175" y="154331"/>
                    <a:pt x="97046" y="168568"/>
                    <a:pt x="106808" y="177679"/>
                  </a:cubicBezTo>
                  <a:lnTo>
                    <a:pt x="159063" y="229503"/>
                  </a:lnTo>
                  <a:lnTo>
                    <a:pt x="178586" y="177110"/>
                  </a:lnTo>
                  <a:lnTo>
                    <a:pt x="231416" y="157747"/>
                  </a:lnTo>
                  <a:close/>
                  <a:moveTo>
                    <a:pt x="125183" y="116175"/>
                  </a:moveTo>
                  <a:lnTo>
                    <a:pt x="146430" y="108202"/>
                  </a:lnTo>
                  <a:cubicBezTo>
                    <a:pt x="155043" y="105355"/>
                    <a:pt x="164231" y="107063"/>
                    <a:pt x="170547" y="113328"/>
                  </a:cubicBezTo>
                  <a:lnTo>
                    <a:pt x="210169" y="152622"/>
                  </a:lnTo>
                  <a:lnTo>
                    <a:pt x="174567" y="165720"/>
                  </a:lnTo>
                  <a:lnTo>
                    <a:pt x="125183" y="116175"/>
                  </a:lnTo>
                  <a:close/>
                  <a:moveTo>
                    <a:pt x="154469" y="209001"/>
                  </a:moveTo>
                  <a:lnTo>
                    <a:pt x="114847" y="169707"/>
                  </a:lnTo>
                  <a:cubicBezTo>
                    <a:pt x="108530" y="163442"/>
                    <a:pt x="106233" y="153761"/>
                    <a:pt x="109679" y="145788"/>
                  </a:cubicBezTo>
                  <a:lnTo>
                    <a:pt x="117718" y="124717"/>
                  </a:lnTo>
                  <a:lnTo>
                    <a:pt x="167676" y="174263"/>
                  </a:lnTo>
                  <a:lnTo>
                    <a:pt x="154469" y="209001"/>
                  </a:lnTo>
                  <a:close/>
                </a:path>
              </a:pathLst>
            </a:custGeom>
            <a:solidFill>
              <a:srgbClr val="009FDB"/>
            </a:solidFill>
            <a:ln w="4557" cap="flat">
              <a:noFill/>
              <a:prstDash val="solid"/>
              <a:miter/>
            </a:ln>
          </p:spPr>
          <p:txBody>
            <a:bodyPr/>
            <a:lstStyle/>
            <a:p>
              <a:endParaRPr lang="en-US"/>
            </a:p>
          </p:txBody>
        </p:sp>
        <p:sp>
          <p:nvSpPr>
            <p:cNvPr id="51" name="Freeform: Shape 50">
              <a:extLst>
                <a:ext uri="{FF2B5EF4-FFF2-40B4-BE49-F238E27FC236}">
                  <a16:creationId xmlns:a16="http://schemas.microsoft.com/office/drawing/2014/main" id="{2E82458A-E1D9-9BFD-93A6-33A913400C38}"/>
                </a:ext>
              </a:extLst>
            </p:cNvPr>
            <p:cNvSpPr/>
            <p:nvPr/>
          </p:nvSpPr>
          <p:spPr>
            <a:xfrm>
              <a:off x="1956917" y="3139147"/>
              <a:ext cx="436415" cy="432808"/>
            </a:xfrm>
            <a:custGeom>
              <a:avLst/>
              <a:gdLst>
                <a:gd name="csX0" fmla="*/ 218208 w 436415"/>
                <a:gd name="csY0" fmla="*/ 0 h 432808"/>
                <a:gd name="csX1" fmla="*/ 0 w 436415"/>
                <a:gd name="csY1" fmla="*/ 216404 h 432808"/>
                <a:gd name="csX2" fmla="*/ 218208 w 436415"/>
                <a:gd name="csY2" fmla="*/ 432809 h 432808"/>
                <a:gd name="csX3" fmla="*/ 314105 w 436415"/>
                <a:gd name="csY3" fmla="*/ 410599 h 432808"/>
                <a:gd name="csX4" fmla="*/ 308937 w 436415"/>
                <a:gd name="csY4" fmla="*/ 400348 h 432808"/>
                <a:gd name="csX5" fmla="*/ 218208 w 436415"/>
                <a:gd name="csY5" fmla="*/ 421419 h 432808"/>
                <a:gd name="csX6" fmla="*/ 11485 w 436415"/>
                <a:gd name="csY6" fmla="*/ 216404 h 432808"/>
                <a:gd name="csX7" fmla="*/ 218208 w 436415"/>
                <a:gd name="csY7" fmla="*/ 11390 h 432808"/>
                <a:gd name="csX8" fmla="*/ 424931 w 436415"/>
                <a:gd name="csY8" fmla="*/ 216404 h 432808"/>
                <a:gd name="csX9" fmla="*/ 403685 w 436415"/>
                <a:gd name="csY9" fmla="*/ 306953 h 432808"/>
                <a:gd name="csX10" fmla="*/ 414021 w 436415"/>
                <a:gd name="csY10" fmla="*/ 312078 h 432808"/>
                <a:gd name="csX11" fmla="*/ 436416 w 436415"/>
                <a:gd name="csY11" fmla="*/ 216404 h 432808"/>
                <a:gd name="csX12" fmla="*/ 218208 w 436415"/>
                <a:gd name="csY12" fmla="*/ 0 h 4328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36415" h="432808">
                  <a:moveTo>
                    <a:pt x="218208" y="0"/>
                  </a:moveTo>
                  <a:cubicBezTo>
                    <a:pt x="97620" y="0"/>
                    <a:pt x="0" y="96813"/>
                    <a:pt x="0" y="216404"/>
                  </a:cubicBezTo>
                  <a:cubicBezTo>
                    <a:pt x="0" y="335996"/>
                    <a:pt x="97620" y="432809"/>
                    <a:pt x="218208" y="432809"/>
                  </a:cubicBezTo>
                  <a:cubicBezTo>
                    <a:pt x="252088" y="432809"/>
                    <a:pt x="284245" y="425406"/>
                    <a:pt x="314105" y="410599"/>
                  </a:cubicBezTo>
                  <a:lnTo>
                    <a:pt x="308937" y="400348"/>
                  </a:lnTo>
                  <a:cubicBezTo>
                    <a:pt x="280799" y="414585"/>
                    <a:pt x="250365" y="421419"/>
                    <a:pt x="218208" y="421419"/>
                  </a:cubicBezTo>
                  <a:cubicBezTo>
                    <a:pt x="103936" y="421419"/>
                    <a:pt x="11485" y="329732"/>
                    <a:pt x="11485" y="216404"/>
                  </a:cubicBezTo>
                  <a:cubicBezTo>
                    <a:pt x="11485" y="103077"/>
                    <a:pt x="103936" y="11390"/>
                    <a:pt x="218208" y="11390"/>
                  </a:cubicBezTo>
                  <a:cubicBezTo>
                    <a:pt x="332480" y="11390"/>
                    <a:pt x="424931" y="103077"/>
                    <a:pt x="424931" y="216404"/>
                  </a:cubicBezTo>
                  <a:cubicBezTo>
                    <a:pt x="424931" y="248296"/>
                    <a:pt x="418040" y="278478"/>
                    <a:pt x="403685" y="306953"/>
                  </a:cubicBezTo>
                  <a:lnTo>
                    <a:pt x="414021" y="312078"/>
                  </a:lnTo>
                  <a:cubicBezTo>
                    <a:pt x="428951" y="281895"/>
                    <a:pt x="436416" y="250004"/>
                    <a:pt x="436416" y="216404"/>
                  </a:cubicBezTo>
                  <a:cubicBezTo>
                    <a:pt x="436416" y="96813"/>
                    <a:pt x="338797" y="0"/>
                    <a:pt x="218208" y="0"/>
                  </a:cubicBezTo>
                  <a:close/>
                </a:path>
              </a:pathLst>
            </a:custGeom>
            <a:solidFill>
              <a:srgbClr val="000000"/>
            </a:solidFill>
            <a:ln w="4557" cap="flat">
              <a:noFill/>
              <a:prstDash val="solid"/>
              <a:miter/>
            </a:ln>
          </p:spPr>
          <p:txBody>
            <a:bodyPr/>
            <a:lstStyle/>
            <a:p>
              <a:endParaRPr lang="en-US"/>
            </a:p>
          </p:txBody>
        </p:sp>
        <p:sp>
          <p:nvSpPr>
            <p:cNvPr id="52" name="Freeform: Shape 51">
              <a:extLst>
                <a:ext uri="{FF2B5EF4-FFF2-40B4-BE49-F238E27FC236}">
                  <a16:creationId xmlns:a16="http://schemas.microsoft.com/office/drawing/2014/main" id="{4310C446-68D8-754D-C651-F3BDE2384904}"/>
                </a:ext>
              </a:extLst>
            </p:cNvPr>
            <p:cNvSpPr/>
            <p:nvPr/>
          </p:nvSpPr>
          <p:spPr>
            <a:xfrm>
              <a:off x="2037309" y="3218875"/>
              <a:ext cx="275630" cy="273353"/>
            </a:xfrm>
            <a:custGeom>
              <a:avLst/>
              <a:gdLst>
                <a:gd name="csX0" fmla="*/ 137816 w 275630"/>
                <a:gd name="csY0" fmla="*/ 0 h 273353"/>
                <a:gd name="csX1" fmla="*/ 0 w 275630"/>
                <a:gd name="csY1" fmla="*/ 136677 h 273353"/>
                <a:gd name="csX2" fmla="*/ 137816 w 275630"/>
                <a:gd name="csY2" fmla="*/ 273353 h 273353"/>
                <a:gd name="csX3" fmla="*/ 217060 w 275630"/>
                <a:gd name="csY3" fmla="*/ 248865 h 273353"/>
                <a:gd name="csX4" fmla="*/ 210169 w 275630"/>
                <a:gd name="csY4" fmla="*/ 239184 h 273353"/>
                <a:gd name="csX5" fmla="*/ 137816 w 275630"/>
                <a:gd name="csY5" fmla="*/ 261963 h 273353"/>
                <a:gd name="csX6" fmla="*/ 11485 w 275630"/>
                <a:gd name="csY6" fmla="*/ 136677 h 273353"/>
                <a:gd name="csX7" fmla="*/ 137816 w 275630"/>
                <a:gd name="csY7" fmla="*/ 11390 h 273353"/>
                <a:gd name="csX8" fmla="*/ 264147 w 275630"/>
                <a:gd name="csY8" fmla="*/ 136677 h 273353"/>
                <a:gd name="csX9" fmla="*/ 241177 w 275630"/>
                <a:gd name="csY9" fmla="*/ 208432 h 273353"/>
                <a:gd name="csX10" fmla="*/ 250365 w 275630"/>
                <a:gd name="csY10" fmla="*/ 214696 h 273353"/>
                <a:gd name="csX11" fmla="*/ 275631 w 275630"/>
                <a:gd name="csY11" fmla="*/ 136677 h 273353"/>
                <a:gd name="csX12" fmla="*/ 137816 w 275630"/>
                <a:gd name="csY12" fmla="*/ 0 h 273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5630" h="273353">
                  <a:moveTo>
                    <a:pt x="137816" y="0"/>
                  </a:moveTo>
                  <a:cubicBezTo>
                    <a:pt x="62017" y="0"/>
                    <a:pt x="0" y="61504"/>
                    <a:pt x="0" y="136677"/>
                  </a:cubicBezTo>
                  <a:cubicBezTo>
                    <a:pt x="0" y="211849"/>
                    <a:pt x="62017" y="273353"/>
                    <a:pt x="137816" y="273353"/>
                  </a:cubicBezTo>
                  <a:cubicBezTo>
                    <a:pt x="166527" y="273353"/>
                    <a:pt x="193516" y="264811"/>
                    <a:pt x="217060" y="248865"/>
                  </a:cubicBezTo>
                  <a:lnTo>
                    <a:pt x="210169" y="239184"/>
                  </a:lnTo>
                  <a:cubicBezTo>
                    <a:pt x="188922" y="253991"/>
                    <a:pt x="163656" y="261963"/>
                    <a:pt x="137816" y="261963"/>
                  </a:cubicBezTo>
                  <a:cubicBezTo>
                    <a:pt x="68334" y="261963"/>
                    <a:pt x="11485" y="205584"/>
                    <a:pt x="11485" y="136677"/>
                  </a:cubicBezTo>
                  <a:cubicBezTo>
                    <a:pt x="11485" y="67769"/>
                    <a:pt x="68334" y="11390"/>
                    <a:pt x="137816" y="11390"/>
                  </a:cubicBezTo>
                  <a:cubicBezTo>
                    <a:pt x="207298" y="11390"/>
                    <a:pt x="264147" y="67769"/>
                    <a:pt x="264147" y="136677"/>
                  </a:cubicBezTo>
                  <a:cubicBezTo>
                    <a:pt x="264147" y="162303"/>
                    <a:pt x="256107" y="187361"/>
                    <a:pt x="241177" y="208432"/>
                  </a:cubicBezTo>
                  <a:lnTo>
                    <a:pt x="250365" y="214696"/>
                  </a:lnTo>
                  <a:cubicBezTo>
                    <a:pt x="267018" y="191917"/>
                    <a:pt x="275631" y="165151"/>
                    <a:pt x="275631" y="136677"/>
                  </a:cubicBezTo>
                  <a:cubicBezTo>
                    <a:pt x="275631" y="61504"/>
                    <a:pt x="213614" y="0"/>
                    <a:pt x="137816" y="0"/>
                  </a:cubicBezTo>
                  <a:close/>
                </a:path>
              </a:pathLst>
            </a:custGeom>
            <a:solidFill>
              <a:srgbClr val="000000"/>
            </a:solidFill>
            <a:ln w="4557" cap="flat">
              <a:noFill/>
              <a:prstDash val="solid"/>
              <a:miter/>
            </a:ln>
          </p:spPr>
          <p:txBody>
            <a:bodyPr/>
            <a:lstStyle/>
            <a:p>
              <a:endParaRPr lang="en-US"/>
            </a:p>
          </p:txBody>
        </p:sp>
        <p:sp>
          <p:nvSpPr>
            <p:cNvPr id="53" name="Freeform: Shape 52">
              <a:extLst>
                <a:ext uri="{FF2B5EF4-FFF2-40B4-BE49-F238E27FC236}">
                  <a16:creationId xmlns:a16="http://schemas.microsoft.com/office/drawing/2014/main" id="{503D7CC4-78B0-BFB4-0766-9211047A5B6A}"/>
                </a:ext>
              </a:extLst>
            </p:cNvPr>
            <p:cNvSpPr/>
            <p:nvPr/>
          </p:nvSpPr>
          <p:spPr>
            <a:xfrm>
              <a:off x="2117701" y="3298603"/>
              <a:ext cx="114846" cy="113897"/>
            </a:xfrm>
            <a:custGeom>
              <a:avLst/>
              <a:gdLst>
                <a:gd name="csX0" fmla="*/ 111975 w 114846"/>
                <a:gd name="csY0" fmla="*/ 75172 h 113897"/>
                <a:gd name="csX1" fmla="*/ 114847 w 114846"/>
                <a:gd name="csY1" fmla="*/ 56949 h 113897"/>
                <a:gd name="csX2" fmla="*/ 57424 w 114846"/>
                <a:gd name="csY2" fmla="*/ 0 h 113897"/>
                <a:gd name="csX3" fmla="*/ 0 w 114846"/>
                <a:gd name="csY3" fmla="*/ 56949 h 113897"/>
                <a:gd name="csX4" fmla="*/ 57424 w 114846"/>
                <a:gd name="csY4" fmla="*/ 113897 h 113897"/>
                <a:gd name="csX5" fmla="*/ 75799 w 114846"/>
                <a:gd name="csY5" fmla="*/ 111050 h 113897"/>
                <a:gd name="csX6" fmla="*/ 72354 w 114846"/>
                <a:gd name="csY6" fmla="*/ 100229 h 113897"/>
                <a:gd name="csX7" fmla="*/ 57424 w 114846"/>
                <a:gd name="csY7" fmla="*/ 102507 h 113897"/>
                <a:gd name="csX8" fmla="*/ 11485 w 114846"/>
                <a:gd name="csY8" fmla="*/ 56949 h 113897"/>
                <a:gd name="csX9" fmla="*/ 57424 w 114846"/>
                <a:gd name="csY9" fmla="*/ 11390 h 113897"/>
                <a:gd name="csX10" fmla="*/ 103362 w 114846"/>
                <a:gd name="csY10" fmla="*/ 56949 h 113897"/>
                <a:gd name="csX11" fmla="*/ 101065 w 114846"/>
                <a:gd name="csY11" fmla="*/ 71186 h 113897"/>
                <a:gd name="csX12" fmla="*/ 111975 w 114846"/>
                <a:gd name="csY12" fmla="*/ 75172 h 1138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14846" h="113897">
                  <a:moveTo>
                    <a:pt x="111975" y="75172"/>
                  </a:moveTo>
                  <a:cubicBezTo>
                    <a:pt x="113698" y="69477"/>
                    <a:pt x="114847" y="63213"/>
                    <a:pt x="114847" y="56949"/>
                  </a:cubicBezTo>
                  <a:cubicBezTo>
                    <a:pt x="114847" y="25627"/>
                    <a:pt x="89006" y="0"/>
                    <a:pt x="57424" y="0"/>
                  </a:cubicBezTo>
                  <a:cubicBezTo>
                    <a:pt x="25841" y="0"/>
                    <a:pt x="0" y="25627"/>
                    <a:pt x="0" y="56949"/>
                  </a:cubicBezTo>
                  <a:cubicBezTo>
                    <a:pt x="0" y="88270"/>
                    <a:pt x="25841" y="113897"/>
                    <a:pt x="57424" y="113897"/>
                  </a:cubicBezTo>
                  <a:cubicBezTo>
                    <a:pt x="63740" y="113897"/>
                    <a:pt x="69482" y="112758"/>
                    <a:pt x="75799" y="111050"/>
                  </a:cubicBezTo>
                  <a:lnTo>
                    <a:pt x="72354" y="100229"/>
                  </a:lnTo>
                  <a:cubicBezTo>
                    <a:pt x="67185" y="101938"/>
                    <a:pt x="62592" y="102507"/>
                    <a:pt x="57424" y="102507"/>
                  </a:cubicBezTo>
                  <a:cubicBezTo>
                    <a:pt x="32157" y="102507"/>
                    <a:pt x="11485" y="82006"/>
                    <a:pt x="11485" y="56949"/>
                  </a:cubicBezTo>
                  <a:cubicBezTo>
                    <a:pt x="11485" y="31891"/>
                    <a:pt x="32157" y="11390"/>
                    <a:pt x="57424" y="11390"/>
                  </a:cubicBezTo>
                  <a:cubicBezTo>
                    <a:pt x="82690" y="11390"/>
                    <a:pt x="103362" y="31891"/>
                    <a:pt x="103362" y="56949"/>
                  </a:cubicBezTo>
                  <a:cubicBezTo>
                    <a:pt x="103362" y="62074"/>
                    <a:pt x="102788" y="66630"/>
                    <a:pt x="101065" y="71186"/>
                  </a:cubicBezTo>
                  <a:lnTo>
                    <a:pt x="111975" y="75172"/>
                  </a:lnTo>
                  <a:close/>
                </a:path>
              </a:pathLst>
            </a:custGeom>
            <a:solidFill>
              <a:srgbClr val="000000"/>
            </a:solidFill>
            <a:ln w="4557" cap="flat">
              <a:noFill/>
              <a:prstDash val="solid"/>
              <a:miter/>
            </a:ln>
          </p:spPr>
          <p:txBody>
            <a:bodyPr/>
            <a:lstStyle/>
            <a:p>
              <a:endParaRPr lang="en-US"/>
            </a:p>
          </p:txBody>
        </p:sp>
      </p:grpSp>
      <p:pic>
        <p:nvPicPr>
          <p:cNvPr id="42" name="Graphic 41">
            <a:extLst>
              <a:ext uri="{FF2B5EF4-FFF2-40B4-BE49-F238E27FC236}">
                <a16:creationId xmlns:a16="http://schemas.microsoft.com/office/drawing/2014/main" id="{BE667F91-32F2-879A-4691-F2808D86057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852640" y="4344335"/>
            <a:ext cx="527885" cy="527885"/>
          </a:xfrm>
          <a:prstGeom prst="rect">
            <a:avLst/>
          </a:prstGeom>
        </p:spPr>
      </p:pic>
      <p:pic>
        <p:nvPicPr>
          <p:cNvPr id="43" name="Graphic 42">
            <a:extLst>
              <a:ext uri="{FF2B5EF4-FFF2-40B4-BE49-F238E27FC236}">
                <a16:creationId xmlns:a16="http://schemas.microsoft.com/office/drawing/2014/main" id="{8768063C-D6CE-1FC7-E865-AB1ACF4B193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774078" y="3076510"/>
            <a:ext cx="527885" cy="527885"/>
          </a:xfrm>
          <a:prstGeom prst="rect">
            <a:avLst/>
          </a:prstGeom>
        </p:spPr>
      </p:pic>
      <p:pic>
        <p:nvPicPr>
          <p:cNvPr id="44" name="Graphic 43">
            <a:extLst>
              <a:ext uri="{FF2B5EF4-FFF2-40B4-BE49-F238E27FC236}">
                <a16:creationId xmlns:a16="http://schemas.microsoft.com/office/drawing/2014/main" id="{0CF01ADF-1C75-3E0B-CABB-9097756B230F}"/>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695097" y="3064604"/>
            <a:ext cx="580254" cy="580254"/>
          </a:xfrm>
          <a:prstGeom prst="rect">
            <a:avLst/>
          </a:prstGeom>
        </p:spPr>
      </p:pic>
      <p:pic>
        <p:nvPicPr>
          <p:cNvPr id="45" name="Graphic 44">
            <a:extLst>
              <a:ext uri="{FF2B5EF4-FFF2-40B4-BE49-F238E27FC236}">
                <a16:creationId xmlns:a16="http://schemas.microsoft.com/office/drawing/2014/main" id="{DA3AEC62-681B-7CCD-695D-2DD10321C129}"/>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7702933" y="4344335"/>
            <a:ext cx="527885" cy="527885"/>
          </a:xfrm>
          <a:prstGeom prst="rect">
            <a:avLst/>
          </a:prstGeom>
        </p:spPr>
      </p:pic>
      <p:sp>
        <p:nvSpPr>
          <p:cNvPr id="47" name="TextBox 46">
            <a:extLst>
              <a:ext uri="{FF2B5EF4-FFF2-40B4-BE49-F238E27FC236}">
                <a16:creationId xmlns:a16="http://schemas.microsoft.com/office/drawing/2014/main" id="{1227963E-2F31-F13F-1536-D28076642F91}"/>
              </a:ext>
            </a:extLst>
          </p:cNvPr>
          <p:cNvSpPr txBox="1"/>
          <p:nvPr/>
        </p:nvSpPr>
        <p:spPr>
          <a:xfrm>
            <a:off x="3046474" y="1359384"/>
            <a:ext cx="6099048" cy="369332"/>
          </a:xfrm>
          <a:prstGeom prst="rect">
            <a:avLst/>
          </a:prstGeom>
          <a:noFill/>
        </p:spPr>
        <p:txBody>
          <a:bodyPr wrap="square">
            <a:spAutoFit/>
          </a:bodyPr>
          <a:lstStyle/>
          <a:p>
            <a:pPr algn="ctr">
              <a:spcBef>
                <a:spcPts val="600"/>
              </a:spcBef>
              <a:spcAft>
                <a:spcPts val="600"/>
              </a:spcAft>
            </a:pPr>
            <a:r>
              <a:rPr lang="en-US" b="1">
                <a:solidFill>
                  <a:schemeClr val="bg1"/>
                </a:solidFill>
                <a:latin typeface="ATT Aleck Sans" panose="020B0503020203020204" pitchFamily="34" charset="0"/>
                <a:ea typeface="Calibri" panose="020F0502020204030204" pitchFamily="34" charset="0"/>
                <a:cs typeface="Arial" panose="020B0604020202020204" pitchFamily="34" charset="0"/>
              </a:rPr>
              <a:t>Finding and engaging potential customers</a:t>
            </a:r>
          </a:p>
        </p:txBody>
      </p:sp>
    </p:spTree>
    <p:custDataLst>
      <p:tags r:id="rId1"/>
    </p:custDataLst>
    <p:extLst>
      <p:ext uri="{BB962C8B-B14F-4D97-AF65-F5344CB8AC3E}">
        <p14:creationId xmlns:p14="http://schemas.microsoft.com/office/powerpoint/2010/main" val="22750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4" grpId="0"/>
      <p:bldP spid="30"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F1E0F118FD524A8B0B7175BF036911" ma:contentTypeVersion="16" ma:contentTypeDescription="Create a new document." ma:contentTypeScope="" ma:versionID="a4279ee2c44d7d49de486627847c99d8">
  <xsd:schema xmlns:xsd="http://www.w3.org/2001/XMLSchema" xmlns:xs="http://www.w3.org/2001/XMLSchema" xmlns:p="http://schemas.microsoft.com/office/2006/metadata/properties" xmlns:ns2="0bf4bcac-1975-4c46-b222-ec963925122c" xmlns:ns3="92fdc178-19a3-4deb-92a5-0543b2e73a42" targetNamespace="http://schemas.microsoft.com/office/2006/metadata/properties" ma:root="true" ma:fieldsID="dc56b84ad735576781cb4647182d1bd9" ns2:_="" ns3:_="">
    <xsd:import namespace="0bf4bcac-1975-4c46-b222-ec963925122c"/>
    <xsd:import namespace="92fdc178-19a3-4deb-92a5-0543b2e73a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4bcac-1975-4c46-b222-ec96392512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fdc178-19a3-4deb-92a5-0543b2e73a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fccb4c46-86b4-4a40-808e-748febe589d0}" ma:internalName="TaxCatchAll" ma:showField="CatchAllData" ma:web="92fdc178-19a3-4deb-92a5-0543b2e73a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2fdc178-19a3-4deb-92a5-0543b2e73a42" xsi:nil="true"/>
    <lcf76f155ced4ddcb4097134ff3c332f xmlns="0bf4bcac-1975-4c46-b222-ec963925122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DD8EA1-A5CD-4A79-8C17-6A55617E0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f4bcac-1975-4c46-b222-ec963925122c"/>
    <ds:schemaRef ds:uri="92fdc178-19a3-4deb-92a5-0543b2e73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B8E20-26F6-42DE-9BED-E3C03B8DE72C}">
  <ds:schemaRefs>
    <ds:schemaRef ds:uri="http://schemas.microsoft.com/office/2006/documentManagement/types"/>
    <ds:schemaRef ds:uri="http://purl.org/dc/dcmitype/"/>
    <ds:schemaRef ds:uri="http://schemas.microsoft.com/office/2006/metadata/properties"/>
    <ds:schemaRef ds:uri="0bf4bcac-1975-4c46-b222-ec963925122c"/>
    <ds:schemaRef ds:uri="http://purl.org/dc/elements/1.1/"/>
    <ds:schemaRef ds:uri="http://purl.org/dc/terms/"/>
    <ds:schemaRef ds:uri="http://schemas.microsoft.com/office/infopath/2007/PartnerControls"/>
    <ds:schemaRef ds:uri="http://schemas.openxmlformats.org/package/2006/metadata/core-properties"/>
    <ds:schemaRef ds:uri="92fdc178-19a3-4deb-92a5-0543b2e73a42"/>
    <ds:schemaRef ds:uri="http://www.w3.org/XML/1998/namespace"/>
  </ds:schemaRefs>
</ds:datastoreItem>
</file>

<file path=customXml/itemProps3.xml><?xml version="1.0" encoding="utf-8"?>
<ds:datastoreItem xmlns:ds="http://schemas.openxmlformats.org/officeDocument/2006/customXml" ds:itemID="{8DD9A62E-319D-46E2-B859-34573ABF35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753</TotalTime>
  <Words>9200</Words>
  <Application>Microsoft Office PowerPoint</Application>
  <PresentationFormat>Widescreen</PresentationFormat>
  <Paragraphs>1129</Paragraphs>
  <Slides>43</Slides>
  <Notes>43</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43</vt:i4>
      </vt:variant>
    </vt:vector>
  </HeadingPairs>
  <TitlesOfParts>
    <vt:vector size="56" baseType="lpstr">
      <vt:lpstr>Aptos</vt:lpstr>
      <vt:lpstr>Aptos Display</vt:lpstr>
      <vt:lpstr>Arial</vt:lpstr>
      <vt:lpstr>ATT Aleck Sans</vt:lpstr>
      <vt:lpstr>ATT Aleck Sans (Body)</vt:lpstr>
      <vt:lpstr>ATT Aleck Sans Medium</vt:lpstr>
      <vt:lpstr>Calibri</vt:lpstr>
      <vt:lpstr>Courier New</vt:lpstr>
      <vt:lpstr>Lato</vt:lpstr>
      <vt:lpstr>Office Theme</vt:lpstr>
      <vt:lpstr>1_Office Theme</vt:lpstr>
      <vt:lpstr>2_Office Theme</vt:lpstr>
      <vt:lpstr>4_Office Theme</vt:lpstr>
      <vt:lpstr>Lesson at a glance</vt:lpstr>
      <vt:lpstr>PowerPoint Presentation</vt:lpstr>
      <vt:lpstr>PowerPoint Presentation</vt:lpstr>
      <vt:lpstr>Agenda</vt:lpstr>
      <vt:lpstr>What’s in it for me?</vt:lpstr>
      <vt:lpstr>Icebreaker: Sales cycle connection challenge</vt:lpstr>
      <vt:lpstr>Icebreaker: Sales cycle connection challenge (Continued)</vt:lpstr>
      <vt:lpstr>PowerPoint Presentation</vt:lpstr>
      <vt:lpstr>What is prospecting?</vt:lpstr>
      <vt:lpstr>PowerPoint Presentation</vt:lpstr>
      <vt:lpstr>PowerPoint Presentation</vt:lpstr>
      <vt:lpstr>Prospecting strategies </vt:lpstr>
      <vt:lpstr>Activity: Strategy to scenario match</vt:lpstr>
      <vt:lpstr>Activity: Strategy to scenario match (Continued)</vt:lpstr>
      <vt:lpstr>Prospecting tools </vt:lpstr>
      <vt:lpstr>Activity: Tool selection lightning round</vt:lpstr>
      <vt:lpstr>Activity: Tool selection lightning round (Continued)</vt:lpstr>
      <vt:lpstr>Ideal Customer Profile (ICP)</vt:lpstr>
      <vt:lpstr>Activity: Prospect detective </vt:lpstr>
      <vt:lpstr>PowerPoint Presentation</vt:lpstr>
      <vt:lpstr>Activity: The message match-up</vt:lpstr>
      <vt:lpstr>Most engaging outreach message</vt:lpstr>
      <vt:lpstr>PowerPoint Presentation</vt:lpstr>
      <vt:lpstr>Key stages in the sales pipeline</vt:lpstr>
      <vt:lpstr>Scenario: Customer interaction</vt:lpstr>
      <vt:lpstr>Activity: Define the opportunity</vt:lpstr>
      <vt:lpstr>How to log an activity in Salesforce</vt:lpstr>
      <vt:lpstr>Activity: Log the correct activity</vt:lpstr>
      <vt:lpstr>Activity: Spot the missing update</vt:lpstr>
      <vt:lpstr>Activity: The BANT analyzer</vt:lpstr>
      <vt:lpstr>Activity: The BANT analyzer</vt:lpstr>
      <vt:lpstr>PowerPoint Presentation</vt:lpstr>
      <vt:lpstr>Activity: Place the scenario in the pipeline</vt:lpstr>
      <vt:lpstr>PowerPoint Presentation</vt:lpstr>
      <vt:lpstr>Activity: Apply sales ratios</vt:lpstr>
      <vt:lpstr>Activity: The pipeline metrics challenge</vt:lpstr>
      <vt:lpstr>Reflection: Managing the pipeline</vt:lpstr>
      <vt:lpstr>PowerPoint Presentation</vt:lpstr>
      <vt:lpstr>Key takeaways</vt:lpstr>
      <vt:lpstr>PowerPoint Presentation</vt:lpstr>
      <vt:lpstr>PowerPoint Presentation</vt:lpstr>
      <vt:lpstr>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Ritika Bhatia</dc:creator>
  <cp:lastModifiedBy>Jitendra Madas</cp:lastModifiedBy>
  <cp:revision>42</cp:revision>
  <dcterms:created xsi:type="dcterms:W3CDTF">2025-10-16T10:48:58Z</dcterms:created>
  <dcterms:modified xsi:type="dcterms:W3CDTF">2026-03-31T13:07:01Z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0x01010042F1E0F118FD524A8B0B7175BF036911</vt:lpwstr>
  </property>
  <property fmtid="{D5CDD505-2E9C-101B-9397-08002B2CF9AE}" pid="3" name="MediaServiceImageTags">
    <vt:lpwstr/>
  </property>
</Properties>
</file>