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56" r:id="rId5"/>
    <p:sldId id="257" r:id="rId6"/>
    <p:sldId id="258" r:id="rId7"/>
    <p:sldId id="260" r:id="rId8"/>
    <p:sldId id="261" r:id="rId9"/>
    <p:sldId id="294" r:id="rId10"/>
    <p:sldId id="268" r:id="rId11"/>
    <p:sldId id="296" r:id="rId12"/>
    <p:sldId id="297" r:id="rId13"/>
    <p:sldId id="298" r:id="rId14"/>
    <p:sldId id="299" r:id="rId15"/>
    <p:sldId id="295" r:id="rId16"/>
    <p:sldId id="269" r:id="rId17"/>
    <p:sldId id="270" r:id="rId18"/>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agya Shreyasi" initials="YS" lastIdx="1" clrIdx="0">
    <p:extLst>
      <p:ext uri="{19B8F6BF-5375-455C-9EA6-DF929625EA0E}">
        <p15:presenceInfo xmlns:p15="http://schemas.microsoft.com/office/powerpoint/2012/main" userId="S::E205@aptaracorp.com::68ee4c75-6b55-4de7-bef0-2b59d0481636" providerId="AD"/>
      </p:ext>
    </p:extLst>
  </p:cmAuthor>
  <p:cmAuthor id="2" name="Anand Vedpathak" initials="AV" lastIdx="1" clrIdx="1">
    <p:extLst>
      <p:ext uri="{19B8F6BF-5375-455C-9EA6-DF929625EA0E}">
        <p15:presenceInfo xmlns:p15="http://schemas.microsoft.com/office/powerpoint/2012/main" userId="S::P02447@aptaracorp.com::e62c01c3-40aa-4017-b0de-240715659bb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03864"/>
    <a:srgbClr val="333333"/>
    <a:srgbClr val="E9E9E9"/>
    <a:srgbClr val="0A176C"/>
    <a:srgbClr val="FFFFFF"/>
    <a:srgbClr val="0A168E"/>
    <a:srgbClr val="F5F5F5"/>
    <a:srgbClr val="DDDDDD"/>
    <a:srgbClr val="000000"/>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28D6A5-BD95-446B-8604-E8842E78058A}" v="21" dt="2025-03-17T14:00:51.3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tul Ghatge" userId="06d21504-cb69-4b55-9d74-9983b6cb698a" providerId="ADAL" clId="{2D28D6A5-BD95-446B-8604-E8842E78058A}"/>
    <pc:docChg chg="custSel modSld">
      <pc:chgData name="Atul Ghatge" userId="06d21504-cb69-4b55-9d74-9983b6cb698a" providerId="ADAL" clId="{2D28D6A5-BD95-446B-8604-E8842E78058A}" dt="2025-03-17T14:00:51.311" v="25"/>
      <pc:docMkLst>
        <pc:docMk/>
      </pc:docMkLst>
      <pc:sldChg chg="addSp delSp modSp mod setBg delAnim modAnim">
        <pc:chgData name="Atul Ghatge" userId="06d21504-cb69-4b55-9d74-9983b6cb698a" providerId="ADAL" clId="{2D28D6A5-BD95-446B-8604-E8842E78058A}" dt="2025-03-17T14:00:51.311" v="25"/>
        <pc:sldMkLst>
          <pc:docMk/>
          <pc:sldMk cId="2794963489" sldId="257"/>
        </pc:sldMkLst>
        <pc:spChg chg="mod ord">
          <ac:chgData name="Atul Ghatge" userId="06d21504-cb69-4b55-9d74-9983b6cb698a" providerId="ADAL" clId="{2D28D6A5-BD95-446B-8604-E8842E78058A}" dt="2025-03-17T14:00:51.311" v="25"/>
          <ac:spMkLst>
            <pc:docMk/>
            <pc:sldMk cId="2794963489" sldId="257"/>
            <ac:spMk id="4" creationId="{394B2C29-5472-19E4-EE9B-78F144FF98D0}"/>
          </ac:spMkLst>
        </pc:spChg>
        <pc:picChg chg="add del mod ord">
          <ac:chgData name="Atul Ghatge" userId="06d21504-cb69-4b55-9d74-9983b6cb698a" providerId="ADAL" clId="{2D28D6A5-BD95-446B-8604-E8842E78058A}" dt="2025-03-17T13:59:34.377" v="18" actId="478"/>
          <ac:picMkLst>
            <pc:docMk/>
            <pc:sldMk cId="2794963489" sldId="257"/>
            <ac:picMk id="2" creationId="{33D045D4-EB36-EF90-A01E-631A3B191C7A}"/>
          </ac:picMkLst>
        </pc:picChg>
        <pc:picChg chg="add mod ord">
          <ac:chgData name="Atul Ghatge" userId="06d21504-cb69-4b55-9d74-9983b6cb698a" providerId="ADAL" clId="{2D28D6A5-BD95-446B-8604-E8842E78058A}" dt="2025-03-17T14:00:34.224" v="23"/>
          <ac:picMkLst>
            <pc:docMk/>
            <pc:sldMk cId="2794963489" sldId="257"/>
            <ac:picMk id="5" creationId="{6FD9180C-4102-CEFE-6D93-AF585BF11D4B}"/>
          </ac:picMkLst>
        </pc:picChg>
        <pc:picChg chg="del">
          <ac:chgData name="Atul Ghatge" userId="06d21504-cb69-4b55-9d74-9983b6cb698a" providerId="ADAL" clId="{2D28D6A5-BD95-446B-8604-E8842E78058A}" dt="2025-03-17T13:41:54.185" v="0" actId="478"/>
          <ac:picMkLst>
            <pc:docMk/>
            <pc:sldMk cId="2794963489" sldId="257"/>
            <ac:picMk id="6" creationId="{BA33A1BD-32E7-C481-3025-DB5771CEB60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FC89CA-B354-4265-A499-BBD05D8FB5EB}" type="datetimeFigureOut">
              <a:rPr lang="en-US" smtClean="0"/>
              <a:t>3/17/2025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5F3AFF-B45E-4476-BFBD-DDA063A200BB}" type="slidenum">
              <a:rPr lang="en-US" smtClean="0"/>
              <a:t>‹#›</a:t>
            </a:fld>
            <a:endParaRPr lang="en-US"/>
          </a:p>
        </p:txBody>
      </p:sp>
    </p:spTree>
    <p:extLst>
      <p:ext uri="{BB962C8B-B14F-4D97-AF65-F5344CB8AC3E}">
        <p14:creationId xmlns:p14="http://schemas.microsoft.com/office/powerpoint/2010/main" val="3634831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 me begin with a short audio visual that showcases some possibilities of integrating the metaverse into the kind of work we do</a:t>
            </a:r>
          </a:p>
        </p:txBody>
      </p:sp>
      <p:sp>
        <p:nvSpPr>
          <p:cNvPr id="4" name="Slide Number Placeholder 3"/>
          <p:cNvSpPr>
            <a:spLocks noGrp="1"/>
          </p:cNvSpPr>
          <p:nvPr>
            <p:ph type="sldNum" sz="quarter" idx="5"/>
          </p:nvPr>
        </p:nvSpPr>
        <p:spPr/>
        <p:txBody>
          <a:bodyPr/>
          <a:lstStyle/>
          <a:p>
            <a:fld id="{0C5F3AFF-B45E-4476-BFBD-DDA063A200BB}" type="slidenum">
              <a:rPr lang="en-US" smtClean="0"/>
              <a:t>2</a:t>
            </a:fld>
            <a:endParaRPr lang="en-US"/>
          </a:p>
        </p:txBody>
      </p:sp>
    </p:spTree>
    <p:extLst>
      <p:ext uri="{BB962C8B-B14F-4D97-AF65-F5344CB8AC3E}">
        <p14:creationId xmlns:p14="http://schemas.microsoft.com/office/powerpoint/2010/main" val="92180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important start point in creating your own Metaverse is  selecting the virtual space you want to operate in. Since there will be no commercial transactions in requirements we have,  the space we pick will be de-centralized. Which means that ownership of all content created within the environment remains with the organization. </a:t>
            </a:r>
          </a:p>
        </p:txBody>
      </p:sp>
      <p:sp>
        <p:nvSpPr>
          <p:cNvPr id="4" name="Slide Number Placeholder 3"/>
          <p:cNvSpPr>
            <a:spLocks noGrp="1"/>
          </p:cNvSpPr>
          <p:nvPr>
            <p:ph type="sldNum" sz="quarter" idx="5"/>
          </p:nvPr>
        </p:nvSpPr>
        <p:spPr/>
        <p:txBody>
          <a:bodyPr/>
          <a:lstStyle/>
          <a:p>
            <a:fld id="{0C5F3AFF-B45E-4476-BFBD-DDA063A200BB}" type="slidenum">
              <a:rPr lang="en-US" smtClean="0"/>
              <a:t>3</a:t>
            </a:fld>
            <a:endParaRPr lang="en-US"/>
          </a:p>
        </p:txBody>
      </p:sp>
    </p:spTree>
    <p:extLst>
      <p:ext uri="{BB962C8B-B14F-4D97-AF65-F5344CB8AC3E}">
        <p14:creationId xmlns:p14="http://schemas.microsoft.com/office/powerpoint/2010/main" val="2475736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 Here’s a glance at the equipment required for users. What’s interesting about the Metaverse, is that it allows a mix of content, some that can be accessed with VR headsets – which is useful for situations that require the sense of touch or a literal hands-on experience. </a:t>
            </a:r>
            <a:endParaRPr lang="en-US"/>
          </a:p>
        </p:txBody>
      </p:sp>
      <p:sp>
        <p:nvSpPr>
          <p:cNvPr id="4" name="Slide Number Placeholder 3"/>
          <p:cNvSpPr>
            <a:spLocks noGrp="1"/>
          </p:cNvSpPr>
          <p:nvPr>
            <p:ph type="sldNum" sz="quarter" idx="5"/>
          </p:nvPr>
        </p:nvSpPr>
        <p:spPr/>
        <p:txBody>
          <a:bodyPr/>
          <a:lstStyle/>
          <a:p>
            <a:fld id="{0C5F3AFF-B45E-4476-BFBD-DDA063A200BB}" type="slidenum">
              <a:rPr lang="en-US" smtClean="0"/>
              <a:t>4</a:t>
            </a:fld>
            <a:endParaRPr lang="en-US"/>
          </a:p>
        </p:txBody>
      </p:sp>
    </p:spTree>
    <p:extLst>
      <p:ext uri="{BB962C8B-B14F-4D97-AF65-F5344CB8AC3E}">
        <p14:creationId xmlns:p14="http://schemas.microsoft.com/office/powerpoint/2010/main" val="3000192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making the switch from traditional training or interaction methods (which now includes eLearning and virtual meeting rooms) One question that often comes to mind is the usage of data stored or analysis of performance like we see within our LMS’s. The Metaverse is able to capture all of this and additionally can also be integrated with an LMS. Therefore, data capturing. reporting, analysis and interactions are superior when content is accessed through the Metaverse. </a:t>
            </a:r>
          </a:p>
        </p:txBody>
      </p:sp>
      <p:sp>
        <p:nvSpPr>
          <p:cNvPr id="4" name="Slide Number Placeholder 3"/>
          <p:cNvSpPr>
            <a:spLocks noGrp="1"/>
          </p:cNvSpPr>
          <p:nvPr>
            <p:ph type="sldNum" sz="quarter" idx="5"/>
          </p:nvPr>
        </p:nvSpPr>
        <p:spPr/>
        <p:txBody>
          <a:bodyPr/>
          <a:lstStyle/>
          <a:p>
            <a:fld id="{0C5F3AFF-B45E-4476-BFBD-DDA063A200BB}" type="slidenum">
              <a:rPr lang="en-US" smtClean="0"/>
              <a:t>5</a:t>
            </a:fld>
            <a:endParaRPr lang="en-US"/>
          </a:p>
        </p:txBody>
      </p:sp>
    </p:spTree>
    <p:extLst>
      <p:ext uri="{BB962C8B-B14F-4D97-AF65-F5344CB8AC3E}">
        <p14:creationId xmlns:p14="http://schemas.microsoft.com/office/powerpoint/2010/main" val="701279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glimpse of the process at a high-level. The metaverse much like its purpose is created in collaboration. What you will see done differently is creations happens together. In approach as well as between you and us. There will be constant access to the environment that is being created and not just once an output is developed.</a:t>
            </a:r>
          </a:p>
        </p:txBody>
      </p:sp>
      <p:sp>
        <p:nvSpPr>
          <p:cNvPr id="4" name="Slide Number Placeholder 3"/>
          <p:cNvSpPr>
            <a:spLocks noGrp="1"/>
          </p:cNvSpPr>
          <p:nvPr>
            <p:ph type="sldNum" sz="quarter" idx="5"/>
          </p:nvPr>
        </p:nvSpPr>
        <p:spPr/>
        <p:txBody>
          <a:bodyPr/>
          <a:lstStyle/>
          <a:p>
            <a:fld id="{0C5F3AFF-B45E-4476-BFBD-DDA063A200BB}" type="slidenum">
              <a:rPr lang="en-US" smtClean="0"/>
              <a:t>6</a:t>
            </a:fld>
            <a:endParaRPr lang="en-US"/>
          </a:p>
        </p:txBody>
      </p:sp>
    </p:spTree>
    <p:extLst>
      <p:ext uri="{BB962C8B-B14F-4D97-AF65-F5344CB8AC3E}">
        <p14:creationId xmlns:p14="http://schemas.microsoft.com/office/powerpoint/2010/main" val="2794793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are the thoughts that you’ll have had about using the Metaverse. What elements and uses have you thought about?</a:t>
            </a:r>
          </a:p>
        </p:txBody>
      </p:sp>
      <p:sp>
        <p:nvSpPr>
          <p:cNvPr id="4" name="Slide Number Placeholder 3"/>
          <p:cNvSpPr>
            <a:spLocks noGrp="1"/>
          </p:cNvSpPr>
          <p:nvPr>
            <p:ph type="sldNum" sz="quarter" idx="5"/>
          </p:nvPr>
        </p:nvSpPr>
        <p:spPr/>
        <p:txBody>
          <a:bodyPr/>
          <a:lstStyle/>
          <a:p>
            <a:fld id="{0C5F3AFF-B45E-4476-BFBD-DDA063A200BB}" type="slidenum">
              <a:rPr lang="en-US" smtClean="0"/>
              <a:t>7</a:t>
            </a:fld>
            <a:endParaRPr lang="en-US"/>
          </a:p>
        </p:txBody>
      </p:sp>
    </p:spTree>
    <p:extLst>
      <p:ext uri="{BB962C8B-B14F-4D97-AF65-F5344CB8AC3E}">
        <p14:creationId xmlns:p14="http://schemas.microsoft.com/office/powerpoint/2010/main" val="1424549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5F3AFF-B45E-4476-BFBD-DDA063A200BB}" type="slidenum">
              <a:rPr lang="en-US" smtClean="0"/>
              <a:t>8</a:t>
            </a:fld>
            <a:endParaRPr lang="en-US"/>
          </a:p>
        </p:txBody>
      </p:sp>
    </p:spTree>
    <p:extLst>
      <p:ext uri="{BB962C8B-B14F-4D97-AF65-F5344CB8AC3E}">
        <p14:creationId xmlns:p14="http://schemas.microsoft.com/office/powerpoint/2010/main" val="13618465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3.sv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73F5B8A-907A-E0AD-09E9-9A53E3C474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7999"/>
          </a:xfrm>
          <a:prstGeom prst="rect">
            <a:avLst/>
          </a:prstGeom>
        </p:spPr>
      </p:pic>
      <p:pic>
        <p:nvPicPr>
          <p:cNvPr id="10" name="Graphic 9">
            <a:extLst>
              <a:ext uri="{FF2B5EF4-FFF2-40B4-BE49-F238E27FC236}">
                <a16:creationId xmlns:a16="http://schemas.microsoft.com/office/drawing/2014/main" id="{AF001A0F-2781-2655-211F-5CEFFD3A663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239500" y="6522879"/>
            <a:ext cx="723898" cy="135094"/>
          </a:xfrm>
          <a:prstGeom prst="rect">
            <a:avLst/>
          </a:prstGeom>
        </p:spPr>
      </p:pic>
      <p:sp>
        <p:nvSpPr>
          <p:cNvPr id="11" name="Slide Number Placeholder 5">
            <a:extLst>
              <a:ext uri="{FF2B5EF4-FFF2-40B4-BE49-F238E27FC236}">
                <a16:creationId xmlns:a16="http://schemas.microsoft.com/office/drawing/2014/main" id="{5ABBA0CC-9943-4CCB-3FEE-2E5434ED9826}"/>
              </a:ext>
            </a:extLst>
          </p:cNvPr>
          <p:cNvSpPr txBox="1">
            <a:spLocks/>
          </p:cNvSpPr>
          <p:nvPr userDrawn="1"/>
        </p:nvSpPr>
        <p:spPr>
          <a:xfrm>
            <a:off x="476250" y="6406991"/>
            <a:ext cx="2286000" cy="365125"/>
          </a:xfrm>
          <a:prstGeom prst="rect">
            <a:avLst/>
          </a:prstGeom>
        </p:spPr>
        <p:txBody>
          <a:bodyPr anchor="ctr"/>
          <a:lstStyle>
            <a:defPPr>
              <a:defRPr lang="en-US"/>
            </a:defPPr>
            <a:lvl1pPr marL="0" algn="r" defTabSz="914400" rtl="0" eaLnBrk="1" latinLnBrk="0" hangingPunct="1">
              <a:defRPr sz="1200" kern="1200">
                <a:solidFill>
                  <a:schemeClr val="bg1"/>
                </a:solidFill>
                <a:latin typeface="+mj-lt"/>
                <a:ea typeface="Tahoma" pitchFamily="34" charset="0"/>
                <a:cs typeface="Tahom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56401666-4A6E-4ACE-A673-0C447E42B71F}" type="slidenum">
              <a:rPr lang="en-US" smtClean="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pPr algn="l"/>
              <a:t>‹#›</a:t>
            </a:fld>
            <a:endParaRPr lang="en-US">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30131638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D1A0F1C7-48F5-D056-8518-CD8A357A93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
        <p:nvSpPr>
          <p:cNvPr id="2" name="Rectangle 1">
            <a:extLst>
              <a:ext uri="{FF2B5EF4-FFF2-40B4-BE49-F238E27FC236}">
                <a16:creationId xmlns:a16="http://schemas.microsoft.com/office/drawing/2014/main" id="{7E3E61F7-EA51-E46F-2204-31BB1C782F79}"/>
              </a:ext>
            </a:extLst>
          </p:cNvPr>
          <p:cNvSpPr/>
          <p:nvPr userDrawn="1"/>
        </p:nvSpPr>
        <p:spPr>
          <a:xfrm>
            <a:off x="0" y="1"/>
            <a:ext cx="12192000" cy="6858000"/>
          </a:xfrm>
          <a:prstGeom prst="rect">
            <a:avLst/>
          </a:prstGeom>
          <a:gradFill flip="none" rotWithShape="1">
            <a:gsLst>
              <a:gs pos="53000">
                <a:schemeClr val="bg1">
                  <a:lumMod val="85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8" name="Graphic 7">
            <a:extLst>
              <a:ext uri="{FF2B5EF4-FFF2-40B4-BE49-F238E27FC236}">
                <a16:creationId xmlns:a16="http://schemas.microsoft.com/office/drawing/2014/main" id="{89E99341-0CE0-ED2C-3598-D3C0587E1B2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239500" y="6522879"/>
            <a:ext cx="723898" cy="135094"/>
          </a:xfrm>
          <a:prstGeom prst="rect">
            <a:avLst/>
          </a:prstGeom>
        </p:spPr>
      </p:pic>
      <p:sp>
        <p:nvSpPr>
          <p:cNvPr id="9" name="Slide Number Placeholder 5">
            <a:extLst>
              <a:ext uri="{FF2B5EF4-FFF2-40B4-BE49-F238E27FC236}">
                <a16:creationId xmlns:a16="http://schemas.microsoft.com/office/drawing/2014/main" id="{FB683195-3123-CB6F-AB03-0A4339FE8B87}"/>
              </a:ext>
            </a:extLst>
          </p:cNvPr>
          <p:cNvSpPr txBox="1">
            <a:spLocks/>
          </p:cNvSpPr>
          <p:nvPr userDrawn="1"/>
        </p:nvSpPr>
        <p:spPr>
          <a:xfrm>
            <a:off x="476250" y="6406991"/>
            <a:ext cx="2286000" cy="365125"/>
          </a:xfrm>
          <a:prstGeom prst="rect">
            <a:avLst/>
          </a:prstGeom>
        </p:spPr>
        <p:txBody>
          <a:bodyPr anchor="ctr"/>
          <a:lstStyle>
            <a:defPPr>
              <a:defRPr lang="en-US"/>
            </a:defPPr>
            <a:lvl1pPr marL="0" algn="r" defTabSz="914400" rtl="0" eaLnBrk="1" latinLnBrk="0" hangingPunct="1">
              <a:defRPr sz="1200" kern="1200">
                <a:solidFill>
                  <a:schemeClr val="bg1"/>
                </a:solidFill>
                <a:latin typeface="+mj-lt"/>
                <a:ea typeface="Tahoma" pitchFamily="34" charset="0"/>
                <a:cs typeface="Tahom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56401666-4A6E-4ACE-A673-0C447E42B71F}" type="slidenum">
              <a:rPr lang="en-US" smtClean="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pPr algn="l"/>
              <a:t>‹#›</a:t>
            </a:fld>
            <a:endParaRPr lang="en-US">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10075195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9A0E34-FE45-8522-4147-D8520D5C041B}"/>
              </a:ext>
            </a:extLst>
          </p:cNvPr>
          <p:cNvSpPr/>
          <p:nvPr userDrawn="1"/>
        </p:nvSpPr>
        <p:spPr>
          <a:xfrm>
            <a:off x="0" y="-19868"/>
            <a:ext cx="12192000" cy="6877867"/>
          </a:xfrm>
          <a:prstGeom prst="rect">
            <a:avLst/>
          </a:prstGeom>
          <a:solidFill>
            <a:srgbClr val="C9B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8" name="Graphic 7">
            <a:extLst>
              <a:ext uri="{FF2B5EF4-FFF2-40B4-BE49-F238E27FC236}">
                <a16:creationId xmlns:a16="http://schemas.microsoft.com/office/drawing/2014/main" id="{89E99341-0CE0-ED2C-3598-D3C0587E1B2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239500" y="6522879"/>
            <a:ext cx="723898" cy="135094"/>
          </a:xfrm>
          <a:prstGeom prst="rect">
            <a:avLst/>
          </a:prstGeom>
        </p:spPr>
      </p:pic>
      <p:sp>
        <p:nvSpPr>
          <p:cNvPr id="9" name="Slide Number Placeholder 5">
            <a:extLst>
              <a:ext uri="{FF2B5EF4-FFF2-40B4-BE49-F238E27FC236}">
                <a16:creationId xmlns:a16="http://schemas.microsoft.com/office/drawing/2014/main" id="{FB683195-3123-CB6F-AB03-0A4339FE8B87}"/>
              </a:ext>
            </a:extLst>
          </p:cNvPr>
          <p:cNvSpPr txBox="1">
            <a:spLocks/>
          </p:cNvSpPr>
          <p:nvPr userDrawn="1"/>
        </p:nvSpPr>
        <p:spPr>
          <a:xfrm>
            <a:off x="476250" y="6406991"/>
            <a:ext cx="2286000" cy="365125"/>
          </a:xfrm>
          <a:prstGeom prst="rect">
            <a:avLst/>
          </a:prstGeom>
        </p:spPr>
        <p:txBody>
          <a:bodyPr anchor="ctr"/>
          <a:lstStyle>
            <a:defPPr>
              <a:defRPr lang="en-US"/>
            </a:defPPr>
            <a:lvl1pPr marL="0" algn="r" defTabSz="914400" rtl="0" eaLnBrk="1" latinLnBrk="0" hangingPunct="1">
              <a:defRPr sz="1200" kern="1200">
                <a:solidFill>
                  <a:schemeClr val="bg1"/>
                </a:solidFill>
                <a:latin typeface="+mj-lt"/>
                <a:ea typeface="Tahoma" pitchFamily="34" charset="0"/>
                <a:cs typeface="Tahom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56401666-4A6E-4ACE-A673-0C447E42B71F}" type="slidenum">
              <a:rPr lang="en-US" smtClean="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pPr algn="l"/>
              <a:t>‹#›</a:t>
            </a:fld>
            <a:endParaRPr lang="en-US">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2" name="Text Placeholder 9">
            <a:extLst>
              <a:ext uri="{FF2B5EF4-FFF2-40B4-BE49-F238E27FC236}">
                <a16:creationId xmlns:a16="http://schemas.microsoft.com/office/drawing/2014/main" id="{AEB1D2CD-E879-5DFC-3749-B1ED65F03E7D}"/>
              </a:ext>
            </a:extLst>
          </p:cNvPr>
          <p:cNvSpPr>
            <a:spLocks noGrp="1"/>
          </p:cNvSpPr>
          <p:nvPr>
            <p:ph type="body" sz="quarter" idx="10" hasCustomPrompt="1"/>
          </p:nvPr>
        </p:nvSpPr>
        <p:spPr>
          <a:xfrm>
            <a:off x="476250" y="463718"/>
            <a:ext cx="9686925" cy="576262"/>
          </a:xfrm>
          <a:prstGeom prst="rect">
            <a:avLst/>
          </a:prstGeom>
        </p:spPr>
        <p:txBody>
          <a:bodyPr anchor="ctr"/>
          <a:lstStyle>
            <a:lvl1pPr marL="0" indent="0">
              <a:buNone/>
              <a:defRPr>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Roboto light</a:t>
            </a:r>
            <a:endParaRPr lang="en-IN"/>
          </a:p>
        </p:txBody>
      </p:sp>
      <p:cxnSp>
        <p:nvCxnSpPr>
          <p:cNvPr id="3" name="Straight Connector 2">
            <a:extLst>
              <a:ext uri="{FF2B5EF4-FFF2-40B4-BE49-F238E27FC236}">
                <a16:creationId xmlns:a16="http://schemas.microsoft.com/office/drawing/2014/main" id="{0E515AFC-3807-FAF8-AF81-A7E432161A71}"/>
              </a:ext>
            </a:extLst>
          </p:cNvPr>
          <p:cNvCxnSpPr/>
          <p:nvPr userDrawn="1"/>
        </p:nvCxnSpPr>
        <p:spPr>
          <a:xfrm>
            <a:off x="571500" y="1025753"/>
            <a:ext cx="752475" cy="0"/>
          </a:xfrm>
          <a:prstGeom prst="line">
            <a:avLst/>
          </a:prstGeom>
          <a:ln w="28575">
            <a:solidFill>
              <a:srgbClr val="229E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7029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D1A0F1C7-48F5-D056-8518-CD8A357A93D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
        <p:nvSpPr>
          <p:cNvPr id="4" name="Rectangle 3">
            <a:extLst>
              <a:ext uri="{FF2B5EF4-FFF2-40B4-BE49-F238E27FC236}">
                <a16:creationId xmlns:a16="http://schemas.microsoft.com/office/drawing/2014/main" id="{310628DA-E75F-FE1B-4EA9-93C2DA1DFB2F}"/>
              </a:ext>
            </a:extLst>
          </p:cNvPr>
          <p:cNvSpPr/>
          <p:nvPr userDrawn="1"/>
        </p:nvSpPr>
        <p:spPr>
          <a:xfrm>
            <a:off x="0" y="1"/>
            <a:ext cx="12192000" cy="6858000"/>
          </a:xfrm>
          <a:prstGeom prst="rect">
            <a:avLst/>
          </a:prstGeom>
          <a:gradFill flip="none" rotWithShape="1">
            <a:gsLst>
              <a:gs pos="53000">
                <a:schemeClr val="bg1">
                  <a:lumMod val="85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8" name="Graphic 7">
            <a:extLst>
              <a:ext uri="{FF2B5EF4-FFF2-40B4-BE49-F238E27FC236}">
                <a16:creationId xmlns:a16="http://schemas.microsoft.com/office/drawing/2014/main" id="{89E99341-0CE0-ED2C-3598-D3C0587E1B2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39500" y="6522879"/>
            <a:ext cx="723898" cy="135094"/>
          </a:xfrm>
          <a:prstGeom prst="rect">
            <a:avLst/>
          </a:prstGeom>
        </p:spPr>
      </p:pic>
      <p:sp>
        <p:nvSpPr>
          <p:cNvPr id="9" name="Slide Number Placeholder 5">
            <a:extLst>
              <a:ext uri="{FF2B5EF4-FFF2-40B4-BE49-F238E27FC236}">
                <a16:creationId xmlns:a16="http://schemas.microsoft.com/office/drawing/2014/main" id="{FB683195-3123-CB6F-AB03-0A4339FE8B87}"/>
              </a:ext>
            </a:extLst>
          </p:cNvPr>
          <p:cNvSpPr txBox="1">
            <a:spLocks/>
          </p:cNvSpPr>
          <p:nvPr userDrawn="1"/>
        </p:nvSpPr>
        <p:spPr>
          <a:xfrm>
            <a:off x="476250" y="6406991"/>
            <a:ext cx="2286000" cy="365125"/>
          </a:xfrm>
          <a:prstGeom prst="rect">
            <a:avLst/>
          </a:prstGeom>
        </p:spPr>
        <p:txBody>
          <a:bodyPr anchor="ctr"/>
          <a:lstStyle>
            <a:defPPr>
              <a:defRPr lang="en-US"/>
            </a:defPPr>
            <a:lvl1pPr marL="0" algn="r" defTabSz="914400" rtl="0" eaLnBrk="1" latinLnBrk="0" hangingPunct="1">
              <a:defRPr sz="1200" kern="1200">
                <a:solidFill>
                  <a:schemeClr val="bg1"/>
                </a:solidFill>
                <a:latin typeface="+mj-lt"/>
                <a:ea typeface="Tahoma" pitchFamily="34" charset="0"/>
                <a:cs typeface="Tahom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56401666-4A6E-4ACE-A673-0C447E42B71F}" type="slidenum">
              <a:rPr lang="en-US" smtClean="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pPr algn="l"/>
              <a:t>‹#›</a:t>
            </a:fld>
            <a:endParaRPr lang="en-US">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2" name="Text Placeholder 9">
            <a:extLst>
              <a:ext uri="{FF2B5EF4-FFF2-40B4-BE49-F238E27FC236}">
                <a16:creationId xmlns:a16="http://schemas.microsoft.com/office/drawing/2014/main" id="{AEB1D2CD-E879-5DFC-3749-B1ED65F03E7D}"/>
              </a:ext>
            </a:extLst>
          </p:cNvPr>
          <p:cNvSpPr>
            <a:spLocks noGrp="1"/>
          </p:cNvSpPr>
          <p:nvPr>
            <p:ph type="body" sz="quarter" idx="10" hasCustomPrompt="1"/>
          </p:nvPr>
        </p:nvSpPr>
        <p:spPr>
          <a:xfrm>
            <a:off x="476250" y="463718"/>
            <a:ext cx="9686925" cy="576262"/>
          </a:xfrm>
          <a:prstGeom prst="rect">
            <a:avLst/>
          </a:prstGeom>
        </p:spPr>
        <p:txBody>
          <a:bodyPr anchor="ctr"/>
          <a:lstStyle>
            <a:lvl1pPr marL="0" indent="0">
              <a:buNone/>
              <a:defRPr>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Roboto light</a:t>
            </a:r>
            <a:endParaRPr lang="en-IN"/>
          </a:p>
        </p:txBody>
      </p:sp>
      <p:cxnSp>
        <p:nvCxnSpPr>
          <p:cNvPr id="3" name="Straight Connector 2">
            <a:extLst>
              <a:ext uri="{FF2B5EF4-FFF2-40B4-BE49-F238E27FC236}">
                <a16:creationId xmlns:a16="http://schemas.microsoft.com/office/drawing/2014/main" id="{0E515AFC-3807-FAF8-AF81-A7E432161A71}"/>
              </a:ext>
            </a:extLst>
          </p:cNvPr>
          <p:cNvCxnSpPr/>
          <p:nvPr userDrawn="1"/>
        </p:nvCxnSpPr>
        <p:spPr>
          <a:xfrm>
            <a:off x="571500" y="1025753"/>
            <a:ext cx="752475" cy="0"/>
          </a:xfrm>
          <a:prstGeom prst="line">
            <a:avLst/>
          </a:prstGeom>
          <a:ln w="28575">
            <a:solidFill>
              <a:srgbClr val="229E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734804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05AFE4-FE8F-4BBA-4583-7CC0281BCA88}"/>
              </a:ext>
            </a:extLst>
          </p:cNvPr>
          <p:cNvPicPr>
            <a:picLocks noChangeAspect="1"/>
          </p:cNvPicPr>
          <p:nvPr userDrawn="1"/>
        </p:nvPicPr>
        <p:blipFill rotWithShape="1">
          <a:blip r:embed="rId3">
            <a:alphaModFix amt="75000"/>
            <a:extLst>
              <a:ext uri="{28A0092B-C50C-407E-A947-70E740481C1C}">
                <a14:useLocalDpi xmlns:a14="http://schemas.microsoft.com/office/drawing/2010/main" val="0"/>
              </a:ext>
            </a:extLst>
          </a:blip>
          <a:srcRect r="12405" b="12823"/>
          <a:stretch/>
        </p:blipFill>
        <p:spPr>
          <a:xfrm>
            <a:off x="0" y="0"/>
            <a:ext cx="12216593" cy="6858000"/>
          </a:xfrm>
          <a:prstGeom prst="rect">
            <a:avLst/>
          </a:prstGeom>
        </p:spPr>
      </p:pic>
      <p:pic>
        <p:nvPicPr>
          <p:cNvPr id="8" name="Graphic 7">
            <a:extLst>
              <a:ext uri="{FF2B5EF4-FFF2-40B4-BE49-F238E27FC236}">
                <a16:creationId xmlns:a16="http://schemas.microsoft.com/office/drawing/2014/main" id="{89E99341-0CE0-ED2C-3598-D3C0587E1B2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39500" y="6522879"/>
            <a:ext cx="723898" cy="135094"/>
          </a:xfrm>
          <a:prstGeom prst="rect">
            <a:avLst/>
          </a:prstGeom>
        </p:spPr>
      </p:pic>
      <p:sp>
        <p:nvSpPr>
          <p:cNvPr id="9" name="Slide Number Placeholder 5">
            <a:extLst>
              <a:ext uri="{FF2B5EF4-FFF2-40B4-BE49-F238E27FC236}">
                <a16:creationId xmlns:a16="http://schemas.microsoft.com/office/drawing/2014/main" id="{FB683195-3123-CB6F-AB03-0A4339FE8B87}"/>
              </a:ext>
            </a:extLst>
          </p:cNvPr>
          <p:cNvSpPr txBox="1">
            <a:spLocks/>
          </p:cNvSpPr>
          <p:nvPr userDrawn="1"/>
        </p:nvSpPr>
        <p:spPr>
          <a:xfrm>
            <a:off x="476250" y="6406991"/>
            <a:ext cx="2286000" cy="365125"/>
          </a:xfrm>
          <a:prstGeom prst="rect">
            <a:avLst/>
          </a:prstGeom>
        </p:spPr>
        <p:txBody>
          <a:bodyPr anchor="ctr"/>
          <a:lstStyle>
            <a:defPPr>
              <a:defRPr lang="en-US"/>
            </a:defPPr>
            <a:lvl1pPr marL="0" algn="r" defTabSz="914400" rtl="0" eaLnBrk="1" latinLnBrk="0" hangingPunct="1">
              <a:defRPr sz="1200" kern="1200">
                <a:solidFill>
                  <a:schemeClr val="bg1"/>
                </a:solidFill>
                <a:latin typeface="+mj-lt"/>
                <a:ea typeface="Tahoma" pitchFamily="34" charset="0"/>
                <a:cs typeface="Tahom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56401666-4A6E-4ACE-A673-0C447E42B71F}" type="slidenum">
              <a:rPr lang="en-US" smtClean="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pPr algn="l"/>
              <a:t>‹#›</a:t>
            </a:fld>
            <a:endParaRPr lang="en-US">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2" name="Text Placeholder 9">
            <a:extLst>
              <a:ext uri="{FF2B5EF4-FFF2-40B4-BE49-F238E27FC236}">
                <a16:creationId xmlns:a16="http://schemas.microsoft.com/office/drawing/2014/main" id="{AEB1D2CD-E879-5DFC-3749-B1ED65F03E7D}"/>
              </a:ext>
            </a:extLst>
          </p:cNvPr>
          <p:cNvSpPr>
            <a:spLocks noGrp="1"/>
          </p:cNvSpPr>
          <p:nvPr>
            <p:ph type="body" sz="quarter" idx="10" hasCustomPrompt="1"/>
          </p:nvPr>
        </p:nvSpPr>
        <p:spPr>
          <a:xfrm>
            <a:off x="476250" y="463718"/>
            <a:ext cx="9686925" cy="576262"/>
          </a:xfrm>
          <a:prstGeom prst="rect">
            <a:avLst/>
          </a:prstGeom>
        </p:spPr>
        <p:txBody>
          <a:bodyPr anchor="ctr"/>
          <a:lstStyle>
            <a:lvl1pPr marL="0" indent="0">
              <a:buNone/>
              <a:defRPr>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Roboto light</a:t>
            </a:r>
            <a:endParaRPr lang="en-IN"/>
          </a:p>
        </p:txBody>
      </p:sp>
      <p:cxnSp>
        <p:nvCxnSpPr>
          <p:cNvPr id="3" name="Straight Connector 2">
            <a:extLst>
              <a:ext uri="{FF2B5EF4-FFF2-40B4-BE49-F238E27FC236}">
                <a16:creationId xmlns:a16="http://schemas.microsoft.com/office/drawing/2014/main" id="{0E515AFC-3807-FAF8-AF81-A7E432161A71}"/>
              </a:ext>
            </a:extLst>
          </p:cNvPr>
          <p:cNvCxnSpPr/>
          <p:nvPr userDrawn="1"/>
        </p:nvCxnSpPr>
        <p:spPr>
          <a:xfrm>
            <a:off x="571500" y="1025753"/>
            <a:ext cx="752475" cy="0"/>
          </a:xfrm>
          <a:prstGeom prst="line">
            <a:avLst/>
          </a:prstGeom>
          <a:ln w="28575">
            <a:solidFill>
              <a:srgbClr val="229E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749181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8EC681-4442-A173-C476-CE95DBB4F1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F0943D13-5BF4-F6D3-F263-BB18B466BA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49CA210-3286-18D3-0C65-951B884DDE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75891B-1223-42BE-A0AB-15DFD731C3AA}" type="datetimeFigureOut">
              <a:rPr lang="en-IN" smtClean="0"/>
              <a:t>17-03-2025</a:t>
            </a:fld>
            <a:endParaRPr lang="en-IN"/>
          </a:p>
        </p:txBody>
      </p:sp>
      <p:sp>
        <p:nvSpPr>
          <p:cNvPr id="5" name="Footer Placeholder 4">
            <a:extLst>
              <a:ext uri="{FF2B5EF4-FFF2-40B4-BE49-F238E27FC236}">
                <a16:creationId xmlns:a16="http://schemas.microsoft.com/office/drawing/2014/main" id="{2594FE63-F7F7-AAC6-A20E-D43811C410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E78897CD-A0F5-14C6-CB94-DEA67AC3BC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5102AB-C6C2-47A2-B506-D7312D425C9F}" type="slidenum">
              <a:rPr lang="en-IN" smtClean="0"/>
              <a:t>‹#›</a:t>
            </a:fld>
            <a:endParaRPr lang="en-IN"/>
          </a:p>
        </p:txBody>
      </p:sp>
    </p:spTree>
    <p:extLst>
      <p:ext uri="{BB962C8B-B14F-4D97-AF65-F5344CB8AC3E}">
        <p14:creationId xmlns:p14="http://schemas.microsoft.com/office/powerpoint/2010/main" val="3856449307"/>
      </p:ext>
    </p:extLst>
  </p:cSld>
  <p:clrMap bg1="lt1" tx1="dk1" bg2="lt2" tx2="dk2" accent1="accent1" accent2="accent2" accent3="accent3" accent4="accent4" accent5="accent5" accent6="accent6" hlink="hlink" folHlink="folHlink"/>
  <p:sldLayoutIdLst>
    <p:sldLayoutId id="2147483653" r:id="rId1"/>
    <p:sldLayoutId id="2147483649" r:id="rId2"/>
    <p:sldLayoutId id="2147483651" r:id="rId3"/>
    <p:sldLayoutId id="2147483650" r:id="rId4"/>
    <p:sldLayoutId id="2147483652"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sv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18" Type="http://schemas.openxmlformats.org/officeDocument/2006/relationships/image" Target="../media/image41.svg"/><Relationship Id="rId3" Type="http://schemas.openxmlformats.org/officeDocument/2006/relationships/image" Target="../media/image2.png"/><Relationship Id="rId7" Type="http://schemas.openxmlformats.org/officeDocument/2006/relationships/image" Target="../media/image30.png"/><Relationship Id="rId12" Type="http://schemas.openxmlformats.org/officeDocument/2006/relationships/image" Target="../media/image35.svg"/><Relationship Id="rId17" Type="http://schemas.openxmlformats.org/officeDocument/2006/relationships/image" Target="../media/image40.png"/><Relationship Id="rId2" Type="http://schemas.openxmlformats.org/officeDocument/2006/relationships/slideLayout" Target="../slideLayouts/slideLayout4.xml"/><Relationship Id="rId16" Type="http://schemas.openxmlformats.org/officeDocument/2006/relationships/image" Target="../media/image39.svg"/><Relationship Id="rId20" Type="http://schemas.openxmlformats.org/officeDocument/2006/relationships/image" Target="../media/image43.svg"/><Relationship Id="rId1" Type="http://schemas.openxmlformats.org/officeDocument/2006/relationships/tags" Target="../tags/tag12.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svg"/><Relationship Id="rId19" Type="http://schemas.openxmlformats.org/officeDocument/2006/relationships/image" Target="../media/image42.png"/><Relationship Id="rId4" Type="http://schemas.openxmlformats.org/officeDocument/2006/relationships/image" Target="../media/image26.svg"/><Relationship Id="rId9" Type="http://schemas.openxmlformats.org/officeDocument/2006/relationships/image" Target="../media/image32.png"/><Relationship Id="rId14" Type="http://schemas.openxmlformats.org/officeDocument/2006/relationships/image" Target="../media/image37.svg"/></Relationships>
</file>

<file path=ppt/slides/_rels/slide11.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3.svg"/><Relationship Id="rId1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36.png"/><Relationship Id="rId12" Type="http://schemas.openxmlformats.org/officeDocument/2006/relationships/image" Target="../media/image42.png"/><Relationship Id="rId17" Type="http://schemas.openxmlformats.org/officeDocument/2006/relationships/image" Target="../media/image46.svg"/><Relationship Id="rId2" Type="http://schemas.openxmlformats.org/officeDocument/2006/relationships/slideLayout" Target="../slideLayouts/slideLayout4.xml"/><Relationship Id="rId16" Type="http://schemas.openxmlformats.org/officeDocument/2006/relationships/image" Target="../media/image45.png"/><Relationship Id="rId1" Type="http://schemas.openxmlformats.org/officeDocument/2006/relationships/tags" Target="../tags/tag13.xml"/><Relationship Id="rId6" Type="http://schemas.openxmlformats.org/officeDocument/2006/relationships/image" Target="../media/image35.svg"/><Relationship Id="rId11" Type="http://schemas.openxmlformats.org/officeDocument/2006/relationships/image" Target="../media/image44.png"/><Relationship Id="rId5" Type="http://schemas.openxmlformats.org/officeDocument/2006/relationships/image" Target="../media/image34.png"/><Relationship Id="rId15" Type="http://schemas.openxmlformats.org/officeDocument/2006/relationships/image" Target="../media/image41.svg"/><Relationship Id="rId10" Type="http://schemas.openxmlformats.org/officeDocument/2006/relationships/image" Target="../media/image39.svg"/><Relationship Id="rId19" Type="http://schemas.openxmlformats.org/officeDocument/2006/relationships/image" Target="../media/image48.svg"/><Relationship Id="rId4" Type="http://schemas.openxmlformats.org/officeDocument/2006/relationships/image" Target="../media/image26.svg"/><Relationship Id="rId9" Type="http://schemas.openxmlformats.org/officeDocument/2006/relationships/image" Target="../media/image38.png"/><Relationship Id="rId14"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skillzeus.com/sftpskillzeus/Aptara%20Samples/Aptara_Showcase_Metaverse_Video.mp4"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5.xml"/><Relationship Id="rId7" Type="http://schemas.openxmlformats.org/officeDocument/2006/relationships/image" Target="../media/image20.svg"/><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openxmlformats.org/officeDocument/2006/relationships/hyperlink" Target="https://samples-amit.s3.ap-south-1.amazonaws.com/videoplayer7/index.html?videofile=https://samples-amit.s3.ap-south-1.amazonaws.com/videohls/Meta_Sample_V2/master.m3u8"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10.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27.png"/><Relationship Id="rId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object, star, night sky&#10;&#10;Description automatically generated">
            <a:extLst>
              <a:ext uri="{FF2B5EF4-FFF2-40B4-BE49-F238E27FC236}">
                <a16:creationId xmlns:a16="http://schemas.microsoft.com/office/drawing/2014/main" id="{AE8D0842-9DE1-2BD3-842E-9C83D3F266BA}"/>
              </a:ext>
            </a:extLst>
          </p:cNvPr>
          <p:cNvPicPr>
            <a:picLocks noChangeAspect="1"/>
          </p:cNvPicPr>
          <p:nvPr/>
        </p:nvPicPr>
        <p:blipFill rotWithShape="1">
          <a:blip r:embed="rId3">
            <a:extLst>
              <a:ext uri="{28A0092B-C50C-407E-A947-70E740481C1C}">
                <a14:useLocalDpi xmlns:a14="http://schemas.microsoft.com/office/drawing/2010/main" val="0"/>
              </a:ext>
            </a:extLst>
          </a:blip>
          <a:srcRect t="5057" r="7416" b="7415"/>
          <a:stretch/>
        </p:blipFill>
        <p:spPr>
          <a:xfrm>
            <a:off x="0" y="0"/>
            <a:ext cx="12191336" cy="6858000"/>
          </a:xfrm>
          <a:prstGeom prst="rect">
            <a:avLst/>
          </a:prstGeom>
        </p:spPr>
      </p:pic>
      <p:sp>
        <p:nvSpPr>
          <p:cNvPr id="8" name="TextBox 7">
            <a:extLst>
              <a:ext uri="{FF2B5EF4-FFF2-40B4-BE49-F238E27FC236}">
                <a16:creationId xmlns:a16="http://schemas.microsoft.com/office/drawing/2014/main" id="{269E1800-86D7-46D2-547A-3580A2E52969}"/>
              </a:ext>
            </a:extLst>
          </p:cNvPr>
          <p:cNvSpPr txBox="1"/>
          <p:nvPr/>
        </p:nvSpPr>
        <p:spPr>
          <a:xfrm>
            <a:off x="1092264" y="1847061"/>
            <a:ext cx="7798518" cy="1200329"/>
          </a:xfrm>
          <a:prstGeom prst="rect">
            <a:avLst/>
          </a:prstGeom>
          <a:noFill/>
        </p:spPr>
        <p:txBody>
          <a:bodyPr wrap="square" lIns="91440" tIns="45720" rIns="91440" bIns="45720" anchor="t">
            <a:spAutoFit/>
          </a:bodyPr>
          <a:lstStyle/>
          <a:p>
            <a:r>
              <a:rPr lang="en-US" sz="4000">
                <a:solidFill>
                  <a:schemeClr val="bg1"/>
                </a:solidFill>
                <a:latin typeface="Open Sans bold" panose="020B0806030504020204" pitchFamily="34" charset="0"/>
                <a:ea typeface="Open Sans bold" panose="020B0806030504020204" pitchFamily="34" charset="0"/>
                <a:cs typeface="Open Sans bold" panose="020B0806030504020204" pitchFamily="34" charset="0"/>
              </a:rPr>
              <a:t>Aptara Design Showcase</a:t>
            </a:r>
          </a:p>
          <a:p>
            <a:r>
              <a:rPr lang="en-US" sz="3200">
                <a:solidFill>
                  <a:schemeClr val="bg1"/>
                </a:solidFill>
                <a:latin typeface="Open Sans bold" panose="020B0806030504020204" pitchFamily="34" charset="0"/>
                <a:ea typeface="Open Sans bold" panose="020B0806030504020204" pitchFamily="34" charset="0"/>
                <a:cs typeface="Open Sans bold" panose="020B0806030504020204" pitchFamily="34" charset="0"/>
              </a:rPr>
              <a:t>Presented to KPMG</a:t>
            </a:r>
          </a:p>
        </p:txBody>
      </p:sp>
      <p:sp>
        <p:nvSpPr>
          <p:cNvPr id="9" name="TextBox 8">
            <a:extLst>
              <a:ext uri="{FF2B5EF4-FFF2-40B4-BE49-F238E27FC236}">
                <a16:creationId xmlns:a16="http://schemas.microsoft.com/office/drawing/2014/main" id="{90E197E8-B74D-3A8A-079F-379601894D6A}"/>
              </a:ext>
            </a:extLst>
          </p:cNvPr>
          <p:cNvSpPr txBox="1"/>
          <p:nvPr/>
        </p:nvSpPr>
        <p:spPr>
          <a:xfrm>
            <a:off x="1092264" y="4297600"/>
            <a:ext cx="2460318" cy="246221"/>
          </a:xfrm>
          <a:prstGeom prst="rect">
            <a:avLst/>
          </a:prstGeom>
          <a:noFill/>
        </p:spPr>
        <p:txBody>
          <a:bodyPr wrap="square">
            <a:spAutoFit/>
          </a:bodyPr>
          <a:lstStyle/>
          <a:p>
            <a:r>
              <a:rPr lang="en-US" sz="1000">
                <a:solidFill>
                  <a:schemeClr val="bg1"/>
                </a:solidFill>
                <a:latin typeface="Roboto Light" panose="02000000000000000000" pitchFamily="2" charset="0"/>
                <a:ea typeface="Roboto Light" panose="02000000000000000000" pitchFamily="2" charset="0"/>
                <a:cs typeface="Roboto Light" panose="02000000000000000000" pitchFamily="2" charset="0"/>
              </a:rPr>
              <a:t>February 03, 2023</a:t>
            </a:r>
          </a:p>
        </p:txBody>
      </p:sp>
      <p:sp>
        <p:nvSpPr>
          <p:cNvPr id="10" name="TextBox 9">
            <a:extLst>
              <a:ext uri="{FF2B5EF4-FFF2-40B4-BE49-F238E27FC236}">
                <a16:creationId xmlns:a16="http://schemas.microsoft.com/office/drawing/2014/main" id="{5674C56A-7D5F-0D4C-8445-8AE723F2E67B}"/>
              </a:ext>
            </a:extLst>
          </p:cNvPr>
          <p:cNvSpPr txBox="1"/>
          <p:nvPr/>
        </p:nvSpPr>
        <p:spPr>
          <a:xfrm>
            <a:off x="1092264" y="3483596"/>
            <a:ext cx="3313888" cy="369332"/>
          </a:xfrm>
          <a:prstGeom prst="rect">
            <a:avLst/>
          </a:prstGeom>
          <a:noFill/>
        </p:spPr>
        <p:txBody>
          <a:bodyPr wrap="square" lIns="91440" tIns="45720" rIns="91440" bIns="45720" anchor="t">
            <a:spAutoFit/>
          </a:bodyPr>
          <a:lstStyle/>
          <a:p>
            <a:r>
              <a:rPr lang="en-US">
                <a:solidFill>
                  <a:schemeClr val="bg1"/>
                </a:solidFill>
                <a:latin typeface="Abadi Extra Light" panose="020B0204020104020204" pitchFamily="34" charset="0"/>
                <a:ea typeface="Roboto Light" panose="02000000000000000000" pitchFamily="2" charset="0"/>
                <a:cs typeface="Roboto Light" panose="02000000000000000000" pitchFamily="2" charset="0"/>
              </a:rPr>
              <a:t>Focus: Working in the Metaverse  </a:t>
            </a:r>
          </a:p>
        </p:txBody>
      </p:sp>
      <p:cxnSp>
        <p:nvCxnSpPr>
          <p:cNvPr id="11" name="Straight Connector 10">
            <a:extLst>
              <a:ext uri="{FF2B5EF4-FFF2-40B4-BE49-F238E27FC236}">
                <a16:creationId xmlns:a16="http://schemas.microsoft.com/office/drawing/2014/main" id="{7A4D91ED-7B9E-D41C-0AD4-5DD9CCE8A785}"/>
              </a:ext>
            </a:extLst>
          </p:cNvPr>
          <p:cNvCxnSpPr>
            <a:cxnSpLocks/>
          </p:cNvCxnSpPr>
          <p:nvPr/>
        </p:nvCxnSpPr>
        <p:spPr>
          <a:xfrm>
            <a:off x="1194436" y="3311372"/>
            <a:ext cx="31636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02074806-FCEC-FA51-4C9A-3FA2110043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18631" y="207831"/>
            <a:ext cx="752970" cy="140519"/>
          </a:xfrm>
          <a:prstGeom prst="rect">
            <a:avLst/>
          </a:prstGeom>
        </p:spPr>
      </p:pic>
      <p:pic>
        <p:nvPicPr>
          <p:cNvPr id="19" name="Graphic 18">
            <a:extLst>
              <a:ext uri="{FF2B5EF4-FFF2-40B4-BE49-F238E27FC236}">
                <a16:creationId xmlns:a16="http://schemas.microsoft.com/office/drawing/2014/main" id="{9CAA71ED-A1C8-2986-3369-781496B0595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2299" y="167865"/>
            <a:ext cx="551126" cy="220450"/>
          </a:xfrm>
          <a:prstGeom prst="rect">
            <a:avLst/>
          </a:prstGeom>
        </p:spPr>
      </p:pic>
    </p:spTree>
    <p:custDataLst>
      <p:tags r:id="rId1"/>
    </p:custDataLst>
    <p:extLst>
      <p:ext uri="{BB962C8B-B14F-4D97-AF65-F5344CB8AC3E}">
        <p14:creationId xmlns:p14="http://schemas.microsoft.com/office/powerpoint/2010/main" val="20060258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CCDB94EE-667B-8F54-8D2F-752F0242F02F}"/>
              </a:ext>
            </a:extLst>
          </p:cNvPr>
          <p:cNvSpPr/>
          <p:nvPr/>
        </p:nvSpPr>
        <p:spPr>
          <a:xfrm>
            <a:off x="0" y="1"/>
            <a:ext cx="12192000" cy="6858000"/>
          </a:xfrm>
          <a:prstGeom prst="rect">
            <a:avLst/>
          </a:prstGeom>
          <a:gradFill flip="none" rotWithShape="1">
            <a:gsLst>
              <a:gs pos="53000">
                <a:schemeClr val="bg1">
                  <a:lumMod val="85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Rectangle 32">
            <a:extLst>
              <a:ext uri="{FF2B5EF4-FFF2-40B4-BE49-F238E27FC236}">
                <a16:creationId xmlns:a16="http://schemas.microsoft.com/office/drawing/2014/main" id="{D8D8E15F-20EB-35C6-C375-23E7DE941671}"/>
              </a:ext>
            </a:extLst>
          </p:cNvPr>
          <p:cNvSpPr/>
          <p:nvPr/>
        </p:nvSpPr>
        <p:spPr>
          <a:xfrm>
            <a:off x="571500" y="1564933"/>
            <a:ext cx="11391898" cy="4642030"/>
          </a:xfrm>
          <a:prstGeom prst="rect">
            <a:avLst/>
          </a:prstGeom>
          <a:solidFill>
            <a:srgbClr val="F8F8F8">
              <a:alpha val="4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 Placeholder 5">
            <a:extLst>
              <a:ext uri="{FF2B5EF4-FFF2-40B4-BE49-F238E27FC236}">
                <a16:creationId xmlns:a16="http://schemas.microsoft.com/office/drawing/2014/main" id="{BC0DB962-7767-6630-930C-62644D632CB8}"/>
              </a:ext>
            </a:extLst>
          </p:cNvPr>
          <p:cNvSpPr>
            <a:spLocks noGrp="1"/>
          </p:cNvSpPr>
          <p:nvPr>
            <p:ph type="body" sz="quarter" idx="10"/>
          </p:nvPr>
        </p:nvSpPr>
        <p:spPr/>
        <p:txBody>
          <a:bodyPr/>
          <a:lstStyle/>
          <a:p>
            <a:r>
              <a:rPr lang="en-US" sz="2800">
                <a:solidFill>
                  <a:schemeClr val="accent1">
                    <a:lumMod val="50000"/>
                  </a:schemeClr>
                </a:solidFill>
              </a:rPr>
              <a:t>Overview</a:t>
            </a:r>
          </a:p>
        </p:txBody>
      </p:sp>
      <p:pic>
        <p:nvPicPr>
          <p:cNvPr id="28" name="Graphic 27">
            <a:extLst>
              <a:ext uri="{FF2B5EF4-FFF2-40B4-BE49-F238E27FC236}">
                <a16:creationId xmlns:a16="http://schemas.microsoft.com/office/drawing/2014/main" id="{08C96037-5858-A3F4-EE45-F65937BFF3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39500" y="6522879"/>
            <a:ext cx="723898" cy="135094"/>
          </a:xfrm>
          <a:prstGeom prst="rect">
            <a:avLst/>
          </a:prstGeom>
        </p:spPr>
      </p:pic>
      <p:sp>
        <p:nvSpPr>
          <p:cNvPr id="29" name="Slide Number Placeholder 5">
            <a:extLst>
              <a:ext uri="{FF2B5EF4-FFF2-40B4-BE49-F238E27FC236}">
                <a16:creationId xmlns:a16="http://schemas.microsoft.com/office/drawing/2014/main" id="{D047EA6E-359F-69EA-9793-ACE9BCBA6E3A}"/>
              </a:ext>
            </a:extLst>
          </p:cNvPr>
          <p:cNvSpPr txBox="1">
            <a:spLocks/>
          </p:cNvSpPr>
          <p:nvPr/>
        </p:nvSpPr>
        <p:spPr>
          <a:xfrm>
            <a:off x="476250" y="6406991"/>
            <a:ext cx="2286000" cy="365125"/>
          </a:xfrm>
          <a:prstGeom prst="rect">
            <a:avLst/>
          </a:prstGeom>
        </p:spPr>
        <p:txBody>
          <a:bodyPr anchor="ctr"/>
          <a:lstStyle>
            <a:defPPr>
              <a:defRPr lang="en-US"/>
            </a:defPPr>
            <a:lvl1pPr marL="0" algn="r" defTabSz="914400" rtl="0" eaLnBrk="1" latinLnBrk="0" hangingPunct="1">
              <a:defRPr sz="1200" kern="1200">
                <a:solidFill>
                  <a:schemeClr val="bg1"/>
                </a:solidFill>
                <a:latin typeface="+mj-lt"/>
                <a:ea typeface="Tahoma" pitchFamily="34" charset="0"/>
                <a:cs typeface="Tahom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56401666-4A6E-4ACE-A673-0C447E42B71F}" type="slidenum">
              <a:rPr lang="en-US" smtClean="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pPr algn="l"/>
              <a:t>10</a:t>
            </a:fld>
            <a:endParaRPr lang="en-US">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endParaRPr>
          </a:p>
        </p:txBody>
      </p:sp>
      <p:cxnSp>
        <p:nvCxnSpPr>
          <p:cNvPr id="30" name="Straight Connector 29">
            <a:extLst>
              <a:ext uri="{FF2B5EF4-FFF2-40B4-BE49-F238E27FC236}">
                <a16:creationId xmlns:a16="http://schemas.microsoft.com/office/drawing/2014/main" id="{C4A01BCD-0EDD-83DD-6945-80E4C0E7EFA2}"/>
              </a:ext>
            </a:extLst>
          </p:cNvPr>
          <p:cNvCxnSpPr/>
          <p:nvPr/>
        </p:nvCxnSpPr>
        <p:spPr>
          <a:xfrm>
            <a:off x="571500" y="1025753"/>
            <a:ext cx="752475" cy="0"/>
          </a:xfrm>
          <a:prstGeom prst="line">
            <a:avLst/>
          </a:prstGeom>
          <a:ln w="28575">
            <a:solidFill>
              <a:srgbClr val="229ED9"/>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A0349F5-6F4E-452C-CF39-6A240DAE9E22}"/>
              </a:ext>
            </a:extLst>
          </p:cNvPr>
          <p:cNvCxnSpPr>
            <a:cxnSpLocks/>
          </p:cNvCxnSpPr>
          <p:nvPr/>
        </p:nvCxnSpPr>
        <p:spPr>
          <a:xfrm flipH="1">
            <a:off x="571500" y="6201561"/>
            <a:ext cx="11391898" cy="0"/>
          </a:xfrm>
          <a:prstGeom prst="line">
            <a:avLst/>
          </a:prstGeom>
          <a:ln>
            <a:solidFill>
              <a:srgbClr val="483CC0"/>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83396B41-F928-02BA-C5DC-A64ABDE3FD10}"/>
              </a:ext>
            </a:extLst>
          </p:cNvPr>
          <p:cNvGrpSpPr/>
          <p:nvPr/>
        </p:nvGrpSpPr>
        <p:grpSpPr>
          <a:xfrm>
            <a:off x="944183" y="2001557"/>
            <a:ext cx="4834317" cy="4064175"/>
            <a:chOff x="944183" y="1883378"/>
            <a:chExt cx="4834317" cy="4064175"/>
          </a:xfrm>
        </p:grpSpPr>
        <p:grpSp>
          <p:nvGrpSpPr>
            <p:cNvPr id="24" name="Group 23">
              <a:extLst>
                <a:ext uri="{FF2B5EF4-FFF2-40B4-BE49-F238E27FC236}">
                  <a16:creationId xmlns:a16="http://schemas.microsoft.com/office/drawing/2014/main" id="{6820CE3C-28CE-F734-4979-E9E0ED8EF657}"/>
                </a:ext>
              </a:extLst>
            </p:cNvPr>
            <p:cNvGrpSpPr/>
            <p:nvPr/>
          </p:nvGrpSpPr>
          <p:grpSpPr>
            <a:xfrm>
              <a:off x="944183" y="4362504"/>
              <a:ext cx="3482675" cy="1585049"/>
              <a:chOff x="944183" y="4514904"/>
              <a:chExt cx="3482675" cy="1585049"/>
            </a:xfrm>
          </p:grpSpPr>
          <p:sp>
            <p:nvSpPr>
              <p:cNvPr id="12" name="TextBox 11">
                <a:extLst>
                  <a:ext uri="{FF2B5EF4-FFF2-40B4-BE49-F238E27FC236}">
                    <a16:creationId xmlns:a16="http://schemas.microsoft.com/office/drawing/2014/main" id="{3217EAF9-B71C-9670-739C-02BCE8716850}"/>
                  </a:ext>
                </a:extLst>
              </p:cNvPr>
              <p:cNvSpPr txBox="1"/>
              <p:nvPr/>
            </p:nvSpPr>
            <p:spPr>
              <a:xfrm>
                <a:off x="944183" y="4514904"/>
                <a:ext cx="976549" cy="246221"/>
              </a:xfrm>
              <a:prstGeom prst="rect">
                <a:avLst/>
              </a:prstGeom>
              <a:noFill/>
            </p:spPr>
            <p:txBody>
              <a:bodyPr wrap="none" rtlCol="0">
                <a:spAutoFit/>
              </a:bodyPr>
              <a:lstStyle/>
              <a:p>
                <a:r>
                  <a:rPr lang="en-IN" sz="1000" b="1">
                    <a:solidFill>
                      <a:schemeClr val="accent1">
                        <a:lumMod val="50000"/>
                      </a:schemeClr>
                    </a:solidFill>
                    <a:latin typeface="Open Sans" panose="020B0606030504020204" pitchFamily="34" charset="0"/>
                  </a:rPr>
                  <a:t>Traceability:</a:t>
                </a:r>
              </a:p>
            </p:txBody>
          </p:sp>
          <p:sp>
            <p:nvSpPr>
              <p:cNvPr id="13" name="TextBox 12">
                <a:extLst>
                  <a:ext uri="{FF2B5EF4-FFF2-40B4-BE49-F238E27FC236}">
                    <a16:creationId xmlns:a16="http://schemas.microsoft.com/office/drawing/2014/main" id="{7BE23906-F2D1-513D-0478-0355B2E1F746}"/>
                  </a:ext>
                </a:extLst>
              </p:cNvPr>
              <p:cNvSpPr txBox="1"/>
              <p:nvPr/>
            </p:nvSpPr>
            <p:spPr>
              <a:xfrm>
                <a:off x="944184" y="4761125"/>
                <a:ext cx="3482674" cy="1338828"/>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en-US" sz="900">
                    <a:solidFill>
                      <a:srgbClr val="333333"/>
                    </a:solidFill>
                    <a:latin typeface="Open Sans" panose="020B0606030504020204" pitchFamily="34" charset="0"/>
                  </a:rPr>
                  <a:t>The use case aims to illustrate how KPMG leverages the metaverse platform to revolutionize employment engagement. By immersing employees in an interactive virtual environment, KPMG fosters a dynamic and inclusive workplace culture that encourages collaboration, innovation, and a strong sense of belonging. The purpose is to showcase KPMG's commitment to embracing cutting-edge technologies and creating a future-forward and engaging work experience for its workforce.</a:t>
                </a:r>
              </a:p>
            </p:txBody>
          </p:sp>
        </p:grpSp>
        <p:grpSp>
          <p:nvGrpSpPr>
            <p:cNvPr id="22" name="Group 21">
              <a:extLst>
                <a:ext uri="{FF2B5EF4-FFF2-40B4-BE49-F238E27FC236}">
                  <a16:creationId xmlns:a16="http://schemas.microsoft.com/office/drawing/2014/main" id="{A1A5A39E-163C-F6E5-D2AA-443993D040D4}"/>
                </a:ext>
              </a:extLst>
            </p:cNvPr>
            <p:cNvGrpSpPr/>
            <p:nvPr/>
          </p:nvGrpSpPr>
          <p:grpSpPr>
            <a:xfrm>
              <a:off x="944183" y="1883378"/>
              <a:ext cx="3050589" cy="477053"/>
              <a:chOff x="944183" y="1883378"/>
              <a:chExt cx="3050589" cy="477053"/>
            </a:xfrm>
          </p:grpSpPr>
          <p:sp>
            <p:nvSpPr>
              <p:cNvPr id="5" name="TextBox 4">
                <a:extLst>
                  <a:ext uri="{FF2B5EF4-FFF2-40B4-BE49-F238E27FC236}">
                    <a16:creationId xmlns:a16="http://schemas.microsoft.com/office/drawing/2014/main" id="{0489B7BE-E2A9-8AE5-FB9A-6C2615D3DF36}"/>
                  </a:ext>
                </a:extLst>
              </p:cNvPr>
              <p:cNvSpPr txBox="1"/>
              <p:nvPr/>
            </p:nvSpPr>
            <p:spPr>
              <a:xfrm>
                <a:off x="944183" y="1883378"/>
                <a:ext cx="1205779" cy="246221"/>
              </a:xfrm>
              <a:prstGeom prst="rect">
                <a:avLst/>
              </a:prstGeom>
              <a:noFill/>
            </p:spPr>
            <p:txBody>
              <a:bodyPr wrap="none" rtlCol="0">
                <a:spAutoFit/>
              </a:bodyPr>
              <a:lstStyle/>
              <a:p>
                <a:r>
                  <a:rPr lang="en-IN" sz="1000" b="1">
                    <a:solidFill>
                      <a:schemeClr val="accent1">
                        <a:lumMod val="50000"/>
                      </a:schemeClr>
                    </a:solidFill>
                    <a:latin typeface="Open Sans" panose="020B0606030504020204" pitchFamily="34" charset="0"/>
                  </a:rPr>
                  <a:t>Use Case Name:</a:t>
                </a:r>
              </a:p>
            </p:txBody>
          </p:sp>
          <p:sp>
            <p:nvSpPr>
              <p:cNvPr id="10" name="TextBox 9">
                <a:extLst>
                  <a:ext uri="{FF2B5EF4-FFF2-40B4-BE49-F238E27FC236}">
                    <a16:creationId xmlns:a16="http://schemas.microsoft.com/office/drawing/2014/main" id="{9FF0DBD1-7188-875A-3996-AD8E999F7C87}"/>
                  </a:ext>
                </a:extLst>
              </p:cNvPr>
              <p:cNvSpPr txBox="1"/>
              <p:nvPr/>
            </p:nvSpPr>
            <p:spPr>
              <a:xfrm>
                <a:off x="944183" y="2129599"/>
                <a:ext cx="3050589" cy="230832"/>
              </a:xfrm>
              <a:prstGeom prst="rect">
                <a:avLst/>
              </a:prstGeom>
              <a:noFill/>
            </p:spPr>
            <p:txBody>
              <a:bodyPr wrap="square" rtlCol="0">
                <a:spAutoFit/>
              </a:bodyPr>
              <a:lstStyle/>
              <a:p>
                <a:pPr>
                  <a:spcAft>
                    <a:spcPts val="600"/>
                  </a:spcAft>
                </a:pPr>
                <a:r>
                  <a:rPr lang="en-US" sz="900">
                    <a:solidFill>
                      <a:srgbClr val="333333"/>
                    </a:solidFill>
                    <a:latin typeface="Open Sans" panose="020B0606030504020204" pitchFamily="34" charset="0"/>
                  </a:rPr>
                  <a:t>Employee Engagement</a:t>
                </a:r>
              </a:p>
            </p:txBody>
          </p:sp>
        </p:grpSp>
        <p:grpSp>
          <p:nvGrpSpPr>
            <p:cNvPr id="21" name="Group 20">
              <a:extLst>
                <a:ext uri="{FF2B5EF4-FFF2-40B4-BE49-F238E27FC236}">
                  <a16:creationId xmlns:a16="http://schemas.microsoft.com/office/drawing/2014/main" id="{5D9DBB98-E6E8-B765-12EA-D409291C169E}"/>
                </a:ext>
              </a:extLst>
            </p:cNvPr>
            <p:cNvGrpSpPr/>
            <p:nvPr/>
          </p:nvGrpSpPr>
          <p:grpSpPr>
            <a:xfrm>
              <a:off x="944183" y="2483878"/>
              <a:ext cx="4834317" cy="692497"/>
              <a:chOff x="944183" y="2441470"/>
              <a:chExt cx="4834317" cy="692497"/>
            </a:xfrm>
          </p:grpSpPr>
          <p:sp>
            <p:nvSpPr>
              <p:cNvPr id="14" name="TextBox 13">
                <a:extLst>
                  <a:ext uri="{FF2B5EF4-FFF2-40B4-BE49-F238E27FC236}">
                    <a16:creationId xmlns:a16="http://schemas.microsoft.com/office/drawing/2014/main" id="{AF5E8AA7-CC0F-C4EC-09CB-4A91D0AE68B5}"/>
                  </a:ext>
                </a:extLst>
              </p:cNvPr>
              <p:cNvSpPr txBox="1"/>
              <p:nvPr/>
            </p:nvSpPr>
            <p:spPr>
              <a:xfrm>
                <a:off x="944183" y="2441470"/>
                <a:ext cx="998991" cy="246221"/>
              </a:xfrm>
              <a:prstGeom prst="rect">
                <a:avLst/>
              </a:prstGeom>
              <a:noFill/>
            </p:spPr>
            <p:txBody>
              <a:bodyPr wrap="none" rtlCol="0">
                <a:spAutoFit/>
              </a:bodyPr>
              <a:lstStyle/>
              <a:p>
                <a:r>
                  <a:rPr lang="en-IN" sz="1000" b="1">
                    <a:solidFill>
                      <a:schemeClr val="accent1">
                        <a:lumMod val="50000"/>
                      </a:schemeClr>
                    </a:solidFill>
                    <a:latin typeface="Open Sans" panose="020B0606030504020204" pitchFamily="34" charset="0"/>
                  </a:rPr>
                  <a:t>Participants:</a:t>
                </a:r>
              </a:p>
            </p:txBody>
          </p:sp>
          <p:sp>
            <p:nvSpPr>
              <p:cNvPr id="16" name="TextBox 15">
                <a:extLst>
                  <a:ext uri="{FF2B5EF4-FFF2-40B4-BE49-F238E27FC236}">
                    <a16:creationId xmlns:a16="http://schemas.microsoft.com/office/drawing/2014/main" id="{3D3AE4FB-BCA5-1263-B669-1201996E24F1}"/>
                  </a:ext>
                </a:extLst>
              </p:cNvPr>
              <p:cNvSpPr txBox="1"/>
              <p:nvPr/>
            </p:nvSpPr>
            <p:spPr>
              <a:xfrm>
                <a:off x="944183" y="2687691"/>
                <a:ext cx="4834317" cy="446276"/>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en-US" sz="900">
                    <a:solidFill>
                      <a:srgbClr val="333333"/>
                    </a:solidFill>
                    <a:latin typeface="Open Sans" panose="020B0606030504020204" pitchFamily="34" charset="0"/>
                  </a:rPr>
                  <a:t>Management</a:t>
                </a:r>
              </a:p>
              <a:p>
                <a:pPr marL="171450" indent="-171450">
                  <a:spcAft>
                    <a:spcPts val="600"/>
                  </a:spcAft>
                  <a:buFont typeface="Arial" panose="020B0604020202020204" pitchFamily="34" charset="0"/>
                  <a:buChar char="•"/>
                </a:pPr>
                <a:r>
                  <a:rPr lang="en-US" sz="900">
                    <a:solidFill>
                      <a:srgbClr val="333333"/>
                    </a:solidFill>
                    <a:latin typeface="Open Sans" panose="020B0606030504020204" pitchFamily="34" charset="0"/>
                  </a:rPr>
                  <a:t>Employees</a:t>
                </a:r>
              </a:p>
            </p:txBody>
          </p:sp>
        </p:grpSp>
        <p:grpSp>
          <p:nvGrpSpPr>
            <p:cNvPr id="23" name="Group 22">
              <a:extLst>
                <a:ext uri="{FF2B5EF4-FFF2-40B4-BE49-F238E27FC236}">
                  <a16:creationId xmlns:a16="http://schemas.microsoft.com/office/drawing/2014/main" id="{94BD0800-CEA7-7551-C9A2-7FCE4D68A1BF}"/>
                </a:ext>
              </a:extLst>
            </p:cNvPr>
            <p:cNvGrpSpPr/>
            <p:nvPr/>
          </p:nvGrpSpPr>
          <p:grpSpPr>
            <a:xfrm>
              <a:off x="944183" y="3270794"/>
              <a:ext cx="2785989" cy="969496"/>
              <a:chOff x="944183" y="3245563"/>
              <a:chExt cx="2785989" cy="969496"/>
            </a:xfrm>
          </p:grpSpPr>
          <p:sp>
            <p:nvSpPr>
              <p:cNvPr id="17" name="TextBox 16">
                <a:extLst>
                  <a:ext uri="{FF2B5EF4-FFF2-40B4-BE49-F238E27FC236}">
                    <a16:creationId xmlns:a16="http://schemas.microsoft.com/office/drawing/2014/main" id="{546C08DA-14C4-9D5A-6840-13EA511C40CF}"/>
                  </a:ext>
                </a:extLst>
              </p:cNvPr>
              <p:cNvSpPr txBox="1"/>
              <p:nvPr/>
            </p:nvSpPr>
            <p:spPr>
              <a:xfrm>
                <a:off x="944183" y="3245563"/>
                <a:ext cx="1167307" cy="246221"/>
              </a:xfrm>
              <a:prstGeom prst="rect">
                <a:avLst/>
              </a:prstGeom>
              <a:noFill/>
            </p:spPr>
            <p:txBody>
              <a:bodyPr wrap="none" rtlCol="0">
                <a:spAutoFit/>
              </a:bodyPr>
              <a:lstStyle/>
              <a:p>
                <a:r>
                  <a:rPr lang="en-IN" sz="1000" b="1">
                    <a:solidFill>
                      <a:schemeClr val="accent1">
                        <a:lumMod val="50000"/>
                      </a:schemeClr>
                    </a:solidFill>
                    <a:latin typeface="Open Sans" panose="020B0606030504020204" pitchFamily="34" charset="0"/>
                  </a:rPr>
                  <a:t>Pre-Conditions:</a:t>
                </a:r>
              </a:p>
            </p:txBody>
          </p:sp>
          <p:sp>
            <p:nvSpPr>
              <p:cNvPr id="18" name="TextBox 17">
                <a:extLst>
                  <a:ext uri="{FF2B5EF4-FFF2-40B4-BE49-F238E27FC236}">
                    <a16:creationId xmlns:a16="http://schemas.microsoft.com/office/drawing/2014/main" id="{9568A459-94AD-66A8-FA03-82333B866A88}"/>
                  </a:ext>
                </a:extLst>
              </p:cNvPr>
              <p:cNvSpPr txBox="1"/>
              <p:nvPr/>
            </p:nvSpPr>
            <p:spPr>
              <a:xfrm>
                <a:off x="944184" y="3491784"/>
                <a:ext cx="2785988" cy="723275"/>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en-US" sz="900">
                    <a:solidFill>
                      <a:srgbClr val="333333"/>
                    </a:solidFill>
                    <a:latin typeface="Open Sans" panose="020B0606030504020204" pitchFamily="34" charset="0"/>
                  </a:rPr>
                  <a:t>KPMG has integrated the metaverse platform into its onboarding process.</a:t>
                </a:r>
              </a:p>
              <a:p>
                <a:pPr marL="171450" indent="-171450">
                  <a:spcAft>
                    <a:spcPts val="600"/>
                  </a:spcAft>
                  <a:buFont typeface="Arial" panose="020B0604020202020204" pitchFamily="34" charset="0"/>
                  <a:buChar char="•"/>
                </a:pPr>
                <a:r>
                  <a:rPr lang="en-US" sz="900">
                    <a:solidFill>
                      <a:srgbClr val="333333"/>
                    </a:solidFill>
                    <a:latin typeface="Open Sans" panose="020B0606030504020204" pitchFamily="34" charset="0"/>
                  </a:rPr>
                  <a:t>New employees have access to the necessary virtual reality equipment.</a:t>
                </a:r>
              </a:p>
            </p:txBody>
          </p:sp>
        </p:grpSp>
      </p:grpSp>
      <p:grpSp>
        <p:nvGrpSpPr>
          <p:cNvPr id="60" name="Group 59">
            <a:extLst>
              <a:ext uri="{FF2B5EF4-FFF2-40B4-BE49-F238E27FC236}">
                <a16:creationId xmlns:a16="http://schemas.microsoft.com/office/drawing/2014/main" id="{11B4B9E8-7D6D-E1BF-E9B6-6544E99DF4AF}"/>
              </a:ext>
            </a:extLst>
          </p:cNvPr>
          <p:cNvGrpSpPr/>
          <p:nvPr/>
        </p:nvGrpSpPr>
        <p:grpSpPr>
          <a:xfrm>
            <a:off x="5263865" y="3168978"/>
            <a:ext cx="6292358" cy="1756825"/>
            <a:chOff x="5496092" y="2762580"/>
            <a:chExt cx="6292358" cy="1756825"/>
          </a:xfrm>
        </p:grpSpPr>
        <p:grpSp>
          <p:nvGrpSpPr>
            <p:cNvPr id="59" name="Group 58">
              <a:extLst>
                <a:ext uri="{FF2B5EF4-FFF2-40B4-BE49-F238E27FC236}">
                  <a16:creationId xmlns:a16="http://schemas.microsoft.com/office/drawing/2014/main" id="{68F9A0F4-37F7-9FBD-00F7-EA0964A02D5B}"/>
                </a:ext>
              </a:extLst>
            </p:cNvPr>
            <p:cNvGrpSpPr/>
            <p:nvPr/>
          </p:nvGrpSpPr>
          <p:grpSpPr>
            <a:xfrm>
              <a:off x="5496092" y="2767826"/>
              <a:ext cx="1484704" cy="800458"/>
              <a:chOff x="5428080" y="2698878"/>
              <a:chExt cx="1484704" cy="800458"/>
            </a:xfrm>
          </p:grpSpPr>
          <p:sp>
            <p:nvSpPr>
              <p:cNvPr id="2" name="Rectangle: Rounded Corners 1">
                <a:extLst>
                  <a:ext uri="{FF2B5EF4-FFF2-40B4-BE49-F238E27FC236}">
                    <a16:creationId xmlns:a16="http://schemas.microsoft.com/office/drawing/2014/main" id="{AF0FBD6C-9B1E-0160-7F77-6107C0321354}"/>
                  </a:ext>
                </a:extLst>
              </p:cNvPr>
              <p:cNvSpPr/>
              <p:nvPr/>
            </p:nvSpPr>
            <p:spPr>
              <a:xfrm>
                <a:off x="5428080" y="2698878"/>
                <a:ext cx="1484704" cy="800458"/>
              </a:xfrm>
              <a:prstGeom prst="round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b="0" i="0">
                  <a:solidFill>
                    <a:srgbClr val="374151"/>
                  </a:solidFill>
                  <a:effectLst/>
                  <a:latin typeface="Söhne"/>
                </a:endParaRPr>
              </a:p>
            </p:txBody>
          </p:sp>
          <p:pic>
            <p:nvPicPr>
              <p:cNvPr id="3" name="Graphic 2" descr="Unlock with solid fill">
                <a:extLst>
                  <a:ext uri="{FF2B5EF4-FFF2-40B4-BE49-F238E27FC236}">
                    <a16:creationId xmlns:a16="http://schemas.microsoft.com/office/drawing/2014/main" id="{240B10E3-8F2D-735C-5F57-DBF68B9A2D7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93234" y="2777465"/>
                <a:ext cx="354397" cy="354397"/>
              </a:xfrm>
              <a:prstGeom prst="rect">
                <a:avLst/>
              </a:prstGeom>
            </p:spPr>
          </p:pic>
          <p:sp>
            <p:nvSpPr>
              <p:cNvPr id="40" name="TextBox 39">
                <a:extLst>
                  <a:ext uri="{FF2B5EF4-FFF2-40B4-BE49-F238E27FC236}">
                    <a16:creationId xmlns:a16="http://schemas.microsoft.com/office/drawing/2014/main" id="{9DE00BA2-2BAE-BB52-A995-FCD0E62FA2C7}"/>
                  </a:ext>
                </a:extLst>
              </p:cNvPr>
              <p:cNvSpPr txBox="1"/>
              <p:nvPr/>
            </p:nvSpPr>
            <p:spPr>
              <a:xfrm>
                <a:off x="5463816" y="3158621"/>
                <a:ext cx="1413233" cy="338554"/>
              </a:xfrm>
              <a:prstGeom prst="rect">
                <a:avLst/>
              </a:prstGeom>
              <a:noFill/>
            </p:spPr>
            <p:txBody>
              <a:bodyPr wrap="square">
                <a:spAutoFit/>
              </a:bodyPr>
              <a:lstStyle/>
              <a:p>
                <a:pPr algn="ctr"/>
                <a:r>
                  <a:rPr lang="en-US" sz="800" b="0" i="0">
                    <a:solidFill>
                      <a:srgbClr val="333333"/>
                    </a:solidFill>
                    <a:effectLst/>
                    <a:latin typeface="Open Sans" pitchFamily="2" charset="0"/>
                    <a:ea typeface="Open Sans" pitchFamily="2" charset="0"/>
                    <a:cs typeface="Open Sans" pitchFamily="2" charset="0"/>
                  </a:rPr>
                  <a:t>Log in &amp; Personalized Avatars</a:t>
                </a:r>
              </a:p>
            </p:txBody>
          </p:sp>
        </p:grpSp>
        <p:grpSp>
          <p:nvGrpSpPr>
            <p:cNvPr id="52" name="Group 51">
              <a:extLst>
                <a:ext uri="{FF2B5EF4-FFF2-40B4-BE49-F238E27FC236}">
                  <a16:creationId xmlns:a16="http://schemas.microsoft.com/office/drawing/2014/main" id="{5F85A32B-8658-9786-11D7-DAB83F6721A5}"/>
                </a:ext>
              </a:extLst>
            </p:cNvPr>
            <p:cNvGrpSpPr/>
            <p:nvPr/>
          </p:nvGrpSpPr>
          <p:grpSpPr>
            <a:xfrm>
              <a:off x="5496844" y="3720205"/>
              <a:ext cx="1483200" cy="799200"/>
              <a:chOff x="5565609" y="3829892"/>
              <a:chExt cx="1483200" cy="799200"/>
            </a:xfrm>
          </p:grpSpPr>
          <p:sp>
            <p:nvSpPr>
              <p:cNvPr id="4" name="Rectangle: Rounded Corners 3">
                <a:extLst>
                  <a:ext uri="{FF2B5EF4-FFF2-40B4-BE49-F238E27FC236}">
                    <a16:creationId xmlns:a16="http://schemas.microsoft.com/office/drawing/2014/main" id="{B48F1155-E5AB-B7E8-DE61-074059236DCA}"/>
                  </a:ext>
                </a:extLst>
              </p:cNvPr>
              <p:cNvSpPr/>
              <p:nvPr/>
            </p:nvSpPr>
            <p:spPr>
              <a:xfrm>
                <a:off x="5565609" y="3829892"/>
                <a:ext cx="1483200" cy="799200"/>
              </a:xfrm>
              <a:prstGeom prst="round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2" name="Graphic 31" descr="Touchscreen with solid fill">
                <a:extLst>
                  <a:ext uri="{FF2B5EF4-FFF2-40B4-BE49-F238E27FC236}">
                    <a16:creationId xmlns:a16="http://schemas.microsoft.com/office/drawing/2014/main" id="{D1C7B4F9-6D7D-E1FA-794B-25E42E8FB53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31443" y="3891839"/>
                <a:ext cx="351533" cy="351533"/>
              </a:xfrm>
              <a:prstGeom prst="rect">
                <a:avLst/>
              </a:prstGeom>
            </p:spPr>
          </p:pic>
          <p:sp>
            <p:nvSpPr>
              <p:cNvPr id="41" name="TextBox 40">
                <a:extLst>
                  <a:ext uri="{FF2B5EF4-FFF2-40B4-BE49-F238E27FC236}">
                    <a16:creationId xmlns:a16="http://schemas.microsoft.com/office/drawing/2014/main" id="{8AEBA230-C788-9125-A783-D0637DD7E31A}"/>
                  </a:ext>
                </a:extLst>
              </p:cNvPr>
              <p:cNvSpPr txBox="1"/>
              <p:nvPr/>
            </p:nvSpPr>
            <p:spPr>
              <a:xfrm>
                <a:off x="5657900" y="4251526"/>
                <a:ext cx="1298619" cy="338554"/>
              </a:xfrm>
              <a:prstGeom prst="rect">
                <a:avLst/>
              </a:prstGeom>
              <a:noFill/>
            </p:spPr>
            <p:txBody>
              <a:bodyPr wrap="square">
                <a:spAutoFit/>
              </a:bodyPr>
              <a:lstStyle/>
              <a:p>
                <a:pPr algn="ctr"/>
                <a:r>
                  <a:rPr lang="en-US" sz="800" b="0" i="0">
                    <a:solidFill>
                      <a:srgbClr val="333333"/>
                    </a:solidFill>
                    <a:effectLst/>
                    <a:latin typeface="Open Sans" pitchFamily="2" charset="0"/>
                    <a:ea typeface="Open Sans" pitchFamily="2" charset="0"/>
                    <a:cs typeface="Open Sans" pitchFamily="2" charset="0"/>
                  </a:rPr>
                  <a:t>Explore Virtual Engagements</a:t>
                </a:r>
              </a:p>
            </p:txBody>
          </p:sp>
        </p:grpSp>
        <p:grpSp>
          <p:nvGrpSpPr>
            <p:cNvPr id="53" name="Group 52">
              <a:extLst>
                <a:ext uri="{FF2B5EF4-FFF2-40B4-BE49-F238E27FC236}">
                  <a16:creationId xmlns:a16="http://schemas.microsoft.com/office/drawing/2014/main" id="{FD459A4E-D887-0D32-CC97-FBD4248F9F01}"/>
                </a:ext>
              </a:extLst>
            </p:cNvPr>
            <p:cNvGrpSpPr/>
            <p:nvPr/>
          </p:nvGrpSpPr>
          <p:grpSpPr>
            <a:xfrm>
              <a:off x="7108940" y="3720205"/>
              <a:ext cx="1483200" cy="799200"/>
              <a:chOff x="7256944" y="3680690"/>
              <a:chExt cx="1483200" cy="799200"/>
            </a:xfrm>
          </p:grpSpPr>
          <p:sp>
            <p:nvSpPr>
              <p:cNvPr id="8" name="Rectangle: Rounded Corners 7">
                <a:extLst>
                  <a:ext uri="{FF2B5EF4-FFF2-40B4-BE49-F238E27FC236}">
                    <a16:creationId xmlns:a16="http://schemas.microsoft.com/office/drawing/2014/main" id="{A21CF8D3-0877-F724-7293-05CE9B5B65BD}"/>
                  </a:ext>
                </a:extLst>
              </p:cNvPr>
              <p:cNvSpPr/>
              <p:nvPr/>
            </p:nvSpPr>
            <p:spPr>
              <a:xfrm>
                <a:off x="7256944" y="3680690"/>
                <a:ext cx="1483200" cy="799200"/>
              </a:xfrm>
              <a:prstGeom prst="round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4" name="Graphic 33" descr="Online meeting with solid fill">
                <a:extLst>
                  <a:ext uri="{FF2B5EF4-FFF2-40B4-BE49-F238E27FC236}">
                    <a16:creationId xmlns:a16="http://schemas.microsoft.com/office/drawing/2014/main" id="{CEC65814-ACE0-D226-5D5F-8D9F97C9E1F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22778" y="3777539"/>
                <a:ext cx="351533" cy="351533"/>
              </a:xfrm>
              <a:prstGeom prst="rect">
                <a:avLst/>
              </a:prstGeom>
            </p:spPr>
          </p:pic>
          <p:sp>
            <p:nvSpPr>
              <p:cNvPr id="42" name="TextBox 41">
                <a:extLst>
                  <a:ext uri="{FF2B5EF4-FFF2-40B4-BE49-F238E27FC236}">
                    <a16:creationId xmlns:a16="http://schemas.microsoft.com/office/drawing/2014/main" id="{90DDFC07-8482-6F02-6616-9A71FFE2C1D2}"/>
                  </a:ext>
                </a:extLst>
              </p:cNvPr>
              <p:cNvSpPr txBox="1"/>
              <p:nvPr/>
            </p:nvSpPr>
            <p:spPr>
              <a:xfrm>
                <a:off x="7347340" y="4111794"/>
                <a:ext cx="1302409" cy="338554"/>
              </a:xfrm>
              <a:prstGeom prst="rect">
                <a:avLst/>
              </a:prstGeom>
              <a:noFill/>
            </p:spPr>
            <p:txBody>
              <a:bodyPr wrap="square">
                <a:spAutoFit/>
              </a:bodyPr>
              <a:lstStyle/>
              <a:p>
                <a:pPr algn="ctr"/>
                <a:r>
                  <a:rPr lang="en-US" sz="800" b="0" i="0">
                    <a:solidFill>
                      <a:srgbClr val="333333"/>
                    </a:solidFill>
                    <a:effectLst/>
                    <a:latin typeface="Open Sans" pitchFamily="2" charset="0"/>
                    <a:ea typeface="Open Sans" pitchFamily="2" charset="0"/>
                    <a:cs typeface="Open Sans" pitchFamily="2" charset="0"/>
                  </a:rPr>
                  <a:t>Interactive Meetings &amp; Workshops</a:t>
                </a:r>
              </a:p>
            </p:txBody>
          </p:sp>
        </p:grpSp>
        <p:grpSp>
          <p:nvGrpSpPr>
            <p:cNvPr id="55" name="Group 54">
              <a:extLst>
                <a:ext uri="{FF2B5EF4-FFF2-40B4-BE49-F238E27FC236}">
                  <a16:creationId xmlns:a16="http://schemas.microsoft.com/office/drawing/2014/main" id="{04C757D8-364F-75EA-4E83-9761B6569B68}"/>
                </a:ext>
              </a:extLst>
            </p:cNvPr>
            <p:cNvGrpSpPr/>
            <p:nvPr/>
          </p:nvGrpSpPr>
          <p:grpSpPr>
            <a:xfrm>
              <a:off x="10305250" y="3720205"/>
              <a:ext cx="1483200" cy="799200"/>
              <a:chOff x="10345401" y="3610518"/>
              <a:chExt cx="1483200" cy="799200"/>
            </a:xfrm>
          </p:grpSpPr>
          <p:sp>
            <p:nvSpPr>
              <p:cNvPr id="27" name="Rectangle: Rounded Corners 26">
                <a:extLst>
                  <a:ext uri="{FF2B5EF4-FFF2-40B4-BE49-F238E27FC236}">
                    <a16:creationId xmlns:a16="http://schemas.microsoft.com/office/drawing/2014/main" id="{C245D04A-A55A-EDAD-5887-ABE985D24CEC}"/>
                  </a:ext>
                </a:extLst>
              </p:cNvPr>
              <p:cNvSpPr/>
              <p:nvPr/>
            </p:nvSpPr>
            <p:spPr>
              <a:xfrm>
                <a:off x="10345401" y="3610518"/>
                <a:ext cx="1483200" cy="799200"/>
              </a:xfrm>
              <a:prstGeom prst="round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9" name="Graphic 38" descr="Idea with solid fill">
                <a:extLst>
                  <a:ext uri="{FF2B5EF4-FFF2-40B4-BE49-F238E27FC236}">
                    <a16:creationId xmlns:a16="http://schemas.microsoft.com/office/drawing/2014/main" id="{6E4CC639-0916-9ABE-7F06-DD65CB5F642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11235" y="3689890"/>
                <a:ext cx="351533" cy="351533"/>
              </a:xfrm>
              <a:prstGeom prst="rect">
                <a:avLst/>
              </a:prstGeom>
            </p:spPr>
          </p:pic>
          <p:sp>
            <p:nvSpPr>
              <p:cNvPr id="43" name="TextBox 42">
                <a:extLst>
                  <a:ext uri="{FF2B5EF4-FFF2-40B4-BE49-F238E27FC236}">
                    <a16:creationId xmlns:a16="http://schemas.microsoft.com/office/drawing/2014/main" id="{AE903D67-7AEF-17BA-4ED9-76E8BD954EA0}"/>
                  </a:ext>
                </a:extLst>
              </p:cNvPr>
              <p:cNvSpPr txBox="1"/>
              <p:nvPr/>
            </p:nvSpPr>
            <p:spPr>
              <a:xfrm>
                <a:off x="10348567" y="4054644"/>
                <a:ext cx="1476868" cy="338554"/>
              </a:xfrm>
              <a:prstGeom prst="rect">
                <a:avLst/>
              </a:prstGeom>
              <a:noFill/>
            </p:spPr>
            <p:txBody>
              <a:bodyPr wrap="square">
                <a:spAutoFit/>
              </a:bodyPr>
              <a:lstStyle/>
              <a:p>
                <a:pPr algn="ctr"/>
                <a:r>
                  <a:rPr lang="en-US" sz="800" b="0" i="0">
                    <a:solidFill>
                      <a:srgbClr val="333333"/>
                    </a:solidFill>
                    <a:effectLst/>
                    <a:latin typeface="Open Sans" pitchFamily="2" charset="0"/>
                    <a:ea typeface="Open Sans" pitchFamily="2" charset="0"/>
                    <a:cs typeface="Open Sans" pitchFamily="2" charset="0"/>
                  </a:rPr>
                  <a:t>Achieve Continuous Learning</a:t>
                </a:r>
              </a:p>
            </p:txBody>
          </p:sp>
        </p:grpSp>
        <p:grpSp>
          <p:nvGrpSpPr>
            <p:cNvPr id="54" name="Group 53">
              <a:extLst>
                <a:ext uri="{FF2B5EF4-FFF2-40B4-BE49-F238E27FC236}">
                  <a16:creationId xmlns:a16="http://schemas.microsoft.com/office/drawing/2014/main" id="{856A3D65-DFFA-DB93-CEDB-3714950A3B76}"/>
                </a:ext>
              </a:extLst>
            </p:cNvPr>
            <p:cNvGrpSpPr/>
            <p:nvPr/>
          </p:nvGrpSpPr>
          <p:grpSpPr>
            <a:xfrm>
              <a:off x="8632136" y="3720205"/>
              <a:ext cx="1645818" cy="799200"/>
              <a:chOff x="8657514" y="3766239"/>
              <a:chExt cx="1645818" cy="799200"/>
            </a:xfrm>
          </p:grpSpPr>
          <p:sp>
            <p:nvSpPr>
              <p:cNvPr id="15" name="Rectangle: Rounded Corners 14">
                <a:extLst>
                  <a:ext uri="{FF2B5EF4-FFF2-40B4-BE49-F238E27FC236}">
                    <a16:creationId xmlns:a16="http://schemas.microsoft.com/office/drawing/2014/main" id="{8166D5C1-2452-5B08-F253-DA7FEB3D2AD6}"/>
                  </a:ext>
                </a:extLst>
              </p:cNvPr>
              <p:cNvSpPr/>
              <p:nvPr/>
            </p:nvSpPr>
            <p:spPr>
              <a:xfrm>
                <a:off x="8738823" y="3766239"/>
                <a:ext cx="1483200" cy="799200"/>
              </a:xfrm>
              <a:prstGeom prst="round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7" name="Graphic 36" descr="Boardroom with solid fill">
                <a:extLst>
                  <a:ext uri="{FF2B5EF4-FFF2-40B4-BE49-F238E27FC236}">
                    <a16:creationId xmlns:a16="http://schemas.microsoft.com/office/drawing/2014/main" id="{E7AA924B-5278-DD5C-4D5B-B89062CD644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304657" y="3880390"/>
                <a:ext cx="351533" cy="351533"/>
              </a:xfrm>
              <a:prstGeom prst="rect">
                <a:avLst/>
              </a:prstGeom>
            </p:spPr>
          </p:pic>
          <p:sp>
            <p:nvSpPr>
              <p:cNvPr id="44" name="TextBox 43">
                <a:extLst>
                  <a:ext uri="{FF2B5EF4-FFF2-40B4-BE49-F238E27FC236}">
                    <a16:creationId xmlns:a16="http://schemas.microsoft.com/office/drawing/2014/main" id="{44A6C845-E8EF-D48A-7177-53B28C89E534}"/>
                  </a:ext>
                </a:extLst>
              </p:cNvPr>
              <p:cNvSpPr txBox="1"/>
              <p:nvPr/>
            </p:nvSpPr>
            <p:spPr>
              <a:xfrm>
                <a:off x="8657514" y="4226783"/>
                <a:ext cx="1645818" cy="338554"/>
              </a:xfrm>
              <a:prstGeom prst="rect">
                <a:avLst/>
              </a:prstGeom>
              <a:noFill/>
            </p:spPr>
            <p:txBody>
              <a:bodyPr wrap="square">
                <a:spAutoFit/>
              </a:bodyPr>
              <a:lstStyle/>
              <a:p>
                <a:pPr algn="ctr"/>
                <a:r>
                  <a:rPr lang="en-US" sz="800" b="0" i="0">
                    <a:solidFill>
                      <a:srgbClr val="333333"/>
                    </a:solidFill>
                    <a:effectLst/>
                    <a:latin typeface="Open Sans" pitchFamily="2" charset="0"/>
                    <a:ea typeface="Open Sans" pitchFamily="2" charset="0"/>
                    <a:cs typeface="Open Sans" pitchFamily="2" charset="0"/>
                  </a:rPr>
                  <a:t>Provide Feedback &amp; Suggestions</a:t>
                </a:r>
              </a:p>
            </p:txBody>
          </p:sp>
        </p:grpSp>
        <p:grpSp>
          <p:nvGrpSpPr>
            <p:cNvPr id="57" name="Group 56">
              <a:extLst>
                <a:ext uri="{FF2B5EF4-FFF2-40B4-BE49-F238E27FC236}">
                  <a16:creationId xmlns:a16="http://schemas.microsoft.com/office/drawing/2014/main" id="{D212DB20-842D-2109-B285-7AE04A1FB5EF}"/>
                </a:ext>
              </a:extLst>
            </p:cNvPr>
            <p:cNvGrpSpPr/>
            <p:nvPr/>
          </p:nvGrpSpPr>
          <p:grpSpPr>
            <a:xfrm>
              <a:off x="8703201" y="2764695"/>
              <a:ext cx="1483200" cy="806720"/>
              <a:chOff x="8758908" y="2833965"/>
              <a:chExt cx="1483200" cy="806720"/>
            </a:xfrm>
          </p:grpSpPr>
          <p:sp>
            <p:nvSpPr>
              <p:cNvPr id="11" name="Rectangle: Rounded Corners 10">
                <a:extLst>
                  <a:ext uri="{FF2B5EF4-FFF2-40B4-BE49-F238E27FC236}">
                    <a16:creationId xmlns:a16="http://schemas.microsoft.com/office/drawing/2014/main" id="{60C4EA94-5371-CA74-D928-0B75B567ADB6}"/>
                  </a:ext>
                </a:extLst>
              </p:cNvPr>
              <p:cNvSpPr/>
              <p:nvPr/>
            </p:nvSpPr>
            <p:spPr>
              <a:xfrm>
                <a:off x="8758908" y="2833965"/>
                <a:ext cx="1483200" cy="799200"/>
              </a:xfrm>
              <a:prstGeom prst="round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6" name="Graphic 35" descr="Books on shelf with solid fill">
                <a:extLst>
                  <a:ext uri="{FF2B5EF4-FFF2-40B4-BE49-F238E27FC236}">
                    <a16:creationId xmlns:a16="http://schemas.microsoft.com/office/drawing/2014/main" id="{6B5EB131-31C2-4C9C-506D-122072B9311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324742" y="2901608"/>
                <a:ext cx="351533" cy="351533"/>
              </a:xfrm>
              <a:prstGeom prst="rect">
                <a:avLst/>
              </a:prstGeom>
            </p:spPr>
          </p:pic>
          <p:sp>
            <p:nvSpPr>
              <p:cNvPr id="46" name="TextBox 45">
                <a:extLst>
                  <a:ext uri="{FF2B5EF4-FFF2-40B4-BE49-F238E27FC236}">
                    <a16:creationId xmlns:a16="http://schemas.microsoft.com/office/drawing/2014/main" id="{70EFA71A-9887-4A7B-AC8F-EBEAC9F00A54}"/>
                  </a:ext>
                </a:extLst>
              </p:cNvPr>
              <p:cNvSpPr txBox="1"/>
              <p:nvPr/>
            </p:nvSpPr>
            <p:spPr>
              <a:xfrm>
                <a:off x="8825230" y="3302131"/>
                <a:ext cx="1350556" cy="338554"/>
              </a:xfrm>
              <a:prstGeom prst="rect">
                <a:avLst/>
              </a:prstGeom>
              <a:noFill/>
            </p:spPr>
            <p:txBody>
              <a:bodyPr wrap="square">
                <a:spAutoFit/>
              </a:bodyPr>
              <a:lstStyle/>
              <a:p>
                <a:pPr algn="ctr"/>
                <a:r>
                  <a:rPr lang="en-US" sz="800" b="0" i="0">
                    <a:solidFill>
                      <a:srgbClr val="333333"/>
                    </a:solidFill>
                    <a:effectLst/>
                    <a:latin typeface="Open Sans" pitchFamily="2" charset="0"/>
                    <a:ea typeface="Open Sans" pitchFamily="2" charset="0"/>
                    <a:cs typeface="Open Sans" pitchFamily="2" charset="0"/>
                  </a:rPr>
                  <a:t>Access Resource Libraries</a:t>
                </a:r>
              </a:p>
            </p:txBody>
          </p:sp>
        </p:grpSp>
        <p:grpSp>
          <p:nvGrpSpPr>
            <p:cNvPr id="58" name="Group 57">
              <a:extLst>
                <a:ext uri="{FF2B5EF4-FFF2-40B4-BE49-F238E27FC236}">
                  <a16:creationId xmlns:a16="http://schemas.microsoft.com/office/drawing/2014/main" id="{17BCD374-8B9C-7D49-83B7-CDE253F7D477}"/>
                </a:ext>
              </a:extLst>
            </p:cNvPr>
            <p:cNvGrpSpPr/>
            <p:nvPr/>
          </p:nvGrpSpPr>
          <p:grpSpPr>
            <a:xfrm>
              <a:off x="7099646" y="2762580"/>
              <a:ext cx="1484705" cy="810950"/>
              <a:chOff x="7098392" y="2695426"/>
              <a:chExt cx="1484705" cy="810950"/>
            </a:xfrm>
          </p:grpSpPr>
          <p:sp>
            <p:nvSpPr>
              <p:cNvPr id="7" name="Rectangle: Rounded Corners 6">
                <a:extLst>
                  <a:ext uri="{FF2B5EF4-FFF2-40B4-BE49-F238E27FC236}">
                    <a16:creationId xmlns:a16="http://schemas.microsoft.com/office/drawing/2014/main" id="{E54B8943-8426-CE34-421F-EC217EAFCB87}"/>
                  </a:ext>
                </a:extLst>
              </p:cNvPr>
              <p:cNvSpPr/>
              <p:nvPr/>
            </p:nvSpPr>
            <p:spPr>
              <a:xfrm>
                <a:off x="7099144" y="2695426"/>
                <a:ext cx="1483200" cy="799073"/>
              </a:xfrm>
              <a:prstGeom prst="round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5" name="Graphic 34" descr="Classroom with solid fill">
                <a:extLst>
                  <a:ext uri="{FF2B5EF4-FFF2-40B4-BE49-F238E27FC236}">
                    <a16:creationId xmlns:a16="http://schemas.microsoft.com/office/drawing/2014/main" id="{074908CA-E936-BFD9-260E-4851383FE94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664978" y="2772726"/>
                <a:ext cx="351533" cy="351533"/>
              </a:xfrm>
              <a:prstGeom prst="rect">
                <a:avLst/>
              </a:prstGeom>
            </p:spPr>
          </p:pic>
          <p:sp>
            <p:nvSpPr>
              <p:cNvPr id="47" name="TextBox 46">
                <a:extLst>
                  <a:ext uri="{FF2B5EF4-FFF2-40B4-BE49-F238E27FC236}">
                    <a16:creationId xmlns:a16="http://schemas.microsoft.com/office/drawing/2014/main" id="{22E83AFD-1836-BA52-95B6-440BA940703B}"/>
                  </a:ext>
                </a:extLst>
              </p:cNvPr>
              <p:cNvSpPr txBox="1"/>
              <p:nvPr/>
            </p:nvSpPr>
            <p:spPr>
              <a:xfrm>
                <a:off x="7098392" y="3167822"/>
                <a:ext cx="1484705" cy="338554"/>
              </a:xfrm>
              <a:prstGeom prst="rect">
                <a:avLst/>
              </a:prstGeom>
              <a:noFill/>
            </p:spPr>
            <p:txBody>
              <a:bodyPr wrap="square">
                <a:spAutoFit/>
              </a:bodyPr>
              <a:lstStyle/>
              <a:p>
                <a:pPr algn="ctr"/>
                <a:r>
                  <a:rPr lang="en-US" sz="800" b="0" i="0">
                    <a:solidFill>
                      <a:srgbClr val="333333"/>
                    </a:solidFill>
                    <a:effectLst/>
                    <a:latin typeface="Open Sans" pitchFamily="2" charset="0"/>
                    <a:ea typeface="Open Sans" pitchFamily="2" charset="0"/>
                    <a:cs typeface="Open Sans" pitchFamily="2" charset="0"/>
                  </a:rPr>
                  <a:t>Receive Virtual Coaching &amp; Mentorship</a:t>
                </a:r>
              </a:p>
            </p:txBody>
          </p:sp>
        </p:grpSp>
        <p:grpSp>
          <p:nvGrpSpPr>
            <p:cNvPr id="56" name="Group 55">
              <a:extLst>
                <a:ext uri="{FF2B5EF4-FFF2-40B4-BE49-F238E27FC236}">
                  <a16:creationId xmlns:a16="http://schemas.microsoft.com/office/drawing/2014/main" id="{5240CB2E-296E-CA47-7558-9CC7C3216DB0}"/>
                </a:ext>
              </a:extLst>
            </p:cNvPr>
            <p:cNvGrpSpPr/>
            <p:nvPr/>
          </p:nvGrpSpPr>
          <p:grpSpPr>
            <a:xfrm>
              <a:off x="10305250" y="2768455"/>
              <a:ext cx="1483200" cy="799200"/>
              <a:chOff x="10265099" y="2727603"/>
              <a:chExt cx="1483200" cy="799200"/>
            </a:xfrm>
          </p:grpSpPr>
          <p:sp>
            <p:nvSpPr>
              <p:cNvPr id="26" name="Rectangle: Rounded Corners 25">
                <a:extLst>
                  <a:ext uri="{FF2B5EF4-FFF2-40B4-BE49-F238E27FC236}">
                    <a16:creationId xmlns:a16="http://schemas.microsoft.com/office/drawing/2014/main" id="{B79E102E-014C-7569-92E0-ADF79F38C6F1}"/>
                  </a:ext>
                </a:extLst>
              </p:cNvPr>
              <p:cNvSpPr/>
              <p:nvPr/>
            </p:nvSpPr>
            <p:spPr>
              <a:xfrm>
                <a:off x="10265099" y="2727603"/>
                <a:ext cx="1483200" cy="799200"/>
              </a:xfrm>
              <a:prstGeom prst="round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8" name="Graphic 37" descr="Speedometer Low with solid fill">
                <a:extLst>
                  <a:ext uri="{FF2B5EF4-FFF2-40B4-BE49-F238E27FC236}">
                    <a16:creationId xmlns:a16="http://schemas.microsoft.com/office/drawing/2014/main" id="{9C3AB56F-EA8D-45C1-F95D-12A3FFC5DF6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830933" y="2775524"/>
                <a:ext cx="351533" cy="351533"/>
              </a:xfrm>
              <a:prstGeom prst="rect">
                <a:avLst/>
              </a:prstGeom>
            </p:spPr>
          </p:pic>
          <p:sp>
            <p:nvSpPr>
              <p:cNvPr id="48" name="TextBox 47">
                <a:extLst>
                  <a:ext uri="{FF2B5EF4-FFF2-40B4-BE49-F238E27FC236}">
                    <a16:creationId xmlns:a16="http://schemas.microsoft.com/office/drawing/2014/main" id="{6C313899-8EDF-8172-0026-5D27DEEBB89B}"/>
                  </a:ext>
                </a:extLst>
              </p:cNvPr>
              <p:cNvSpPr txBox="1"/>
              <p:nvPr/>
            </p:nvSpPr>
            <p:spPr>
              <a:xfrm>
                <a:off x="10268265" y="3175332"/>
                <a:ext cx="1476868" cy="338554"/>
              </a:xfrm>
              <a:prstGeom prst="rect">
                <a:avLst/>
              </a:prstGeom>
              <a:noFill/>
            </p:spPr>
            <p:txBody>
              <a:bodyPr wrap="square">
                <a:spAutoFit/>
              </a:bodyPr>
              <a:lstStyle/>
              <a:p>
                <a:pPr algn="ctr"/>
                <a:r>
                  <a:rPr lang="en-US" sz="800" b="0" i="0">
                    <a:solidFill>
                      <a:srgbClr val="333333"/>
                    </a:solidFill>
                    <a:effectLst/>
                    <a:latin typeface="Open Sans" pitchFamily="2" charset="0"/>
                    <a:ea typeface="Open Sans" pitchFamily="2" charset="0"/>
                    <a:cs typeface="Open Sans" pitchFamily="2" charset="0"/>
                  </a:rPr>
                  <a:t>Measure Engagement &amp; Impact</a:t>
                </a:r>
              </a:p>
            </p:txBody>
          </p:sp>
        </p:grpSp>
      </p:grpSp>
      <p:sp>
        <p:nvSpPr>
          <p:cNvPr id="51" name="TextBox 50">
            <a:extLst>
              <a:ext uri="{FF2B5EF4-FFF2-40B4-BE49-F238E27FC236}">
                <a16:creationId xmlns:a16="http://schemas.microsoft.com/office/drawing/2014/main" id="{221507E4-A297-982F-78CF-C5215DD8E72D}"/>
              </a:ext>
            </a:extLst>
          </p:cNvPr>
          <p:cNvSpPr txBox="1"/>
          <p:nvPr/>
        </p:nvSpPr>
        <p:spPr>
          <a:xfrm>
            <a:off x="7813567" y="2645065"/>
            <a:ext cx="1192955" cy="253916"/>
          </a:xfrm>
          <a:prstGeom prst="rect">
            <a:avLst/>
          </a:prstGeom>
          <a:noFill/>
        </p:spPr>
        <p:txBody>
          <a:bodyPr wrap="none" rtlCol="0">
            <a:spAutoFit/>
          </a:bodyPr>
          <a:lstStyle/>
          <a:p>
            <a:r>
              <a:rPr lang="en-US" sz="1050">
                <a:solidFill>
                  <a:schemeClr val="accent1">
                    <a:lumMod val="50000"/>
                  </a:schemeClr>
                </a:solidFill>
                <a:latin typeface="Roboto Bold" panose="02000000000000000000" pitchFamily="2" charset="0"/>
                <a:ea typeface="Roboto Bold" panose="02000000000000000000" pitchFamily="2" charset="0"/>
                <a:cs typeface="Roboto Bold" panose="02000000000000000000" pitchFamily="2" charset="0"/>
              </a:rPr>
              <a:t>USE CASE FLOW</a:t>
            </a:r>
          </a:p>
        </p:txBody>
      </p:sp>
    </p:spTree>
    <p:custDataLst>
      <p:tags r:id="rId1"/>
    </p:custDataLst>
    <p:extLst>
      <p:ext uri="{BB962C8B-B14F-4D97-AF65-F5344CB8AC3E}">
        <p14:creationId xmlns:p14="http://schemas.microsoft.com/office/powerpoint/2010/main" val="333312796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CCDB94EE-667B-8F54-8D2F-752F0242F02F}"/>
              </a:ext>
            </a:extLst>
          </p:cNvPr>
          <p:cNvSpPr/>
          <p:nvPr/>
        </p:nvSpPr>
        <p:spPr>
          <a:xfrm>
            <a:off x="0" y="1"/>
            <a:ext cx="12192000" cy="6858000"/>
          </a:xfrm>
          <a:prstGeom prst="rect">
            <a:avLst/>
          </a:prstGeom>
          <a:gradFill flip="none" rotWithShape="1">
            <a:gsLst>
              <a:gs pos="53000">
                <a:schemeClr val="bg1">
                  <a:lumMod val="85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Rectangle 32">
            <a:extLst>
              <a:ext uri="{FF2B5EF4-FFF2-40B4-BE49-F238E27FC236}">
                <a16:creationId xmlns:a16="http://schemas.microsoft.com/office/drawing/2014/main" id="{D8D8E15F-20EB-35C6-C375-23E7DE941671}"/>
              </a:ext>
            </a:extLst>
          </p:cNvPr>
          <p:cNvSpPr/>
          <p:nvPr/>
        </p:nvSpPr>
        <p:spPr>
          <a:xfrm>
            <a:off x="571500" y="1564933"/>
            <a:ext cx="11391898" cy="4642030"/>
          </a:xfrm>
          <a:prstGeom prst="rect">
            <a:avLst/>
          </a:prstGeom>
          <a:solidFill>
            <a:srgbClr val="F8F8F8">
              <a:alpha val="4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 Placeholder 5">
            <a:extLst>
              <a:ext uri="{FF2B5EF4-FFF2-40B4-BE49-F238E27FC236}">
                <a16:creationId xmlns:a16="http://schemas.microsoft.com/office/drawing/2014/main" id="{BC0DB962-7767-6630-930C-62644D632CB8}"/>
              </a:ext>
            </a:extLst>
          </p:cNvPr>
          <p:cNvSpPr>
            <a:spLocks noGrp="1"/>
          </p:cNvSpPr>
          <p:nvPr>
            <p:ph type="body" sz="quarter" idx="10"/>
          </p:nvPr>
        </p:nvSpPr>
        <p:spPr/>
        <p:txBody>
          <a:bodyPr/>
          <a:lstStyle/>
          <a:p>
            <a:r>
              <a:rPr lang="en-US" sz="2800">
                <a:solidFill>
                  <a:schemeClr val="accent1">
                    <a:lumMod val="50000"/>
                  </a:schemeClr>
                </a:solidFill>
              </a:rPr>
              <a:t>Overview</a:t>
            </a:r>
          </a:p>
        </p:txBody>
      </p:sp>
      <p:pic>
        <p:nvPicPr>
          <p:cNvPr id="28" name="Graphic 27">
            <a:extLst>
              <a:ext uri="{FF2B5EF4-FFF2-40B4-BE49-F238E27FC236}">
                <a16:creationId xmlns:a16="http://schemas.microsoft.com/office/drawing/2014/main" id="{08C96037-5858-A3F4-EE45-F65937BFF3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39500" y="6522879"/>
            <a:ext cx="723898" cy="135094"/>
          </a:xfrm>
          <a:prstGeom prst="rect">
            <a:avLst/>
          </a:prstGeom>
        </p:spPr>
      </p:pic>
      <p:sp>
        <p:nvSpPr>
          <p:cNvPr id="29" name="Slide Number Placeholder 5">
            <a:extLst>
              <a:ext uri="{FF2B5EF4-FFF2-40B4-BE49-F238E27FC236}">
                <a16:creationId xmlns:a16="http://schemas.microsoft.com/office/drawing/2014/main" id="{D047EA6E-359F-69EA-9793-ACE9BCBA6E3A}"/>
              </a:ext>
            </a:extLst>
          </p:cNvPr>
          <p:cNvSpPr txBox="1">
            <a:spLocks/>
          </p:cNvSpPr>
          <p:nvPr/>
        </p:nvSpPr>
        <p:spPr>
          <a:xfrm>
            <a:off x="476250" y="6406991"/>
            <a:ext cx="2286000" cy="365125"/>
          </a:xfrm>
          <a:prstGeom prst="rect">
            <a:avLst/>
          </a:prstGeom>
        </p:spPr>
        <p:txBody>
          <a:bodyPr anchor="ctr"/>
          <a:lstStyle>
            <a:defPPr>
              <a:defRPr lang="en-US"/>
            </a:defPPr>
            <a:lvl1pPr marL="0" algn="r" defTabSz="914400" rtl="0" eaLnBrk="1" latinLnBrk="0" hangingPunct="1">
              <a:defRPr sz="1200" kern="1200">
                <a:solidFill>
                  <a:schemeClr val="bg1"/>
                </a:solidFill>
                <a:latin typeface="+mj-lt"/>
                <a:ea typeface="Tahoma" pitchFamily="34" charset="0"/>
                <a:cs typeface="Tahom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56401666-4A6E-4ACE-A673-0C447E42B71F}" type="slidenum">
              <a:rPr lang="en-US" smtClean="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pPr algn="l"/>
              <a:t>11</a:t>
            </a:fld>
            <a:endParaRPr lang="en-US">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endParaRPr>
          </a:p>
        </p:txBody>
      </p:sp>
      <p:cxnSp>
        <p:nvCxnSpPr>
          <p:cNvPr id="30" name="Straight Connector 29">
            <a:extLst>
              <a:ext uri="{FF2B5EF4-FFF2-40B4-BE49-F238E27FC236}">
                <a16:creationId xmlns:a16="http://schemas.microsoft.com/office/drawing/2014/main" id="{C4A01BCD-0EDD-83DD-6945-80E4C0E7EFA2}"/>
              </a:ext>
            </a:extLst>
          </p:cNvPr>
          <p:cNvCxnSpPr/>
          <p:nvPr/>
        </p:nvCxnSpPr>
        <p:spPr>
          <a:xfrm>
            <a:off x="571500" y="1025753"/>
            <a:ext cx="752475" cy="0"/>
          </a:xfrm>
          <a:prstGeom prst="line">
            <a:avLst/>
          </a:prstGeom>
          <a:ln w="28575">
            <a:solidFill>
              <a:srgbClr val="229ED9"/>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A0349F5-6F4E-452C-CF39-6A240DAE9E22}"/>
              </a:ext>
            </a:extLst>
          </p:cNvPr>
          <p:cNvCxnSpPr>
            <a:cxnSpLocks/>
          </p:cNvCxnSpPr>
          <p:nvPr/>
        </p:nvCxnSpPr>
        <p:spPr>
          <a:xfrm flipH="1">
            <a:off x="571500" y="6201561"/>
            <a:ext cx="11391898" cy="0"/>
          </a:xfrm>
          <a:prstGeom prst="line">
            <a:avLst/>
          </a:prstGeom>
          <a:ln>
            <a:solidFill>
              <a:srgbClr val="483CC0"/>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83396B41-F928-02BA-C5DC-A64ABDE3FD10}"/>
              </a:ext>
            </a:extLst>
          </p:cNvPr>
          <p:cNvGrpSpPr/>
          <p:nvPr/>
        </p:nvGrpSpPr>
        <p:grpSpPr>
          <a:xfrm>
            <a:off x="944183" y="2001557"/>
            <a:ext cx="4834317" cy="3925676"/>
            <a:chOff x="944183" y="1883378"/>
            <a:chExt cx="4834317" cy="3925676"/>
          </a:xfrm>
        </p:grpSpPr>
        <p:grpSp>
          <p:nvGrpSpPr>
            <p:cNvPr id="24" name="Group 23">
              <a:extLst>
                <a:ext uri="{FF2B5EF4-FFF2-40B4-BE49-F238E27FC236}">
                  <a16:creationId xmlns:a16="http://schemas.microsoft.com/office/drawing/2014/main" id="{6820CE3C-28CE-F734-4979-E9E0ED8EF657}"/>
                </a:ext>
              </a:extLst>
            </p:cNvPr>
            <p:cNvGrpSpPr/>
            <p:nvPr/>
          </p:nvGrpSpPr>
          <p:grpSpPr>
            <a:xfrm>
              <a:off x="944183" y="4362504"/>
              <a:ext cx="3482675" cy="1446550"/>
              <a:chOff x="944183" y="4514904"/>
              <a:chExt cx="3482675" cy="1446550"/>
            </a:xfrm>
          </p:grpSpPr>
          <p:sp>
            <p:nvSpPr>
              <p:cNvPr id="12" name="TextBox 11">
                <a:extLst>
                  <a:ext uri="{FF2B5EF4-FFF2-40B4-BE49-F238E27FC236}">
                    <a16:creationId xmlns:a16="http://schemas.microsoft.com/office/drawing/2014/main" id="{3217EAF9-B71C-9670-739C-02BCE8716850}"/>
                  </a:ext>
                </a:extLst>
              </p:cNvPr>
              <p:cNvSpPr txBox="1"/>
              <p:nvPr/>
            </p:nvSpPr>
            <p:spPr>
              <a:xfrm>
                <a:off x="944183" y="4514904"/>
                <a:ext cx="976549" cy="246221"/>
              </a:xfrm>
              <a:prstGeom prst="rect">
                <a:avLst/>
              </a:prstGeom>
              <a:noFill/>
            </p:spPr>
            <p:txBody>
              <a:bodyPr wrap="none" rtlCol="0">
                <a:spAutoFit/>
              </a:bodyPr>
              <a:lstStyle/>
              <a:p>
                <a:r>
                  <a:rPr lang="en-IN" sz="1000" b="1">
                    <a:solidFill>
                      <a:schemeClr val="accent1">
                        <a:lumMod val="50000"/>
                      </a:schemeClr>
                    </a:solidFill>
                    <a:latin typeface="Open Sans" panose="020B0606030504020204" pitchFamily="34" charset="0"/>
                  </a:rPr>
                  <a:t>Traceability:</a:t>
                </a:r>
              </a:p>
            </p:txBody>
          </p:sp>
          <p:sp>
            <p:nvSpPr>
              <p:cNvPr id="13" name="TextBox 12">
                <a:extLst>
                  <a:ext uri="{FF2B5EF4-FFF2-40B4-BE49-F238E27FC236}">
                    <a16:creationId xmlns:a16="http://schemas.microsoft.com/office/drawing/2014/main" id="{7BE23906-F2D1-513D-0478-0355B2E1F746}"/>
                  </a:ext>
                </a:extLst>
              </p:cNvPr>
              <p:cNvSpPr txBox="1"/>
              <p:nvPr/>
            </p:nvSpPr>
            <p:spPr>
              <a:xfrm>
                <a:off x="944184" y="4761125"/>
                <a:ext cx="3482674" cy="1200329"/>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en-US" sz="900">
                    <a:solidFill>
                      <a:srgbClr val="333333"/>
                    </a:solidFill>
                    <a:latin typeface="Open Sans" panose="020B0606030504020204" pitchFamily="34" charset="0"/>
                  </a:rPr>
                  <a:t>The Leadership and Sales Training in the Metaverse for KPMG propels leaders and sales teams into a new realm of success, where immersive experiences and skill development create a competitive edge. By leveraging the metaverse platform, KPMG fosters a culture of exceptional leadership, effective sales techniques, and client-focused engagement, driving business growth and customer satisfaction.</a:t>
                </a:r>
              </a:p>
            </p:txBody>
          </p:sp>
        </p:grpSp>
        <p:grpSp>
          <p:nvGrpSpPr>
            <p:cNvPr id="22" name="Group 21">
              <a:extLst>
                <a:ext uri="{FF2B5EF4-FFF2-40B4-BE49-F238E27FC236}">
                  <a16:creationId xmlns:a16="http://schemas.microsoft.com/office/drawing/2014/main" id="{A1A5A39E-163C-F6E5-D2AA-443993D040D4}"/>
                </a:ext>
              </a:extLst>
            </p:cNvPr>
            <p:cNvGrpSpPr/>
            <p:nvPr/>
          </p:nvGrpSpPr>
          <p:grpSpPr>
            <a:xfrm>
              <a:off x="944183" y="1883378"/>
              <a:ext cx="3050589" cy="477053"/>
              <a:chOff x="944183" y="1883378"/>
              <a:chExt cx="3050589" cy="477053"/>
            </a:xfrm>
          </p:grpSpPr>
          <p:sp>
            <p:nvSpPr>
              <p:cNvPr id="5" name="TextBox 4">
                <a:extLst>
                  <a:ext uri="{FF2B5EF4-FFF2-40B4-BE49-F238E27FC236}">
                    <a16:creationId xmlns:a16="http://schemas.microsoft.com/office/drawing/2014/main" id="{0489B7BE-E2A9-8AE5-FB9A-6C2615D3DF36}"/>
                  </a:ext>
                </a:extLst>
              </p:cNvPr>
              <p:cNvSpPr txBox="1"/>
              <p:nvPr/>
            </p:nvSpPr>
            <p:spPr>
              <a:xfrm>
                <a:off x="944183" y="1883378"/>
                <a:ext cx="1205779" cy="246221"/>
              </a:xfrm>
              <a:prstGeom prst="rect">
                <a:avLst/>
              </a:prstGeom>
              <a:noFill/>
            </p:spPr>
            <p:txBody>
              <a:bodyPr wrap="none" rtlCol="0">
                <a:spAutoFit/>
              </a:bodyPr>
              <a:lstStyle/>
              <a:p>
                <a:r>
                  <a:rPr lang="en-IN" sz="1000" b="1">
                    <a:solidFill>
                      <a:schemeClr val="accent1">
                        <a:lumMod val="50000"/>
                      </a:schemeClr>
                    </a:solidFill>
                    <a:latin typeface="Open Sans" panose="020B0606030504020204" pitchFamily="34" charset="0"/>
                  </a:rPr>
                  <a:t>Use Case Name:</a:t>
                </a:r>
              </a:p>
            </p:txBody>
          </p:sp>
          <p:sp>
            <p:nvSpPr>
              <p:cNvPr id="10" name="TextBox 9">
                <a:extLst>
                  <a:ext uri="{FF2B5EF4-FFF2-40B4-BE49-F238E27FC236}">
                    <a16:creationId xmlns:a16="http://schemas.microsoft.com/office/drawing/2014/main" id="{9FF0DBD1-7188-875A-3996-AD8E999F7C87}"/>
                  </a:ext>
                </a:extLst>
              </p:cNvPr>
              <p:cNvSpPr txBox="1"/>
              <p:nvPr/>
            </p:nvSpPr>
            <p:spPr>
              <a:xfrm>
                <a:off x="944183" y="2129599"/>
                <a:ext cx="3050589" cy="230832"/>
              </a:xfrm>
              <a:prstGeom prst="rect">
                <a:avLst/>
              </a:prstGeom>
              <a:noFill/>
            </p:spPr>
            <p:txBody>
              <a:bodyPr wrap="square" rtlCol="0">
                <a:spAutoFit/>
              </a:bodyPr>
              <a:lstStyle/>
              <a:p>
                <a:pPr>
                  <a:spcAft>
                    <a:spcPts val="600"/>
                  </a:spcAft>
                </a:pPr>
                <a:r>
                  <a:rPr lang="en-US" sz="900">
                    <a:solidFill>
                      <a:srgbClr val="333333"/>
                    </a:solidFill>
                    <a:latin typeface="Open Sans" panose="020B0606030504020204" pitchFamily="34" charset="0"/>
                  </a:rPr>
                  <a:t>Leadership and Sales Training </a:t>
                </a:r>
              </a:p>
            </p:txBody>
          </p:sp>
        </p:grpSp>
        <p:grpSp>
          <p:nvGrpSpPr>
            <p:cNvPr id="21" name="Group 20">
              <a:extLst>
                <a:ext uri="{FF2B5EF4-FFF2-40B4-BE49-F238E27FC236}">
                  <a16:creationId xmlns:a16="http://schemas.microsoft.com/office/drawing/2014/main" id="{5D9DBB98-E6E8-B765-12EA-D409291C169E}"/>
                </a:ext>
              </a:extLst>
            </p:cNvPr>
            <p:cNvGrpSpPr/>
            <p:nvPr/>
          </p:nvGrpSpPr>
          <p:grpSpPr>
            <a:xfrm>
              <a:off x="944183" y="2483878"/>
              <a:ext cx="4834317" cy="692497"/>
              <a:chOff x="944183" y="2441470"/>
              <a:chExt cx="4834317" cy="692497"/>
            </a:xfrm>
          </p:grpSpPr>
          <p:sp>
            <p:nvSpPr>
              <p:cNvPr id="14" name="TextBox 13">
                <a:extLst>
                  <a:ext uri="{FF2B5EF4-FFF2-40B4-BE49-F238E27FC236}">
                    <a16:creationId xmlns:a16="http://schemas.microsoft.com/office/drawing/2014/main" id="{AF5E8AA7-CC0F-C4EC-09CB-4A91D0AE68B5}"/>
                  </a:ext>
                </a:extLst>
              </p:cNvPr>
              <p:cNvSpPr txBox="1"/>
              <p:nvPr/>
            </p:nvSpPr>
            <p:spPr>
              <a:xfrm>
                <a:off x="944183" y="2441470"/>
                <a:ext cx="998991" cy="246221"/>
              </a:xfrm>
              <a:prstGeom prst="rect">
                <a:avLst/>
              </a:prstGeom>
              <a:noFill/>
            </p:spPr>
            <p:txBody>
              <a:bodyPr wrap="none" rtlCol="0">
                <a:spAutoFit/>
              </a:bodyPr>
              <a:lstStyle/>
              <a:p>
                <a:r>
                  <a:rPr lang="en-IN" sz="1000" b="1">
                    <a:solidFill>
                      <a:schemeClr val="accent1">
                        <a:lumMod val="50000"/>
                      </a:schemeClr>
                    </a:solidFill>
                    <a:latin typeface="Open Sans" panose="020B0606030504020204" pitchFamily="34" charset="0"/>
                  </a:rPr>
                  <a:t>Participants:</a:t>
                </a:r>
              </a:p>
            </p:txBody>
          </p:sp>
          <p:sp>
            <p:nvSpPr>
              <p:cNvPr id="16" name="TextBox 15">
                <a:extLst>
                  <a:ext uri="{FF2B5EF4-FFF2-40B4-BE49-F238E27FC236}">
                    <a16:creationId xmlns:a16="http://schemas.microsoft.com/office/drawing/2014/main" id="{3D3AE4FB-BCA5-1263-B669-1201996E24F1}"/>
                  </a:ext>
                </a:extLst>
              </p:cNvPr>
              <p:cNvSpPr txBox="1"/>
              <p:nvPr/>
            </p:nvSpPr>
            <p:spPr>
              <a:xfrm>
                <a:off x="944183" y="2687691"/>
                <a:ext cx="4834317" cy="446276"/>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en-US" sz="900">
                    <a:solidFill>
                      <a:srgbClr val="333333"/>
                    </a:solidFill>
                    <a:latin typeface="Open Sans" panose="020B0606030504020204" pitchFamily="34" charset="0"/>
                  </a:rPr>
                  <a:t>KPMG Leaders</a:t>
                </a:r>
              </a:p>
              <a:p>
                <a:pPr marL="171450" indent="-171450">
                  <a:spcAft>
                    <a:spcPts val="600"/>
                  </a:spcAft>
                  <a:buFont typeface="Arial" panose="020B0604020202020204" pitchFamily="34" charset="0"/>
                  <a:buChar char="•"/>
                </a:pPr>
                <a:r>
                  <a:rPr lang="en-US" sz="900">
                    <a:solidFill>
                      <a:srgbClr val="333333"/>
                    </a:solidFill>
                    <a:latin typeface="Open Sans" panose="020B0606030504020204" pitchFamily="34" charset="0"/>
                  </a:rPr>
                  <a:t>Sales Team</a:t>
                </a:r>
              </a:p>
            </p:txBody>
          </p:sp>
        </p:grpSp>
        <p:grpSp>
          <p:nvGrpSpPr>
            <p:cNvPr id="23" name="Group 22">
              <a:extLst>
                <a:ext uri="{FF2B5EF4-FFF2-40B4-BE49-F238E27FC236}">
                  <a16:creationId xmlns:a16="http://schemas.microsoft.com/office/drawing/2014/main" id="{94BD0800-CEA7-7551-C9A2-7FCE4D68A1BF}"/>
                </a:ext>
              </a:extLst>
            </p:cNvPr>
            <p:cNvGrpSpPr/>
            <p:nvPr/>
          </p:nvGrpSpPr>
          <p:grpSpPr>
            <a:xfrm>
              <a:off x="944183" y="3270794"/>
              <a:ext cx="2785989" cy="969496"/>
              <a:chOff x="944183" y="3245563"/>
              <a:chExt cx="2785989" cy="969496"/>
            </a:xfrm>
          </p:grpSpPr>
          <p:sp>
            <p:nvSpPr>
              <p:cNvPr id="17" name="TextBox 16">
                <a:extLst>
                  <a:ext uri="{FF2B5EF4-FFF2-40B4-BE49-F238E27FC236}">
                    <a16:creationId xmlns:a16="http://schemas.microsoft.com/office/drawing/2014/main" id="{546C08DA-14C4-9D5A-6840-13EA511C40CF}"/>
                  </a:ext>
                </a:extLst>
              </p:cNvPr>
              <p:cNvSpPr txBox="1"/>
              <p:nvPr/>
            </p:nvSpPr>
            <p:spPr>
              <a:xfrm>
                <a:off x="944183" y="3245563"/>
                <a:ext cx="1167307" cy="246221"/>
              </a:xfrm>
              <a:prstGeom prst="rect">
                <a:avLst/>
              </a:prstGeom>
              <a:noFill/>
            </p:spPr>
            <p:txBody>
              <a:bodyPr wrap="none" rtlCol="0">
                <a:spAutoFit/>
              </a:bodyPr>
              <a:lstStyle/>
              <a:p>
                <a:r>
                  <a:rPr lang="en-IN" sz="1000" b="1">
                    <a:solidFill>
                      <a:schemeClr val="accent1">
                        <a:lumMod val="50000"/>
                      </a:schemeClr>
                    </a:solidFill>
                    <a:latin typeface="Open Sans" panose="020B0606030504020204" pitchFamily="34" charset="0"/>
                  </a:rPr>
                  <a:t>Pre-Conditions:</a:t>
                </a:r>
              </a:p>
            </p:txBody>
          </p:sp>
          <p:sp>
            <p:nvSpPr>
              <p:cNvPr id="18" name="TextBox 17">
                <a:extLst>
                  <a:ext uri="{FF2B5EF4-FFF2-40B4-BE49-F238E27FC236}">
                    <a16:creationId xmlns:a16="http://schemas.microsoft.com/office/drawing/2014/main" id="{9568A459-94AD-66A8-FA03-82333B866A88}"/>
                  </a:ext>
                </a:extLst>
              </p:cNvPr>
              <p:cNvSpPr txBox="1"/>
              <p:nvPr/>
            </p:nvSpPr>
            <p:spPr>
              <a:xfrm>
                <a:off x="944184" y="3491784"/>
                <a:ext cx="2785988" cy="723275"/>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en-US" sz="900">
                    <a:solidFill>
                      <a:srgbClr val="333333"/>
                    </a:solidFill>
                    <a:latin typeface="Open Sans" panose="020B0606030504020204" pitchFamily="34" charset="0"/>
                  </a:rPr>
                  <a:t>KPMG has integrated the metaverse platform into its onboarding process.</a:t>
                </a:r>
              </a:p>
              <a:p>
                <a:pPr marL="171450" indent="-171450">
                  <a:spcAft>
                    <a:spcPts val="600"/>
                  </a:spcAft>
                  <a:buFont typeface="Arial" panose="020B0604020202020204" pitchFamily="34" charset="0"/>
                  <a:buChar char="•"/>
                </a:pPr>
                <a:r>
                  <a:rPr lang="en-US" sz="900">
                    <a:solidFill>
                      <a:srgbClr val="333333"/>
                    </a:solidFill>
                    <a:latin typeface="Open Sans" panose="020B0606030504020204" pitchFamily="34" charset="0"/>
                  </a:rPr>
                  <a:t>New employees have access to the necessary virtual reality equipment.</a:t>
                </a:r>
              </a:p>
            </p:txBody>
          </p:sp>
        </p:grpSp>
      </p:grpSp>
      <p:grpSp>
        <p:nvGrpSpPr>
          <p:cNvPr id="59" name="Group 58">
            <a:extLst>
              <a:ext uri="{FF2B5EF4-FFF2-40B4-BE49-F238E27FC236}">
                <a16:creationId xmlns:a16="http://schemas.microsoft.com/office/drawing/2014/main" id="{68F9A0F4-37F7-9FBD-00F7-EA0964A02D5B}"/>
              </a:ext>
            </a:extLst>
          </p:cNvPr>
          <p:cNvGrpSpPr/>
          <p:nvPr/>
        </p:nvGrpSpPr>
        <p:grpSpPr>
          <a:xfrm>
            <a:off x="5263865" y="3174224"/>
            <a:ext cx="1484704" cy="800458"/>
            <a:chOff x="5428080" y="2698878"/>
            <a:chExt cx="1484704" cy="800458"/>
          </a:xfrm>
        </p:grpSpPr>
        <p:sp>
          <p:nvSpPr>
            <p:cNvPr id="2" name="Rectangle: Rounded Corners 1">
              <a:extLst>
                <a:ext uri="{FF2B5EF4-FFF2-40B4-BE49-F238E27FC236}">
                  <a16:creationId xmlns:a16="http://schemas.microsoft.com/office/drawing/2014/main" id="{AF0FBD6C-9B1E-0160-7F77-6107C0321354}"/>
                </a:ext>
              </a:extLst>
            </p:cNvPr>
            <p:cNvSpPr/>
            <p:nvPr/>
          </p:nvSpPr>
          <p:spPr>
            <a:xfrm>
              <a:off x="5428080" y="2698878"/>
              <a:ext cx="1484704" cy="800458"/>
            </a:xfrm>
            <a:prstGeom prst="round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b="0" i="0">
                <a:solidFill>
                  <a:srgbClr val="374151"/>
                </a:solidFill>
                <a:effectLst/>
                <a:latin typeface="Söhne"/>
              </a:endParaRPr>
            </a:p>
          </p:txBody>
        </p:sp>
        <p:sp>
          <p:nvSpPr>
            <p:cNvPr id="40" name="TextBox 39">
              <a:extLst>
                <a:ext uri="{FF2B5EF4-FFF2-40B4-BE49-F238E27FC236}">
                  <a16:creationId xmlns:a16="http://schemas.microsoft.com/office/drawing/2014/main" id="{9DE00BA2-2BAE-BB52-A995-FCD0E62FA2C7}"/>
                </a:ext>
              </a:extLst>
            </p:cNvPr>
            <p:cNvSpPr txBox="1"/>
            <p:nvPr/>
          </p:nvSpPr>
          <p:spPr>
            <a:xfrm>
              <a:off x="5463816" y="3158621"/>
              <a:ext cx="1413233" cy="338554"/>
            </a:xfrm>
            <a:prstGeom prst="rect">
              <a:avLst/>
            </a:prstGeom>
            <a:noFill/>
          </p:spPr>
          <p:txBody>
            <a:bodyPr wrap="square">
              <a:spAutoFit/>
            </a:bodyPr>
            <a:lstStyle/>
            <a:p>
              <a:pPr algn="ctr"/>
              <a:r>
                <a:rPr lang="en-US" sz="800" b="0" i="0">
                  <a:solidFill>
                    <a:srgbClr val="333333"/>
                  </a:solidFill>
                  <a:effectLst/>
                  <a:latin typeface="Open Sans" pitchFamily="2" charset="0"/>
                  <a:ea typeface="Open Sans" pitchFamily="2" charset="0"/>
                  <a:cs typeface="Open Sans" pitchFamily="2" charset="0"/>
                </a:rPr>
                <a:t>Leadership Training in the Metaverse</a:t>
              </a:r>
            </a:p>
          </p:txBody>
        </p:sp>
      </p:grpSp>
      <p:grpSp>
        <p:nvGrpSpPr>
          <p:cNvPr id="52" name="Group 51">
            <a:extLst>
              <a:ext uri="{FF2B5EF4-FFF2-40B4-BE49-F238E27FC236}">
                <a16:creationId xmlns:a16="http://schemas.microsoft.com/office/drawing/2014/main" id="{5F85A32B-8658-9786-11D7-DAB83F6721A5}"/>
              </a:ext>
            </a:extLst>
          </p:cNvPr>
          <p:cNvGrpSpPr/>
          <p:nvPr/>
        </p:nvGrpSpPr>
        <p:grpSpPr>
          <a:xfrm>
            <a:off x="5264617" y="4126603"/>
            <a:ext cx="1483200" cy="799200"/>
            <a:chOff x="5565609" y="3829892"/>
            <a:chExt cx="1483200" cy="799200"/>
          </a:xfrm>
        </p:grpSpPr>
        <p:sp>
          <p:nvSpPr>
            <p:cNvPr id="4" name="Rectangle: Rounded Corners 3">
              <a:extLst>
                <a:ext uri="{FF2B5EF4-FFF2-40B4-BE49-F238E27FC236}">
                  <a16:creationId xmlns:a16="http://schemas.microsoft.com/office/drawing/2014/main" id="{B48F1155-E5AB-B7E8-DE61-074059236DCA}"/>
                </a:ext>
              </a:extLst>
            </p:cNvPr>
            <p:cNvSpPr/>
            <p:nvPr/>
          </p:nvSpPr>
          <p:spPr>
            <a:xfrm>
              <a:off x="5565609" y="3829892"/>
              <a:ext cx="1483200" cy="799200"/>
            </a:xfrm>
            <a:prstGeom prst="round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TextBox 40">
              <a:extLst>
                <a:ext uri="{FF2B5EF4-FFF2-40B4-BE49-F238E27FC236}">
                  <a16:creationId xmlns:a16="http://schemas.microsoft.com/office/drawing/2014/main" id="{8AEBA230-C788-9125-A783-D0637DD7E31A}"/>
                </a:ext>
              </a:extLst>
            </p:cNvPr>
            <p:cNvSpPr txBox="1"/>
            <p:nvPr/>
          </p:nvSpPr>
          <p:spPr>
            <a:xfrm>
              <a:off x="5657900" y="4251526"/>
              <a:ext cx="1298619" cy="338554"/>
            </a:xfrm>
            <a:prstGeom prst="rect">
              <a:avLst/>
            </a:prstGeom>
            <a:noFill/>
          </p:spPr>
          <p:txBody>
            <a:bodyPr wrap="square">
              <a:spAutoFit/>
            </a:bodyPr>
            <a:lstStyle/>
            <a:p>
              <a:pPr algn="ctr"/>
              <a:r>
                <a:rPr lang="en-US" sz="800" b="0" i="0">
                  <a:solidFill>
                    <a:srgbClr val="333333"/>
                  </a:solidFill>
                  <a:effectLst/>
                  <a:latin typeface="Open Sans" pitchFamily="2" charset="0"/>
                  <a:ea typeface="Open Sans" pitchFamily="2" charset="0"/>
                  <a:cs typeface="Open Sans" pitchFamily="2" charset="0"/>
                </a:rPr>
                <a:t>Sales Techniques and Strategies</a:t>
              </a:r>
            </a:p>
          </p:txBody>
        </p:sp>
      </p:grpSp>
      <p:grpSp>
        <p:nvGrpSpPr>
          <p:cNvPr id="53" name="Group 52">
            <a:extLst>
              <a:ext uri="{FF2B5EF4-FFF2-40B4-BE49-F238E27FC236}">
                <a16:creationId xmlns:a16="http://schemas.microsoft.com/office/drawing/2014/main" id="{FD459A4E-D887-0D32-CC97-FBD4248F9F01}"/>
              </a:ext>
            </a:extLst>
          </p:cNvPr>
          <p:cNvGrpSpPr/>
          <p:nvPr/>
        </p:nvGrpSpPr>
        <p:grpSpPr>
          <a:xfrm>
            <a:off x="6876713" y="4126603"/>
            <a:ext cx="1483200" cy="799200"/>
            <a:chOff x="7256944" y="3680690"/>
            <a:chExt cx="1483200" cy="799200"/>
          </a:xfrm>
        </p:grpSpPr>
        <p:sp>
          <p:nvSpPr>
            <p:cNvPr id="8" name="Rectangle: Rounded Corners 7">
              <a:extLst>
                <a:ext uri="{FF2B5EF4-FFF2-40B4-BE49-F238E27FC236}">
                  <a16:creationId xmlns:a16="http://schemas.microsoft.com/office/drawing/2014/main" id="{A21CF8D3-0877-F724-7293-05CE9B5B65BD}"/>
                </a:ext>
              </a:extLst>
            </p:cNvPr>
            <p:cNvSpPr/>
            <p:nvPr/>
          </p:nvSpPr>
          <p:spPr>
            <a:xfrm>
              <a:off x="7256944" y="3680690"/>
              <a:ext cx="1483200" cy="799200"/>
            </a:xfrm>
            <a:prstGeom prst="round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TextBox 41">
              <a:extLst>
                <a:ext uri="{FF2B5EF4-FFF2-40B4-BE49-F238E27FC236}">
                  <a16:creationId xmlns:a16="http://schemas.microsoft.com/office/drawing/2014/main" id="{90DDFC07-8482-6F02-6616-9A71FFE2C1D2}"/>
                </a:ext>
              </a:extLst>
            </p:cNvPr>
            <p:cNvSpPr txBox="1"/>
            <p:nvPr/>
          </p:nvSpPr>
          <p:spPr>
            <a:xfrm>
              <a:off x="7347340" y="4111794"/>
              <a:ext cx="1302409" cy="338554"/>
            </a:xfrm>
            <a:prstGeom prst="rect">
              <a:avLst/>
            </a:prstGeom>
            <a:noFill/>
          </p:spPr>
          <p:txBody>
            <a:bodyPr wrap="square">
              <a:spAutoFit/>
            </a:bodyPr>
            <a:lstStyle/>
            <a:p>
              <a:pPr algn="ctr"/>
              <a:r>
                <a:rPr lang="en-US" sz="800" b="0" i="0">
                  <a:solidFill>
                    <a:srgbClr val="333333"/>
                  </a:solidFill>
                  <a:effectLst/>
                  <a:latin typeface="Open Sans" pitchFamily="2" charset="0"/>
                  <a:ea typeface="Open Sans" pitchFamily="2" charset="0"/>
                  <a:cs typeface="Open Sans" pitchFamily="2" charset="0"/>
                </a:rPr>
                <a:t>Communication and Emotional Intelligence</a:t>
              </a:r>
            </a:p>
          </p:txBody>
        </p:sp>
      </p:grpSp>
      <p:grpSp>
        <p:nvGrpSpPr>
          <p:cNvPr id="55" name="Group 54">
            <a:extLst>
              <a:ext uri="{FF2B5EF4-FFF2-40B4-BE49-F238E27FC236}">
                <a16:creationId xmlns:a16="http://schemas.microsoft.com/office/drawing/2014/main" id="{04C757D8-364F-75EA-4E83-9761B6569B68}"/>
              </a:ext>
            </a:extLst>
          </p:cNvPr>
          <p:cNvGrpSpPr/>
          <p:nvPr/>
        </p:nvGrpSpPr>
        <p:grpSpPr>
          <a:xfrm>
            <a:off x="10073023" y="4126603"/>
            <a:ext cx="1483200" cy="799200"/>
            <a:chOff x="10345401" y="3610518"/>
            <a:chExt cx="1483200" cy="799200"/>
          </a:xfrm>
        </p:grpSpPr>
        <p:sp>
          <p:nvSpPr>
            <p:cNvPr id="27" name="Rectangle: Rounded Corners 26">
              <a:extLst>
                <a:ext uri="{FF2B5EF4-FFF2-40B4-BE49-F238E27FC236}">
                  <a16:creationId xmlns:a16="http://schemas.microsoft.com/office/drawing/2014/main" id="{C245D04A-A55A-EDAD-5887-ABE985D24CEC}"/>
                </a:ext>
              </a:extLst>
            </p:cNvPr>
            <p:cNvSpPr/>
            <p:nvPr/>
          </p:nvSpPr>
          <p:spPr>
            <a:xfrm>
              <a:off x="10345401" y="3610518"/>
              <a:ext cx="1483200" cy="799200"/>
            </a:xfrm>
            <a:prstGeom prst="round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9" name="Graphic 38" descr="Idea with solid fill">
              <a:extLst>
                <a:ext uri="{FF2B5EF4-FFF2-40B4-BE49-F238E27FC236}">
                  <a16:creationId xmlns:a16="http://schemas.microsoft.com/office/drawing/2014/main" id="{6E4CC639-0916-9ABE-7F06-DD65CB5F642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11235" y="3689890"/>
              <a:ext cx="351533" cy="351533"/>
            </a:xfrm>
            <a:prstGeom prst="rect">
              <a:avLst/>
            </a:prstGeom>
          </p:spPr>
        </p:pic>
        <p:sp>
          <p:nvSpPr>
            <p:cNvPr id="43" name="TextBox 42">
              <a:extLst>
                <a:ext uri="{FF2B5EF4-FFF2-40B4-BE49-F238E27FC236}">
                  <a16:creationId xmlns:a16="http://schemas.microsoft.com/office/drawing/2014/main" id="{AE903D67-7AEF-17BA-4ED9-76E8BD954EA0}"/>
                </a:ext>
              </a:extLst>
            </p:cNvPr>
            <p:cNvSpPr txBox="1"/>
            <p:nvPr/>
          </p:nvSpPr>
          <p:spPr>
            <a:xfrm>
              <a:off x="10348567" y="4054644"/>
              <a:ext cx="1476868" cy="338554"/>
            </a:xfrm>
            <a:prstGeom prst="rect">
              <a:avLst/>
            </a:prstGeom>
            <a:noFill/>
          </p:spPr>
          <p:txBody>
            <a:bodyPr wrap="square">
              <a:spAutoFit/>
            </a:bodyPr>
            <a:lstStyle/>
            <a:p>
              <a:pPr algn="ctr"/>
              <a:r>
                <a:rPr lang="en-US" sz="800" b="0" i="0">
                  <a:solidFill>
                    <a:srgbClr val="333333"/>
                  </a:solidFill>
                  <a:effectLst/>
                  <a:latin typeface="Open Sans" pitchFamily="2" charset="0"/>
                  <a:ea typeface="Open Sans" pitchFamily="2" charset="0"/>
                  <a:cs typeface="Open Sans" pitchFamily="2" charset="0"/>
                </a:rPr>
                <a:t>Measuring Training </a:t>
              </a:r>
            </a:p>
            <a:p>
              <a:pPr algn="ctr"/>
              <a:r>
                <a:rPr lang="en-US" sz="800" b="0" i="0">
                  <a:solidFill>
                    <a:srgbClr val="333333"/>
                  </a:solidFill>
                  <a:effectLst/>
                  <a:latin typeface="Open Sans" pitchFamily="2" charset="0"/>
                  <a:ea typeface="Open Sans" pitchFamily="2" charset="0"/>
                  <a:cs typeface="Open Sans" pitchFamily="2" charset="0"/>
                </a:rPr>
                <a:t>Impact</a:t>
              </a:r>
            </a:p>
          </p:txBody>
        </p:sp>
      </p:grpSp>
      <p:grpSp>
        <p:nvGrpSpPr>
          <p:cNvPr id="54" name="Group 53">
            <a:extLst>
              <a:ext uri="{FF2B5EF4-FFF2-40B4-BE49-F238E27FC236}">
                <a16:creationId xmlns:a16="http://schemas.microsoft.com/office/drawing/2014/main" id="{856A3D65-DFFA-DB93-CEDB-3714950A3B76}"/>
              </a:ext>
            </a:extLst>
          </p:cNvPr>
          <p:cNvGrpSpPr/>
          <p:nvPr/>
        </p:nvGrpSpPr>
        <p:grpSpPr>
          <a:xfrm>
            <a:off x="8399909" y="4126603"/>
            <a:ext cx="1645818" cy="799200"/>
            <a:chOff x="8657514" y="3766239"/>
            <a:chExt cx="1645818" cy="799200"/>
          </a:xfrm>
        </p:grpSpPr>
        <p:sp>
          <p:nvSpPr>
            <p:cNvPr id="15" name="Rectangle: Rounded Corners 14">
              <a:extLst>
                <a:ext uri="{FF2B5EF4-FFF2-40B4-BE49-F238E27FC236}">
                  <a16:creationId xmlns:a16="http://schemas.microsoft.com/office/drawing/2014/main" id="{8166D5C1-2452-5B08-F253-DA7FEB3D2AD6}"/>
                </a:ext>
              </a:extLst>
            </p:cNvPr>
            <p:cNvSpPr/>
            <p:nvPr/>
          </p:nvSpPr>
          <p:spPr>
            <a:xfrm>
              <a:off x="8738823" y="3766239"/>
              <a:ext cx="1483200" cy="799200"/>
            </a:xfrm>
            <a:prstGeom prst="round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7" name="Graphic 36" descr="Boardroom with solid fill">
              <a:extLst>
                <a:ext uri="{FF2B5EF4-FFF2-40B4-BE49-F238E27FC236}">
                  <a16:creationId xmlns:a16="http://schemas.microsoft.com/office/drawing/2014/main" id="{E7AA924B-5278-DD5C-4D5B-B89062CD644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04657" y="3880390"/>
              <a:ext cx="351533" cy="351533"/>
            </a:xfrm>
            <a:prstGeom prst="rect">
              <a:avLst/>
            </a:prstGeom>
          </p:spPr>
        </p:pic>
        <p:sp>
          <p:nvSpPr>
            <p:cNvPr id="44" name="TextBox 43">
              <a:extLst>
                <a:ext uri="{FF2B5EF4-FFF2-40B4-BE49-F238E27FC236}">
                  <a16:creationId xmlns:a16="http://schemas.microsoft.com/office/drawing/2014/main" id="{44A6C845-E8EF-D48A-7177-53B28C89E534}"/>
                </a:ext>
              </a:extLst>
            </p:cNvPr>
            <p:cNvSpPr txBox="1"/>
            <p:nvPr/>
          </p:nvSpPr>
          <p:spPr>
            <a:xfrm>
              <a:off x="8657514" y="4226783"/>
              <a:ext cx="1645818" cy="338554"/>
            </a:xfrm>
            <a:prstGeom prst="rect">
              <a:avLst/>
            </a:prstGeom>
            <a:noFill/>
          </p:spPr>
          <p:txBody>
            <a:bodyPr wrap="square">
              <a:spAutoFit/>
            </a:bodyPr>
            <a:lstStyle/>
            <a:p>
              <a:pPr algn="ctr"/>
              <a:r>
                <a:rPr lang="en-US" sz="800" b="0" i="0">
                  <a:solidFill>
                    <a:srgbClr val="333333"/>
                  </a:solidFill>
                  <a:effectLst/>
                  <a:latin typeface="Open Sans" pitchFamily="2" charset="0"/>
                  <a:ea typeface="Open Sans" pitchFamily="2" charset="0"/>
                  <a:cs typeface="Open Sans" pitchFamily="2" charset="0"/>
                </a:rPr>
                <a:t>Continuous Learning and Development</a:t>
              </a:r>
            </a:p>
          </p:txBody>
        </p:sp>
      </p:grpSp>
      <p:grpSp>
        <p:nvGrpSpPr>
          <p:cNvPr id="57" name="Group 56">
            <a:extLst>
              <a:ext uri="{FF2B5EF4-FFF2-40B4-BE49-F238E27FC236}">
                <a16:creationId xmlns:a16="http://schemas.microsoft.com/office/drawing/2014/main" id="{D212DB20-842D-2109-B285-7AE04A1FB5EF}"/>
              </a:ext>
            </a:extLst>
          </p:cNvPr>
          <p:cNvGrpSpPr/>
          <p:nvPr/>
        </p:nvGrpSpPr>
        <p:grpSpPr>
          <a:xfrm>
            <a:off x="8470974" y="3171093"/>
            <a:ext cx="1483200" cy="806720"/>
            <a:chOff x="8758908" y="2833965"/>
            <a:chExt cx="1483200" cy="806720"/>
          </a:xfrm>
        </p:grpSpPr>
        <p:sp>
          <p:nvSpPr>
            <p:cNvPr id="11" name="Rectangle: Rounded Corners 10">
              <a:extLst>
                <a:ext uri="{FF2B5EF4-FFF2-40B4-BE49-F238E27FC236}">
                  <a16:creationId xmlns:a16="http://schemas.microsoft.com/office/drawing/2014/main" id="{60C4EA94-5371-CA74-D928-0B75B567ADB6}"/>
                </a:ext>
              </a:extLst>
            </p:cNvPr>
            <p:cNvSpPr/>
            <p:nvPr/>
          </p:nvSpPr>
          <p:spPr>
            <a:xfrm>
              <a:off x="8758908" y="2833965"/>
              <a:ext cx="1483200" cy="799200"/>
            </a:xfrm>
            <a:prstGeom prst="round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6" name="Graphic 35" descr="Books on shelf with solid fill">
              <a:extLst>
                <a:ext uri="{FF2B5EF4-FFF2-40B4-BE49-F238E27FC236}">
                  <a16:creationId xmlns:a16="http://schemas.microsoft.com/office/drawing/2014/main" id="{6B5EB131-31C2-4C9C-506D-122072B9311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324742" y="2901608"/>
              <a:ext cx="351533" cy="351533"/>
            </a:xfrm>
            <a:prstGeom prst="rect">
              <a:avLst/>
            </a:prstGeom>
          </p:spPr>
        </p:pic>
        <p:sp>
          <p:nvSpPr>
            <p:cNvPr id="46" name="TextBox 45">
              <a:extLst>
                <a:ext uri="{FF2B5EF4-FFF2-40B4-BE49-F238E27FC236}">
                  <a16:creationId xmlns:a16="http://schemas.microsoft.com/office/drawing/2014/main" id="{70EFA71A-9887-4A7B-AC8F-EBEAC9F00A54}"/>
                </a:ext>
              </a:extLst>
            </p:cNvPr>
            <p:cNvSpPr txBox="1"/>
            <p:nvPr/>
          </p:nvSpPr>
          <p:spPr>
            <a:xfrm>
              <a:off x="8825230" y="3302131"/>
              <a:ext cx="1350556" cy="338554"/>
            </a:xfrm>
            <a:prstGeom prst="rect">
              <a:avLst/>
            </a:prstGeom>
            <a:noFill/>
          </p:spPr>
          <p:txBody>
            <a:bodyPr wrap="square">
              <a:spAutoFit/>
            </a:bodyPr>
            <a:lstStyle/>
            <a:p>
              <a:pPr algn="ctr"/>
              <a:r>
                <a:rPr lang="en-US" sz="800" b="0" i="0">
                  <a:solidFill>
                    <a:srgbClr val="333333"/>
                  </a:solidFill>
                  <a:effectLst/>
                  <a:latin typeface="Open Sans" pitchFamily="2" charset="0"/>
                  <a:ea typeface="Open Sans" pitchFamily="2" charset="0"/>
                  <a:cs typeface="Open Sans" pitchFamily="2" charset="0"/>
                </a:rPr>
                <a:t>Creating a Positive Sales Culture</a:t>
              </a:r>
            </a:p>
          </p:txBody>
        </p:sp>
      </p:grpSp>
      <p:grpSp>
        <p:nvGrpSpPr>
          <p:cNvPr id="58" name="Group 57">
            <a:extLst>
              <a:ext uri="{FF2B5EF4-FFF2-40B4-BE49-F238E27FC236}">
                <a16:creationId xmlns:a16="http://schemas.microsoft.com/office/drawing/2014/main" id="{17BCD374-8B9C-7D49-83B7-CDE253F7D477}"/>
              </a:ext>
            </a:extLst>
          </p:cNvPr>
          <p:cNvGrpSpPr/>
          <p:nvPr/>
        </p:nvGrpSpPr>
        <p:grpSpPr>
          <a:xfrm>
            <a:off x="6867419" y="3168978"/>
            <a:ext cx="1484705" cy="810950"/>
            <a:chOff x="7098392" y="2695426"/>
            <a:chExt cx="1484705" cy="810950"/>
          </a:xfrm>
        </p:grpSpPr>
        <p:sp>
          <p:nvSpPr>
            <p:cNvPr id="7" name="Rectangle: Rounded Corners 6">
              <a:extLst>
                <a:ext uri="{FF2B5EF4-FFF2-40B4-BE49-F238E27FC236}">
                  <a16:creationId xmlns:a16="http://schemas.microsoft.com/office/drawing/2014/main" id="{E54B8943-8426-CE34-421F-EC217EAFCB87}"/>
                </a:ext>
              </a:extLst>
            </p:cNvPr>
            <p:cNvSpPr/>
            <p:nvPr/>
          </p:nvSpPr>
          <p:spPr>
            <a:xfrm>
              <a:off x="7099144" y="2695426"/>
              <a:ext cx="1483200" cy="799073"/>
            </a:xfrm>
            <a:prstGeom prst="round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5" name="Graphic 34">
              <a:extLst>
                <a:ext uri="{FF2B5EF4-FFF2-40B4-BE49-F238E27FC236}">
                  <a16:creationId xmlns:a16="http://schemas.microsoft.com/office/drawing/2014/main" id="{074908CA-E936-BFD9-260E-4851383FE94E}"/>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7664978" y="2791368"/>
              <a:ext cx="351533" cy="314249"/>
            </a:xfrm>
            <a:prstGeom prst="rect">
              <a:avLst/>
            </a:prstGeom>
          </p:spPr>
        </p:pic>
        <p:sp>
          <p:nvSpPr>
            <p:cNvPr id="47" name="TextBox 46">
              <a:extLst>
                <a:ext uri="{FF2B5EF4-FFF2-40B4-BE49-F238E27FC236}">
                  <a16:creationId xmlns:a16="http://schemas.microsoft.com/office/drawing/2014/main" id="{22E83AFD-1836-BA52-95B6-440BA940703B}"/>
                </a:ext>
              </a:extLst>
            </p:cNvPr>
            <p:cNvSpPr txBox="1"/>
            <p:nvPr/>
          </p:nvSpPr>
          <p:spPr>
            <a:xfrm>
              <a:off x="7098392" y="3167822"/>
              <a:ext cx="1484705" cy="338554"/>
            </a:xfrm>
            <a:prstGeom prst="rect">
              <a:avLst/>
            </a:prstGeom>
            <a:noFill/>
          </p:spPr>
          <p:txBody>
            <a:bodyPr wrap="square">
              <a:spAutoFit/>
            </a:bodyPr>
            <a:lstStyle/>
            <a:p>
              <a:pPr algn="ctr"/>
              <a:r>
                <a:rPr lang="en-US" sz="800" b="0" i="0">
                  <a:solidFill>
                    <a:srgbClr val="333333"/>
                  </a:solidFill>
                  <a:effectLst/>
                  <a:latin typeface="Open Sans" pitchFamily="2" charset="0"/>
                  <a:ea typeface="Open Sans" pitchFamily="2" charset="0"/>
                  <a:cs typeface="Open Sans" pitchFamily="2" charset="0"/>
                </a:rPr>
                <a:t>Empowering Sales Leadership</a:t>
              </a:r>
            </a:p>
          </p:txBody>
        </p:sp>
      </p:grpSp>
      <p:grpSp>
        <p:nvGrpSpPr>
          <p:cNvPr id="56" name="Group 55">
            <a:extLst>
              <a:ext uri="{FF2B5EF4-FFF2-40B4-BE49-F238E27FC236}">
                <a16:creationId xmlns:a16="http://schemas.microsoft.com/office/drawing/2014/main" id="{5240CB2E-296E-CA47-7558-9CC7C3216DB0}"/>
              </a:ext>
            </a:extLst>
          </p:cNvPr>
          <p:cNvGrpSpPr/>
          <p:nvPr/>
        </p:nvGrpSpPr>
        <p:grpSpPr>
          <a:xfrm>
            <a:off x="10073023" y="3174853"/>
            <a:ext cx="1483200" cy="799200"/>
            <a:chOff x="10265099" y="2727603"/>
            <a:chExt cx="1483200" cy="799200"/>
          </a:xfrm>
        </p:grpSpPr>
        <p:sp>
          <p:nvSpPr>
            <p:cNvPr id="26" name="Rectangle: Rounded Corners 25">
              <a:extLst>
                <a:ext uri="{FF2B5EF4-FFF2-40B4-BE49-F238E27FC236}">
                  <a16:creationId xmlns:a16="http://schemas.microsoft.com/office/drawing/2014/main" id="{B79E102E-014C-7569-92E0-ADF79F38C6F1}"/>
                </a:ext>
              </a:extLst>
            </p:cNvPr>
            <p:cNvSpPr/>
            <p:nvPr/>
          </p:nvSpPr>
          <p:spPr>
            <a:xfrm>
              <a:off x="10265099" y="2727603"/>
              <a:ext cx="1483200" cy="799200"/>
            </a:xfrm>
            <a:prstGeom prst="round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8" name="Graphic 37" descr="Speedometer Low with solid fill">
              <a:extLst>
                <a:ext uri="{FF2B5EF4-FFF2-40B4-BE49-F238E27FC236}">
                  <a16:creationId xmlns:a16="http://schemas.microsoft.com/office/drawing/2014/main" id="{9C3AB56F-EA8D-45C1-F95D-12A3FFC5DF6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830933" y="2775524"/>
              <a:ext cx="351533" cy="351533"/>
            </a:xfrm>
            <a:prstGeom prst="rect">
              <a:avLst/>
            </a:prstGeom>
          </p:spPr>
        </p:pic>
        <p:sp>
          <p:nvSpPr>
            <p:cNvPr id="48" name="TextBox 47">
              <a:extLst>
                <a:ext uri="{FF2B5EF4-FFF2-40B4-BE49-F238E27FC236}">
                  <a16:creationId xmlns:a16="http://schemas.microsoft.com/office/drawing/2014/main" id="{6C313899-8EDF-8172-0026-5D27DEEBB89B}"/>
                </a:ext>
              </a:extLst>
            </p:cNvPr>
            <p:cNvSpPr txBox="1"/>
            <p:nvPr/>
          </p:nvSpPr>
          <p:spPr>
            <a:xfrm>
              <a:off x="10268265" y="3175332"/>
              <a:ext cx="1476868" cy="338554"/>
            </a:xfrm>
            <a:prstGeom prst="rect">
              <a:avLst/>
            </a:prstGeom>
            <a:noFill/>
          </p:spPr>
          <p:txBody>
            <a:bodyPr wrap="square">
              <a:spAutoFit/>
            </a:bodyPr>
            <a:lstStyle/>
            <a:p>
              <a:pPr algn="ctr"/>
              <a:r>
                <a:rPr lang="en-US" sz="800" b="0" i="0">
                  <a:solidFill>
                    <a:srgbClr val="333333"/>
                  </a:solidFill>
                  <a:effectLst/>
                  <a:latin typeface="Open Sans" pitchFamily="2" charset="0"/>
                  <a:ea typeface="Open Sans" pitchFamily="2" charset="0"/>
                  <a:cs typeface="Open Sans" pitchFamily="2" charset="0"/>
                </a:rPr>
                <a:t>Data-driven</a:t>
              </a:r>
            </a:p>
            <a:p>
              <a:pPr algn="ctr"/>
              <a:r>
                <a:rPr lang="en-US" sz="800" b="0" i="0">
                  <a:solidFill>
                    <a:srgbClr val="333333"/>
                  </a:solidFill>
                  <a:effectLst/>
                  <a:latin typeface="Open Sans" pitchFamily="2" charset="0"/>
                  <a:ea typeface="Open Sans" pitchFamily="2" charset="0"/>
                  <a:cs typeface="Open Sans" pitchFamily="2" charset="0"/>
                </a:rPr>
                <a:t> insights</a:t>
              </a:r>
            </a:p>
          </p:txBody>
        </p:sp>
      </p:grpSp>
      <p:sp>
        <p:nvSpPr>
          <p:cNvPr id="51" name="TextBox 50">
            <a:extLst>
              <a:ext uri="{FF2B5EF4-FFF2-40B4-BE49-F238E27FC236}">
                <a16:creationId xmlns:a16="http://schemas.microsoft.com/office/drawing/2014/main" id="{221507E4-A297-982F-78CF-C5215DD8E72D}"/>
              </a:ext>
            </a:extLst>
          </p:cNvPr>
          <p:cNvSpPr txBox="1"/>
          <p:nvPr/>
        </p:nvSpPr>
        <p:spPr>
          <a:xfrm>
            <a:off x="7813567" y="2645065"/>
            <a:ext cx="1192955" cy="253916"/>
          </a:xfrm>
          <a:prstGeom prst="rect">
            <a:avLst/>
          </a:prstGeom>
          <a:noFill/>
        </p:spPr>
        <p:txBody>
          <a:bodyPr wrap="none" rtlCol="0">
            <a:spAutoFit/>
          </a:bodyPr>
          <a:lstStyle/>
          <a:p>
            <a:r>
              <a:rPr lang="en-US" sz="1050">
                <a:solidFill>
                  <a:schemeClr val="accent1">
                    <a:lumMod val="50000"/>
                  </a:schemeClr>
                </a:solidFill>
                <a:latin typeface="Roboto Bold" panose="02000000000000000000" pitchFamily="2" charset="0"/>
                <a:ea typeface="Roboto Bold" panose="02000000000000000000" pitchFamily="2" charset="0"/>
                <a:cs typeface="Roboto Bold" panose="02000000000000000000" pitchFamily="2" charset="0"/>
              </a:rPr>
              <a:t>USE CASE FLOW</a:t>
            </a:r>
          </a:p>
        </p:txBody>
      </p:sp>
      <p:pic>
        <p:nvPicPr>
          <p:cNvPr id="19" name="Graphic 18" descr="Classroom with solid fill">
            <a:extLst>
              <a:ext uri="{FF2B5EF4-FFF2-40B4-BE49-F238E27FC236}">
                <a16:creationId xmlns:a16="http://schemas.microsoft.com/office/drawing/2014/main" id="{DE3041A2-20DD-FB6E-3260-CE26B5E196C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833570" y="3254814"/>
            <a:ext cx="351533" cy="351533"/>
          </a:xfrm>
          <a:prstGeom prst="rect">
            <a:avLst/>
          </a:prstGeom>
        </p:spPr>
      </p:pic>
      <p:pic>
        <p:nvPicPr>
          <p:cNvPr id="49" name="Graphic 48" descr="Puzzle with solid fill">
            <a:extLst>
              <a:ext uri="{FF2B5EF4-FFF2-40B4-BE49-F238E27FC236}">
                <a16:creationId xmlns:a16="http://schemas.microsoft.com/office/drawing/2014/main" id="{7A0F3729-269A-C00D-6255-6BB5F0D59C8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844217" y="4209196"/>
            <a:ext cx="324000" cy="324000"/>
          </a:xfrm>
          <a:prstGeom prst="rect">
            <a:avLst/>
          </a:prstGeom>
        </p:spPr>
      </p:pic>
      <p:pic>
        <p:nvPicPr>
          <p:cNvPr id="50" name="Graphic 49" descr="Marketing with solid fill">
            <a:extLst>
              <a:ext uri="{FF2B5EF4-FFF2-40B4-BE49-F238E27FC236}">
                <a16:creationId xmlns:a16="http://schemas.microsoft.com/office/drawing/2014/main" id="{99AB982A-9A2C-9D9D-1CA9-4FCDEE6BB64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500445" y="4183741"/>
            <a:ext cx="396000" cy="396000"/>
          </a:xfrm>
          <a:prstGeom prst="rect">
            <a:avLst/>
          </a:prstGeom>
        </p:spPr>
      </p:pic>
    </p:spTree>
    <p:custDataLst>
      <p:tags r:id="rId1"/>
    </p:custDataLst>
    <p:extLst>
      <p:ext uri="{BB962C8B-B14F-4D97-AF65-F5344CB8AC3E}">
        <p14:creationId xmlns:p14="http://schemas.microsoft.com/office/powerpoint/2010/main" val="94902652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AF613F-C473-E3BF-ED2F-10CDB7B2B566}"/>
              </a:ext>
            </a:extLst>
          </p:cNvPr>
          <p:cNvSpPr>
            <a:spLocks noGrp="1"/>
          </p:cNvSpPr>
          <p:nvPr>
            <p:ph type="body" sz="quarter" idx="10"/>
          </p:nvPr>
        </p:nvSpPr>
        <p:spPr/>
        <p:txBody>
          <a:bodyPr/>
          <a:lstStyle/>
          <a:p>
            <a:r>
              <a:rPr lang="en-US"/>
              <a:t>Why Aptara</a:t>
            </a:r>
          </a:p>
        </p:txBody>
      </p:sp>
      <p:cxnSp>
        <p:nvCxnSpPr>
          <p:cNvPr id="6" name="Straight Connector 5">
            <a:extLst>
              <a:ext uri="{FF2B5EF4-FFF2-40B4-BE49-F238E27FC236}">
                <a16:creationId xmlns:a16="http://schemas.microsoft.com/office/drawing/2014/main" id="{6A985451-AFBD-8C54-4D4F-CB1847BC5F2B}"/>
              </a:ext>
            </a:extLst>
          </p:cNvPr>
          <p:cNvCxnSpPr/>
          <p:nvPr/>
        </p:nvCxnSpPr>
        <p:spPr>
          <a:xfrm>
            <a:off x="571500" y="1025753"/>
            <a:ext cx="752475" cy="0"/>
          </a:xfrm>
          <a:prstGeom prst="line">
            <a:avLst/>
          </a:prstGeom>
          <a:ln w="28575">
            <a:solidFill>
              <a:srgbClr val="229ED9"/>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608506C2-7845-5497-B25E-E9D79A39E18C}"/>
              </a:ext>
            </a:extLst>
          </p:cNvPr>
          <p:cNvSpPr/>
          <p:nvPr/>
        </p:nvSpPr>
        <p:spPr>
          <a:xfrm>
            <a:off x="571500" y="1602015"/>
            <a:ext cx="4191000" cy="1962694"/>
          </a:xfrm>
          <a:prstGeom prst="rect">
            <a:avLst/>
          </a:prstGeom>
          <a:solidFill>
            <a:srgbClr val="0A176C">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a:extLst>
              <a:ext uri="{FF2B5EF4-FFF2-40B4-BE49-F238E27FC236}">
                <a16:creationId xmlns:a16="http://schemas.microsoft.com/office/drawing/2014/main" id="{236AC214-96B3-B902-063A-49CAD5CF4BF8}"/>
              </a:ext>
            </a:extLst>
          </p:cNvPr>
          <p:cNvSpPr txBox="1"/>
          <p:nvPr/>
        </p:nvSpPr>
        <p:spPr>
          <a:xfrm>
            <a:off x="806188" y="2144780"/>
            <a:ext cx="3765812" cy="877163"/>
          </a:xfrm>
          <a:prstGeom prst="rect">
            <a:avLst/>
          </a:prstGeom>
          <a:noFill/>
        </p:spPr>
        <p:txBody>
          <a:bodyPr wrap="square">
            <a:spAutoFit/>
          </a:bodyPr>
          <a:lstStyle>
            <a:defPPr>
              <a:defRPr lang="en-US"/>
            </a:defPPr>
            <a:lvl1pPr marL="85725" indent="-85725" fontAlgn="base">
              <a:spcAft>
                <a:spcPts val="600"/>
              </a:spcAft>
              <a:buFont typeface="Arial" panose="020B0604020202020204" pitchFamily="34" charset="0"/>
              <a:buChar char="•"/>
              <a:defRPr sz="900">
                <a:solidFill>
                  <a:srgbClr val="333333"/>
                </a:solidFill>
                <a:latin typeface="Open Sans" panose="020B0606030504020204" pitchFamily="34" charset="0"/>
              </a:defRPr>
            </a:lvl1pPr>
          </a:lstStyle>
          <a:p>
            <a:r>
              <a:rPr lang="en-US">
                <a:solidFill>
                  <a:srgbClr val="FFFFFF"/>
                </a:solidFill>
              </a:rPr>
              <a:t>Continuous R&amp;D</a:t>
            </a:r>
          </a:p>
          <a:p>
            <a:r>
              <a:rPr lang="en-US">
                <a:solidFill>
                  <a:srgbClr val="FFFFFF"/>
                </a:solidFill>
              </a:rPr>
              <a:t>Experience in consulting on the best use cases for the Metaverse</a:t>
            </a:r>
          </a:p>
          <a:p>
            <a:r>
              <a:rPr lang="en-US">
                <a:solidFill>
                  <a:srgbClr val="FFFFFF"/>
                </a:solidFill>
              </a:rPr>
              <a:t>Metaverse design, development, deployment, and maintenance</a:t>
            </a:r>
          </a:p>
          <a:p>
            <a:r>
              <a:rPr lang="en-US">
                <a:solidFill>
                  <a:srgbClr val="FFFFFF"/>
                </a:solidFill>
              </a:rPr>
              <a:t>Skilled resources</a:t>
            </a:r>
          </a:p>
        </p:txBody>
      </p:sp>
    </p:spTree>
    <p:extLst>
      <p:ext uri="{BB962C8B-B14F-4D97-AF65-F5344CB8AC3E}">
        <p14:creationId xmlns:p14="http://schemas.microsoft.com/office/powerpoint/2010/main" val="934744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674C56A-7D5F-0D4C-8445-8AE723F2E67B}"/>
              </a:ext>
            </a:extLst>
          </p:cNvPr>
          <p:cNvSpPr txBox="1"/>
          <p:nvPr/>
        </p:nvSpPr>
        <p:spPr>
          <a:xfrm>
            <a:off x="7150796" y="2715768"/>
            <a:ext cx="2176210" cy="707886"/>
          </a:xfrm>
          <a:prstGeom prst="rect">
            <a:avLst/>
          </a:prstGeom>
          <a:noFill/>
        </p:spPr>
        <p:txBody>
          <a:bodyPr wrap="square" lIns="91440" tIns="45720" rIns="91440" bIns="45720" anchor="t">
            <a:spAutoFit/>
          </a:bodyPr>
          <a:lstStyle>
            <a:defPPr>
              <a:defRPr lang="en-US"/>
            </a:defPPr>
            <a:lvl1pPr>
              <a:defRPr sz="4000">
                <a:solidFill>
                  <a:srgbClr val="0A168E"/>
                </a:solidFill>
                <a:latin typeface="Abadi Extra Light" panose="020B0204020104020204" pitchFamily="34" charset="0"/>
                <a:ea typeface="Roboto Light" panose="02000000000000000000" pitchFamily="2" charset="0"/>
                <a:cs typeface="Roboto Light" panose="02000000000000000000" pitchFamily="2" charset="0"/>
              </a:defRPr>
            </a:lvl1pPr>
          </a:lstStyle>
          <a:p>
            <a:r>
              <a:rPr lang="en-US"/>
              <a:t>Q&amp;A</a:t>
            </a:r>
          </a:p>
        </p:txBody>
      </p:sp>
    </p:spTree>
    <p:extLst>
      <p:ext uri="{BB962C8B-B14F-4D97-AF65-F5344CB8AC3E}">
        <p14:creationId xmlns:p14="http://schemas.microsoft.com/office/powerpoint/2010/main" val="138618185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6C009F5-E81C-51EF-3695-79F64C63035A}"/>
              </a:ext>
            </a:extLst>
          </p:cNvPr>
          <p:cNvSpPr/>
          <p:nvPr/>
        </p:nvSpPr>
        <p:spPr>
          <a:xfrm>
            <a:off x="0" y="-19868"/>
            <a:ext cx="12192000" cy="6877867"/>
          </a:xfrm>
          <a:prstGeom prst="rect">
            <a:avLst/>
          </a:prstGeom>
          <a:solidFill>
            <a:srgbClr val="C9B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descr="A hand holding a flower&#10;&#10;Description automatically generated with low confidence">
            <a:extLst>
              <a:ext uri="{FF2B5EF4-FFF2-40B4-BE49-F238E27FC236}">
                <a16:creationId xmlns:a16="http://schemas.microsoft.com/office/drawing/2014/main" id="{275C6DE1-CB55-892F-BF5A-154B9EC0FBA8}"/>
              </a:ext>
            </a:extLst>
          </p:cNvPr>
          <p:cNvPicPr>
            <a:picLocks noChangeAspect="1"/>
          </p:cNvPicPr>
          <p:nvPr/>
        </p:nvPicPr>
        <p:blipFill rotWithShape="1">
          <a:blip r:embed="rId2">
            <a:extLst>
              <a:ext uri="{28A0092B-C50C-407E-A947-70E740481C1C}">
                <a14:useLocalDpi xmlns:a14="http://schemas.microsoft.com/office/drawing/2010/main" val="0"/>
              </a:ext>
            </a:extLst>
          </a:blip>
          <a:srcRect r="32069" b="4349"/>
          <a:stretch/>
        </p:blipFill>
        <p:spPr>
          <a:xfrm>
            <a:off x="0" y="0"/>
            <a:ext cx="8658223" cy="6858000"/>
          </a:xfrm>
          <a:prstGeom prst="rect">
            <a:avLst/>
          </a:prstGeom>
        </p:spPr>
      </p:pic>
      <p:sp>
        <p:nvSpPr>
          <p:cNvPr id="10" name="TextBox 9">
            <a:extLst>
              <a:ext uri="{FF2B5EF4-FFF2-40B4-BE49-F238E27FC236}">
                <a16:creationId xmlns:a16="http://schemas.microsoft.com/office/drawing/2014/main" id="{5674C56A-7D5F-0D4C-8445-8AE723F2E67B}"/>
              </a:ext>
            </a:extLst>
          </p:cNvPr>
          <p:cNvSpPr txBox="1"/>
          <p:nvPr/>
        </p:nvSpPr>
        <p:spPr>
          <a:xfrm>
            <a:off x="7757774" y="2712112"/>
            <a:ext cx="2995942" cy="707886"/>
          </a:xfrm>
          <a:prstGeom prst="rect">
            <a:avLst/>
          </a:prstGeom>
          <a:noFill/>
        </p:spPr>
        <p:txBody>
          <a:bodyPr wrap="square" lIns="91440" tIns="45720" rIns="91440" bIns="45720" anchor="t">
            <a:spAutoFit/>
          </a:bodyPr>
          <a:lstStyle/>
          <a:p>
            <a:r>
              <a:rPr lang="en-US" sz="4000">
                <a:solidFill>
                  <a:srgbClr val="0A168E"/>
                </a:solidFill>
                <a:latin typeface="Abadi Extra Light" panose="020B0204020104020204" pitchFamily="34" charset="0"/>
                <a:ea typeface="Roboto Light" panose="02000000000000000000" pitchFamily="2" charset="0"/>
                <a:cs typeface="Roboto Light" panose="02000000000000000000" pitchFamily="2" charset="0"/>
              </a:rPr>
              <a:t>Thank You!</a:t>
            </a:r>
          </a:p>
        </p:txBody>
      </p:sp>
    </p:spTree>
    <p:extLst>
      <p:ext uri="{BB962C8B-B14F-4D97-AF65-F5344CB8AC3E}">
        <p14:creationId xmlns:p14="http://schemas.microsoft.com/office/powerpoint/2010/main" val="15962539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lage of different images&#10;&#10;AI-generated content may be incorrect.">
            <a:hlinkClick r:id="rId3"/>
            <a:extLst>
              <a:ext uri="{FF2B5EF4-FFF2-40B4-BE49-F238E27FC236}">
                <a16:creationId xmlns:a16="http://schemas.microsoft.com/office/drawing/2014/main" id="{6FD9180C-4102-CEFE-6D93-AF585BF11D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2968"/>
            <a:ext cx="12192000" cy="5832063"/>
          </a:xfrm>
          <a:prstGeom prst="rect">
            <a:avLst/>
          </a:prstGeom>
        </p:spPr>
      </p:pic>
      <p:sp>
        <p:nvSpPr>
          <p:cNvPr id="4" name="TextBox 3">
            <a:hlinkClick r:id="rId3"/>
            <a:extLst>
              <a:ext uri="{FF2B5EF4-FFF2-40B4-BE49-F238E27FC236}">
                <a16:creationId xmlns:a16="http://schemas.microsoft.com/office/drawing/2014/main" id="{394B2C29-5472-19E4-EE9B-78F144FF98D0}"/>
              </a:ext>
            </a:extLst>
          </p:cNvPr>
          <p:cNvSpPr txBox="1"/>
          <p:nvPr/>
        </p:nvSpPr>
        <p:spPr>
          <a:xfrm>
            <a:off x="5152306" y="3167390"/>
            <a:ext cx="1887388" cy="523220"/>
          </a:xfrm>
          <a:prstGeom prst="rect">
            <a:avLst/>
          </a:prstGeom>
          <a:noFill/>
        </p:spPr>
        <p:txBody>
          <a:bodyPr wrap="square" lIns="91440" tIns="45720" rIns="91440" bIns="45720" anchor="t">
            <a:spAutoFit/>
          </a:bodyPr>
          <a:lstStyle/>
          <a:p>
            <a:pPr algn="ctr"/>
            <a:r>
              <a:rPr lang="en-US" sz="2000" b="1">
                <a:solidFill>
                  <a:schemeClr val="bg1"/>
                </a:solidFill>
                <a:latin typeface="Roboto" panose="02000000000000000000" pitchFamily="2" charset="0"/>
                <a:ea typeface="Roboto" panose="02000000000000000000" pitchFamily="2" charset="0"/>
                <a:cs typeface="Roboto" panose="02000000000000000000" pitchFamily="2" charset="0"/>
              </a:rPr>
              <a:t>Metaverse</a:t>
            </a:r>
            <a:endParaRPr lang="en-US" sz="2500" b="1">
              <a:solidFill>
                <a:schemeClr val="bg1"/>
              </a:solidFill>
              <a:latin typeface="Roboto" panose="02000000000000000000" pitchFamily="2" charset="0"/>
              <a:ea typeface="Roboto" panose="02000000000000000000" pitchFamily="2" charset="0"/>
              <a:cs typeface="Roboto" panose="02000000000000000000" pitchFamily="2" charset="0"/>
            </a:endParaRPr>
          </a:p>
          <a:p>
            <a:pPr algn="ctr"/>
            <a:r>
              <a:rPr lang="en-US" sz="800">
                <a:solidFill>
                  <a:schemeClr val="bg1"/>
                </a:solidFill>
                <a:latin typeface="Roboto" panose="02000000000000000000" pitchFamily="2" charset="0"/>
                <a:ea typeface="Roboto" panose="02000000000000000000" pitchFamily="2" charset="0"/>
                <a:cs typeface="Roboto" panose="02000000000000000000" pitchFamily="2" charset="0"/>
              </a:rPr>
              <a:t>THE FUTURE OF THE INTERNET</a:t>
            </a:r>
          </a:p>
        </p:txBody>
      </p:sp>
    </p:spTree>
    <p:extLst>
      <p:ext uri="{BB962C8B-B14F-4D97-AF65-F5344CB8AC3E}">
        <p14:creationId xmlns:p14="http://schemas.microsoft.com/office/powerpoint/2010/main" val="279496348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9BBD2">
            <a:alpha val="0"/>
          </a:srgb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C836B5F-3DB5-AACD-AEBD-153C2B40A123}"/>
              </a:ext>
            </a:extLst>
          </p:cNvPr>
          <p:cNvSpPr/>
          <p:nvPr/>
        </p:nvSpPr>
        <p:spPr>
          <a:xfrm>
            <a:off x="0" y="-19868"/>
            <a:ext cx="12192000" cy="6877867"/>
          </a:xfrm>
          <a:prstGeom prst="rect">
            <a:avLst/>
          </a:prstGeom>
          <a:solidFill>
            <a:srgbClr val="C9B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9" name="Picture 8" descr="A hand holding a flower&#10;&#10;Description automatically generated with low confidence">
            <a:extLst>
              <a:ext uri="{FF2B5EF4-FFF2-40B4-BE49-F238E27FC236}">
                <a16:creationId xmlns:a16="http://schemas.microsoft.com/office/drawing/2014/main" id="{AFB089BB-9A99-F285-25E3-2D51DD8E4B4E}"/>
              </a:ext>
            </a:extLst>
          </p:cNvPr>
          <p:cNvPicPr>
            <a:picLocks noChangeAspect="1"/>
          </p:cNvPicPr>
          <p:nvPr/>
        </p:nvPicPr>
        <p:blipFill rotWithShape="1">
          <a:blip r:embed="rId4">
            <a:extLst>
              <a:ext uri="{28A0092B-C50C-407E-A947-70E740481C1C}">
                <a14:useLocalDpi xmlns:a14="http://schemas.microsoft.com/office/drawing/2010/main" val="0"/>
              </a:ext>
            </a:extLst>
          </a:blip>
          <a:srcRect r="32069" b="4349"/>
          <a:stretch/>
        </p:blipFill>
        <p:spPr>
          <a:xfrm>
            <a:off x="3533777" y="0"/>
            <a:ext cx="8658223" cy="6858000"/>
          </a:xfrm>
          <a:prstGeom prst="rect">
            <a:avLst/>
          </a:prstGeom>
        </p:spPr>
      </p:pic>
      <p:sp>
        <p:nvSpPr>
          <p:cNvPr id="2" name="Text Placeholder 1">
            <a:extLst>
              <a:ext uri="{FF2B5EF4-FFF2-40B4-BE49-F238E27FC236}">
                <a16:creationId xmlns:a16="http://schemas.microsoft.com/office/drawing/2014/main" id="{C8D38867-3AE8-B316-DA5C-5F976EEB4FEE}"/>
              </a:ext>
            </a:extLst>
          </p:cNvPr>
          <p:cNvSpPr>
            <a:spLocks noGrp="1"/>
          </p:cNvSpPr>
          <p:nvPr>
            <p:ph type="body" sz="quarter" idx="10"/>
          </p:nvPr>
        </p:nvSpPr>
        <p:spPr/>
        <p:txBody>
          <a:bodyPr/>
          <a:lstStyle/>
          <a:p>
            <a:r>
              <a:rPr lang="en-IN">
                <a:latin typeface="Roboto light"/>
                <a:ea typeface="Roboto light"/>
                <a:cs typeface="Roboto light"/>
              </a:rPr>
              <a:t>Virtual Space – Centralized  </a:t>
            </a:r>
            <a:endParaRPr lang="en-IN"/>
          </a:p>
        </p:txBody>
      </p:sp>
      <p:sp>
        <p:nvSpPr>
          <p:cNvPr id="3" name="TextBox 1">
            <a:extLst>
              <a:ext uri="{FF2B5EF4-FFF2-40B4-BE49-F238E27FC236}">
                <a16:creationId xmlns:a16="http://schemas.microsoft.com/office/drawing/2014/main" id="{4AB49E3F-E202-A13B-2976-0FFD5515484B}"/>
              </a:ext>
            </a:extLst>
          </p:cNvPr>
          <p:cNvSpPr txBox="1"/>
          <p:nvPr/>
        </p:nvSpPr>
        <p:spPr>
          <a:xfrm>
            <a:off x="476251" y="1341895"/>
            <a:ext cx="6763535" cy="1215717"/>
          </a:xfrm>
          <a:prstGeom prst="rect">
            <a:avLst/>
          </a:prstGeom>
          <a:noFill/>
        </p:spPr>
        <p:txBody>
          <a:bodyPr wrap="square">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Aft>
                <a:spcPts val="600"/>
              </a:spcAft>
            </a:pPr>
            <a:r>
              <a:rPr lang="en-US" sz="900">
                <a:solidFill>
                  <a:srgbClr val="333333"/>
                </a:solidFill>
                <a:latin typeface="Open Sans" panose="020B0606030504020204" pitchFamily="34" charset="0"/>
              </a:rPr>
              <a:t>Either users can simply log in, perform their activities, and customize their avatar, or their actions can influence and affect the marketplace of the Metaverse they are in. </a:t>
            </a:r>
          </a:p>
          <a:p>
            <a:pPr fontAlgn="base">
              <a:spcAft>
                <a:spcPts val="600"/>
              </a:spcAft>
            </a:pPr>
            <a:r>
              <a:rPr lang="en-US" sz="900">
                <a:solidFill>
                  <a:srgbClr val="333333"/>
                </a:solidFill>
                <a:latin typeface="Open Sans" panose="020B0606030504020204" pitchFamily="34" charset="0"/>
              </a:rPr>
              <a:t>In a centralized Metaverse, users can freely create content or games, but the ownership of these is given to the entity that owns the virtual space. It helps to secure the environment by restricting access to external entities. In the case of a decentralized Metaverse, instead, the content or games that are being set up there remain owned by the users.</a:t>
            </a:r>
          </a:p>
          <a:p>
            <a:pPr fontAlgn="base">
              <a:spcAft>
                <a:spcPts val="600"/>
              </a:spcAft>
            </a:pPr>
            <a:r>
              <a:rPr lang="en-US" sz="900">
                <a:solidFill>
                  <a:srgbClr val="333333"/>
                </a:solidFill>
                <a:latin typeface="Open Sans" panose="020B0606030504020204" pitchFamily="34" charset="0"/>
              </a:rPr>
              <a:t>The decision of allowing users to commercialize products or services within the Metaverse may drive an entity’s decision to make its virtual space either centralized or decentralized.</a:t>
            </a:r>
          </a:p>
        </p:txBody>
      </p:sp>
      <p:pic>
        <p:nvPicPr>
          <p:cNvPr id="11" name="Graphic 10">
            <a:extLst>
              <a:ext uri="{FF2B5EF4-FFF2-40B4-BE49-F238E27FC236}">
                <a16:creationId xmlns:a16="http://schemas.microsoft.com/office/drawing/2014/main" id="{51D8A7D3-B246-49EE-757B-D9CC547FCF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39500" y="6522879"/>
            <a:ext cx="723898" cy="135094"/>
          </a:xfrm>
          <a:prstGeom prst="rect">
            <a:avLst/>
          </a:prstGeom>
        </p:spPr>
      </p:pic>
      <p:cxnSp>
        <p:nvCxnSpPr>
          <p:cNvPr id="13" name="Straight Connector 12">
            <a:extLst>
              <a:ext uri="{FF2B5EF4-FFF2-40B4-BE49-F238E27FC236}">
                <a16:creationId xmlns:a16="http://schemas.microsoft.com/office/drawing/2014/main" id="{20C3A477-E36E-182B-2237-3C1791D81261}"/>
              </a:ext>
            </a:extLst>
          </p:cNvPr>
          <p:cNvCxnSpPr/>
          <p:nvPr/>
        </p:nvCxnSpPr>
        <p:spPr>
          <a:xfrm>
            <a:off x="571500" y="1025753"/>
            <a:ext cx="752475" cy="0"/>
          </a:xfrm>
          <a:prstGeom prst="line">
            <a:avLst/>
          </a:prstGeom>
          <a:ln w="28575">
            <a:solidFill>
              <a:srgbClr val="229ED9"/>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F923BD94-3560-1B9B-9BAC-65B935864117}"/>
              </a:ext>
            </a:extLst>
          </p:cNvPr>
          <p:cNvSpPr txBox="1">
            <a:spLocks/>
          </p:cNvSpPr>
          <p:nvPr/>
        </p:nvSpPr>
        <p:spPr>
          <a:xfrm>
            <a:off x="476250" y="6406991"/>
            <a:ext cx="2286000" cy="365125"/>
          </a:xfrm>
          <a:prstGeom prst="rect">
            <a:avLst/>
          </a:prstGeom>
        </p:spPr>
        <p:txBody>
          <a:bodyPr anchor="ctr"/>
          <a:lstStyle>
            <a:defPPr>
              <a:defRPr lang="en-US"/>
            </a:defPPr>
            <a:lvl1pPr marL="0" algn="r" defTabSz="914400" rtl="0" eaLnBrk="1" latinLnBrk="0" hangingPunct="1">
              <a:defRPr sz="1200" kern="1200">
                <a:solidFill>
                  <a:schemeClr val="bg1"/>
                </a:solidFill>
                <a:latin typeface="+mj-lt"/>
                <a:ea typeface="Tahoma" pitchFamily="34" charset="0"/>
                <a:cs typeface="Tahom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56401666-4A6E-4ACE-A673-0C447E42B71F}" type="slidenum">
              <a:rPr lang="en-US" smtClean="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pPr algn="l"/>
              <a:t>3</a:t>
            </a:fld>
            <a:endParaRPr lang="en-US">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7" name="Rectangle 16">
            <a:extLst>
              <a:ext uri="{FF2B5EF4-FFF2-40B4-BE49-F238E27FC236}">
                <a16:creationId xmlns:a16="http://schemas.microsoft.com/office/drawing/2014/main" id="{95118CE9-EAC8-15E6-2BB1-7EB21E84B86A}"/>
              </a:ext>
            </a:extLst>
          </p:cNvPr>
          <p:cNvSpPr/>
          <p:nvPr/>
        </p:nvSpPr>
        <p:spPr>
          <a:xfrm>
            <a:off x="6891467" y="4845668"/>
            <a:ext cx="4640802" cy="1310910"/>
          </a:xfrm>
          <a:prstGeom prst="rect">
            <a:avLst/>
          </a:prstGeom>
          <a:solidFill>
            <a:srgbClr val="FFFFFF">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TextBox 1">
            <a:extLst>
              <a:ext uri="{FF2B5EF4-FFF2-40B4-BE49-F238E27FC236}">
                <a16:creationId xmlns:a16="http://schemas.microsoft.com/office/drawing/2014/main" id="{164CA088-4D87-DD9B-F08D-A76710CFACD3}"/>
              </a:ext>
            </a:extLst>
          </p:cNvPr>
          <p:cNvSpPr txBox="1"/>
          <p:nvPr/>
        </p:nvSpPr>
        <p:spPr>
          <a:xfrm>
            <a:off x="7035570" y="5162373"/>
            <a:ext cx="4352595" cy="723275"/>
          </a:xfrm>
          <a:prstGeom prst="rect">
            <a:avLst/>
          </a:prstGeom>
          <a:noFill/>
        </p:spPr>
        <p:txBody>
          <a:bodyPr wrap="square">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Aft>
                <a:spcPts val="600"/>
              </a:spcAft>
            </a:pPr>
            <a:r>
              <a:rPr lang="en-US" sz="900">
                <a:solidFill>
                  <a:srgbClr val="333333"/>
                </a:solidFill>
                <a:latin typeface="Open Sans" panose="020B0606030504020204" pitchFamily="34" charset="0"/>
              </a:rPr>
              <a:t>A decentralized system is unnecessary if the virtual space activities do not require the sale of assets or content. </a:t>
            </a:r>
          </a:p>
          <a:p>
            <a:pPr fontAlgn="base">
              <a:spcAft>
                <a:spcPts val="600"/>
              </a:spcAft>
            </a:pPr>
            <a:r>
              <a:rPr lang="en-US" sz="900">
                <a:solidFill>
                  <a:srgbClr val="333333"/>
                </a:solidFill>
                <a:latin typeface="Open Sans" panose="020B0606030504020204" pitchFamily="34" charset="0"/>
              </a:rPr>
              <a:t>In such a case it is preferrable to use a centralized system, where everything is owned and controlled by the Organization.</a:t>
            </a:r>
          </a:p>
        </p:txBody>
      </p:sp>
      <p:grpSp>
        <p:nvGrpSpPr>
          <p:cNvPr id="8" name="Group 7">
            <a:extLst>
              <a:ext uri="{FF2B5EF4-FFF2-40B4-BE49-F238E27FC236}">
                <a16:creationId xmlns:a16="http://schemas.microsoft.com/office/drawing/2014/main" id="{0FA04D8D-B1D0-E1EC-5434-742C7F9BBED0}"/>
              </a:ext>
            </a:extLst>
          </p:cNvPr>
          <p:cNvGrpSpPr/>
          <p:nvPr/>
        </p:nvGrpSpPr>
        <p:grpSpPr>
          <a:xfrm>
            <a:off x="571500" y="2998027"/>
            <a:ext cx="2505076" cy="3158551"/>
            <a:chOff x="3228976" y="2998027"/>
            <a:chExt cx="2505076" cy="3158551"/>
          </a:xfrm>
        </p:grpSpPr>
        <p:sp>
          <p:nvSpPr>
            <p:cNvPr id="7" name="Rectangle 6">
              <a:extLst>
                <a:ext uri="{FF2B5EF4-FFF2-40B4-BE49-F238E27FC236}">
                  <a16:creationId xmlns:a16="http://schemas.microsoft.com/office/drawing/2014/main" id="{859149BF-E489-FAEF-A5D5-65CC50C1A32D}"/>
                </a:ext>
              </a:extLst>
            </p:cNvPr>
            <p:cNvSpPr/>
            <p:nvPr/>
          </p:nvSpPr>
          <p:spPr>
            <a:xfrm>
              <a:off x="3228976" y="2998027"/>
              <a:ext cx="2505076" cy="3158551"/>
            </a:xfrm>
            <a:prstGeom prst="rect">
              <a:avLst/>
            </a:prstGeom>
            <a:solidFill>
              <a:srgbClr val="0D0D0D">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1">
              <a:extLst>
                <a:ext uri="{FF2B5EF4-FFF2-40B4-BE49-F238E27FC236}">
                  <a16:creationId xmlns:a16="http://schemas.microsoft.com/office/drawing/2014/main" id="{1B469506-27B5-4B2D-3F87-2C6072FB7C70}"/>
                </a:ext>
              </a:extLst>
            </p:cNvPr>
            <p:cNvSpPr txBox="1"/>
            <p:nvPr/>
          </p:nvSpPr>
          <p:spPr>
            <a:xfrm>
              <a:off x="3533777" y="3484162"/>
              <a:ext cx="1895473" cy="1431161"/>
            </a:xfrm>
            <a:prstGeom prst="rect">
              <a:avLst/>
            </a:prstGeom>
            <a:noFill/>
          </p:spPr>
          <p:txBody>
            <a:bodyPr wrap="square" lIns="91440" tIns="45720" rIns="91440" bIns="45720" anchor="t">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5725" indent="-85725" fontAlgn="base">
                <a:spcAft>
                  <a:spcPts val="600"/>
                </a:spcAft>
                <a:buFont typeface="Arial" panose="020B0604020202020204" pitchFamily="34" charset="0"/>
                <a:buChar char="•"/>
              </a:pPr>
              <a:r>
                <a:rPr lang="en-US" sz="900">
                  <a:solidFill>
                    <a:srgbClr val="333333"/>
                  </a:solidFill>
                  <a:latin typeface="Open Sans"/>
                  <a:ea typeface="Open Sans"/>
                  <a:cs typeface="Open Sans"/>
                </a:rPr>
                <a:t>Single entity is the owner​ of the Centralized space</a:t>
              </a:r>
              <a:endParaRPr lang="en-US" sz="900">
                <a:solidFill>
                  <a:srgbClr val="333333"/>
                </a:solidFill>
                <a:latin typeface="Open Sans" panose="020B0606030504020204" pitchFamily="34" charset="0"/>
              </a:endParaRPr>
            </a:p>
            <a:p>
              <a:pPr marL="85725" indent="-85725" fontAlgn="base">
                <a:spcAft>
                  <a:spcPts val="600"/>
                </a:spcAft>
                <a:buFont typeface="Arial" panose="020B0604020202020204" pitchFamily="34" charset="0"/>
                <a:buChar char="•"/>
              </a:pPr>
              <a:r>
                <a:rPr lang="en-US" sz="900">
                  <a:solidFill>
                    <a:srgbClr val="333333"/>
                  </a:solidFill>
                  <a:latin typeface="Open Sans"/>
                  <a:ea typeface="Open Sans"/>
                  <a:cs typeface="Open Sans"/>
                </a:rPr>
                <a:t>No virtual transactions like buying or selling of assets or content in the Metaverse</a:t>
              </a:r>
            </a:p>
            <a:p>
              <a:pPr marL="85725" indent="-85725" fontAlgn="base">
                <a:spcAft>
                  <a:spcPts val="600"/>
                </a:spcAft>
                <a:buFont typeface="Arial" panose="020B0604020202020204" pitchFamily="34" charset="0"/>
                <a:buChar char="•"/>
              </a:pPr>
              <a:r>
                <a:rPr lang="en-US" sz="900">
                  <a:solidFill>
                    <a:srgbClr val="333333"/>
                  </a:solidFill>
                  <a:latin typeface="Open Sans"/>
                  <a:ea typeface="Open Sans"/>
                  <a:cs typeface="Open Sans"/>
                </a:rPr>
                <a:t>Recommended for internal organizational requirements</a:t>
              </a:r>
            </a:p>
            <a:p>
              <a:pPr fontAlgn="base">
                <a:spcAft>
                  <a:spcPts val="600"/>
                </a:spcAft>
              </a:pPr>
              <a:endParaRPr lang="en-US" sz="900">
                <a:solidFill>
                  <a:srgbClr val="33333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2816ABCD-BBBA-C305-F5C8-E145DE7C3A4D}"/>
                </a:ext>
              </a:extLst>
            </p:cNvPr>
            <p:cNvSpPr txBox="1"/>
            <p:nvPr/>
          </p:nvSpPr>
          <p:spPr>
            <a:xfrm>
              <a:off x="3533777" y="3208995"/>
              <a:ext cx="890586" cy="230832"/>
            </a:xfrm>
            <a:prstGeom prst="rect">
              <a:avLst/>
            </a:prstGeom>
            <a:noFill/>
          </p:spPr>
          <p:txBody>
            <a:bodyPr wrap="square">
              <a:spAutoFit/>
            </a:bodyPr>
            <a:lstStyle/>
            <a:p>
              <a:r>
                <a:rPr lang="en-IN" sz="900" b="1">
                  <a:solidFill>
                    <a:srgbClr val="333333"/>
                  </a:solidFill>
                  <a:latin typeface="Open Sans"/>
                  <a:ea typeface="Open Sans"/>
                  <a:cs typeface="Open Sans"/>
                </a:rPr>
                <a:t>Centralized </a:t>
              </a:r>
              <a:endParaRPr lang="en-US" sz="900" b="1">
                <a:solidFill>
                  <a:srgbClr val="333333"/>
                </a:solidFill>
                <a:latin typeface="Open Sans"/>
                <a:ea typeface="Open Sans"/>
                <a:cs typeface="Open Sans"/>
              </a:endParaRPr>
            </a:p>
          </p:txBody>
        </p:sp>
      </p:grpSp>
      <p:grpSp>
        <p:nvGrpSpPr>
          <p:cNvPr id="18" name="Group 17">
            <a:extLst>
              <a:ext uri="{FF2B5EF4-FFF2-40B4-BE49-F238E27FC236}">
                <a16:creationId xmlns:a16="http://schemas.microsoft.com/office/drawing/2014/main" id="{294208DB-2DE4-8FF5-AEF3-4017D685A9AE}"/>
              </a:ext>
            </a:extLst>
          </p:cNvPr>
          <p:cNvGrpSpPr/>
          <p:nvPr/>
        </p:nvGrpSpPr>
        <p:grpSpPr>
          <a:xfrm>
            <a:off x="3205905" y="2998028"/>
            <a:ext cx="2505076" cy="3158551"/>
            <a:chOff x="571500" y="2998028"/>
            <a:chExt cx="2505076" cy="3158551"/>
          </a:xfrm>
        </p:grpSpPr>
        <p:sp>
          <p:nvSpPr>
            <p:cNvPr id="6" name="Rectangle 5">
              <a:extLst>
                <a:ext uri="{FF2B5EF4-FFF2-40B4-BE49-F238E27FC236}">
                  <a16:creationId xmlns:a16="http://schemas.microsoft.com/office/drawing/2014/main" id="{D1C65869-C72B-CB6D-CDC9-79F1068B3FF4}"/>
                </a:ext>
              </a:extLst>
            </p:cNvPr>
            <p:cNvSpPr/>
            <p:nvPr/>
          </p:nvSpPr>
          <p:spPr>
            <a:xfrm>
              <a:off x="571500" y="2998028"/>
              <a:ext cx="2505076" cy="3158551"/>
            </a:xfrm>
            <a:prstGeom prst="rect">
              <a:avLst/>
            </a:prstGeom>
            <a:solidFill>
              <a:srgbClr val="0D0D0D">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extBox 1">
              <a:extLst>
                <a:ext uri="{FF2B5EF4-FFF2-40B4-BE49-F238E27FC236}">
                  <a16:creationId xmlns:a16="http://schemas.microsoft.com/office/drawing/2014/main" id="{74978E07-EEB1-D6C3-D597-E5ADE51CAF33}"/>
                </a:ext>
              </a:extLst>
            </p:cNvPr>
            <p:cNvSpPr txBox="1"/>
            <p:nvPr/>
          </p:nvSpPr>
          <p:spPr>
            <a:xfrm>
              <a:off x="923927" y="3484162"/>
              <a:ext cx="2019298" cy="1569660"/>
            </a:xfrm>
            <a:prstGeom prst="rect">
              <a:avLst/>
            </a:prstGeom>
            <a:noFill/>
          </p:spPr>
          <p:txBody>
            <a:bodyPr wrap="square" lIns="91440" tIns="45720" rIns="91440" bIns="45720" anchor="t">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5725" indent="-85725" fontAlgn="base">
                <a:spcAft>
                  <a:spcPts val="600"/>
                </a:spcAft>
                <a:buFont typeface="Arial" panose="020B0604020202020204" pitchFamily="34" charset="0"/>
                <a:buChar char="•"/>
              </a:pPr>
              <a:r>
                <a:rPr lang="en-IN" sz="900">
                  <a:solidFill>
                    <a:srgbClr val="333333"/>
                  </a:solidFill>
                  <a:latin typeface="Open Sans"/>
                  <a:ea typeface="Open Sans"/>
                  <a:cs typeface="Open Sans"/>
                </a:rPr>
                <a:t>Decentralized space has multiple owners</a:t>
              </a:r>
              <a:r>
                <a:rPr lang="en-US" sz="900">
                  <a:solidFill>
                    <a:srgbClr val="333333"/>
                  </a:solidFill>
                  <a:latin typeface="Open Sans"/>
                  <a:ea typeface="Open Sans"/>
                  <a:cs typeface="Open Sans"/>
                </a:rPr>
                <a:t>​</a:t>
              </a:r>
            </a:p>
            <a:p>
              <a:pPr marL="85725" indent="-85725" fontAlgn="base">
                <a:spcAft>
                  <a:spcPts val="600"/>
                </a:spcAft>
                <a:buFont typeface="Arial" panose="020B0604020202020204" pitchFamily="34" charset="0"/>
                <a:buChar char="•"/>
              </a:pPr>
              <a:r>
                <a:rPr lang="en-IN" sz="900">
                  <a:solidFill>
                    <a:srgbClr val="333333"/>
                  </a:solidFill>
                  <a:latin typeface="Open Sans"/>
                  <a:ea typeface="Open Sans"/>
                  <a:cs typeface="Open Sans"/>
                </a:rPr>
                <a:t>It's required for commercial transactions like buying and selling of NFTs and uses cryptocurrencies</a:t>
              </a:r>
              <a:r>
                <a:rPr lang="en-US" sz="900">
                  <a:solidFill>
                    <a:srgbClr val="333333"/>
                  </a:solidFill>
                  <a:latin typeface="Open Sans"/>
                  <a:ea typeface="Open Sans"/>
                  <a:cs typeface="Open Sans"/>
                </a:rPr>
                <a:t>​</a:t>
              </a:r>
            </a:p>
            <a:p>
              <a:pPr marL="85725" indent="-85725" fontAlgn="base">
                <a:spcAft>
                  <a:spcPts val="600"/>
                </a:spcAft>
                <a:buFont typeface="Arial" panose="020B0604020202020204" pitchFamily="34" charset="0"/>
                <a:buChar char="•"/>
              </a:pPr>
              <a:r>
                <a:rPr lang="en-IN" sz="900">
                  <a:solidFill>
                    <a:srgbClr val="333333"/>
                  </a:solidFill>
                  <a:latin typeface="Open Sans"/>
                  <a:ea typeface="Open Sans"/>
                  <a:cs typeface="Open Sans"/>
                </a:rPr>
                <a:t>It stores all transactions, user data</a:t>
              </a:r>
              <a:r>
                <a:rPr lang="en-US" sz="900">
                  <a:solidFill>
                    <a:srgbClr val="333333"/>
                  </a:solidFill>
                  <a:latin typeface="Open Sans"/>
                  <a:ea typeface="Open Sans"/>
                  <a:cs typeface="Open Sans"/>
                </a:rPr>
                <a:t>​</a:t>
              </a:r>
            </a:p>
            <a:p>
              <a:pPr marL="85725" indent="-85725" fontAlgn="base">
                <a:spcAft>
                  <a:spcPts val="600"/>
                </a:spcAft>
                <a:buFont typeface="Arial" panose="020B0604020202020204" pitchFamily="34" charset="0"/>
                <a:buChar char="•"/>
              </a:pPr>
              <a:r>
                <a:rPr lang="en-IN" sz="900">
                  <a:solidFill>
                    <a:srgbClr val="333333"/>
                  </a:solidFill>
                  <a:latin typeface="Open Sans"/>
                  <a:ea typeface="Open Sans"/>
                  <a:cs typeface="Open Sans"/>
                </a:rPr>
                <a:t>Widely used for games</a:t>
              </a:r>
              <a:r>
                <a:rPr lang="en-US" sz="900">
                  <a:solidFill>
                    <a:srgbClr val="333333"/>
                  </a:solidFill>
                  <a:latin typeface="Open Sans"/>
                  <a:ea typeface="Open Sans"/>
                  <a:cs typeface="Open Sans"/>
                </a:rPr>
                <a:t>​</a:t>
              </a:r>
            </a:p>
          </p:txBody>
        </p:sp>
        <p:sp>
          <p:nvSpPr>
            <p:cNvPr id="14" name="TextBox 13">
              <a:extLst>
                <a:ext uri="{FF2B5EF4-FFF2-40B4-BE49-F238E27FC236}">
                  <a16:creationId xmlns:a16="http://schemas.microsoft.com/office/drawing/2014/main" id="{9463D1A3-965F-7F2E-0FB3-20E4506F858F}"/>
                </a:ext>
              </a:extLst>
            </p:cNvPr>
            <p:cNvSpPr txBox="1"/>
            <p:nvPr/>
          </p:nvSpPr>
          <p:spPr>
            <a:xfrm>
              <a:off x="923927" y="3236270"/>
              <a:ext cx="1040604" cy="230832"/>
            </a:xfrm>
            <a:prstGeom prst="rect">
              <a:avLst/>
            </a:prstGeom>
            <a:noFill/>
          </p:spPr>
          <p:txBody>
            <a:bodyPr wrap="square">
              <a:spAutoFit/>
            </a:bodyPr>
            <a:lstStyle/>
            <a:p>
              <a:r>
                <a:rPr lang="en-IN" sz="900" b="1">
                  <a:solidFill>
                    <a:srgbClr val="333333"/>
                  </a:solidFill>
                  <a:latin typeface="Open Sans"/>
                  <a:ea typeface="Open Sans"/>
                  <a:cs typeface="Open Sans"/>
                </a:rPr>
                <a:t>Decentralized </a:t>
              </a:r>
              <a:endParaRPr lang="en-US" sz="900" b="1">
                <a:solidFill>
                  <a:srgbClr val="333333"/>
                </a:solidFill>
                <a:latin typeface="Open Sans"/>
                <a:ea typeface="Open Sans"/>
                <a:cs typeface="Open Sans"/>
              </a:endParaRPr>
            </a:p>
          </p:txBody>
        </p:sp>
      </p:grpSp>
    </p:spTree>
    <p:custDataLst>
      <p:tags r:id="rId1"/>
    </p:custDataLst>
    <p:extLst>
      <p:ext uri="{BB962C8B-B14F-4D97-AF65-F5344CB8AC3E}">
        <p14:creationId xmlns:p14="http://schemas.microsoft.com/office/powerpoint/2010/main" val="54414627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334244-5015-AEA2-9C89-92F9BE4CE7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928317"/>
            <a:ext cx="12192000" cy="5585826"/>
          </a:xfrm>
          <a:prstGeom prst="rect">
            <a:avLst/>
          </a:prstGeom>
        </p:spPr>
      </p:pic>
      <p:sp>
        <p:nvSpPr>
          <p:cNvPr id="2" name="Text Placeholder 1">
            <a:extLst>
              <a:ext uri="{FF2B5EF4-FFF2-40B4-BE49-F238E27FC236}">
                <a16:creationId xmlns:a16="http://schemas.microsoft.com/office/drawing/2014/main" id="{5FC5166A-D3A3-3983-DE85-928ECE40F623}"/>
              </a:ext>
            </a:extLst>
          </p:cNvPr>
          <p:cNvSpPr>
            <a:spLocks noGrp="1"/>
          </p:cNvSpPr>
          <p:nvPr>
            <p:ph type="body" sz="quarter" idx="10"/>
          </p:nvPr>
        </p:nvSpPr>
        <p:spPr/>
        <p:txBody>
          <a:bodyPr/>
          <a:lstStyle/>
          <a:p>
            <a:r>
              <a:rPr lang="en-IN"/>
              <a:t>Equipment for Users</a:t>
            </a:r>
          </a:p>
        </p:txBody>
      </p:sp>
      <p:grpSp>
        <p:nvGrpSpPr>
          <p:cNvPr id="10" name="Group 9">
            <a:extLst>
              <a:ext uri="{FF2B5EF4-FFF2-40B4-BE49-F238E27FC236}">
                <a16:creationId xmlns:a16="http://schemas.microsoft.com/office/drawing/2014/main" id="{0580AD5D-A49A-DE56-619D-CD66BA585044}"/>
              </a:ext>
            </a:extLst>
          </p:cNvPr>
          <p:cNvGrpSpPr/>
          <p:nvPr/>
        </p:nvGrpSpPr>
        <p:grpSpPr>
          <a:xfrm>
            <a:off x="1816894" y="3058039"/>
            <a:ext cx="4191000" cy="2460396"/>
            <a:chOff x="1604963" y="2262433"/>
            <a:chExt cx="4191000" cy="2460396"/>
          </a:xfrm>
        </p:grpSpPr>
        <p:sp>
          <p:nvSpPr>
            <p:cNvPr id="5" name="Rectangle 4">
              <a:extLst>
                <a:ext uri="{FF2B5EF4-FFF2-40B4-BE49-F238E27FC236}">
                  <a16:creationId xmlns:a16="http://schemas.microsoft.com/office/drawing/2014/main" id="{C62D78B3-A8B8-7089-5D87-4C9CE92C27A3}"/>
                </a:ext>
              </a:extLst>
            </p:cNvPr>
            <p:cNvSpPr/>
            <p:nvPr/>
          </p:nvSpPr>
          <p:spPr>
            <a:xfrm>
              <a:off x="1604963" y="2262433"/>
              <a:ext cx="4191000" cy="2460396"/>
            </a:xfrm>
            <a:prstGeom prst="rect">
              <a:avLst/>
            </a:prstGeom>
            <a:solidFill>
              <a:srgbClr val="0A176C">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extBox 1">
              <a:extLst>
                <a:ext uri="{FF2B5EF4-FFF2-40B4-BE49-F238E27FC236}">
                  <a16:creationId xmlns:a16="http://schemas.microsoft.com/office/drawing/2014/main" id="{E53C5112-FFAE-8B44-2D87-973BAE792450}"/>
                </a:ext>
              </a:extLst>
            </p:cNvPr>
            <p:cNvSpPr txBox="1"/>
            <p:nvPr/>
          </p:nvSpPr>
          <p:spPr>
            <a:xfrm>
              <a:off x="2386013" y="3012196"/>
              <a:ext cx="2628900" cy="1231106"/>
            </a:xfrm>
            <a:prstGeom prst="rect">
              <a:avLst/>
            </a:prstGeom>
            <a:noFill/>
          </p:spPr>
          <p:txBody>
            <a:bodyPr wrap="square">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5725" indent="-85725" fontAlgn="base">
                <a:spcAft>
                  <a:spcPts val="600"/>
                </a:spcAft>
                <a:buFont typeface="Arial" panose="020B0604020202020204" pitchFamily="34" charset="0"/>
                <a:buChar char="•"/>
              </a:pPr>
              <a:r>
                <a:rPr lang="en-US" sz="900">
                  <a:solidFill>
                    <a:schemeClr val="bg1"/>
                  </a:solidFill>
                  <a:latin typeface="Open Sans" panose="020B0606030504020204" pitchFamily="34" charset="0"/>
                </a:rPr>
                <a:t>Headsets are equipped with sensors</a:t>
              </a:r>
            </a:p>
            <a:p>
              <a:pPr marL="85725" indent="-85725" fontAlgn="base">
                <a:spcAft>
                  <a:spcPts val="600"/>
                </a:spcAft>
                <a:buFont typeface="Arial" panose="020B0604020202020204" pitchFamily="34" charset="0"/>
                <a:buChar char="•"/>
              </a:pPr>
              <a:r>
                <a:rPr lang="en-US" sz="900">
                  <a:solidFill>
                    <a:schemeClr val="bg1"/>
                  </a:solidFill>
                  <a:latin typeface="Open Sans" panose="020B0606030504020204" pitchFamily="34" charset="0"/>
                </a:rPr>
                <a:t>User can feel handling objects​</a:t>
              </a:r>
            </a:p>
            <a:p>
              <a:pPr marL="85725" indent="-85725" fontAlgn="base">
                <a:spcAft>
                  <a:spcPts val="600"/>
                </a:spcAft>
                <a:buFont typeface="Arial" panose="020B0604020202020204" pitchFamily="34" charset="0"/>
                <a:buChar char="•"/>
              </a:pPr>
              <a:r>
                <a:rPr lang="en-US" sz="900">
                  <a:solidFill>
                    <a:schemeClr val="bg1"/>
                  </a:solidFill>
                  <a:latin typeface="Open Sans" panose="020B0606030504020204" pitchFamily="34" charset="0"/>
                </a:rPr>
                <a:t>Motor movements can be captured with wristbands and VR gloves​</a:t>
              </a:r>
            </a:p>
            <a:p>
              <a:pPr marL="85725" indent="-85725" fontAlgn="base">
                <a:spcAft>
                  <a:spcPts val="600"/>
                </a:spcAft>
                <a:buFont typeface="Arial" panose="020B0604020202020204" pitchFamily="34" charset="0"/>
                <a:buChar char="•"/>
              </a:pPr>
              <a:r>
                <a:rPr lang="en-US" sz="900">
                  <a:solidFill>
                    <a:schemeClr val="bg1"/>
                  </a:solidFill>
                  <a:latin typeface="Open Sans" panose="020B0606030504020204" pitchFamily="34" charset="0"/>
                </a:rPr>
                <a:t>Immersive experience​</a:t>
              </a:r>
            </a:p>
            <a:p>
              <a:pPr marL="85725" indent="-85725" fontAlgn="base">
                <a:spcAft>
                  <a:spcPts val="600"/>
                </a:spcAft>
                <a:buFont typeface="Arial" panose="020B0604020202020204" pitchFamily="34" charset="0"/>
                <a:buChar char="•"/>
              </a:pPr>
              <a:r>
                <a:rPr lang="en-US" sz="900">
                  <a:solidFill>
                    <a:schemeClr val="bg1"/>
                  </a:solidFill>
                  <a:latin typeface="Open Sans" panose="020B0606030504020204" pitchFamily="34" charset="0"/>
                </a:rPr>
                <a:t>Best used in industrial simulations​</a:t>
              </a:r>
            </a:p>
          </p:txBody>
        </p:sp>
        <p:sp>
          <p:nvSpPr>
            <p:cNvPr id="7" name="TextBox 1">
              <a:extLst>
                <a:ext uri="{FF2B5EF4-FFF2-40B4-BE49-F238E27FC236}">
                  <a16:creationId xmlns:a16="http://schemas.microsoft.com/office/drawing/2014/main" id="{CA493905-AD1E-CE24-7183-A28C9E1ED707}"/>
                </a:ext>
              </a:extLst>
            </p:cNvPr>
            <p:cNvSpPr txBox="1"/>
            <p:nvPr/>
          </p:nvSpPr>
          <p:spPr>
            <a:xfrm>
              <a:off x="2386013" y="2663301"/>
              <a:ext cx="2628900" cy="230832"/>
            </a:xfrm>
            <a:prstGeom prst="rect">
              <a:avLst/>
            </a:prstGeom>
            <a:noFill/>
          </p:spPr>
          <p:txBody>
            <a:bodyPr wrap="square">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Aft>
                  <a:spcPts val="600"/>
                </a:spcAft>
              </a:pPr>
              <a:r>
                <a:rPr lang="en-US" sz="900" b="1">
                  <a:solidFill>
                    <a:schemeClr val="bg1"/>
                  </a:solidFill>
                  <a:latin typeface="Open Sans" panose="020B0606030504020204" pitchFamily="34" charset="0"/>
                </a:rPr>
                <a:t>With Headset</a:t>
              </a:r>
            </a:p>
          </p:txBody>
        </p:sp>
      </p:grpSp>
      <p:grpSp>
        <p:nvGrpSpPr>
          <p:cNvPr id="11" name="Group 10">
            <a:extLst>
              <a:ext uri="{FF2B5EF4-FFF2-40B4-BE49-F238E27FC236}">
                <a16:creationId xmlns:a16="http://schemas.microsoft.com/office/drawing/2014/main" id="{1B0D6D61-E0CD-1A6D-3F07-080BEF5D8B52}"/>
              </a:ext>
            </a:extLst>
          </p:cNvPr>
          <p:cNvGrpSpPr/>
          <p:nvPr/>
        </p:nvGrpSpPr>
        <p:grpSpPr>
          <a:xfrm>
            <a:off x="6184106" y="3058039"/>
            <a:ext cx="4191000" cy="2460396"/>
            <a:chOff x="5972175" y="2262433"/>
            <a:chExt cx="4191000" cy="2460396"/>
          </a:xfrm>
        </p:grpSpPr>
        <p:sp>
          <p:nvSpPr>
            <p:cNvPr id="6" name="Rectangle 5">
              <a:extLst>
                <a:ext uri="{FF2B5EF4-FFF2-40B4-BE49-F238E27FC236}">
                  <a16:creationId xmlns:a16="http://schemas.microsoft.com/office/drawing/2014/main" id="{CD58420F-80AA-F39A-220B-D8F782973CBD}"/>
                </a:ext>
              </a:extLst>
            </p:cNvPr>
            <p:cNvSpPr/>
            <p:nvPr/>
          </p:nvSpPr>
          <p:spPr>
            <a:xfrm>
              <a:off x="5972175" y="2262433"/>
              <a:ext cx="4191000" cy="2460396"/>
            </a:xfrm>
            <a:prstGeom prst="rect">
              <a:avLst/>
            </a:prstGeom>
            <a:solidFill>
              <a:srgbClr val="0A176C">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extBox 1">
              <a:extLst>
                <a:ext uri="{FF2B5EF4-FFF2-40B4-BE49-F238E27FC236}">
                  <a16:creationId xmlns:a16="http://schemas.microsoft.com/office/drawing/2014/main" id="{89F40CEF-448A-95B4-9943-D5E79AE639B2}"/>
                </a:ext>
              </a:extLst>
            </p:cNvPr>
            <p:cNvSpPr txBox="1"/>
            <p:nvPr/>
          </p:nvSpPr>
          <p:spPr>
            <a:xfrm>
              <a:off x="6472238" y="3012196"/>
              <a:ext cx="3138487" cy="1369606"/>
            </a:xfrm>
            <a:prstGeom prst="rect">
              <a:avLst/>
            </a:prstGeom>
            <a:noFill/>
          </p:spPr>
          <p:txBody>
            <a:bodyPr wrap="square">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5725" indent="-85725" fontAlgn="base">
                <a:spcAft>
                  <a:spcPts val="600"/>
                </a:spcAft>
                <a:buFont typeface="Arial" panose="020B0604020202020204" pitchFamily="34" charset="0"/>
                <a:buChar char="•"/>
              </a:pPr>
              <a:r>
                <a:rPr lang="en-US" sz="900">
                  <a:solidFill>
                    <a:schemeClr val="bg1"/>
                  </a:solidFill>
                  <a:latin typeface="Open Sans" panose="020B0606030504020204" pitchFamily="34" charset="0"/>
                </a:rPr>
                <a:t>Metaverse experiences can be accessed with any computer​</a:t>
              </a:r>
            </a:p>
            <a:p>
              <a:pPr marL="85725" indent="-85725" fontAlgn="base">
                <a:spcAft>
                  <a:spcPts val="600"/>
                </a:spcAft>
                <a:buFont typeface="Arial" panose="020B0604020202020204" pitchFamily="34" charset="0"/>
                <a:buChar char="•"/>
              </a:pPr>
              <a:r>
                <a:rPr lang="en-US" sz="900">
                  <a:solidFill>
                    <a:schemeClr val="bg1"/>
                  </a:solidFill>
                  <a:latin typeface="Open Sans" panose="020B0606030504020204" pitchFamily="34" charset="0"/>
                </a:rPr>
                <a:t>Easy interactions using keyboard and mouse, or video console​</a:t>
              </a:r>
            </a:p>
            <a:p>
              <a:pPr marL="85725" indent="-85725" fontAlgn="base">
                <a:spcAft>
                  <a:spcPts val="600"/>
                </a:spcAft>
                <a:buFont typeface="Arial" panose="020B0604020202020204" pitchFamily="34" charset="0"/>
                <a:buChar char="•"/>
              </a:pPr>
              <a:r>
                <a:rPr lang="en-US" sz="900">
                  <a:solidFill>
                    <a:schemeClr val="bg1"/>
                  </a:solidFill>
                  <a:latin typeface="Open Sans" panose="020B0606030504020204" pitchFamily="34" charset="0"/>
                </a:rPr>
                <a:t>One can spend more time on interactions​</a:t>
              </a:r>
            </a:p>
            <a:p>
              <a:pPr marL="85725" indent="-85725" fontAlgn="base">
                <a:spcAft>
                  <a:spcPts val="600"/>
                </a:spcAft>
                <a:buFont typeface="Arial" panose="020B0604020202020204" pitchFamily="34" charset="0"/>
                <a:buChar char="•"/>
              </a:pPr>
              <a:r>
                <a:rPr lang="en-US" sz="900">
                  <a:solidFill>
                    <a:schemeClr val="bg1"/>
                  </a:solidFill>
                  <a:latin typeface="Open Sans" panose="020B0606030504020204" pitchFamily="34" charset="0"/>
                </a:rPr>
                <a:t>The experience is engaging​</a:t>
              </a:r>
            </a:p>
            <a:p>
              <a:pPr marL="85725" indent="-85725" fontAlgn="base">
                <a:spcAft>
                  <a:spcPts val="600"/>
                </a:spcAft>
                <a:buFont typeface="Arial" panose="020B0604020202020204" pitchFamily="34" charset="0"/>
                <a:buChar char="•"/>
              </a:pPr>
              <a:r>
                <a:rPr lang="en-US" sz="900">
                  <a:solidFill>
                    <a:schemeClr val="bg1"/>
                  </a:solidFill>
                  <a:latin typeface="Open Sans" panose="020B0606030504020204" pitchFamily="34" charset="0"/>
                </a:rPr>
                <a:t>Good for interactions with people at various locations​​</a:t>
              </a:r>
            </a:p>
          </p:txBody>
        </p:sp>
        <p:sp>
          <p:nvSpPr>
            <p:cNvPr id="9" name="TextBox 1">
              <a:extLst>
                <a:ext uri="{FF2B5EF4-FFF2-40B4-BE49-F238E27FC236}">
                  <a16:creationId xmlns:a16="http://schemas.microsoft.com/office/drawing/2014/main" id="{0137DE6E-ABD8-5D9D-7211-B89C2E15FD48}"/>
                </a:ext>
              </a:extLst>
            </p:cNvPr>
            <p:cNvSpPr txBox="1"/>
            <p:nvPr/>
          </p:nvSpPr>
          <p:spPr>
            <a:xfrm>
              <a:off x="6472238" y="2695180"/>
              <a:ext cx="2628900" cy="230832"/>
            </a:xfrm>
            <a:prstGeom prst="rect">
              <a:avLst/>
            </a:prstGeom>
            <a:noFill/>
          </p:spPr>
          <p:txBody>
            <a:bodyPr wrap="square">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Aft>
                  <a:spcPts val="600"/>
                </a:spcAft>
              </a:pPr>
              <a:r>
                <a:rPr lang="en-US" sz="900" b="1">
                  <a:solidFill>
                    <a:schemeClr val="bg1"/>
                  </a:solidFill>
                  <a:latin typeface="Open Sans" panose="020B0606030504020204" pitchFamily="34" charset="0"/>
                </a:rPr>
                <a:t>Without Headset</a:t>
              </a:r>
            </a:p>
          </p:txBody>
        </p:sp>
      </p:grpSp>
      <p:sp>
        <p:nvSpPr>
          <p:cNvPr id="12" name="TextBox 1">
            <a:extLst>
              <a:ext uri="{FF2B5EF4-FFF2-40B4-BE49-F238E27FC236}">
                <a16:creationId xmlns:a16="http://schemas.microsoft.com/office/drawing/2014/main" id="{FB8FEB93-0531-52AB-B4AA-6CD345EF9E66}"/>
              </a:ext>
            </a:extLst>
          </p:cNvPr>
          <p:cNvSpPr txBox="1"/>
          <p:nvPr/>
        </p:nvSpPr>
        <p:spPr>
          <a:xfrm>
            <a:off x="476251" y="1341894"/>
            <a:ext cx="2686049" cy="1092607"/>
          </a:xfrm>
          <a:prstGeom prst="rect">
            <a:avLst/>
          </a:prstGeom>
          <a:noFill/>
        </p:spPr>
        <p:txBody>
          <a:bodyPr wrap="square">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Desktops, Laptops</a:t>
            </a:r>
          </a:p>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Smartphone​s</a:t>
            </a:r>
          </a:p>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Above 8 Mbps bandwidth</a:t>
            </a:r>
          </a:p>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VR Headsets</a:t>
            </a:r>
          </a:p>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VR Gloves​ or Wrist-Based Bands​</a:t>
            </a:r>
          </a:p>
        </p:txBody>
      </p:sp>
    </p:spTree>
    <p:custDataLst>
      <p:tags r:id="rId1"/>
    </p:custDataLst>
    <p:extLst>
      <p:ext uri="{BB962C8B-B14F-4D97-AF65-F5344CB8AC3E}">
        <p14:creationId xmlns:p14="http://schemas.microsoft.com/office/powerpoint/2010/main" val="152733873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B1FF4E-D4BE-43C2-B8EC-3802CA9E00D4}"/>
              </a:ext>
            </a:extLst>
          </p:cNvPr>
          <p:cNvSpPr/>
          <p:nvPr/>
        </p:nvSpPr>
        <p:spPr>
          <a:xfrm>
            <a:off x="0" y="9160"/>
            <a:ext cx="12192000" cy="6877867"/>
          </a:xfrm>
          <a:prstGeom prst="rect">
            <a:avLst/>
          </a:prstGeom>
          <a:gradFill flip="none" rotWithShape="1">
            <a:gsLst>
              <a:gs pos="75222">
                <a:srgbClr val="E3DCE8"/>
              </a:gs>
              <a:gs pos="46000">
                <a:srgbClr val="C7B7D3"/>
              </a:gs>
              <a:gs pos="0">
                <a:srgbClr val="CFC0D9"/>
              </a:gs>
              <a:gs pos="100000">
                <a:srgbClr val="E4DDE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 name="Picture 3" descr="A picture containing shape&#10;&#10;Description automatically generated">
            <a:extLst>
              <a:ext uri="{FF2B5EF4-FFF2-40B4-BE49-F238E27FC236}">
                <a16:creationId xmlns:a16="http://schemas.microsoft.com/office/drawing/2014/main" id="{8B079D5E-7169-40BF-A486-A15EF7524E05}"/>
              </a:ext>
            </a:extLst>
          </p:cNvPr>
          <p:cNvPicPr>
            <a:picLocks noChangeAspect="1"/>
          </p:cNvPicPr>
          <p:nvPr/>
        </p:nvPicPr>
        <p:blipFill rotWithShape="1">
          <a:blip r:embed="rId4">
            <a:extLst>
              <a:ext uri="{28A0092B-C50C-407E-A947-70E740481C1C}">
                <a14:useLocalDpi xmlns:a14="http://schemas.microsoft.com/office/drawing/2010/main" val="0"/>
              </a:ext>
            </a:extLst>
          </a:blip>
          <a:srcRect l="6705" t="13352" r="3698"/>
          <a:stretch/>
        </p:blipFill>
        <p:spPr>
          <a:xfrm>
            <a:off x="0" y="-8983"/>
            <a:ext cx="12192000" cy="6877867"/>
          </a:xfrm>
          <a:prstGeom prst="rect">
            <a:avLst/>
          </a:prstGeom>
        </p:spPr>
      </p:pic>
      <p:sp>
        <p:nvSpPr>
          <p:cNvPr id="2" name="Text Placeholder 1">
            <a:extLst>
              <a:ext uri="{FF2B5EF4-FFF2-40B4-BE49-F238E27FC236}">
                <a16:creationId xmlns:a16="http://schemas.microsoft.com/office/drawing/2014/main" id="{AF86D218-D831-33E0-E167-7573B76FC2FA}"/>
              </a:ext>
            </a:extLst>
          </p:cNvPr>
          <p:cNvSpPr>
            <a:spLocks noGrp="1"/>
          </p:cNvSpPr>
          <p:nvPr>
            <p:ph type="body" sz="quarter" idx="10"/>
          </p:nvPr>
        </p:nvSpPr>
        <p:spPr/>
        <p:txBody>
          <a:bodyPr/>
          <a:lstStyle/>
          <a:p>
            <a:r>
              <a:rPr lang="en-US"/>
              <a:t>Reporting, Analysis of Learner Interactions​</a:t>
            </a:r>
            <a:endParaRPr lang="en-IN"/>
          </a:p>
        </p:txBody>
      </p:sp>
      <p:grpSp>
        <p:nvGrpSpPr>
          <p:cNvPr id="14" name="Group 13">
            <a:extLst>
              <a:ext uri="{FF2B5EF4-FFF2-40B4-BE49-F238E27FC236}">
                <a16:creationId xmlns:a16="http://schemas.microsoft.com/office/drawing/2014/main" id="{E8285589-E5D9-9C44-6D70-FC6AB9ADEAC1}"/>
              </a:ext>
            </a:extLst>
          </p:cNvPr>
          <p:cNvGrpSpPr/>
          <p:nvPr/>
        </p:nvGrpSpPr>
        <p:grpSpPr>
          <a:xfrm>
            <a:off x="6931730" y="2289590"/>
            <a:ext cx="4307770" cy="1952860"/>
            <a:chOff x="7046995" y="2210765"/>
            <a:chExt cx="4307770" cy="1952860"/>
          </a:xfrm>
        </p:grpSpPr>
        <p:sp>
          <p:nvSpPr>
            <p:cNvPr id="9" name="Rectangle 8">
              <a:extLst>
                <a:ext uri="{FF2B5EF4-FFF2-40B4-BE49-F238E27FC236}">
                  <a16:creationId xmlns:a16="http://schemas.microsoft.com/office/drawing/2014/main" id="{113ED0A5-0AD3-4909-B67B-D4ADF6FA2F32}"/>
                </a:ext>
              </a:extLst>
            </p:cNvPr>
            <p:cNvSpPr/>
            <p:nvPr/>
          </p:nvSpPr>
          <p:spPr>
            <a:xfrm>
              <a:off x="7046995" y="2210765"/>
              <a:ext cx="4307770" cy="1952860"/>
            </a:xfrm>
            <a:prstGeom prst="rect">
              <a:avLst/>
            </a:prstGeom>
            <a:solidFill>
              <a:schemeClr val="bg1">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extBox 1">
              <a:extLst>
                <a:ext uri="{FF2B5EF4-FFF2-40B4-BE49-F238E27FC236}">
                  <a16:creationId xmlns:a16="http://schemas.microsoft.com/office/drawing/2014/main" id="{B64515EA-0487-48BC-AA26-B52C0F79EA14}"/>
                </a:ext>
              </a:extLst>
            </p:cNvPr>
            <p:cNvSpPr txBox="1"/>
            <p:nvPr/>
          </p:nvSpPr>
          <p:spPr>
            <a:xfrm>
              <a:off x="7272706" y="2493524"/>
              <a:ext cx="3856349" cy="1431161"/>
            </a:xfrm>
            <a:prstGeom prst="rect">
              <a:avLst/>
            </a:prstGeom>
            <a:noFill/>
          </p:spPr>
          <p:txBody>
            <a:bodyPr wrap="square">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All the learner interactions can be captured with the time spent on the activity, activity results, and other data points. </a:t>
              </a:r>
            </a:p>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These reports can be stored in an external database.​</a:t>
              </a:r>
            </a:p>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Reports will be extensive, and the data from these reports will provide the basis to enhance the training, and measure training impact.​</a:t>
              </a:r>
            </a:p>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We can also connect the Metaverse with an LMS if the LMS API is made available.​</a:t>
              </a:r>
            </a:p>
          </p:txBody>
        </p:sp>
      </p:grpSp>
      <p:cxnSp>
        <p:nvCxnSpPr>
          <p:cNvPr id="11" name="Straight Connector 10">
            <a:extLst>
              <a:ext uri="{FF2B5EF4-FFF2-40B4-BE49-F238E27FC236}">
                <a16:creationId xmlns:a16="http://schemas.microsoft.com/office/drawing/2014/main" id="{8DC5B4B6-A2AF-4B42-B2FF-D7CD206E9A5B}"/>
              </a:ext>
            </a:extLst>
          </p:cNvPr>
          <p:cNvCxnSpPr/>
          <p:nvPr/>
        </p:nvCxnSpPr>
        <p:spPr>
          <a:xfrm>
            <a:off x="571500" y="1025753"/>
            <a:ext cx="752475" cy="0"/>
          </a:xfrm>
          <a:prstGeom prst="line">
            <a:avLst/>
          </a:prstGeom>
          <a:ln w="28575">
            <a:solidFill>
              <a:srgbClr val="229ED9"/>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9923F6EE-2428-4EDB-96AD-E5784967C0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39500" y="6522879"/>
            <a:ext cx="723898" cy="135094"/>
          </a:xfrm>
          <a:prstGeom prst="rect">
            <a:avLst/>
          </a:prstGeom>
        </p:spPr>
      </p:pic>
    </p:spTree>
    <p:custDataLst>
      <p:tags r:id="rId1"/>
    </p:custDataLst>
    <p:extLst>
      <p:ext uri="{BB962C8B-B14F-4D97-AF65-F5344CB8AC3E}">
        <p14:creationId xmlns:p14="http://schemas.microsoft.com/office/powerpoint/2010/main" val="3404442372"/>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86D218-D831-33E0-E167-7573B76FC2FA}"/>
              </a:ext>
            </a:extLst>
          </p:cNvPr>
          <p:cNvSpPr>
            <a:spLocks noGrp="1"/>
          </p:cNvSpPr>
          <p:nvPr>
            <p:ph type="body" sz="quarter" idx="10"/>
          </p:nvPr>
        </p:nvSpPr>
        <p:spPr/>
        <p:txBody>
          <a:bodyPr/>
          <a:lstStyle/>
          <a:p>
            <a:r>
              <a:rPr lang="en-US"/>
              <a:t>Process</a:t>
            </a:r>
            <a:endParaRPr lang="en-IN"/>
          </a:p>
        </p:txBody>
      </p:sp>
      <p:cxnSp>
        <p:nvCxnSpPr>
          <p:cNvPr id="8" name="Straight Connector 7">
            <a:extLst>
              <a:ext uri="{FF2B5EF4-FFF2-40B4-BE49-F238E27FC236}">
                <a16:creationId xmlns:a16="http://schemas.microsoft.com/office/drawing/2014/main" id="{E6F62FBC-6F49-40AC-B5F0-9EC6666E14F5}"/>
              </a:ext>
            </a:extLst>
          </p:cNvPr>
          <p:cNvCxnSpPr/>
          <p:nvPr/>
        </p:nvCxnSpPr>
        <p:spPr>
          <a:xfrm>
            <a:off x="571500" y="1025753"/>
            <a:ext cx="752475" cy="0"/>
          </a:xfrm>
          <a:prstGeom prst="line">
            <a:avLst/>
          </a:prstGeom>
          <a:ln w="28575">
            <a:solidFill>
              <a:srgbClr val="229ED9"/>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C5AEFD42-F415-5970-8FB3-B9B61E633C40}"/>
              </a:ext>
            </a:extLst>
          </p:cNvPr>
          <p:cNvGrpSpPr/>
          <p:nvPr/>
        </p:nvGrpSpPr>
        <p:grpSpPr>
          <a:xfrm>
            <a:off x="513109" y="1677527"/>
            <a:ext cx="204207" cy="4226560"/>
            <a:chOff x="50159" y="730830"/>
            <a:chExt cx="204207" cy="4226560"/>
          </a:xfrm>
        </p:grpSpPr>
        <p:sp>
          <p:nvSpPr>
            <p:cNvPr id="10" name="Rectangle 9">
              <a:extLst>
                <a:ext uri="{FF2B5EF4-FFF2-40B4-BE49-F238E27FC236}">
                  <a16:creationId xmlns:a16="http://schemas.microsoft.com/office/drawing/2014/main" id="{9DFC24B4-2196-397B-47CD-504C449A005D}"/>
                </a:ext>
              </a:extLst>
            </p:cNvPr>
            <p:cNvSpPr/>
            <p:nvPr/>
          </p:nvSpPr>
          <p:spPr>
            <a:xfrm rot="16200000">
              <a:off x="-1961017" y="2742006"/>
              <a:ext cx="4226560" cy="204207"/>
            </a:xfrm>
            <a:prstGeom prst="rect">
              <a:avLst/>
            </a:prstGeom>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IN"/>
            </a:p>
          </p:txBody>
        </p:sp>
        <p:sp>
          <p:nvSpPr>
            <p:cNvPr id="11" name="TextBox 10">
              <a:extLst>
                <a:ext uri="{FF2B5EF4-FFF2-40B4-BE49-F238E27FC236}">
                  <a16:creationId xmlns:a16="http://schemas.microsoft.com/office/drawing/2014/main" id="{1B19463D-4B94-1D17-24D7-63180C8F050D}"/>
                </a:ext>
              </a:extLst>
            </p:cNvPr>
            <p:cNvSpPr txBox="1"/>
            <p:nvPr/>
          </p:nvSpPr>
          <p:spPr>
            <a:xfrm rot="16200000">
              <a:off x="-1961017" y="2742006"/>
              <a:ext cx="4226560" cy="20420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180100" bIns="0" numCol="1" spcCol="1270" anchor="t" anchorCtr="0">
              <a:noAutofit/>
            </a:bodyPr>
            <a:lstStyle/>
            <a:p>
              <a:pPr marL="0" lvl="0" indent="0" algn="r" defTabSz="400050">
                <a:lnSpc>
                  <a:spcPct val="90000"/>
                </a:lnSpc>
                <a:spcBef>
                  <a:spcPct val="0"/>
                </a:spcBef>
                <a:spcAft>
                  <a:spcPct val="35000"/>
                </a:spcAft>
                <a:buNone/>
              </a:pPr>
              <a:r>
                <a:rPr lang="en-US" sz="900" b="1" kern="1200">
                  <a:solidFill>
                    <a:srgbClr val="291A90"/>
                  </a:solidFill>
                  <a:latin typeface="Open Sans" panose="020B0606030504020204" pitchFamily="34" charset="0"/>
                  <a:ea typeface="Open Sans" panose="020B0606030504020204" pitchFamily="34" charset="0"/>
                  <a:cs typeface="Open Sans" panose="020B0606030504020204" pitchFamily="34" charset="0"/>
                </a:rPr>
                <a:t>Set Up and Conceptualization</a:t>
              </a:r>
            </a:p>
          </p:txBody>
        </p:sp>
      </p:grpSp>
      <p:grpSp>
        <p:nvGrpSpPr>
          <p:cNvPr id="25" name="Group 24">
            <a:extLst>
              <a:ext uri="{FF2B5EF4-FFF2-40B4-BE49-F238E27FC236}">
                <a16:creationId xmlns:a16="http://schemas.microsoft.com/office/drawing/2014/main" id="{B8FC0997-9A33-F5C8-AD76-40991899B383}"/>
              </a:ext>
            </a:extLst>
          </p:cNvPr>
          <p:cNvGrpSpPr/>
          <p:nvPr/>
        </p:nvGrpSpPr>
        <p:grpSpPr>
          <a:xfrm>
            <a:off x="2069697" y="1677527"/>
            <a:ext cx="204207" cy="4226560"/>
            <a:chOff x="1644509" y="730830"/>
            <a:chExt cx="204207" cy="4226560"/>
          </a:xfrm>
        </p:grpSpPr>
        <p:sp>
          <p:nvSpPr>
            <p:cNvPr id="41" name="Rectangle 40">
              <a:extLst>
                <a:ext uri="{FF2B5EF4-FFF2-40B4-BE49-F238E27FC236}">
                  <a16:creationId xmlns:a16="http://schemas.microsoft.com/office/drawing/2014/main" id="{35650CBA-D7CF-EB8B-5702-34588E9FEA6C}"/>
                </a:ext>
              </a:extLst>
            </p:cNvPr>
            <p:cNvSpPr/>
            <p:nvPr/>
          </p:nvSpPr>
          <p:spPr>
            <a:xfrm rot="16200000">
              <a:off x="-366667" y="2742006"/>
              <a:ext cx="4226560" cy="204207"/>
            </a:xfrm>
            <a:prstGeom prst="rect">
              <a:avLst/>
            </a:prstGeom>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IN"/>
            </a:p>
          </p:txBody>
        </p:sp>
        <p:sp>
          <p:nvSpPr>
            <p:cNvPr id="42" name="TextBox 41">
              <a:extLst>
                <a:ext uri="{FF2B5EF4-FFF2-40B4-BE49-F238E27FC236}">
                  <a16:creationId xmlns:a16="http://schemas.microsoft.com/office/drawing/2014/main" id="{8D8A66F4-2D83-D8F9-C89F-148C5F3AE9C2}"/>
                </a:ext>
              </a:extLst>
            </p:cNvPr>
            <p:cNvSpPr txBox="1"/>
            <p:nvPr/>
          </p:nvSpPr>
          <p:spPr>
            <a:xfrm rot="16200000">
              <a:off x="-366667" y="2742006"/>
              <a:ext cx="4226560" cy="20420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180100" bIns="0" numCol="1" spcCol="1270" anchor="t" anchorCtr="0">
              <a:noAutofit/>
            </a:bodyPr>
            <a:lstStyle/>
            <a:p>
              <a:pPr marL="0" lvl="0" indent="0" algn="r" defTabSz="400050">
                <a:lnSpc>
                  <a:spcPct val="90000"/>
                </a:lnSpc>
                <a:spcBef>
                  <a:spcPct val="0"/>
                </a:spcBef>
                <a:spcAft>
                  <a:spcPct val="35000"/>
                </a:spcAft>
                <a:buNone/>
              </a:pPr>
              <a:r>
                <a:rPr lang="en-US" sz="900" b="1" kern="1200">
                  <a:solidFill>
                    <a:srgbClr val="291A90"/>
                  </a:solidFill>
                  <a:latin typeface="Open Sans" panose="020B0606030504020204" pitchFamily="34" charset="0"/>
                  <a:ea typeface="Open Sans" panose="020B0606030504020204" pitchFamily="34" charset="0"/>
                  <a:cs typeface="Open Sans" panose="020B0606030504020204" pitchFamily="34" charset="0"/>
                </a:rPr>
                <a:t>Wireframing and Storyboarding</a:t>
              </a:r>
            </a:p>
          </p:txBody>
        </p:sp>
      </p:grpSp>
      <p:grpSp>
        <p:nvGrpSpPr>
          <p:cNvPr id="26" name="Group 25">
            <a:extLst>
              <a:ext uri="{FF2B5EF4-FFF2-40B4-BE49-F238E27FC236}">
                <a16:creationId xmlns:a16="http://schemas.microsoft.com/office/drawing/2014/main" id="{13E344C6-BAAA-F9F0-C1A6-CC7B58525D71}"/>
              </a:ext>
            </a:extLst>
          </p:cNvPr>
          <p:cNvGrpSpPr/>
          <p:nvPr/>
        </p:nvGrpSpPr>
        <p:grpSpPr>
          <a:xfrm>
            <a:off x="3691755" y="1677527"/>
            <a:ext cx="204207" cy="4226560"/>
            <a:chOff x="3238859" y="730830"/>
            <a:chExt cx="204207" cy="4226560"/>
          </a:xfrm>
        </p:grpSpPr>
        <p:sp>
          <p:nvSpPr>
            <p:cNvPr id="39" name="Rectangle 38">
              <a:extLst>
                <a:ext uri="{FF2B5EF4-FFF2-40B4-BE49-F238E27FC236}">
                  <a16:creationId xmlns:a16="http://schemas.microsoft.com/office/drawing/2014/main" id="{6EEFB8B2-E864-70B0-9CC6-97CF709BBCA3}"/>
                </a:ext>
              </a:extLst>
            </p:cNvPr>
            <p:cNvSpPr/>
            <p:nvPr/>
          </p:nvSpPr>
          <p:spPr>
            <a:xfrm rot="16200000">
              <a:off x="1227683" y="2742006"/>
              <a:ext cx="4226560" cy="204207"/>
            </a:xfrm>
            <a:prstGeom prst="rect">
              <a:avLst/>
            </a:prstGeom>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IN"/>
            </a:p>
          </p:txBody>
        </p:sp>
        <p:sp>
          <p:nvSpPr>
            <p:cNvPr id="40" name="TextBox 39">
              <a:extLst>
                <a:ext uri="{FF2B5EF4-FFF2-40B4-BE49-F238E27FC236}">
                  <a16:creationId xmlns:a16="http://schemas.microsoft.com/office/drawing/2014/main" id="{4264D4B0-FA46-ED28-1F96-FEABF4BBD71B}"/>
                </a:ext>
              </a:extLst>
            </p:cNvPr>
            <p:cNvSpPr txBox="1"/>
            <p:nvPr/>
          </p:nvSpPr>
          <p:spPr>
            <a:xfrm rot="16200000">
              <a:off x="1227683" y="2742006"/>
              <a:ext cx="4226560" cy="20420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180100" bIns="0" numCol="1" spcCol="1270" anchor="t" anchorCtr="0">
              <a:noAutofit/>
            </a:bodyPr>
            <a:lstStyle/>
            <a:p>
              <a:pPr marL="0" lvl="0" indent="0" algn="r" defTabSz="400050">
                <a:lnSpc>
                  <a:spcPct val="90000"/>
                </a:lnSpc>
                <a:spcBef>
                  <a:spcPct val="0"/>
                </a:spcBef>
                <a:spcAft>
                  <a:spcPct val="35000"/>
                </a:spcAft>
                <a:buNone/>
              </a:pPr>
              <a:r>
                <a:rPr lang="en-US" sz="900" b="1" kern="1200">
                  <a:solidFill>
                    <a:srgbClr val="291A90"/>
                  </a:solidFill>
                  <a:latin typeface="Open Sans" panose="020B0606030504020204" pitchFamily="34" charset="0"/>
                  <a:ea typeface="Open Sans" panose="020B0606030504020204" pitchFamily="34" charset="0"/>
                  <a:cs typeface="Open Sans" panose="020B0606030504020204" pitchFamily="34" charset="0"/>
                </a:rPr>
                <a:t>Finalization of 3D assets</a:t>
              </a:r>
            </a:p>
          </p:txBody>
        </p:sp>
      </p:grpSp>
      <p:grpSp>
        <p:nvGrpSpPr>
          <p:cNvPr id="27" name="Group 26">
            <a:extLst>
              <a:ext uri="{FF2B5EF4-FFF2-40B4-BE49-F238E27FC236}">
                <a16:creationId xmlns:a16="http://schemas.microsoft.com/office/drawing/2014/main" id="{2046DAF9-02FF-EFC1-A507-AA517509315A}"/>
              </a:ext>
            </a:extLst>
          </p:cNvPr>
          <p:cNvGrpSpPr/>
          <p:nvPr/>
        </p:nvGrpSpPr>
        <p:grpSpPr>
          <a:xfrm>
            <a:off x="5286106" y="1677527"/>
            <a:ext cx="204207" cy="4226560"/>
            <a:chOff x="4833210" y="730830"/>
            <a:chExt cx="204207" cy="4226560"/>
          </a:xfrm>
        </p:grpSpPr>
        <p:sp>
          <p:nvSpPr>
            <p:cNvPr id="37" name="Rectangle 36">
              <a:extLst>
                <a:ext uri="{FF2B5EF4-FFF2-40B4-BE49-F238E27FC236}">
                  <a16:creationId xmlns:a16="http://schemas.microsoft.com/office/drawing/2014/main" id="{519833F5-A3A6-9965-25C0-9F339BD75A7A}"/>
                </a:ext>
              </a:extLst>
            </p:cNvPr>
            <p:cNvSpPr/>
            <p:nvPr/>
          </p:nvSpPr>
          <p:spPr>
            <a:xfrm rot="16200000">
              <a:off x="2822034" y="2742006"/>
              <a:ext cx="4226560" cy="204207"/>
            </a:xfrm>
            <a:prstGeom prst="rect">
              <a:avLst/>
            </a:prstGeom>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IN"/>
            </a:p>
          </p:txBody>
        </p:sp>
        <p:sp>
          <p:nvSpPr>
            <p:cNvPr id="38" name="TextBox 37">
              <a:extLst>
                <a:ext uri="{FF2B5EF4-FFF2-40B4-BE49-F238E27FC236}">
                  <a16:creationId xmlns:a16="http://schemas.microsoft.com/office/drawing/2014/main" id="{EB9D6D3E-A447-CE89-BD23-C6D01C655F6B}"/>
                </a:ext>
              </a:extLst>
            </p:cNvPr>
            <p:cNvSpPr txBox="1"/>
            <p:nvPr/>
          </p:nvSpPr>
          <p:spPr>
            <a:xfrm rot="16200000">
              <a:off x="2822034" y="2742006"/>
              <a:ext cx="4226560" cy="20420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180100" bIns="0" numCol="1" spcCol="1270" anchor="t" anchorCtr="0">
              <a:noAutofit/>
            </a:bodyPr>
            <a:lstStyle/>
            <a:p>
              <a:pPr marL="0" lvl="0" indent="0" algn="r" defTabSz="400050">
                <a:lnSpc>
                  <a:spcPct val="90000"/>
                </a:lnSpc>
                <a:spcBef>
                  <a:spcPct val="0"/>
                </a:spcBef>
                <a:spcAft>
                  <a:spcPct val="35000"/>
                </a:spcAft>
                <a:buNone/>
              </a:pPr>
              <a:r>
                <a:rPr lang="en-US" sz="900" b="1" kern="1200">
                  <a:solidFill>
                    <a:srgbClr val="291A90"/>
                  </a:solidFill>
                  <a:latin typeface="Open Sans" panose="020B0606030504020204" pitchFamily="34" charset="0"/>
                  <a:ea typeface="Open Sans" panose="020B0606030504020204" pitchFamily="34" charset="0"/>
                  <a:cs typeface="Open Sans" panose="020B0606030504020204" pitchFamily="34" charset="0"/>
                </a:rPr>
                <a:t>Development</a:t>
              </a:r>
            </a:p>
          </p:txBody>
        </p:sp>
      </p:grpSp>
      <p:grpSp>
        <p:nvGrpSpPr>
          <p:cNvPr id="28" name="Group 27">
            <a:extLst>
              <a:ext uri="{FF2B5EF4-FFF2-40B4-BE49-F238E27FC236}">
                <a16:creationId xmlns:a16="http://schemas.microsoft.com/office/drawing/2014/main" id="{70162D80-E279-6B9A-42D4-3BAA2B466013}"/>
              </a:ext>
            </a:extLst>
          </p:cNvPr>
          <p:cNvGrpSpPr/>
          <p:nvPr/>
        </p:nvGrpSpPr>
        <p:grpSpPr>
          <a:xfrm>
            <a:off x="6880457" y="1677527"/>
            <a:ext cx="204207" cy="4226560"/>
            <a:chOff x="6427561" y="730830"/>
            <a:chExt cx="204207" cy="4226560"/>
          </a:xfrm>
        </p:grpSpPr>
        <p:sp>
          <p:nvSpPr>
            <p:cNvPr id="35" name="Rectangle 34">
              <a:extLst>
                <a:ext uri="{FF2B5EF4-FFF2-40B4-BE49-F238E27FC236}">
                  <a16:creationId xmlns:a16="http://schemas.microsoft.com/office/drawing/2014/main" id="{56F99105-D0B0-1E49-AA59-224E59F4DBE2}"/>
                </a:ext>
              </a:extLst>
            </p:cNvPr>
            <p:cNvSpPr/>
            <p:nvPr/>
          </p:nvSpPr>
          <p:spPr>
            <a:xfrm rot="16200000">
              <a:off x="4416385" y="2742006"/>
              <a:ext cx="4226560" cy="204207"/>
            </a:xfrm>
            <a:prstGeom prst="rect">
              <a:avLst/>
            </a:prstGeom>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IN"/>
            </a:p>
          </p:txBody>
        </p:sp>
        <p:sp>
          <p:nvSpPr>
            <p:cNvPr id="36" name="TextBox 35">
              <a:extLst>
                <a:ext uri="{FF2B5EF4-FFF2-40B4-BE49-F238E27FC236}">
                  <a16:creationId xmlns:a16="http://schemas.microsoft.com/office/drawing/2014/main" id="{B758E1FB-A27B-AEC5-C784-D9F59E18169B}"/>
                </a:ext>
              </a:extLst>
            </p:cNvPr>
            <p:cNvSpPr txBox="1"/>
            <p:nvPr/>
          </p:nvSpPr>
          <p:spPr>
            <a:xfrm rot="16200000">
              <a:off x="4416385" y="2742006"/>
              <a:ext cx="4226560" cy="20420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180100" bIns="0" numCol="1" spcCol="1270" anchor="t" anchorCtr="0">
              <a:noAutofit/>
            </a:bodyPr>
            <a:lstStyle/>
            <a:p>
              <a:pPr marL="0" lvl="0" indent="0" algn="r" defTabSz="400050">
                <a:lnSpc>
                  <a:spcPct val="90000"/>
                </a:lnSpc>
                <a:spcBef>
                  <a:spcPct val="0"/>
                </a:spcBef>
                <a:spcAft>
                  <a:spcPct val="35000"/>
                </a:spcAft>
                <a:buNone/>
              </a:pPr>
              <a:r>
                <a:rPr lang="en-US" sz="900" b="1" kern="1200">
                  <a:solidFill>
                    <a:srgbClr val="291A90"/>
                  </a:solidFill>
                  <a:latin typeface="Open Sans" panose="020B0606030504020204" pitchFamily="34" charset="0"/>
                  <a:ea typeface="Open Sans" panose="020B0606030504020204" pitchFamily="34" charset="0"/>
                  <a:cs typeface="Open Sans" panose="020B0606030504020204" pitchFamily="34" charset="0"/>
                </a:rPr>
                <a:t>Testing</a:t>
              </a:r>
            </a:p>
          </p:txBody>
        </p:sp>
      </p:grpSp>
      <p:grpSp>
        <p:nvGrpSpPr>
          <p:cNvPr id="29" name="Group 28">
            <a:extLst>
              <a:ext uri="{FF2B5EF4-FFF2-40B4-BE49-F238E27FC236}">
                <a16:creationId xmlns:a16="http://schemas.microsoft.com/office/drawing/2014/main" id="{ADA11799-D877-78C8-0E93-A64E8E35B896}"/>
              </a:ext>
            </a:extLst>
          </p:cNvPr>
          <p:cNvGrpSpPr/>
          <p:nvPr/>
        </p:nvGrpSpPr>
        <p:grpSpPr>
          <a:xfrm>
            <a:off x="8493279" y="1677527"/>
            <a:ext cx="204207" cy="4226560"/>
            <a:chOff x="8021911" y="730830"/>
            <a:chExt cx="204207" cy="4226560"/>
          </a:xfrm>
        </p:grpSpPr>
        <p:sp>
          <p:nvSpPr>
            <p:cNvPr id="33" name="Rectangle 32">
              <a:extLst>
                <a:ext uri="{FF2B5EF4-FFF2-40B4-BE49-F238E27FC236}">
                  <a16:creationId xmlns:a16="http://schemas.microsoft.com/office/drawing/2014/main" id="{44F3AF4F-109B-E9EF-44B9-C41ECF8952FE}"/>
                </a:ext>
              </a:extLst>
            </p:cNvPr>
            <p:cNvSpPr/>
            <p:nvPr/>
          </p:nvSpPr>
          <p:spPr>
            <a:xfrm rot="16200000">
              <a:off x="6010735" y="2742006"/>
              <a:ext cx="4226560" cy="204207"/>
            </a:xfrm>
            <a:prstGeom prst="rect">
              <a:avLst/>
            </a:prstGeom>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IN"/>
            </a:p>
          </p:txBody>
        </p:sp>
        <p:sp>
          <p:nvSpPr>
            <p:cNvPr id="34" name="TextBox 33">
              <a:extLst>
                <a:ext uri="{FF2B5EF4-FFF2-40B4-BE49-F238E27FC236}">
                  <a16:creationId xmlns:a16="http://schemas.microsoft.com/office/drawing/2014/main" id="{0A0E2DC5-B097-6E2C-80FB-9E87D6649F9F}"/>
                </a:ext>
              </a:extLst>
            </p:cNvPr>
            <p:cNvSpPr txBox="1"/>
            <p:nvPr/>
          </p:nvSpPr>
          <p:spPr>
            <a:xfrm rot="16200000">
              <a:off x="6010735" y="2742006"/>
              <a:ext cx="4226560" cy="20420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180100" bIns="0" numCol="1" spcCol="1270" anchor="t" anchorCtr="0">
              <a:noAutofit/>
            </a:bodyPr>
            <a:lstStyle/>
            <a:p>
              <a:pPr marL="0" lvl="0" indent="0" algn="r" defTabSz="400050">
                <a:lnSpc>
                  <a:spcPct val="90000"/>
                </a:lnSpc>
                <a:spcBef>
                  <a:spcPct val="0"/>
                </a:spcBef>
                <a:spcAft>
                  <a:spcPct val="35000"/>
                </a:spcAft>
                <a:buNone/>
              </a:pPr>
              <a:r>
                <a:rPr lang="en-US" sz="900" b="1" kern="1200">
                  <a:solidFill>
                    <a:srgbClr val="291A90"/>
                  </a:solidFill>
                  <a:latin typeface="Open Sans" panose="020B0606030504020204" pitchFamily="34" charset="0"/>
                  <a:ea typeface="Open Sans" panose="020B0606030504020204" pitchFamily="34" charset="0"/>
                  <a:cs typeface="Open Sans" panose="020B0606030504020204" pitchFamily="34" charset="0"/>
                </a:rPr>
                <a:t>Product Delivery</a:t>
              </a:r>
            </a:p>
          </p:txBody>
        </p:sp>
      </p:grpSp>
      <p:grpSp>
        <p:nvGrpSpPr>
          <p:cNvPr id="30" name="Group 29">
            <a:extLst>
              <a:ext uri="{FF2B5EF4-FFF2-40B4-BE49-F238E27FC236}">
                <a16:creationId xmlns:a16="http://schemas.microsoft.com/office/drawing/2014/main" id="{B3E02BBA-0808-0CB7-30E9-98EE1EF61EF9}"/>
              </a:ext>
            </a:extLst>
          </p:cNvPr>
          <p:cNvGrpSpPr/>
          <p:nvPr/>
        </p:nvGrpSpPr>
        <p:grpSpPr>
          <a:xfrm>
            <a:off x="10124574" y="1677527"/>
            <a:ext cx="204207" cy="4226560"/>
            <a:chOff x="9616262" y="730830"/>
            <a:chExt cx="204207" cy="4226560"/>
          </a:xfrm>
        </p:grpSpPr>
        <p:sp>
          <p:nvSpPr>
            <p:cNvPr id="31" name="Rectangle 30">
              <a:extLst>
                <a:ext uri="{FF2B5EF4-FFF2-40B4-BE49-F238E27FC236}">
                  <a16:creationId xmlns:a16="http://schemas.microsoft.com/office/drawing/2014/main" id="{523373AE-D0EC-F6D6-EE50-B02997DFAC25}"/>
                </a:ext>
              </a:extLst>
            </p:cNvPr>
            <p:cNvSpPr/>
            <p:nvPr/>
          </p:nvSpPr>
          <p:spPr>
            <a:xfrm rot="16200000">
              <a:off x="7605086" y="2742006"/>
              <a:ext cx="4226560" cy="204207"/>
            </a:xfrm>
            <a:prstGeom prst="rect">
              <a:avLst/>
            </a:prstGeom>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IN"/>
            </a:p>
          </p:txBody>
        </p:sp>
        <p:sp>
          <p:nvSpPr>
            <p:cNvPr id="32" name="TextBox 31">
              <a:extLst>
                <a:ext uri="{FF2B5EF4-FFF2-40B4-BE49-F238E27FC236}">
                  <a16:creationId xmlns:a16="http://schemas.microsoft.com/office/drawing/2014/main" id="{477A0D02-5018-8FAE-EE86-B5D17F6C87C5}"/>
                </a:ext>
              </a:extLst>
            </p:cNvPr>
            <p:cNvSpPr txBox="1"/>
            <p:nvPr/>
          </p:nvSpPr>
          <p:spPr>
            <a:xfrm rot="16200000">
              <a:off x="7605086" y="2742006"/>
              <a:ext cx="4226560" cy="20420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180100" bIns="0" numCol="1" spcCol="1270" anchor="t" anchorCtr="0">
              <a:noAutofit/>
            </a:bodyPr>
            <a:lstStyle/>
            <a:p>
              <a:pPr marL="0" lvl="0" indent="0" algn="r" defTabSz="400050">
                <a:lnSpc>
                  <a:spcPct val="90000"/>
                </a:lnSpc>
                <a:spcBef>
                  <a:spcPct val="0"/>
                </a:spcBef>
                <a:spcAft>
                  <a:spcPct val="35000"/>
                </a:spcAft>
                <a:buNone/>
              </a:pPr>
              <a:r>
                <a:rPr lang="en-US" sz="900" b="1" kern="1200">
                  <a:solidFill>
                    <a:srgbClr val="291A90"/>
                  </a:solidFill>
                  <a:latin typeface="Open Sans" panose="020B0606030504020204" pitchFamily="34" charset="0"/>
                  <a:ea typeface="Open Sans" panose="020B0606030504020204" pitchFamily="34" charset="0"/>
                  <a:cs typeface="Open Sans" panose="020B0606030504020204" pitchFamily="34" charset="0"/>
                </a:rPr>
                <a:t>Deployment and Maintenance </a:t>
              </a:r>
            </a:p>
          </p:txBody>
        </p:sp>
      </p:grpSp>
      <p:sp>
        <p:nvSpPr>
          <p:cNvPr id="59" name="Rectangle 58">
            <a:extLst>
              <a:ext uri="{FF2B5EF4-FFF2-40B4-BE49-F238E27FC236}">
                <a16:creationId xmlns:a16="http://schemas.microsoft.com/office/drawing/2014/main" id="{E8D19D61-1592-8CE2-BAA9-6EA961BA4225}"/>
              </a:ext>
            </a:extLst>
          </p:cNvPr>
          <p:cNvSpPr/>
          <p:nvPr/>
        </p:nvSpPr>
        <p:spPr>
          <a:xfrm>
            <a:off x="689971" y="5860270"/>
            <a:ext cx="10950260" cy="348215"/>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AGILE APPROACH</a:t>
            </a:r>
          </a:p>
        </p:txBody>
      </p:sp>
      <p:sp>
        <p:nvSpPr>
          <p:cNvPr id="6" name="Rectangle 5">
            <a:extLst>
              <a:ext uri="{FF2B5EF4-FFF2-40B4-BE49-F238E27FC236}">
                <a16:creationId xmlns:a16="http://schemas.microsoft.com/office/drawing/2014/main" id="{2408A667-FEB9-96B5-6ADF-E6C540C3814B}"/>
              </a:ext>
            </a:extLst>
          </p:cNvPr>
          <p:cNvSpPr/>
          <p:nvPr/>
        </p:nvSpPr>
        <p:spPr>
          <a:xfrm>
            <a:off x="689971" y="1814199"/>
            <a:ext cx="1338160" cy="3826506"/>
          </a:xfrm>
          <a:prstGeom prst="rect">
            <a:avLst/>
          </a:prstGeom>
          <a:solidFill>
            <a:srgbClr val="FFFFFF">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1" name="Oval 60">
            <a:extLst>
              <a:ext uri="{FF2B5EF4-FFF2-40B4-BE49-F238E27FC236}">
                <a16:creationId xmlns:a16="http://schemas.microsoft.com/office/drawing/2014/main" id="{59BE6081-1721-1148-0EBF-3D3B7F8D61A4}"/>
              </a:ext>
            </a:extLst>
          </p:cNvPr>
          <p:cNvSpPr/>
          <p:nvPr/>
        </p:nvSpPr>
        <p:spPr>
          <a:xfrm>
            <a:off x="1034477" y="1441338"/>
            <a:ext cx="652408" cy="652408"/>
          </a:xfrm>
          <a:prstGeom prst="ellipse">
            <a:avLst/>
          </a:prstGeom>
          <a:solidFill>
            <a:srgbClr val="291A9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F0D9D3C-6A46-B0C8-640B-806D695FAD37}"/>
              </a:ext>
            </a:extLst>
          </p:cNvPr>
          <p:cNvSpPr/>
          <p:nvPr/>
        </p:nvSpPr>
        <p:spPr>
          <a:xfrm>
            <a:off x="2264815" y="1814199"/>
            <a:ext cx="1335024" cy="3826506"/>
          </a:xfrm>
          <a:prstGeom prst="rect">
            <a:avLst/>
          </a:prstGeom>
          <a:solidFill>
            <a:srgbClr val="FFFFFF">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TextBox 1">
            <a:extLst>
              <a:ext uri="{FF2B5EF4-FFF2-40B4-BE49-F238E27FC236}">
                <a16:creationId xmlns:a16="http://schemas.microsoft.com/office/drawing/2014/main" id="{91672840-B1ED-683B-A1F2-C6D3061E88DF}"/>
              </a:ext>
            </a:extLst>
          </p:cNvPr>
          <p:cNvSpPr txBox="1"/>
          <p:nvPr/>
        </p:nvSpPr>
        <p:spPr>
          <a:xfrm>
            <a:off x="689971" y="2214610"/>
            <a:ext cx="1338160" cy="1077218"/>
          </a:xfrm>
          <a:prstGeom prst="rect">
            <a:avLst/>
          </a:prstGeom>
          <a:noFill/>
        </p:spPr>
        <p:txBody>
          <a:bodyPr wrap="square">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Identify the project requirements</a:t>
            </a:r>
          </a:p>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Ideate on possible concepts to meet the requirement</a:t>
            </a:r>
          </a:p>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Finalize the concept</a:t>
            </a:r>
          </a:p>
        </p:txBody>
      </p:sp>
      <p:sp>
        <p:nvSpPr>
          <p:cNvPr id="20" name="Rectangle 19">
            <a:extLst>
              <a:ext uri="{FF2B5EF4-FFF2-40B4-BE49-F238E27FC236}">
                <a16:creationId xmlns:a16="http://schemas.microsoft.com/office/drawing/2014/main" id="{E5EB4C3F-4372-241B-A2C9-94E2D093AC8A}"/>
              </a:ext>
            </a:extLst>
          </p:cNvPr>
          <p:cNvSpPr/>
          <p:nvPr/>
        </p:nvSpPr>
        <p:spPr>
          <a:xfrm>
            <a:off x="3874740" y="1818354"/>
            <a:ext cx="1335024" cy="3826506"/>
          </a:xfrm>
          <a:prstGeom prst="rect">
            <a:avLst/>
          </a:prstGeom>
          <a:solidFill>
            <a:srgbClr val="FFFFFF">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a:extLst>
              <a:ext uri="{FF2B5EF4-FFF2-40B4-BE49-F238E27FC236}">
                <a16:creationId xmlns:a16="http://schemas.microsoft.com/office/drawing/2014/main" id="{AFA126E1-D52C-7B2E-DB93-4DFDA279D10F}"/>
              </a:ext>
            </a:extLst>
          </p:cNvPr>
          <p:cNvSpPr/>
          <p:nvPr/>
        </p:nvSpPr>
        <p:spPr>
          <a:xfrm>
            <a:off x="5484666" y="1812716"/>
            <a:ext cx="1335024" cy="3816419"/>
          </a:xfrm>
          <a:prstGeom prst="rect">
            <a:avLst/>
          </a:prstGeom>
          <a:solidFill>
            <a:srgbClr val="FFFFFF">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a:extLst>
              <a:ext uri="{FF2B5EF4-FFF2-40B4-BE49-F238E27FC236}">
                <a16:creationId xmlns:a16="http://schemas.microsoft.com/office/drawing/2014/main" id="{055F7853-8417-81FC-E391-C5FDAB80AAFE}"/>
              </a:ext>
            </a:extLst>
          </p:cNvPr>
          <p:cNvSpPr/>
          <p:nvPr/>
        </p:nvSpPr>
        <p:spPr>
          <a:xfrm>
            <a:off x="7089973" y="1814199"/>
            <a:ext cx="1335024" cy="3826506"/>
          </a:xfrm>
          <a:prstGeom prst="rect">
            <a:avLst/>
          </a:prstGeom>
          <a:solidFill>
            <a:srgbClr val="FFFFFF">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a:extLst>
              <a:ext uri="{FF2B5EF4-FFF2-40B4-BE49-F238E27FC236}">
                <a16:creationId xmlns:a16="http://schemas.microsoft.com/office/drawing/2014/main" id="{4209853B-D459-F462-46B4-41013EE13D5D}"/>
              </a:ext>
            </a:extLst>
          </p:cNvPr>
          <p:cNvSpPr/>
          <p:nvPr/>
        </p:nvSpPr>
        <p:spPr>
          <a:xfrm>
            <a:off x="8699899" y="1814199"/>
            <a:ext cx="1335024" cy="3826506"/>
          </a:xfrm>
          <a:prstGeom prst="rect">
            <a:avLst/>
          </a:prstGeom>
          <a:solidFill>
            <a:srgbClr val="FFFFFF">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Rectangle 23">
            <a:extLst>
              <a:ext uri="{FF2B5EF4-FFF2-40B4-BE49-F238E27FC236}">
                <a16:creationId xmlns:a16="http://schemas.microsoft.com/office/drawing/2014/main" id="{CB0B1AD9-AA5A-DD71-D646-A2B28211DA6D}"/>
              </a:ext>
            </a:extLst>
          </p:cNvPr>
          <p:cNvSpPr/>
          <p:nvPr/>
        </p:nvSpPr>
        <p:spPr>
          <a:xfrm>
            <a:off x="10305207" y="1814199"/>
            <a:ext cx="1335024" cy="3826506"/>
          </a:xfrm>
          <a:prstGeom prst="rect">
            <a:avLst/>
          </a:prstGeom>
          <a:solidFill>
            <a:srgbClr val="FFFFFF">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TextBox 1">
            <a:extLst>
              <a:ext uri="{FF2B5EF4-FFF2-40B4-BE49-F238E27FC236}">
                <a16:creationId xmlns:a16="http://schemas.microsoft.com/office/drawing/2014/main" id="{81CFED92-6E36-D836-C9CC-B129B21DFABF}"/>
              </a:ext>
            </a:extLst>
          </p:cNvPr>
          <p:cNvSpPr txBox="1"/>
          <p:nvPr/>
        </p:nvSpPr>
        <p:spPr>
          <a:xfrm>
            <a:off x="2263247" y="2214610"/>
            <a:ext cx="1338160" cy="3247043"/>
          </a:xfrm>
          <a:prstGeom prst="rect">
            <a:avLst/>
          </a:prstGeom>
          <a:noFill/>
        </p:spPr>
        <p:txBody>
          <a:bodyPr wrap="square">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Create wireframes of the 3D environment</a:t>
            </a:r>
          </a:p>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Detail the user experience: interaction with the environment, result of interaction, activities, etc.</a:t>
            </a:r>
          </a:p>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Identify shoot locations</a:t>
            </a:r>
          </a:p>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Design character roles and dialogues</a:t>
            </a:r>
          </a:p>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Finalize visual styling</a:t>
            </a:r>
          </a:p>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Use the 360° space as the canvas and assets required for construction of the scenes</a:t>
            </a:r>
          </a:p>
        </p:txBody>
      </p:sp>
      <p:sp>
        <p:nvSpPr>
          <p:cNvPr id="46" name="TextBox 1">
            <a:extLst>
              <a:ext uri="{FF2B5EF4-FFF2-40B4-BE49-F238E27FC236}">
                <a16:creationId xmlns:a16="http://schemas.microsoft.com/office/drawing/2014/main" id="{8EE95401-B7CD-93EE-3864-66161AE049FA}"/>
              </a:ext>
            </a:extLst>
          </p:cNvPr>
          <p:cNvSpPr txBox="1"/>
          <p:nvPr/>
        </p:nvSpPr>
        <p:spPr>
          <a:xfrm>
            <a:off x="3873172" y="2214610"/>
            <a:ext cx="1338160" cy="3108543"/>
          </a:xfrm>
          <a:prstGeom prst="rect">
            <a:avLst/>
          </a:prstGeom>
          <a:noFill/>
        </p:spPr>
        <p:txBody>
          <a:bodyPr wrap="square">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Procure required assets (for example, a 3D office environment)</a:t>
            </a:r>
          </a:p>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Set up the architecture</a:t>
            </a:r>
          </a:p>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Customize assets to project requirements</a:t>
            </a:r>
          </a:p>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Build the characters and the gestures, office environment look and feel, animate the environment, etc. </a:t>
            </a:r>
          </a:p>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Autodesk - 3Ds Max and Maya, UNITY, WebGL, </a:t>
            </a:r>
          </a:p>
          <a:p>
            <a:pPr marL="85725" indent="-85725" fontAlgn="base">
              <a:spcAft>
                <a:spcPts val="600"/>
              </a:spcAft>
              <a:buFont typeface="Arial" panose="020B0604020202020204" pitchFamily="34" charset="0"/>
              <a:buChar char="•"/>
            </a:pPr>
            <a:endParaRPr lang="en-US" sz="900">
              <a:solidFill>
                <a:srgbClr val="333333"/>
              </a:solidFill>
              <a:latin typeface="Open Sans" panose="020B0606030504020204" pitchFamily="34" charset="0"/>
            </a:endParaRPr>
          </a:p>
        </p:txBody>
      </p:sp>
      <p:sp>
        <p:nvSpPr>
          <p:cNvPr id="47" name="TextBox 1">
            <a:extLst>
              <a:ext uri="{FF2B5EF4-FFF2-40B4-BE49-F238E27FC236}">
                <a16:creationId xmlns:a16="http://schemas.microsoft.com/office/drawing/2014/main" id="{0135C1AA-47C7-549D-1D0A-69EEEC6154E4}"/>
              </a:ext>
            </a:extLst>
          </p:cNvPr>
          <p:cNvSpPr txBox="1"/>
          <p:nvPr/>
        </p:nvSpPr>
        <p:spPr>
          <a:xfrm>
            <a:off x="5483098" y="2214610"/>
            <a:ext cx="1338160" cy="2339102"/>
          </a:xfrm>
          <a:prstGeom prst="rect">
            <a:avLst/>
          </a:prstGeom>
          <a:noFill/>
        </p:spPr>
        <p:txBody>
          <a:bodyPr wrap="square">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Build elements within the environment</a:t>
            </a:r>
          </a:p>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Coordinate with SMEs in a live environment </a:t>
            </a:r>
          </a:p>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Place assets in the 3D environment</a:t>
            </a:r>
          </a:p>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Build interactions</a:t>
            </a:r>
          </a:p>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Combined meetings to explore the output in the development environment</a:t>
            </a:r>
          </a:p>
        </p:txBody>
      </p:sp>
      <p:sp>
        <p:nvSpPr>
          <p:cNvPr id="48" name="TextBox 1">
            <a:extLst>
              <a:ext uri="{FF2B5EF4-FFF2-40B4-BE49-F238E27FC236}">
                <a16:creationId xmlns:a16="http://schemas.microsoft.com/office/drawing/2014/main" id="{C24A9CA9-7D2A-B3BD-2214-0DF5F3B5FC1C}"/>
              </a:ext>
            </a:extLst>
          </p:cNvPr>
          <p:cNvSpPr txBox="1"/>
          <p:nvPr/>
        </p:nvSpPr>
        <p:spPr>
          <a:xfrm>
            <a:off x="7088405" y="2214610"/>
            <a:ext cx="1338160" cy="1708160"/>
          </a:xfrm>
          <a:prstGeom prst="rect">
            <a:avLst/>
          </a:prstGeom>
          <a:noFill/>
        </p:spPr>
        <p:txBody>
          <a:bodyPr wrap="square">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Complete the output package</a:t>
            </a:r>
          </a:p>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Test output across the various browsers and on scoped devices</a:t>
            </a:r>
          </a:p>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Review the reporting and analytics captured</a:t>
            </a:r>
          </a:p>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Fix bugs</a:t>
            </a:r>
          </a:p>
        </p:txBody>
      </p:sp>
      <p:sp>
        <p:nvSpPr>
          <p:cNvPr id="49" name="TextBox 1">
            <a:extLst>
              <a:ext uri="{FF2B5EF4-FFF2-40B4-BE49-F238E27FC236}">
                <a16:creationId xmlns:a16="http://schemas.microsoft.com/office/drawing/2014/main" id="{967EC1B5-1497-904C-F0CF-93BF334C070B}"/>
              </a:ext>
            </a:extLst>
          </p:cNvPr>
          <p:cNvSpPr txBox="1"/>
          <p:nvPr/>
        </p:nvSpPr>
        <p:spPr>
          <a:xfrm>
            <a:off x="8698331" y="2214610"/>
            <a:ext cx="1338160" cy="1077218"/>
          </a:xfrm>
          <a:prstGeom prst="rect">
            <a:avLst/>
          </a:prstGeom>
          <a:noFill/>
        </p:spPr>
        <p:txBody>
          <a:bodyPr wrap="square">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Deliver a functional build</a:t>
            </a:r>
          </a:p>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Collaborate with SMEs to calibrate  the live experience </a:t>
            </a:r>
          </a:p>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Review and fixes</a:t>
            </a:r>
          </a:p>
        </p:txBody>
      </p:sp>
      <p:sp>
        <p:nvSpPr>
          <p:cNvPr id="50" name="TextBox 1">
            <a:extLst>
              <a:ext uri="{FF2B5EF4-FFF2-40B4-BE49-F238E27FC236}">
                <a16:creationId xmlns:a16="http://schemas.microsoft.com/office/drawing/2014/main" id="{2995B991-C726-DC9C-BD01-E14962F7E6F7}"/>
              </a:ext>
            </a:extLst>
          </p:cNvPr>
          <p:cNvSpPr txBox="1"/>
          <p:nvPr/>
        </p:nvSpPr>
        <p:spPr>
          <a:xfrm>
            <a:off x="10303639" y="2214610"/>
            <a:ext cx="1338160" cy="1077218"/>
          </a:xfrm>
          <a:prstGeom prst="rect">
            <a:avLst/>
          </a:prstGeom>
          <a:noFill/>
        </p:spPr>
        <p:txBody>
          <a:bodyPr wrap="square">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Deploy the final product</a:t>
            </a:r>
          </a:p>
          <a:p>
            <a:pPr fontAlgn="base">
              <a:spcAft>
                <a:spcPts val="600"/>
              </a:spcAft>
            </a:pPr>
            <a:r>
              <a:rPr lang="en-US" sz="900">
                <a:solidFill>
                  <a:srgbClr val="333333"/>
                </a:solidFill>
                <a:latin typeface="Open Sans" panose="020B0606030504020204" pitchFamily="34" charset="0"/>
              </a:rPr>
              <a:t>-------------------------------</a:t>
            </a:r>
          </a:p>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Maintenance and updating the Metaverse</a:t>
            </a:r>
          </a:p>
        </p:txBody>
      </p:sp>
      <p:pic>
        <p:nvPicPr>
          <p:cNvPr id="104" name="Graphic 103">
            <a:extLst>
              <a:ext uri="{FF2B5EF4-FFF2-40B4-BE49-F238E27FC236}">
                <a16:creationId xmlns:a16="http://schemas.microsoft.com/office/drawing/2014/main" id="{A475A56E-EA1E-2001-CEC0-3B7C6B7238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59065" y="1525799"/>
            <a:ext cx="457200" cy="457200"/>
          </a:xfrm>
          <a:prstGeom prst="rect">
            <a:avLst/>
          </a:prstGeom>
        </p:spPr>
      </p:pic>
      <p:sp>
        <p:nvSpPr>
          <p:cNvPr id="106" name="Oval 105">
            <a:extLst>
              <a:ext uri="{FF2B5EF4-FFF2-40B4-BE49-F238E27FC236}">
                <a16:creationId xmlns:a16="http://schemas.microsoft.com/office/drawing/2014/main" id="{D8751E22-1128-2089-4470-C010B43AE787}"/>
              </a:ext>
            </a:extLst>
          </p:cNvPr>
          <p:cNvSpPr/>
          <p:nvPr/>
        </p:nvSpPr>
        <p:spPr>
          <a:xfrm>
            <a:off x="2596812" y="1441338"/>
            <a:ext cx="652408" cy="652408"/>
          </a:xfrm>
          <a:prstGeom prst="ellipse">
            <a:avLst/>
          </a:prstGeom>
          <a:solidFill>
            <a:srgbClr val="291A9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7" name="Graphic 106">
            <a:extLst>
              <a:ext uri="{FF2B5EF4-FFF2-40B4-BE49-F238E27FC236}">
                <a16:creationId xmlns:a16="http://schemas.microsoft.com/office/drawing/2014/main" id="{A1B24BA4-905D-A636-92EA-B497DF9016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2712196" y="1563517"/>
            <a:ext cx="429666" cy="429666"/>
          </a:xfrm>
          <a:prstGeom prst="rect">
            <a:avLst/>
          </a:prstGeom>
        </p:spPr>
      </p:pic>
      <p:sp>
        <p:nvSpPr>
          <p:cNvPr id="109" name="Oval 108">
            <a:extLst>
              <a:ext uri="{FF2B5EF4-FFF2-40B4-BE49-F238E27FC236}">
                <a16:creationId xmlns:a16="http://schemas.microsoft.com/office/drawing/2014/main" id="{0B3ECE32-ACFF-E211-AE95-08D16D4C4D56}"/>
              </a:ext>
            </a:extLst>
          </p:cNvPr>
          <p:cNvSpPr/>
          <p:nvPr/>
        </p:nvSpPr>
        <p:spPr>
          <a:xfrm>
            <a:off x="4205802" y="1441338"/>
            <a:ext cx="652408" cy="652408"/>
          </a:xfrm>
          <a:prstGeom prst="ellipse">
            <a:avLst/>
          </a:prstGeom>
          <a:solidFill>
            <a:srgbClr val="291A9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0" name="Graphic 109">
            <a:extLst>
              <a:ext uri="{FF2B5EF4-FFF2-40B4-BE49-F238E27FC236}">
                <a16:creationId xmlns:a16="http://schemas.microsoft.com/office/drawing/2014/main" id="{F4B965A6-40C7-2CB4-7567-83339E93065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4303492" y="1524367"/>
            <a:ext cx="457200" cy="457200"/>
          </a:xfrm>
          <a:prstGeom prst="rect">
            <a:avLst/>
          </a:prstGeom>
        </p:spPr>
      </p:pic>
      <p:sp>
        <p:nvSpPr>
          <p:cNvPr id="112" name="Oval 111">
            <a:extLst>
              <a:ext uri="{FF2B5EF4-FFF2-40B4-BE49-F238E27FC236}">
                <a16:creationId xmlns:a16="http://schemas.microsoft.com/office/drawing/2014/main" id="{4F1A646B-9D23-4EEC-6F75-7E8B82A9FDA4}"/>
              </a:ext>
            </a:extLst>
          </p:cNvPr>
          <p:cNvSpPr/>
          <p:nvPr/>
        </p:nvSpPr>
        <p:spPr>
          <a:xfrm>
            <a:off x="5824819" y="1441338"/>
            <a:ext cx="652408" cy="652408"/>
          </a:xfrm>
          <a:prstGeom prst="ellipse">
            <a:avLst/>
          </a:prstGeom>
          <a:solidFill>
            <a:srgbClr val="291A9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aphic 3">
            <a:extLst>
              <a:ext uri="{FF2B5EF4-FFF2-40B4-BE49-F238E27FC236}">
                <a16:creationId xmlns:a16="http://schemas.microsoft.com/office/drawing/2014/main" id="{78CBB632-8ED2-8433-B665-BC3AEED04428}"/>
              </a:ext>
            </a:extLst>
          </p:cNvPr>
          <p:cNvGrpSpPr/>
          <p:nvPr/>
        </p:nvGrpSpPr>
        <p:grpSpPr>
          <a:xfrm>
            <a:off x="5983335" y="1589306"/>
            <a:ext cx="323795" cy="323795"/>
            <a:chOff x="5922870" y="2343073"/>
            <a:chExt cx="361262" cy="361262"/>
          </a:xfrm>
          <a:noFill/>
        </p:grpSpPr>
        <p:sp>
          <p:nvSpPr>
            <p:cNvPr id="114" name="Freeform: Shape 113">
              <a:extLst>
                <a:ext uri="{FF2B5EF4-FFF2-40B4-BE49-F238E27FC236}">
                  <a16:creationId xmlns:a16="http://schemas.microsoft.com/office/drawing/2014/main" id="{C6F5D628-9713-6E48-0ABB-093BD3669C1D}"/>
                </a:ext>
              </a:extLst>
            </p:cNvPr>
            <p:cNvSpPr/>
            <p:nvPr/>
          </p:nvSpPr>
          <p:spPr>
            <a:xfrm>
              <a:off x="5992792" y="2412995"/>
              <a:ext cx="93229" cy="93229"/>
            </a:xfrm>
            <a:custGeom>
              <a:avLst/>
              <a:gdLst>
                <a:gd name="connsiteX0" fmla="*/ 93109 w 93229"/>
                <a:gd name="connsiteY0" fmla="*/ 46319 h 93229"/>
                <a:gd name="connsiteX1" fmla="*/ 46495 w 93229"/>
                <a:gd name="connsiteY1" fmla="*/ 92933 h 93229"/>
                <a:gd name="connsiteX2" fmla="*/ -120 w 93229"/>
                <a:gd name="connsiteY2" fmla="*/ 46319 h 93229"/>
                <a:gd name="connsiteX3" fmla="*/ 46495 w 93229"/>
                <a:gd name="connsiteY3" fmla="*/ -296 h 93229"/>
                <a:gd name="connsiteX4" fmla="*/ 93109 w 93229"/>
                <a:gd name="connsiteY4" fmla="*/ 46319 h 93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229" h="93229">
                  <a:moveTo>
                    <a:pt x="93109" y="46319"/>
                  </a:moveTo>
                  <a:cubicBezTo>
                    <a:pt x="93109" y="72061"/>
                    <a:pt x="72237" y="92933"/>
                    <a:pt x="46495" y="92933"/>
                  </a:cubicBezTo>
                  <a:cubicBezTo>
                    <a:pt x="20752" y="92933"/>
                    <a:pt x="-120" y="72061"/>
                    <a:pt x="-120" y="46319"/>
                  </a:cubicBezTo>
                  <a:cubicBezTo>
                    <a:pt x="-120" y="20576"/>
                    <a:pt x="20752" y="-296"/>
                    <a:pt x="46495" y="-296"/>
                  </a:cubicBezTo>
                  <a:cubicBezTo>
                    <a:pt x="72237" y="-296"/>
                    <a:pt x="93109" y="20576"/>
                    <a:pt x="93109" y="46319"/>
                  </a:cubicBezTo>
                  <a:close/>
                </a:path>
              </a:pathLst>
            </a:custGeom>
            <a:noFill/>
            <a:ln w="11609" cap="rnd">
              <a:solidFill>
                <a:schemeClr val="bg1"/>
              </a:solidFill>
              <a:prstDash val="solid"/>
              <a:round/>
            </a:ln>
          </p:spPr>
          <p:txBody>
            <a:bodyPr rtlCol="0" anchor="ctr"/>
            <a:lstStyle/>
            <a:p>
              <a:endParaRPr lang="en-US"/>
            </a:p>
          </p:txBody>
        </p:sp>
        <p:sp>
          <p:nvSpPr>
            <p:cNvPr id="115" name="Freeform: Shape 114">
              <a:extLst>
                <a:ext uri="{FF2B5EF4-FFF2-40B4-BE49-F238E27FC236}">
                  <a16:creationId xmlns:a16="http://schemas.microsoft.com/office/drawing/2014/main" id="{9F52C8A8-233A-E695-72B7-6CCB5D30D577}"/>
                </a:ext>
              </a:extLst>
            </p:cNvPr>
            <p:cNvSpPr/>
            <p:nvPr/>
          </p:nvSpPr>
          <p:spPr>
            <a:xfrm>
              <a:off x="5922870" y="2343073"/>
              <a:ext cx="233072" cy="233072"/>
            </a:xfrm>
            <a:custGeom>
              <a:avLst/>
              <a:gdLst>
                <a:gd name="connsiteX0" fmla="*/ 98936 w 233072"/>
                <a:gd name="connsiteY0" fmla="*/ -296 h 233072"/>
                <a:gd name="connsiteX1" fmla="*/ 98936 w 233072"/>
                <a:gd name="connsiteY1" fmla="*/ 24701 h 233072"/>
                <a:gd name="connsiteX2" fmla="*/ 63975 w 233072"/>
                <a:gd name="connsiteY2" fmla="*/ 39210 h 233072"/>
                <a:gd name="connsiteX3" fmla="*/ 46495 w 233072"/>
                <a:gd name="connsiteY3" fmla="*/ 21729 h 233072"/>
                <a:gd name="connsiteX4" fmla="*/ 21672 w 233072"/>
                <a:gd name="connsiteY4" fmla="*/ 46319 h 233072"/>
                <a:gd name="connsiteX5" fmla="*/ 39153 w 233072"/>
                <a:gd name="connsiteY5" fmla="*/ 63799 h 233072"/>
                <a:gd name="connsiteX6" fmla="*/ 24702 w 233072"/>
                <a:gd name="connsiteY6" fmla="*/ 98760 h 233072"/>
                <a:gd name="connsiteX7" fmla="*/ -120 w 233072"/>
                <a:gd name="connsiteY7" fmla="*/ 98760 h 233072"/>
                <a:gd name="connsiteX8" fmla="*/ -120 w 233072"/>
                <a:gd name="connsiteY8" fmla="*/ 133721 h 233072"/>
                <a:gd name="connsiteX9" fmla="*/ 24877 w 233072"/>
                <a:gd name="connsiteY9" fmla="*/ 133721 h 233072"/>
                <a:gd name="connsiteX10" fmla="*/ 39386 w 233072"/>
                <a:gd name="connsiteY10" fmla="*/ 168682 h 233072"/>
                <a:gd name="connsiteX11" fmla="*/ 21905 w 233072"/>
                <a:gd name="connsiteY11" fmla="*/ 186162 h 233072"/>
                <a:gd name="connsiteX12" fmla="*/ 46611 w 233072"/>
                <a:gd name="connsiteY12" fmla="*/ 210868 h 233072"/>
                <a:gd name="connsiteX13" fmla="*/ 64092 w 233072"/>
                <a:gd name="connsiteY13" fmla="*/ 193387 h 233072"/>
                <a:gd name="connsiteX14" fmla="*/ 99052 w 233072"/>
                <a:gd name="connsiteY14" fmla="*/ 207838 h 233072"/>
                <a:gd name="connsiteX15" fmla="*/ 99052 w 233072"/>
                <a:gd name="connsiteY15" fmla="*/ 232777 h 233072"/>
                <a:gd name="connsiteX16" fmla="*/ 134013 w 233072"/>
                <a:gd name="connsiteY16" fmla="*/ 232777 h 233072"/>
                <a:gd name="connsiteX17" fmla="*/ 134013 w 233072"/>
                <a:gd name="connsiteY17" fmla="*/ 207779 h 233072"/>
                <a:gd name="connsiteX18" fmla="*/ 168974 w 233072"/>
                <a:gd name="connsiteY18" fmla="*/ 193271 h 233072"/>
                <a:gd name="connsiteX19" fmla="*/ 186455 w 233072"/>
                <a:gd name="connsiteY19" fmla="*/ 210751 h 233072"/>
                <a:gd name="connsiteX20" fmla="*/ 211160 w 233072"/>
                <a:gd name="connsiteY20" fmla="*/ 186046 h 233072"/>
                <a:gd name="connsiteX21" fmla="*/ 193680 w 233072"/>
                <a:gd name="connsiteY21" fmla="*/ 168565 h 233072"/>
                <a:gd name="connsiteX22" fmla="*/ 208130 w 233072"/>
                <a:gd name="connsiteY22" fmla="*/ 133604 h 233072"/>
                <a:gd name="connsiteX23" fmla="*/ 232953 w 233072"/>
                <a:gd name="connsiteY23" fmla="*/ 133604 h 233072"/>
                <a:gd name="connsiteX24" fmla="*/ 232953 w 233072"/>
                <a:gd name="connsiteY24" fmla="*/ 98643 h 233072"/>
                <a:gd name="connsiteX25" fmla="*/ 207956 w 233072"/>
                <a:gd name="connsiteY25" fmla="*/ 98643 h 233072"/>
                <a:gd name="connsiteX26" fmla="*/ 193447 w 233072"/>
                <a:gd name="connsiteY26" fmla="*/ 63682 h 233072"/>
                <a:gd name="connsiteX27" fmla="*/ 210927 w 233072"/>
                <a:gd name="connsiteY27" fmla="*/ 46202 h 233072"/>
                <a:gd name="connsiteX28" fmla="*/ 186338 w 233072"/>
                <a:gd name="connsiteY28" fmla="*/ 21496 h 233072"/>
                <a:gd name="connsiteX29" fmla="*/ 168858 w 233072"/>
                <a:gd name="connsiteY29" fmla="*/ 38977 h 233072"/>
                <a:gd name="connsiteX30" fmla="*/ 133897 w 233072"/>
                <a:gd name="connsiteY30" fmla="*/ 24526 h 233072"/>
                <a:gd name="connsiteX31" fmla="*/ 133897 w 233072"/>
                <a:gd name="connsiteY31" fmla="*/ -296 h 23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3072" h="233072">
                  <a:moveTo>
                    <a:pt x="98936" y="-296"/>
                  </a:moveTo>
                  <a:lnTo>
                    <a:pt x="98936" y="24701"/>
                  </a:lnTo>
                  <a:cubicBezTo>
                    <a:pt x="86420" y="27108"/>
                    <a:pt x="74521" y="32049"/>
                    <a:pt x="63975" y="39210"/>
                  </a:cubicBezTo>
                  <a:lnTo>
                    <a:pt x="46495" y="21729"/>
                  </a:lnTo>
                  <a:lnTo>
                    <a:pt x="21672" y="46319"/>
                  </a:lnTo>
                  <a:lnTo>
                    <a:pt x="39153" y="63799"/>
                  </a:lnTo>
                  <a:cubicBezTo>
                    <a:pt x="31997" y="74345"/>
                    <a:pt x="27080" y="86244"/>
                    <a:pt x="24702" y="98760"/>
                  </a:cubicBezTo>
                  <a:lnTo>
                    <a:pt x="-120" y="98760"/>
                  </a:lnTo>
                  <a:lnTo>
                    <a:pt x="-120" y="133721"/>
                  </a:lnTo>
                  <a:lnTo>
                    <a:pt x="24877" y="133721"/>
                  </a:lnTo>
                  <a:cubicBezTo>
                    <a:pt x="27284" y="146237"/>
                    <a:pt x="32225" y="158135"/>
                    <a:pt x="39386" y="168682"/>
                  </a:cubicBezTo>
                  <a:lnTo>
                    <a:pt x="21905" y="186162"/>
                  </a:lnTo>
                  <a:lnTo>
                    <a:pt x="46611" y="210868"/>
                  </a:lnTo>
                  <a:lnTo>
                    <a:pt x="64092" y="193387"/>
                  </a:lnTo>
                  <a:cubicBezTo>
                    <a:pt x="74638" y="200543"/>
                    <a:pt x="86536" y="205460"/>
                    <a:pt x="99052" y="207838"/>
                  </a:cubicBezTo>
                  <a:lnTo>
                    <a:pt x="99052" y="232777"/>
                  </a:lnTo>
                  <a:lnTo>
                    <a:pt x="134013" y="232777"/>
                  </a:lnTo>
                  <a:lnTo>
                    <a:pt x="134013" y="207779"/>
                  </a:lnTo>
                  <a:cubicBezTo>
                    <a:pt x="146535" y="205373"/>
                    <a:pt x="158428" y="200432"/>
                    <a:pt x="168974" y="193271"/>
                  </a:cubicBezTo>
                  <a:lnTo>
                    <a:pt x="186455" y="210751"/>
                  </a:lnTo>
                  <a:lnTo>
                    <a:pt x="211160" y="186046"/>
                  </a:lnTo>
                  <a:lnTo>
                    <a:pt x="193680" y="168565"/>
                  </a:lnTo>
                  <a:cubicBezTo>
                    <a:pt x="200835" y="158024"/>
                    <a:pt x="205753" y="146120"/>
                    <a:pt x="208130" y="133604"/>
                  </a:cubicBezTo>
                  <a:lnTo>
                    <a:pt x="232953" y="133604"/>
                  </a:lnTo>
                  <a:lnTo>
                    <a:pt x="232953" y="98643"/>
                  </a:lnTo>
                  <a:lnTo>
                    <a:pt x="207956" y="98643"/>
                  </a:lnTo>
                  <a:cubicBezTo>
                    <a:pt x="205549" y="86127"/>
                    <a:pt x="200608" y="74229"/>
                    <a:pt x="193447" y="63682"/>
                  </a:cubicBezTo>
                  <a:lnTo>
                    <a:pt x="210927" y="46202"/>
                  </a:lnTo>
                  <a:lnTo>
                    <a:pt x="186338" y="21496"/>
                  </a:lnTo>
                  <a:lnTo>
                    <a:pt x="168858" y="38977"/>
                  </a:lnTo>
                  <a:cubicBezTo>
                    <a:pt x="158311" y="31821"/>
                    <a:pt x="146413" y="26904"/>
                    <a:pt x="133897" y="24526"/>
                  </a:cubicBezTo>
                  <a:lnTo>
                    <a:pt x="133897" y="-296"/>
                  </a:lnTo>
                  <a:close/>
                </a:path>
              </a:pathLst>
            </a:custGeom>
            <a:noFill/>
            <a:ln w="11609" cap="rnd">
              <a:solidFill>
                <a:schemeClr val="bg1"/>
              </a:solidFill>
              <a:prstDash val="solid"/>
              <a:round/>
            </a:ln>
          </p:spPr>
          <p:txBody>
            <a:bodyPr rtlCol="0" anchor="ctr"/>
            <a:lstStyle/>
            <a:p>
              <a:endParaRPr lang="en-US"/>
            </a:p>
          </p:txBody>
        </p:sp>
        <p:sp>
          <p:nvSpPr>
            <p:cNvPr id="116" name="Freeform: Shape 115">
              <a:extLst>
                <a:ext uri="{FF2B5EF4-FFF2-40B4-BE49-F238E27FC236}">
                  <a16:creationId xmlns:a16="http://schemas.microsoft.com/office/drawing/2014/main" id="{84453128-BEC9-A5BF-35EB-053BBBFBA82A}"/>
                </a:ext>
              </a:extLst>
            </p:cNvPr>
            <p:cNvSpPr/>
            <p:nvPr/>
          </p:nvSpPr>
          <p:spPr>
            <a:xfrm>
              <a:off x="5955151" y="2375354"/>
              <a:ext cx="328981" cy="328981"/>
            </a:xfrm>
            <a:custGeom>
              <a:avLst/>
              <a:gdLst>
                <a:gd name="connsiteX0" fmla="*/ 317208 w 328981"/>
                <a:gd name="connsiteY0" fmla="*/ 177189 h 328981"/>
                <a:gd name="connsiteX1" fmla="*/ 328862 w 328981"/>
                <a:gd name="connsiteY1" fmla="*/ 177189 h 328981"/>
                <a:gd name="connsiteX2" fmla="*/ 328862 w 328981"/>
                <a:gd name="connsiteY2" fmla="*/ 118921 h 328981"/>
                <a:gd name="connsiteX3" fmla="*/ 290813 w 328981"/>
                <a:gd name="connsiteY3" fmla="*/ 118921 h 328981"/>
                <a:gd name="connsiteX4" fmla="*/ 269720 w 328981"/>
                <a:gd name="connsiteY4" fmla="*/ 67761 h 328981"/>
                <a:gd name="connsiteX5" fmla="*/ 296581 w 328981"/>
                <a:gd name="connsiteY5" fmla="*/ 40958 h 328981"/>
                <a:gd name="connsiteX6" fmla="*/ 255327 w 328981"/>
                <a:gd name="connsiteY6" fmla="*/ -296 h 328981"/>
                <a:gd name="connsiteX7" fmla="*/ 228466 w 328981"/>
                <a:gd name="connsiteY7" fmla="*/ 26624 h 328981"/>
                <a:gd name="connsiteX8" fmla="*/ 200672 w 328981"/>
                <a:gd name="connsiteY8" fmla="*/ 12290 h 328981"/>
                <a:gd name="connsiteX9" fmla="*/ 12408 w 328981"/>
                <a:gd name="connsiteY9" fmla="*/ 200496 h 328981"/>
                <a:gd name="connsiteX10" fmla="*/ 26742 w 328981"/>
                <a:gd name="connsiteY10" fmla="*/ 228406 h 328981"/>
                <a:gd name="connsiteX11" fmla="*/ -120 w 328981"/>
                <a:gd name="connsiteY11" fmla="*/ 255210 h 328981"/>
                <a:gd name="connsiteX12" fmla="*/ 41134 w 328981"/>
                <a:gd name="connsiteY12" fmla="*/ 296464 h 328981"/>
                <a:gd name="connsiteX13" fmla="*/ 67995 w 328981"/>
                <a:gd name="connsiteY13" fmla="*/ 269544 h 328981"/>
                <a:gd name="connsiteX14" fmla="*/ 119097 w 328981"/>
                <a:gd name="connsiteY14" fmla="*/ 290812 h 328981"/>
                <a:gd name="connsiteX15" fmla="*/ 119097 w 328981"/>
                <a:gd name="connsiteY15" fmla="*/ 328686 h 328981"/>
                <a:gd name="connsiteX16" fmla="*/ 177365 w 328981"/>
                <a:gd name="connsiteY16" fmla="*/ 328686 h 328981"/>
                <a:gd name="connsiteX17" fmla="*/ 177365 w 328981"/>
                <a:gd name="connsiteY17" fmla="*/ 317032 h 32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8981" h="328981">
                  <a:moveTo>
                    <a:pt x="317208" y="177189"/>
                  </a:moveTo>
                  <a:lnTo>
                    <a:pt x="328862" y="177189"/>
                  </a:lnTo>
                  <a:lnTo>
                    <a:pt x="328862" y="118921"/>
                  </a:lnTo>
                  <a:lnTo>
                    <a:pt x="290813" y="118921"/>
                  </a:lnTo>
                  <a:cubicBezTo>
                    <a:pt x="287084" y="100688"/>
                    <a:pt x="279922" y="83324"/>
                    <a:pt x="269720" y="67761"/>
                  </a:cubicBezTo>
                  <a:lnTo>
                    <a:pt x="296581" y="40958"/>
                  </a:lnTo>
                  <a:lnTo>
                    <a:pt x="255327" y="-296"/>
                  </a:lnTo>
                  <a:lnTo>
                    <a:pt x="228466" y="26624"/>
                  </a:lnTo>
                  <a:cubicBezTo>
                    <a:pt x="219755" y="20844"/>
                    <a:pt x="210432" y="16036"/>
                    <a:pt x="200672" y="12290"/>
                  </a:cubicBezTo>
                  <a:moveTo>
                    <a:pt x="12408" y="200496"/>
                  </a:moveTo>
                  <a:cubicBezTo>
                    <a:pt x="16201" y="210273"/>
                    <a:pt x="21002" y="219625"/>
                    <a:pt x="26742" y="228406"/>
                  </a:cubicBezTo>
                  <a:lnTo>
                    <a:pt x="-120" y="255210"/>
                  </a:lnTo>
                  <a:lnTo>
                    <a:pt x="41134" y="296464"/>
                  </a:lnTo>
                  <a:lnTo>
                    <a:pt x="67995" y="269544"/>
                  </a:lnTo>
                  <a:cubicBezTo>
                    <a:pt x="83501" y="279857"/>
                    <a:pt x="100853" y="287082"/>
                    <a:pt x="119097" y="290812"/>
                  </a:cubicBezTo>
                  <a:lnTo>
                    <a:pt x="119097" y="328686"/>
                  </a:lnTo>
                  <a:lnTo>
                    <a:pt x="177365" y="328686"/>
                  </a:lnTo>
                  <a:lnTo>
                    <a:pt x="177365" y="317032"/>
                  </a:lnTo>
                </a:path>
              </a:pathLst>
            </a:custGeom>
            <a:noFill/>
            <a:ln w="11609" cap="rnd">
              <a:solidFill>
                <a:schemeClr val="bg1"/>
              </a:solidFill>
              <a:prstDash val="solid"/>
              <a:round/>
            </a:ln>
          </p:spPr>
          <p:txBody>
            <a:bodyPr rtlCol="0" anchor="ctr"/>
            <a:lstStyle/>
            <a:p>
              <a:endParaRPr lang="en-US"/>
            </a:p>
          </p:txBody>
        </p:sp>
        <p:sp>
          <p:nvSpPr>
            <p:cNvPr id="117" name="Freeform: Shape 116">
              <a:extLst>
                <a:ext uri="{FF2B5EF4-FFF2-40B4-BE49-F238E27FC236}">
                  <a16:creationId xmlns:a16="http://schemas.microsoft.com/office/drawing/2014/main" id="{56153E0D-5C82-95E8-94F6-572DB4F3FAAB}"/>
                </a:ext>
              </a:extLst>
            </p:cNvPr>
            <p:cNvSpPr/>
            <p:nvPr/>
          </p:nvSpPr>
          <p:spPr>
            <a:xfrm>
              <a:off x="6120982" y="2541185"/>
              <a:ext cx="163150" cy="163150"/>
            </a:xfrm>
            <a:custGeom>
              <a:avLst/>
              <a:gdLst>
                <a:gd name="connsiteX0" fmla="*/ 163031 w 163150"/>
                <a:gd name="connsiteY0" fmla="*/ 81279 h 163150"/>
                <a:gd name="connsiteX1" fmla="*/ 81455 w 163150"/>
                <a:gd name="connsiteY1" fmla="*/ 162855 h 163150"/>
                <a:gd name="connsiteX2" fmla="*/ -120 w 163150"/>
                <a:gd name="connsiteY2" fmla="*/ 81279 h 163150"/>
                <a:gd name="connsiteX3" fmla="*/ 81455 w 163150"/>
                <a:gd name="connsiteY3" fmla="*/ -296 h 163150"/>
                <a:gd name="connsiteX4" fmla="*/ 163031 w 163150"/>
                <a:gd name="connsiteY4" fmla="*/ 81279 h 163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150" h="163150">
                  <a:moveTo>
                    <a:pt x="163031" y="81279"/>
                  </a:moveTo>
                  <a:cubicBezTo>
                    <a:pt x="163031" y="126332"/>
                    <a:pt x="126508" y="162855"/>
                    <a:pt x="81455" y="162855"/>
                  </a:cubicBezTo>
                  <a:cubicBezTo>
                    <a:pt x="36402" y="162855"/>
                    <a:pt x="-120" y="126332"/>
                    <a:pt x="-120" y="81279"/>
                  </a:cubicBezTo>
                  <a:cubicBezTo>
                    <a:pt x="-120" y="36226"/>
                    <a:pt x="36402" y="-296"/>
                    <a:pt x="81455" y="-296"/>
                  </a:cubicBezTo>
                  <a:cubicBezTo>
                    <a:pt x="126508" y="-296"/>
                    <a:pt x="163031" y="36226"/>
                    <a:pt x="163031" y="81279"/>
                  </a:cubicBezTo>
                  <a:close/>
                </a:path>
              </a:pathLst>
            </a:custGeom>
            <a:noFill/>
            <a:ln w="11609" cap="rnd">
              <a:solidFill>
                <a:schemeClr val="bg1"/>
              </a:solidFill>
              <a:prstDash val="solid"/>
              <a:round/>
            </a:ln>
          </p:spPr>
          <p:txBody>
            <a:bodyPr rtlCol="0" anchor="ctr"/>
            <a:lstStyle/>
            <a:p>
              <a:endParaRPr lang="en-US"/>
            </a:p>
          </p:txBody>
        </p:sp>
        <p:sp>
          <p:nvSpPr>
            <p:cNvPr id="118" name="Freeform: Shape 117">
              <a:extLst>
                <a:ext uri="{FF2B5EF4-FFF2-40B4-BE49-F238E27FC236}">
                  <a16:creationId xmlns:a16="http://schemas.microsoft.com/office/drawing/2014/main" id="{EFAE8BF4-FBC1-CE44-68A7-E8F33807C682}"/>
                </a:ext>
              </a:extLst>
            </p:cNvPr>
            <p:cNvSpPr/>
            <p:nvPr/>
          </p:nvSpPr>
          <p:spPr>
            <a:xfrm>
              <a:off x="6161770" y="2599453"/>
              <a:ext cx="81575" cy="58268"/>
            </a:xfrm>
            <a:custGeom>
              <a:avLst/>
              <a:gdLst>
                <a:gd name="connsiteX0" fmla="*/ -120 w 81575"/>
                <a:gd name="connsiteY0" fmla="*/ 34665 h 58268"/>
                <a:gd name="connsiteX1" fmla="*/ 23187 w 81575"/>
                <a:gd name="connsiteY1" fmla="*/ 57972 h 58268"/>
                <a:gd name="connsiteX2" fmla="*/ 81455 w 81575"/>
                <a:gd name="connsiteY2" fmla="*/ -296 h 58268"/>
              </a:gdLst>
              <a:ahLst/>
              <a:cxnLst>
                <a:cxn ang="0">
                  <a:pos x="connsiteX0" y="connsiteY0"/>
                </a:cxn>
                <a:cxn ang="0">
                  <a:pos x="connsiteX1" y="connsiteY1"/>
                </a:cxn>
                <a:cxn ang="0">
                  <a:pos x="connsiteX2" y="connsiteY2"/>
                </a:cxn>
              </a:cxnLst>
              <a:rect l="l" t="t" r="r" b="b"/>
              <a:pathLst>
                <a:path w="81575" h="58268">
                  <a:moveTo>
                    <a:pt x="-120" y="34665"/>
                  </a:moveTo>
                  <a:lnTo>
                    <a:pt x="23187" y="57972"/>
                  </a:lnTo>
                  <a:lnTo>
                    <a:pt x="81455" y="-296"/>
                  </a:lnTo>
                </a:path>
              </a:pathLst>
            </a:custGeom>
            <a:noFill/>
            <a:ln w="11609" cap="rnd">
              <a:solidFill>
                <a:schemeClr val="bg1"/>
              </a:solidFill>
              <a:prstDash val="solid"/>
              <a:round/>
            </a:ln>
          </p:spPr>
          <p:txBody>
            <a:bodyPr rtlCol="0" anchor="ctr"/>
            <a:lstStyle/>
            <a:p>
              <a:endParaRPr lang="en-US"/>
            </a:p>
          </p:txBody>
        </p:sp>
        <p:sp>
          <p:nvSpPr>
            <p:cNvPr id="119" name="Freeform: Shape 118">
              <a:extLst>
                <a:ext uri="{FF2B5EF4-FFF2-40B4-BE49-F238E27FC236}">
                  <a16:creationId xmlns:a16="http://schemas.microsoft.com/office/drawing/2014/main" id="{8971A1E9-52D0-E662-82B2-5F45D5DEB39E}"/>
                </a:ext>
              </a:extLst>
            </p:cNvPr>
            <p:cNvSpPr/>
            <p:nvPr/>
          </p:nvSpPr>
          <p:spPr>
            <a:xfrm>
              <a:off x="6056887" y="2480178"/>
              <a:ext cx="134016" cy="130928"/>
            </a:xfrm>
            <a:custGeom>
              <a:avLst/>
              <a:gdLst>
                <a:gd name="connsiteX0" fmla="*/ 46495 w 134016"/>
                <a:gd name="connsiteY0" fmla="*/ 130632 h 130928"/>
                <a:gd name="connsiteX1" fmla="*/ -120 w 134016"/>
                <a:gd name="connsiteY1" fmla="*/ 117231 h 130928"/>
                <a:gd name="connsiteX2" fmla="*/ 122243 w 134016"/>
                <a:gd name="connsiteY2" fmla="*/ -296 h 130928"/>
                <a:gd name="connsiteX3" fmla="*/ 133897 w 134016"/>
                <a:gd name="connsiteY3" fmla="*/ 43230 h 130928"/>
              </a:gdLst>
              <a:ahLst/>
              <a:cxnLst>
                <a:cxn ang="0">
                  <a:pos x="connsiteX0" y="connsiteY0"/>
                </a:cxn>
                <a:cxn ang="0">
                  <a:pos x="connsiteX1" y="connsiteY1"/>
                </a:cxn>
                <a:cxn ang="0">
                  <a:pos x="connsiteX2" y="connsiteY2"/>
                </a:cxn>
                <a:cxn ang="0">
                  <a:pos x="connsiteX3" y="connsiteY3"/>
                </a:cxn>
              </a:cxnLst>
              <a:rect l="l" t="t" r="r" b="b"/>
              <a:pathLst>
                <a:path w="134016" h="130928">
                  <a:moveTo>
                    <a:pt x="46495" y="130632"/>
                  </a:moveTo>
                  <a:cubicBezTo>
                    <a:pt x="29999" y="130685"/>
                    <a:pt x="13829" y="126035"/>
                    <a:pt x="-120" y="117231"/>
                  </a:cubicBezTo>
                  <a:moveTo>
                    <a:pt x="122243" y="-296"/>
                  </a:moveTo>
                  <a:cubicBezTo>
                    <a:pt x="129894" y="12931"/>
                    <a:pt x="133914" y="27947"/>
                    <a:pt x="133897" y="43230"/>
                  </a:cubicBezTo>
                </a:path>
              </a:pathLst>
            </a:custGeom>
            <a:noFill/>
            <a:ln w="11609" cap="rnd">
              <a:solidFill>
                <a:schemeClr val="bg1"/>
              </a:solidFill>
              <a:prstDash val="solid"/>
              <a:round/>
            </a:ln>
          </p:spPr>
          <p:txBody>
            <a:bodyPr rtlCol="0" anchor="ctr"/>
            <a:lstStyle/>
            <a:p>
              <a:endParaRPr lang="en-US"/>
            </a:p>
          </p:txBody>
        </p:sp>
      </p:grpSp>
      <p:sp>
        <p:nvSpPr>
          <p:cNvPr id="121" name="Oval 120">
            <a:extLst>
              <a:ext uri="{FF2B5EF4-FFF2-40B4-BE49-F238E27FC236}">
                <a16:creationId xmlns:a16="http://schemas.microsoft.com/office/drawing/2014/main" id="{2AFEFC41-DCFB-393E-0D54-23445B58749A}"/>
              </a:ext>
            </a:extLst>
          </p:cNvPr>
          <p:cNvSpPr/>
          <p:nvPr/>
        </p:nvSpPr>
        <p:spPr>
          <a:xfrm>
            <a:off x="7415219" y="1441338"/>
            <a:ext cx="652408" cy="652408"/>
          </a:xfrm>
          <a:prstGeom prst="ellipse">
            <a:avLst/>
          </a:prstGeom>
          <a:solidFill>
            <a:srgbClr val="291A9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2" name="Graphic 67">
            <a:extLst>
              <a:ext uri="{FF2B5EF4-FFF2-40B4-BE49-F238E27FC236}">
                <a16:creationId xmlns:a16="http://schemas.microsoft.com/office/drawing/2014/main" id="{EEE294F3-20B3-CB52-4A78-6533360FDFD2}"/>
              </a:ext>
            </a:extLst>
          </p:cNvPr>
          <p:cNvGrpSpPr/>
          <p:nvPr/>
        </p:nvGrpSpPr>
        <p:grpSpPr>
          <a:xfrm>
            <a:off x="7573535" y="1651011"/>
            <a:ext cx="359326" cy="214819"/>
            <a:chOff x="7521013" y="2350978"/>
            <a:chExt cx="516031" cy="308504"/>
          </a:xfrm>
          <a:noFill/>
        </p:grpSpPr>
        <p:sp>
          <p:nvSpPr>
            <p:cNvPr id="123" name="Freeform: Shape 122">
              <a:extLst>
                <a:ext uri="{FF2B5EF4-FFF2-40B4-BE49-F238E27FC236}">
                  <a16:creationId xmlns:a16="http://schemas.microsoft.com/office/drawing/2014/main" id="{785E9258-4C9E-6643-60D4-2A2EE4D5FCBE}"/>
                </a:ext>
              </a:extLst>
            </p:cNvPr>
            <p:cNvSpPr/>
            <p:nvPr/>
          </p:nvSpPr>
          <p:spPr>
            <a:xfrm>
              <a:off x="7521013" y="2350978"/>
              <a:ext cx="359772" cy="248912"/>
            </a:xfrm>
            <a:custGeom>
              <a:avLst/>
              <a:gdLst>
                <a:gd name="connsiteX0" fmla="*/ 359772 w 359772"/>
                <a:gd name="connsiteY0" fmla="*/ 0 h 248912"/>
                <a:gd name="connsiteX1" fmla="*/ 0 w 359772"/>
                <a:gd name="connsiteY1" fmla="*/ 0 h 248912"/>
                <a:gd name="connsiteX2" fmla="*/ 0 w 359772"/>
                <a:gd name="connsiteY2" fmla="*/ 207287 h 248912"/>
                <a:gd name="connsiteX3" fmla="*/ 0 w 359772"/>
                <a:gd name="connsiteY3" fmla="*/ 248912 h 248912"/>
                <a:gd name="connsiteX4" fmla="*/ 132661 w 359772"/>
                <a:gd name="connsiteY4" fmla="*/ 248912 h 248912"/>
                <a:gd name="connsiteX5" fmla="*/ 227051 w 359772"/>
                <a:gd name="connsiteY5" fmla="*/ 248912 h 248912"/>
                <a:gd name="connsiteX6" fmla="*/ 305390 w 359772"/>
                <a:gd name="connsiteY6" fmla="*/ 248912 h 24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72" h="248912">
                  <a:moveTo>
                    <a:pt x="359772" y="0"/>
                  </a:moveTo>
                  <a:lnTo>
                    <a:pt x="0" y="0"/>
                  </a:lnTo>
                  <a:lnTo>
                    <a:pt x="0" y="207287"/>
                  </a:lnTo>
                  <a:lnTo>
                    <a:pt x="0" y="248912"/>
                  </a:lnTo>
                  <a:lnTo>
                    <a:pt x="132661" y="248912"/>
                  </a:lnTo>
                  <a:lnTo>
                    <a:pt x="227051" y="248912"/>
                  </a:lnTo>
                  <a:lnTo>
                    <a:pt x="305390" y="248912"/>
                  </a:lnTo>
                </a:path>
              </a:pathLst>
            </a:custGeom>
            <a:noFill/>
            <a:ln w="9525" cap="sq">
              <a:solidFill>
                <a:schemeClr val="bg1"/>
              </a:solid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8F9B33CC-F5AB-6B0C-7008-D381DC67F1C2}"/>
                </a:ext>
              </a:extLst>
            </p:cNvPr>
            <p:cNvSpPr/>
            <p:nvPr/>
          </p:nvSpPr>
          <p:spPr>
            <a:xfrm>
              <a:off x="7880785" y="2386315"/>
              <a:ext cx="5989" cy="64084"/>
            </a:xfrm>
            <a:custGeom>
              <a:avLst/>
              <a:gdLst>
                <a:gd name="connsiteX0" fmla="*/ 0 w 5989"/>
                <a:gd name="connsiteY0" fmla="*/ 64085 h 64084"/>
                <a:gd name="connsiteX1" fmla="*/ 0 w 5989"/>
                <a:gd name="connsiteY1" fmla="*/ 0 h 64084"/>
              </a:gdLst>
              <a:ahLst/>
              <a:cxnLst>
                <a:cxn ang="0">
                  <a:pos x="connsiteX0" y="connsiteY0"/>
                </a:cxn>
                <a:cxn ang="0">
                  <a:pos x="connsiteX1" y="connsiteY1"/>
                </a:cxn>
              </a:cxnLst>
              <a:rect l="l" t="t" r="r" b="b"/>
              <a:pathLst>
                <a:path w="5989" h="64084">
                  <a:moveTo>
                    <a:pt x="0" y="64085"/>
                  </a:moveTo>
                  <a:lnTo>
                    <a:pt x="0" y="0"/>
                  </a:lnTo>
                </a:path>
              </a:pathLst>
            </a:custGeom>
            <a:ln w="9525" cap="sq">
              <a:solidFill>
                <a:schemeClr val="bg1"/>
              </a:solid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CA93F126-9179-4481-FB48-709A15AAFD9F}"/>
                </a:ext>
              </a:extLst>
            </p:cNvPr>
            <p:cNvSpPr/>
            <p:nvPr/>
          </p:nvSpPr>
          <p:spPr>
            <a:xfrm>
              <a:off x="7653674" y="2599890"/>
              <a:ext cx="94390" cy="48872"/>
            </a:xfrm>
            <a:custGeom>
              <a:avLst/>
              <a:gdLst>
                <a:gd name="connsiteX0" fmla="*/ 94390 w 94390"/>
                <a:gd name="connsiteY0" fmla="*/ 17069 h 48872"/>
                <a:gd name="connsiteX1" fmla="*/ 94390 w 94390"/>
                <a:gd name="connsiteY1" fmla="*/ 48872 h 48872"/>
                <a:gd name="connsiteX2" fmla="*/ 0 w 94390"/>
                <a:gd name="connsiteY2" fmla="*/ 48872 h 48872"/>
                <a:gd name="connsiteX3" fmla="*/ 0 w 94390"/>
                <a:gd name="connsiteY3" fmla="*/ 0 h 48872"/>
                <a:gd name="connsiteX4" fmla="*/ 94390 w 94390"/>
                <a:gd name="connsiteY4" fmla="*/ 0 h 48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90" h="48872">
                  <a:moveTo>
                    <a:pt x="94390" y="17069"/>
                  </a:moveTo>
                  <a:lnTo>
                    <a:pt x="94390" y="48872"/>
                  </a:lnTo>
                  <a:lnTo>
                    <a:pt x="0" y="48872"/>
                  </a:lnTo>
                  <a:lnTo>
                    <a:pt x="0" y="0"/>
                  </a:lnTo>
                  <a:lnTo>
                    <a:pt x="94390" y="0"/>
                  </a:lnTo>
                </a:path>
              </a:pathLst>
            </a:custGeom>
            <a:noFill/>
            <a:ln w="9525" cap="flat">
              <a:solidFill>
                <a:schemeClr val="bg1"/>
              </a:solid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A765E234-8C3F-782C-5FA2-6EF6256E1C59}"/>
                </a:ext>
              </a:extLst>
            </p:cNvPr>
            <p:cNvSpPr/>
            <p:nvPr/>
          </p:nvSpPr>
          <p:spPr>
            <a:xfrm>
              <a:off x="7619835" y="2648762"/>
              <a:ext cx="162068" cy="5989"/>
            </a:xfrm>
            <a:custGeom>
              <a:avLst/>
              <a:gdLst>
                <a:gd name="connsiteX0" fmla="*/ 0 w 162068"/>
                <a:gd name="connsiteY0" fmla="*/ 0 h 5989"/>
                <a:gd name="connsiteX1" fmla="*/ 162068 w 162068"/>
                <a:gd name="connsiteY1" fmla="*/ 0 h 5989"/>
              </a:gdLst>
              <a:ahLst/>
              <a:cxnLst>
                <a:cxn ang="0">
                  <a:pos x="connsiteX0" y="connsiteY0"/>
                </a:cxn>
                <a:cxn ang="0">
                  <a:pos x="connsiteX1" y="connsiteY1"/>
                </a:cxn>
              </a:cxnLst>
              <a:rect l="l" t="t" r="r" b="b"/>
              <a:pathLst>
                <a:path w="162068" h="5989">
                  <a:moveTo>
                    <a:pt x="0" y="0"/>
                  </a:moveTo>
                  <a:lnTo>
                    <a:pt x="162068" y="0"/>
                  </a:lnTo>
                </a:path>
              </a:pathLst>
            </a:custGeom>
            <a:ln w="9525" cap="flat">
              <a:solidFill>
                <a:schemeClr val="bg1"/>
              </a:solid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F585554B-3B85-81DB-88A8-5ACF28248E1B}"/>
                </a:ext>
              </a:extLst>
            </p:cNvPr>
            <p:cNvSpPr/>
            <p:nvPr/>
          </p:nvSpPr>
          <p:spPr>
            <a:xfrm>
              <a:off x="7521013" y="2558265"/>
              <a:ext cx="268196" cy="5989"/>
            </a:xfrm>
            <a:custGeom>
              <a:avLst/>
              <a:gdLst>
                <a:gd name="connsiteX0" fmla="*/ 268197 w 268196"/>
                <a:gd name="connsiteY0" fmla="*/ 0 h 5989"/>
                <a:gd name="connsiteX1" fmla="*/ 0 w 268196"/>
                <a:gd name="connsiteY1" fmla="*/ 0 h 5989"/>
              </a:gdLst>
              <a:ahLst/>
              <a:cxnLst>
                <a:cxn ang="0">
                  <a:pos x="connsiteX0" y="connsiteY0"/>
                </a:cxn>
                <a:cxn ang="0">
                  <a:pos x="connsiteX1" y="connsiteY1"/>
                </a:cxn>
              </a:cxnLst>
              <a:rect l="l" t="t" r="r" b="b"/>
              <a:pathLst>
                <a:path w="268196" h="5989">
                  <a:moveTo>
                    <a:pt x="268197" y="0"/>
                  </a:moveTo>
                  <a:lnTo>
                    <a:pt x="0" y="0"/>
                  </a:lnTo>
                </a:path>
              </a:pathLst>
            </a:custGeom>
            <a:ln w="9525" cap="flat">
              <a:solidFill>
                <a:schemeClr val="bg1"/>
              </a:solid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019A1F08-1C18-81D8-2067-BE702D7BE12E}"/>
                </a:ext>
              </a:extLst>
            </p:cNvPr>
            <p:cNvSpPr/>
            <p:nvPr/>
          </p:nvSpPr>
          <p:spPr>
            <a:xfrm>
              <a:off x="7826403" y="2450399"/>
              <a:ext cx="156797" cy="209083"/>
            </a:xfrm>
            <a:custGeom>
              <a:avLst/>
              <a:gdLst>
                <a:gd name="connsiteX0" fmla="*/ 156798 w 156797"/>
                <a:gd name="connsiteY0" fmla="*/ 209084 h 209083"/>
                <a:gd name="connsiteX1" fmla="*/ 0 w 156797"/>
                <a:gd name="connsiteY1" fmla="*/ 209084 h 209083"/>
                <a:gd name="connsiteX2" fmla="*/ 0 w 156797"/>
                <a:gd name="connsiteY2" fmla="*/ 0 h 209083"/>
                <a:gd name="connsiteX3" fmla="*/ 156798 w 156797"/>
                <a:gd name="connsiteY3" fmla="*/ 0 h 209083"/>
                <a:gd name="connsiteX4" fmla="*/ 156798 w 156797"/>
                <a:gd name="connsiteY4" fmla="*/ 43362 h 209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97" h="209083">
                  <a:moveTo>
                    <a:pt x="156798" y="209084"/>
                  </a:moveTo>
                  <a:lnTo>
                    <a:pt x="0" y="209084"/>
                  </a:lnTo>
                  <a:lnTo>
                    <a:pt x="0" y="0"/>
                  </a:lnTo>
                  <a:lnTo>
                    <a:pt x="156798" y="0"/>
                  </a:lnTo>
                  <a:lnTo>
                    <a:pt x="156798" y="43362"/>
                  </a:lnTo>
                </a:path>
              </a:pathLst>
            </a:custGeom>
            <a:noFill/>
            <a:ln w="9525" cap="sq">
              <a:solidFill>
                <a:schemeClr val="bg1"/>
              </a:solid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66C172FF-072E-8219-461B-6A00101D398D}"/>
                </a:ext>
              </a:extLst>
            </p:cNvPr>
            <p:cNvSpPr/>
            <p:nvPr/>
          </p:nvSpPr>
          <p:spPr>
            <a:xfrm>
              <a:off x="7896836" y="2628758"/>
              <a:ext cx="18866" cy="5989"/>
            </a:xfrm>
            <a:custGeom>
              <a:avLst/>
              <a:gdLst>
                <a:gd name="connsiteX0" fmla="*/ 0 w 18866"/>
                <a:gd name="connsiteY0" fmla="*/ 0 h 5989"/>
                <a:gd name="connsiteX1" fmla="*/ 18866 w 18866"/>
                <a:gd name="connsiteY1" fmla="*/ 0 h 5989"/>
              </a:gdLst>
              <a:ahLst/>
              <a:cxnLst>
                <a:cxn ang="0">
                  <a:pos x="connsiteX0" y="connsiteY0"/>
                </a:cxn>
                <a:cxn ang="0">
                  <a:pos x="connsiteX1" y="connsiteY1"/>
                </a:cxn>
              </a:cxnLst>
              <a:rect l="l" t="t" r="r" b="b"/>
              <a:pathLst>
                <a:path w="18866" h="5989">
                  <a:moveTo>
                    <a:pt x="0" y="0"/>
                  </a:moveTo>
                  <a:lnTo>
                    <a:pt x="18866" y="0"/>
                  </a:lnTo>
                </a:path>
              </a:pathLst>
            </a:custGeom>
            <a:ln w="9525" cap="sq">
              <a:solidFill>
                <a:schemeClr val="bg1"/>
              </a:solid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EC1F773E-BFFA-8869-106A-57EAA6F2DEBF}"/>
                </a:ext>
              </a:extLst>
            </p:cNvPr>
            <p:cNvSpPr/>
            <p:nvPr/>
          </p:nvSpPr>
          <p:spPr>
            <a:xfrm>
              <a:off x="7958346" y="2529337"/>
              <a:ext cx="78698" cy="130145"/>
            </a:xfrm>
            <a:custGeom>
              <a:avLst/>
              <a:gdLst>
                <a:gd name="connsiteX0" fmla="*/ 0 w 78698"/>
                <a:gd name="connsiteY0" fmla="*/ 0 h 130145"/>
                <a:gd name="connsiteX1" fmla="*/ 78698 w 78698"/>
                <a:gd name="connsiteY1" fmla="*/ 0 h 130145"/>
                <a:gd name="connsiteX2" fmla="*/ 78698 w 78698"/>
                <a:gd name="connsiteY2" fmla="*/ 130146 h 130145"/>
                <a:gd name="connsiteX3" fmla="*/ 0 w 78698"/>
                <a:gd name="connsiteY3" fmla="*/ 130146 h 130145"/>
              </a:gdLst>
              <a:ahLst/>
              <a:cxnLst>
                <a:cxn ang="0">
                  <a:pos x="connsiteX0" y="connsiteY0"/>
                </a:cxn>
                <a:cxn ang="0">
                  <a:pos x="connsiteX1" y="connsiteY1"/>
                </a:cxn>
                <a:cxn ang="0">
                  <a:pos x="connsiteX2" y="connsiteY2"/>
                </a:cxn>
                <a:cxn ang="0">
                  <a:pos x="connsiteX3" y="connsiteY3"/>
                </a:cxn>
              </a:cxnLst>
              <a:rect l="l" t="t" r="r" b="b"/>
              <a:pathLst>
                <a:path w="78698" h="130145">
                  <a:moveTo>
                    <a:pt x="0" y="0"/>
                  </a:moveTo>
                  <a:lnTo>
                    <a:pt x="78698" y="0"/>
                  </a:lnTo>
                  <a:lnTo>
                    <a:pt x="78698" y="130146"/>
                  </a:lnTo>
                  <a:lnTo>
                    <a:pt x="0" y="130146"/>
                  </a:lnTo>
                  <a:close/>
                </a:path>
              </a:pathLst>
            </a:custGeom>
            <a:noFill/>
            <a:ln w="9525" cap="sq">
              <a:solidFill>
                <a:schemeClr val="bg1"/>
              </a:solid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96DF5DF5-A48C-0177-C92A-F2E63A3F9256}"/>
                </a:ext>
              </a:extLst>
            </p:cNvPr>
            <p:cNvSpPr/>
            <p:nvPr/>
          </p:nvSpPr>
          <p:spPr>
            <a:xfrm>
              <a:off x="7994760" y="2632472"/>
              <a:ext cx="5869" cy="5989"/>
            </a:xfrm>
            <a:custGeom>
              <a:avLst/>
              <a:gdLst>
                <a:gd name="connsiteX0" fmla="*/ 0 w 5869"/>
                <a:gd name="connsiteY0" fmla="*/ 0 h 5989"/>
                <a:gd name="connsiteX1" fmla="*/ 5869 w 5869"/>
                <a:gd name="connsiteY1" fmla="*/ 0 h 5989"/>
              </a:gdLst>
              <a:ahLst/>
              <a:cxnLst>
                <a:cxn ang="0">
                  <a:pos x="connsiteX0" y="connsiteY0"/>
                </a:cxn>
                <a:cxn ang="0">
                  <a:pos x="connsiteX1" y="connsiteY1"/>
                </a:cxn>
              </a:cxnLst>
              <a:rect l="l" t="t" r="r" b="b"/>
              <a:pathLst>
                <a:path w="5869" h="5989">
                  <a:moveTo>
                    <a:pt x="0" y="0"/>
                  </a:moveTo>
                  <a:lnTo>
                    <a:pt x="5869" y="0"/>
                  </a:lnTo>
                </a:path>
              </a:pathLst>
            </a:custGeom>
            <a:ln w="9525" cap="sq">
              <a:solidFill>
                <a:schemeClr val="bg1"/>
              </a:solidFill>
              <a:prstDash val="solid"/>
              <a:miter/>
            </a:ln>
          </p:spPr>
          <p:txBody>
            <a:bodyPr rtlCol="0" anchor="ctr"/>
            <a:lstStyle/>
            <a:p>
              <a:endParaRPr lang="en-US"/>
            </a:p>
          </p:txBody>
        </p:sp>
      </p:grpSp>
      <p:sp>
        <p:nvSpPr>
          <p:cNvPr id="133" name="Oval 132">
            <a:extLst>
              <a:ext uri="{FF2B5EF4-FFF2-40B4-BE49-F238E27FC236}">
                <a16:creationId xmlns:a16="http://schemas.microsoft.com/office/drawing/2014/main" id="{265AF990-E119-6FA2-9DBB-60D90782411B}"/>
              </a:ext>
            </a:extLst>
          </p:cNvPr>
          <p:cNvSpPr/>
          <p:nvPr/>
        </p:nvSpPr>
        <p:spPr>
          <a:xfrm>
            <a:off x="9055646" y="1441338"/>
            <a:ext cx="652408" cy="652408"/>
          </a:xfrm>
          <a:prstGeom prst="ellipse">
            <a:avLst/>
          </a:prstGeom>
          <a:solidFill>
            <a:srgbClr val="291A9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4" name="Group 133">
            <a:extLst>
              <a:ext uri="{FF2B5EF4-FFF2-40B4-BE49-F238E27FC236}">
                <a16:creationId xmlns:a16="http://schemas.microsoft.com/office/drawing/2014/main" id="{A38E2290-A966-1605-0C9B-1C6B4F6B9E7B}"/>
              </a:ext>
            </a:extLst>
          </p:cNvPr>
          <p:cNvGrpSpPr/>
          <p:nvPr/>
        </p:nvGrpSpPr>
        <p:grpSpPr>
          <a:xfrm>
            <a:off x="9190077" y="1622394"/>
            <a:ext cx="384558" cy="246938"/>
            <a:chOff x="9156530" y="2350978"/>
            <a:chExt cx="510986" cy="328122"/>
          </a:xfrm>
          <a:solidFill>
            <a:schemeClr val="bg1"/>
          </a:solidFill>
        </p:grpSpPr>
        <p:sp>
          <p:nvSpPr>
            <p:cNvPr id="135" name="Freeform: Shape 134">
              <a:extLst>
                <a:ext uri="{FF2B5EF4-FFF2-40B4-BE49-F238E27FC236}">
                  <a16:creationId xmlns:a16="http://schemas.microsoft.com/office/drawing/2014/main" id="{18F0A61D-6F5F-803F-85D8-0F91A8A98BE6}"/>
                </a:ext>
              </a:extLst>
            </p:cNvPr>
            <p:cNvSpPr/>
            <p:nvPr/>
          </p:nvSpPr>
          <p:spPr>
            <a:xfrm>
              <a:off x="9285202" y="2350978"/>
              <a:ext cx="344705" cy="263859"/>
            </a:xfrm>
            <a:custGeom>
              <a:avLst/>
              <a:gdLst>
                <a:gd name="connsiteX0" fmla="*/ 316665 w 344705"/>
                <a:gd name="connsiteY0" fmla="*/ 263836 h 263859"/>
                <a:gd name="connsiteX1" fmla="*/ 157046 w 344705"/>
                <a:gd name="connsiteY1" fmla="*/ 263836 h 263859"/>
                <a:gd name="connsiteX2" fmla="*/ 157046 w 344705"/>
                <a:gd name="connsiteY2" fmla="*/ 249029 h 263859"/>
                <a:gd name="connsiteX3" fmla="*/ 316665 w 344705"/>
                <a:gd name="connsiteY3" fmla="*/ 249029 h 263859"/>
                <a:gd name="connsiteX4" fmla="*/ 329695 w 344705"/>
                <a:gd name="connsiteY4" fmla="*/ 235999 h 263859"/>
                <a:gd name="connsiteX5" fmla="*/ 329695 w 344705"/>
                <a:gd name="connsiteY5" fmla="*/ 27813 h 263859"/>
                <a:gd name="connsiteX6" fmla="*/ 316665 w 344705"/>
                <a:gd name="connsiteY6" fmla="*/ 14783 h 263859"/>
                <a:gd name="connsiteX7" fmla="*/ 27634 w 344705"/>
                <a:gd name="connsiteY7" fmla="*/ 14783 h 263859"/>
                <a:gd name="connsiteX8" fmla="*/ 14603 w 344705"/>
                <a:gd name="connsiteY8" fmla="*/ 27813 h 263859"/>
                <a:gd name="connsiteX9" fmla="*/ 14603 w 344705"/>
                <a:gd name="connsiteY9" fmla="*/ 46766 h 263859"/>
                <a:gd name="connsiteX10" fmla="*/ -204 w 344705"/>
                <a:gd name="connsiteY10" fmla="*/ 46766 h 263859"/>
                <a:gd name="connsiteX11" fmla="*/ -204 w 344705"/>
                <a:gd name="connsiteY11" fmla="*/ 27813 h 263859"/>
                <a:gd name="connsiteX12" fmla="*/ 27634 w 344705"/>
                <a:gd name="connsiteY12" fmla="*/ -24 h 263859"/>
                <a:gd name="connsiteX13" fmla="*/ 316665 w 344705"/>
                <a:gd name="connsiteY13" fmla="*/ -24 h 263859"/>
                <a:gd name="connsiteX14" fmla="*/ 344502 w 344705"/>
                <a:gd name="connsiteY14" fmla="*/ 27813 h 263859"/>
                <a:gd name="connsiteX15" fmla="*/ 344502 w 344705"/>
                <a:gd name="connsiteY15" fmla="*/ 235999 h 263859"/>
                <a:gd name="connsiteX16" fmla="*/ 316665 w 344705"/>
                <a:gd name="connsiteY16" fmla="*/ 263836 h 26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4705" h="263859">
                  <a:moveTo>
                    <a:pt x="316665" y="263836"/>
                  </a:moveTo>
                  <a:lnTo>
                    <a:pt x="157046" y="263836"/>
                  </a:lnTo>
                  <a:lnTo>
                    <a:pt x="157046" y="249029"/>
                  </a:lnTo>
                  <a:lnTo>
                    <a:pt x="316665" y="249029"/>
                  </a:lnTo>
                  <a:cubicBezTo>
                    <a:pt x="323832" y="248949"/>
                    <a:pt x="329621" y="243163"/>
                    <a:pt x="329695" y="235999"/>
                  </a:cubicBezTo>
                  <a:lnTo>
                    <a:pt x="329695" y="27813"/>
                  </a:lnTo>
                  <a:cubicBezTo>
                    <a:pt x="329621" y="20650"/>
                    <a:pt x="323832" y="14863"/>
                    <a:pt x="316665" y="14783"/>
                  </a:cubicBezTo>
                  <a:lnTo>
                    <a:pt x="27634" y="14783"/>
                  </a:lnTo>
                  <a:cubicBezTo>
                    <a:pt x="20467" y="14863"/>
                    <a:pt x="14677" y="20650"/>
                    <a:pt x="14603" y="27813"/>
                  </a:cubicBezTo>
                  <a:lnTo>
                    <a:pt x="14603" y="46766"/>
                  </a:lnTo>
                  <a:lnTo>
                    <a:pt x="-204" y="46766"/>
                  </a:lnTo>
                  <a:lnTo>
                    <a:pt x="-204" y="27813"/>
                  </a:lnTo>
                  <a:cubicBezTo>
                    <a:pt x="-204" y="12439"/>
                    <a:pt x="12264" y="-24"/>
                    <a:pt x="27634" y="-24"/>
                  </a:cubicBezTo>
                  <a:lnTo>
                    <a:pt x="316665" y="-24"/>
                  </a:lnTo>
                  <a:cubicBezTo>
                    <a:pt x="332005" y="58"/>
                    <a:pt x="344428" y="12473"/>
                    <a:pt x="344502" y="27813"/>
                  </a:cubicBezTo>
                  <a:lnTo>
                    <a:pt x="344502" y="235999"/>
                  </a:lnTo>
                  <a:cubicBezTo>
                    <a:pt x="344428" y="251339"/>
                    <a:pt x="332005" y="263755"/>
                    <a:pt x="316665" y="263836"/>
                  </a:cubicBezTo>
                  <a:close/>
                </a:path>
              </a:pathLst>
            </a:custGeom>
            <a:grpFill/>
            <a:ln w="14568"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662EA905-68D3-EA22-563C-953D76359B86}"/>
                </a:ext>
              </a:extLst>
            </p:cNvPr>
            <p:cNvSpPr/>
            <p:nvPr/>
          </p:nvSpPr>
          <p:spPr>
            <a:xfrm>
              <a:off x="9410320" y="2547318"/>
              <a:ext cx="212183" cy="14806"/>
            </a:xfrm>
            <a:custGeom>
              <a:avLst/>
              <a:gdLst>
                <a:gd name="connsiteX0" fmla="*/ 0 w 212183"/>
                <a:gd name="connsiteY0" fmla="*/ 0 h 14806"/>
                <a:gd name="connsiteX1" fmla="*/ 212183 w 212183"/>
                <a:gd name="connsiteY1" fmla="*/ 0 h 14806"/>
                <a:gd name="connsiteX2" fmla="*/ 212183 w 212183"/>
                <a:gd name="connsiteY2" fmla="*/ 14807 h 14806"/>
                <a:gd name="connsiteX3" fmla="*/ 0 w 212183"/>
                <a:gd name="connsiteY3" fmla="*/ 14807 h 14806"/>
              </a:gdLst>
              <a:ahLst/>
              <a:cxnLst>
                <a:cxn ang="0">
                  <a:pos x="connsiteX0" y="connsiteY0"/>
                </a:cxn>
                <a:cxn ang="0">
                  <a:pos x="connsiteX1" y="connsiteY1"/>
                </a:cxn>
                <a:cxn ang="0">
                  <a:pos x="connsiteX2" y="connsiteY2"/>
                </a:cxn>
                <a:cxn ang="0">
                  <a:pos x="connsiteX3" y="connsiteY3"/>
                </a:cxn>
              </a:cxnLst>
              <a:rect l="l" t="t" r="r" b="b"/>
              <a:pathLst>
                <a:path w="212183" h="14806">
                  <a:moveTo>
                    <a:pt x="0" y="0"/>
                  </a:moveTo>
                  <a:lnTo>
                    <a:pt x="212183" y="0"/>
                  </a:lnTo>
                  <a:lnTo>
                    <a:pt x="212183" y="14807"/>
                  </a:lnTo>
                  <a:lnTo>
                    <a:pt x="0" y="14807"/>
                  </a:lnTo>
                  <a:close/>
                </a:path>
              </a:pathLst>
            </a:custGeom>
            <a:grpFill/>
            <a:ln w="14568"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6D3AC754-D3F5-AD05-03F1-717AA067C4AC}"/>
                </a:ext>
              </a:extLst>
            </p:cNvPr>
            <p:cNvSpPr/>
            <p:nvPr/>
          </p:nvSpPr>
          <p:spPr>
            <a:xfrm>
              <a:off x="9496053" y="2607286"/>
              <a:ext cx="14806" cy="59968"/>
            </a:xfrm>
            <a:custGeom>
              <a:avLst/>
              <a:gdLst>
                <a:gd name="connsiteX0" fmla="*/ 0 w 14806"/>
                <a:gd name="connsiteY0" fmla="*/ 0 h 59968"/>
                <a:gd name="connsiteX1" fmla="*/ 14807 w 14806"/>
                <a:gd name="connsiteY1" fmla="*/ 0 h 59968"/>
                <a:gd name="connsiteX2" fmla="*/ 14807 w 14806"/>
                <a:gd name="connsiteY2" fmla="*/ 59968 h 59968"/>
                <a:gd name="connsiteX3" fmla="*/ 0 w 14806"/>
                <a:gd name="connsiteY3" fmla="*/ 59968 h 59968"/>
              </a:gdLst>
              <a:ahLst/>
              <a:cxnLst>
                <a:cxn ang="0">
                  <a:pos x="connsiteX0" y="connsiteY0"/>
                </a:cxn>
                <a:cxn ang="0">
                  <a:pos x="connsiteX1" y="connsiteY1"/>
                </a:cxn>
                <a:cxn ang="0">
                  <a:pos x="connsiteX2" y="connsiteY2"/>
                </a:cxn>
                <a:cxn ang="0">
                  <a:pos x="connsiteX3" y="connsiteY3"/>
                </a:cxn>
              </a:cxnLst>
              <a:rect l="l" t="t" r="r" b="b"/>
              <a:pathLst>
                <a:path w="14806" h="59968">
                  <a:moveTo>
                    <a:pt x="0" y="0"/>
                  </a:moveTo>
                  <a:lnTo>
                    <a:pt x="14807" y="0"/>
                  </a:lnTo>
                  <a:lnTo>
                    <a:pt x="14807" y="59968"/>
                  </a:lnTo>
                  <a:lnTo>
                    <a:pt x="0" y="59968"/>
                  </a:lnTo>
                  <a:close/>
                </a:path>
              </a:pathLst>
            </a:custGeom>
            <a:grpFill/>
            <a:ln w="14568"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3B0449DB-CADB-1C52-9570-4519512B8FDF}"/>
                </a:ext>
              </a:extLst>
            </p:cNvPr>
            <p:cNvSpPr/>
            <p:nvPr/>
          </p:nvSpPr>
          <p:spPr>
            <a:xfrm>
              <a:off x="9156530" y="2554872"/>
              <a:ext cx="271855" cy="124228"/>
            </a:xfrm>
            <a:custGeom>
              <a:avLst/>
              <a:gdLst>
                <a:gd name="connsiteX0" fmla="*/ 14603 w 271855"/>
                <a:gd name="connsiteY0" fmla="*/ 124204 h 124228"/>
                <a:gd name="connsiteX1" fmla="*/ -204 w 271855"/>
                <a:gd name="connsiteY1" fmla="*/ 121835 h 124228"/>
                <a:gd name="connsiteX2" fmla="*/ 9273 w 271855"/>
                <a:gd name="connsiteY2" fmla="*/ 61127 h 124228"/>
                <a:gd name="connsiteX3" fmla="*/ 45698 w 271855"/>
                <a:gd name="connsiteY3" fmla="*/ 15965 h 124228"/>
                <a:gd name="connsiteX4" fmla="*/ 52065 w 271855"/>
                <a:gd name="connsiteY4" fmla="*/ 13744 h 124228"/>
                <a:gd name="connsiteX5" fmla="*/ 219383 w 271855"/>
                <a:gd name="connsiteY5" fmla="*/ 13744 h 124228"/>
                <a:gd name="connsiteX6" fmla="*/ 225898 w 271855"/>
                <a:gd name="connsiteY6" fmla="*/ 15965 h 124228"/>
                <a:gd name="connsiteX7" fmla="*/ 262323 w 271855"/>
                <a:gd name="connsiteY7" fmla="*/ 60386 h 124228"/>
                <a:gd name="connsiteX8" fmla="*/ 271652 w 271855"/>
                <a:gd name="connsiteY8" fmla="*/ 120799 h 124228"/>
                <a:gd name="connsiteX9" fmla="*/ 257437 w 271855"/>
                <a:gd name="connsiteY9" fmla="*/ 124204 h 124228"/>
                <a:gd name="connsiteX10" fmla="*/ 248109 w 271855"/>
                <a:gd name="connsiteY10" fmla="*/ 63792 h 124228"/>
                <a:gd name="connsiteX11" fmla="*/ 221604 w 271855"/>
                <a:gd name="connsiteY11" fmla="*/ 30328 h 124228"/>
                <a:gd name="connsiteX12" fmla="*/ 214941 w 271855"/>
                <a:gd name="connsiteY12" fmla="*/ 27959 h 124228"/>
                <a:gd name="connsiteX13" fmla="*/ 57247 w 271855"/>
                <a:gd name="connsiteY13" fmla="*/ 27959 h 124228"/>
                <a:gd name="connsiteX14" fmla="*/ 50880 w 271855"/>
                <a:gd name="connsiteY14" fmla="*/ 30180 h 124228"/>
                <a:gd name="connsiteX15" fmla="*/ 24376 w 271855"/>
                <a:gd name="connsiteY15" fmla="*/ 63644 h 12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1855" h="124228">
                  <a:moveTo>
                    <a:pt x="14603" y="124204"/>
                  </a:moveTo>
                  <a:lnTo>
                    <a:pt x="-204" y="121835"/>
                  </a:lnTo>
                  <a:lnTo>
                    <a:pt x="9273" y="61127"/>
                  </a:lnTo>
                  <a:cubicBezTo>
                    <a:pt x="12397" y="40610"/>
                    <a:pt x="26301" y="23359"/>
                    <a:pt x="45698" y="15965"/>
                  </a:cubicBezTo>
                  <a:lnTo>
                    <a:pt x="52065" y="13744"/>
                  </a:lnTo>
                  <a:cubicBezTo>
                    <a:pt x="106332" y="-4613"/>
                    <a:pt x="165116" y="-4613"/>
                    <a:pt x="219383" y="13744"/>
                  </a:cubicBezTo>
                  <a:lnTo>
                    <a:pt x="225898" y="15965"/>
                  </a:lnTo>
                  <a:cubicBezTo>
                    <a:pt x="245133" y="23151"/>
                    <a:pt x="259051" y="40110"/>
                    <a:pt x="262323" y="60386"/>
                  </a:cubicBezTo>
                  <a:lnTo>
                    <a:pt x="271652" y="120799"/>
                  </a:lnTo>
                  <a:lnTo>
                    <a:pt x="257437" y="124204"/>
                  </a:lnTo>
                  <a:lnTo>
                    <a:pt x="248109" y="63792"/>
                  </a:lnTo>
                  <a:cubicBezTo>
                    <a:pt x="245917" y="48687"/>
                    <a:pt x="235804" y="35915"/>
                    <a:pt x="221604" y="30328"/>
                  </a:cubicBezTo>
                  <a:lnTo>
                    <a:pt x="214941" y="27959"/>
                  </a:lnTo>
                  <a:cubicBezTo>
                    <a:pt x="163798" y="10706"/>
                    <a:pt x="108390" y="10706"/>
                    <a:pt x="57247" y="27959"/>
                  </a:cubicBezTo>
                  <a:lnTo>
                    <a:pt x="50880" y="30180"/>
                  </a:lnTo>
                  <a:cubicBezTo>
                    <a:pt x="36636" y="35713"/>
                    <a:pt x="26508" y="48514"/>
                    <a:pt x="24376" y="63644"/>
                  </a:cubicBezTo>
                  <a:close/>
                </a:path>
              </a:pathLst>
            </a:custGeom>
            <a:grpFill/>
            <a:ln w="14568"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602D2436-0110-18E0-E7EB-C9EEB44316B1}"/>
                </a:ext>
              </a:extLst>
            </p:cNvPr>
            <p:cNvSpPr/>
            <p:nvPr/>
          </p:nvSpPr>
          <p:spPr>
            <a:xfrm>
              <a:off x="9228684" y="2408725"/>
              <a:ext cx="124273" cy="129264"/>
            </a:xfrm>
            <a:custGeom>
              <a:avLst/>
              <a:gdLst>
                <a:gd name="connsiteX0" fmla="*/ 62237 w 124273"/>
                <a:gd name="connsiteY0" fmla="*/ 129241 h 129264"/>
                <a:gd name="connsiteX1" fmla="*/ 2268 w 124273"/>
                <a:gd name="connsiteY1" fmla="*/ 79638 h 129264"/>
                <a:gd name="connsiteX2" fmla="*/ 936 w 124273"/>
                <a:gd name="connsiteY2" fmla="*/ 72826 h 129264"/>
                <a:gd name="connsiteX3" fmla="*/ 49251 w 124273"/>
                <a:gd name="connsiteY3" fmla="*/ 1101 h 129264"/>
                <a:gd name="connsiteX4" fmla="*/ 60164 w 124273"/>
                <a:gd name="connsiteY4" fmla="*/ -24 h 129264"/>
                <a:gd name="connsiteX5" fmla="*/ 62977 w 124273"/>
                <a:gd name="connsiteY5" fmla="*/ -24 h 129264"/>
                <a:gd name="connsiteX6" fmla="*/ 124070 w 124273"/>
                <a:gd name="connsiteY6" fmla="*/ 61184 h 129264"/>
                <a:gd name="connsiteX7" fmla="*/ 122945 w 124273"/>
                <a:gd name="connsiteY7" fmla="*/ 72826 h 129264"/>
                <a:gd name="connsiteX8" fmla="*/ 121612 w 124273"/>
                <a:gd name="connsiteY8" fmla="*/ 79638 h 129264"/>
                <a:gd name="connsiteX9" fmla="*/ 62237 w 124273"/>
                <a:gd name="connsiteY9" fmla="*/ 129241 h 129264"/>
                <a:gd name="connsiteX10" fmla="*/ 60904 w 124273"/>
                <a:gd name="connsiteY10" fmla="*/ 14783 h 129264"/>
                <a:gd name="connsiteX11" fmla="*/ 25219 w 124273"/>
                <a:gd name="connsiteY11" fmla="*/ 31663 h 129264"/>
                <a:gd name="connsiteX12" fmla="*/ 15447 w 124273"/>
                <a:gd name="connsiteY12" fmla="*/ 70013 h 129264"/>
                <a:gd name="connsiteX13" fmla="*/ 16779 w 124273"/>
                <a:gd name="connsiteY13" fmla="*/ 76972 h 129264"/>
                <a:gd name="connsiteX14" fmla="*/ 70958 w 124273"/>
                <a:gd name="connsiteY14" fmla="*/ 113854 h 129264"/>
                <a:gd name="connsiteX15" fmla="*/ 107842 w 124273"/>
                <a:gd name="connsiteY15" fmla="*/ 76972 h 129264"/>
                <a:gd name="connsiteX16" fmla="*/ 109175 w 124273"/>
                <a:gd name="connsiteY16" fmla="*/ 70161 h 129264"/>
                <a:gd name="connsiteX17" fmla="*/ 99402 w 124273"/>
                <a:gd name="connsiteY17" fmla="*/ 31811 h 129264"/>
                <a:gd name="connsiteX18" fmla="*/ 63717 w 124273"/>
                <a:gd name="connsiteY18" fmla="*/ 14931 h 1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4273" h="129264">
                  <a:moveTo>
                    <a:pt x="62237" y="129241"/>
                  </a:moveTo>
                  <a:cubicBezTo>
                    <a:pt x="32948" y="129201"/>
                    <a:pt x="7806" y="108399"/>
                    <a:pt x="2268" y="79638"/>
                  </a:cubicBezTo>
                  <a:lnTo>
                    <a:pt x="936" y="72826"/>
                  </a:lnTo>
                  <a:cubicBezTo>
                    <a:pt x="-5520" y="39677"/>
                    <a:pt x="16113" y="7565"/>
                    <a:pt x="49251" y="1101"/>
                  </a:cubicBezTo>
                  <a:cubicBezTo>
                    <a:pt x="52849" y="400"/>
                    <a:pt x="56506" y="24"/>
                    <a:pt x="60164" y="-24"/>
                  </a:cubicBezTo>
                  <a:lnTo>
                    <a:pt x="62977" y="-24"/>
                  </a:lnTo>
                  <a:cubicBezTo>
                    <a:pt x="96751" y="7"/>
                    <a:pt x="124100" y="27410"/>
                    <a:pt x="124070" y="61184"/>
                  </a:cubicBezTo>
                  <a:cubicBezTo>
                    <a:pt x="124070" y="65093"/>
                    <a:pt x="123685" y="68991"/>
                    <a:pt x="122945" y="72826"/>
                  </a:cubicBezTo>
                  <a:lnTo>
                    <a:pt x="121612" y="79638"/>
                  </a:lnTo>
                  <a:cubicBezTo>
                    <a:pt x="116075" y="108151"/>
                    <a:pt x="91288" y="128862"/>
                    <a:pt x="62237" y="129241"/>
                  </a:cubicBezTo>
                  <a:close/>
                  <a:moveTo>
                    <a:pt x="60904" y="14783"/>
                  </a:moveTo>
                  <a:cubicBezTo>
                    <a:pt x="47089" y="14831"/>
                    <a:pt x="34014" y="21015"/>
                    <a:pt x="25219" y="31663"/>
                  </a:cubicBezTo>
                  <a:cubicBezTo>
                    <a:pt x="16350" y="42324"/>
                    <a:pt x="12766" y="56410"/>
                    <a:pt x="15447" y="70013"/>
                  </a:cubicBezTo>
                  <a:lnTo>
                    <a:pt x="16779" y="76972"/>
                  </a:lnTo>
                  <a:cubicBezTo>
                    <a:pt x="21562" y="102119"/>
                    <a:pt x="45815" y="118630"/>
                    <a:pt x="70958" y="113854"/>
                  </a:cubicBezTo>
                  <a:cubicBezTo>
                    <a:pt x="89659" y="110301"/>
                    <a:pt x="104288" y="95674"/>
                    <a:pt x="107842" y="76972"/>
                  </a:cubicBezTo>
                  <a:lnTo>
                    <a:pt x="109175" y="70161"/>
                  </a:lnTo>
                  <a:cubicBezTo>
                    <a:pt x="111855" y="56558"/>
                    <a:pt x="108271" y="42472"/>
                    <a:pt x="99402" y="31811"/>
                  </a:cubicBezTo>
                  <a:cubicBezTo>
                    <a:pt x="90607" y="21163"/>
                    <a:pt x="77532" y="14979"/>
                    <a:pt x="63717" y="14931"/>
                  </a:cubicBezTo>
                  <a:close/>
                </a:path>
              </a:pathLst>
            </a:custGeom>
            <a:grpFill/>
            <a:ln w="14568"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9D550814-16CE-BC3F-5F5F-7AB6E6F6ACB7}"/>
                </a:ext>
              </a:extLst>
            </p:cNvPr>
            <p:cNvSpPr/>
            <p:nvPr/>
          </p:nvSpPr>
          <p:spPr>
            <a:xfrm>
              <a:off x="9209686" y="2597958"/>
              <a:ext cx="165837" cy="79957"/>
            </a:xfrm>
            <a:custGeom>
              <a:avLst/>
              <a:gdLst>
                <a:gd name="connsiteX0" fmla="*/ 165634 w 165837"/>
                <a:gd name="connsiteY0" fmla="*/ 79934 h 79957"/>
                <a:gd name="connsiteX1" fmla="*/ 150827 w 165837"/>
                <a:gd name="connsiteY1" fmla="*/ 79934 h 79957"/>
                <a:gd name="connsiteX2" fmla="*/ 150827 w 165837"/>
                <a:gd name="connsiteY2" fmla="*/ 46914 h 79957"/>
                <a:gd name="connsiteX3" fmla="*/ 118548 w 165837"/>
                <a:gd name="connsiteY3" fmla="*/ 14783 h 79957"/>
                <a:gd name="connsiteX4" fmla="*/ 46882 w 165837"/>
                <a:gd name="connsiteY4" fmla="*/ 14783 h 79957"/>
                <a:gd name="connsiteX5" fmla="*/ 14603 w 165837"/>
                <a:gd name="connsiteY5" fmla="*/ 46914 h 79957"/>
                <a:gd name="connsiteX6" fmla="*/ 14603 w 165837"/>
                <a:gd name="connsiteY6" fmla="*/ 79934 h 79957"/>
                <a:gd name="connsiteX7" fmla="*/ -204 w 165837"/>
                <a:gd name="connsiteY7" fmla="*/ 79934 h 79957"/>
                <a:gd name="connsiteX8" fmla="*/ -204 w 165837"/>
                <a:gd name="connsiteY8" fmla="*/ 46914 h 79957"/>
                <a:gd name="connsiteX9" fmla="*/ 46882 w 165837"/>
                <a:gd name="connsiteY9" fmla="*/ -24 h 79957"/>
                <a:gd name="connsiteX10" fmla="*/ 118548 w 165837"/>
                <a:gd name="connsiteY10" fmla="*/ -24 h 79957"/>
                <a:gd name="connsiteX11" fmla="*/ 165634 w 165837"/>
                <a:gd name="connsiteY11" fmla="*/ 46914 h 7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837" h="79957">
                  <a:moveTo>
                    <a:pt x="165634" y="79934"/>
                  </a:moveTo>
                  <a:lnTo>
                    <a:pt x="150827" y="79934"/>
                  </a:lnTo>
                  <a:lnTo>
                    <a:pt x="150827" y="46914"/>
                  </a:lnTo>
                  <a:cubicBezTo>
                    <a:pt x="150738" y="29144"/>
                    <a:pt x="136316" y="14783"/>
                    <a:pt x="118548" y="14783"/>
                  </a:cubicBezTo>
                  <a:lnTo>
                    <a:pt x="46882" y="14783"/>
                  </a:lnTo>
                  <a:cubicBezTo>
                    <a:pt x="29114" y="14783"/>
                    <a:pt x="14677" y="29144"/>
                    <a:pt x="14603" y="46914"/>
                  </a:cubicBezTo>
                  <a:lnTo>
                    <a:pt x="14603" y="79934"/>
                  </a:lnTo>
                  <a:lnTo>
                    <a:pt x="-204" y="79934"/>
                  </a:lnTo>
                  <a:lnTo>
                    <a:pt x="-204" y="46914"/>
                  </a:lnTo>
                  <a:cubicBezTo>
                    <a:pt x="-115" y="20966"/>
                    <a:pt x="20941" y="-24"/>
                    <a:pt x="46882" y="-24"/>
                  </a:cubicBezTo>
                  <a:lnTo>
                    <a:pt x="118548" y="-24"/>
                  </a:lnTo>
                  <a:cubicBezTo>
                    <a:pt x="144490" y="-24"/>
                    <a:pt x="165545" y="20966"/>
                    <a:pt x="165634" y="46914"/>
                  </a:cubicBezTo>
                  <a:close/>
                </a:path>
              </a:pathLst>
            </a:custGeom>
            <a:grpFill/>
            <a:ln w="14568"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575CEDA9-1F73-D09B-6FFA-1F4D6A16D085}"/>
                </a:ext>
              </a:extLst>
            </p:cNvPr>
            <p:cNvSpPr/>
            <p:nvPr/>
          </p:nvSpPr>
          <p:spPr>
            <a:xfrm>
              <a:off x="9415947" y="2659851"/>
              <a:ext cx="251569" cy="14806"/>
            </a:xfrm>
            <a:custGeom>
              <a:avLst/>
              <a:gdLst>
                <a:gd name="connsiteX0" fmla="*/ 0 w 251569"/>
                <a:gd name="connsiteY0" fmla="*/ 0 h 14806"/>
                <a:gd name="connsiteX1" fmla="*/ 251570 w 251569"/>
                <a:gd name="connsiteY1" fmla="*/ 0 h 14806"/>
                <a:gd name="connsiteX2" fmla="*/ 251570 w 251569"/>
                <a:gd name="connsiteY2" fmla="*/ 14807 h 14806"/>
                <a:gd name="connsiteX3" fmla="*/ 0 w 251569"/>
                <a:gd name="connsiteY3" fmla="*/ 14807 h 14806"/>
              </a:gdLst>
              <a:ahLst/>
              <a:cxnLst>
                <a:cxn ang="0">
                  <a:pos x="connsiteX0" y="connsiteY0"/>
                </a:cxn>
                <a:cxn ang="0">
                  <a:pos x="connsiteX1" y="connsiteY1"/>
                </a:cxn>
                <a:cxn ang="0">
                  <a:pos x="connsiteX2" y="connsiteY2"/>
                </a:cxn>
                <a:cxn ang="0">
                  <a:pos x="connsiteX3" y="connsiteY3"/>
                </a:cxn>
              </a:cxnLst>
              <a:rect l="l" t="t" r="r" b="b"/>
              <a:pathLst>
                <a:path w="251569" h="14806">
                  <a:moveTo>
                    <a:pt x="0" y="0"/>
                  </a:moveTo>
                  <a:lnTo>
                    <a:pt x="251570" y="0"/>
                  </a:lnTo>
                  <a:lnTo>
                    <a:pt x="251570" y="14807"/>
                  </a:lnTo>
                  <a:lnTo>
                    <a:pt x="0" y="14807"/>
                  </a:lnTo>
                  <a:close/>
                </a:path>
              </a:pathLst>
            </a:custGeom>
            <a:grpFill/>
            <a:ln w="14568"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ABAB783C-54C1-60BA-A51A-89F944D7CD9A}"/>
                </a:ext>
              </a:extLst>
            </p:cNvPr>
            <p:cNvSpPr/>
            <p:nvPr/>
          </p:nvSpPr>
          <p:spPr>
            <a:xfrm>
              <a:off x="9373303" y="2405763"/>
              <a:ext cx="69148" cy="53749"/>
            </a:xfrm>
            <a:custGeom>
              <a:avLst/>
              <a:gdLst>
                <a:gd name="connsiteX0" fmla="*/ 25320 w 69148"/>
                <a:gd name="connsiteY0" fmla="*/ 53749 h 53749"/>
                <a:gd name="connsiteX1" fmla="*/ 0 w 69148"/>
                <a:gd name="connsiteY1" fmla="*/ 28133 h 53749"/>
                <a:gd name="connsiteX2" fmla="*/ 10513 w 69148"/>
                <a:gd name="connsiteY2" fmla="*/ 17768 h 53749"/>
                <a:gd name="connsiteX3" fmla="*/ 25468 w 69148"/>
                <a:gd name="connsiteY3" fmla="*/ 32871 h 53749"/>
                <a:gd name="connsiteX4" fmla="*/ 58784 w 69148"/>
                <a:gd name="connsiteY4" fmla="*/ 0 h 53749"/>
                <a:gd name="connsiteX5" fmla="*/ 69148 w 69148"/>
                <a:gd name="connsiteY5" fmla="*/ 10513 h 53749"/>
                <a:gd name="connsiteX6" fmla="*/ 25320 w 69148"/>
                <a:gd name="connsiteY6" fmla="*/ 53749 h 5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148" h="53749">
                  <a:moveTo>
                    <a:pt x="25320" y="53749"/>
                  </a:moveTo>
                  <a:lnTo>
                    <a:pt x="0" y="28133"/>
                  </a:lnTo>
                  <a:lnTo>
                    <a:pt x="10513" y="17768"/>
                  </a:lnTo>
                  <a:lnTo>
                    <a:pt x="25468" y="32871"/>
                  </a:lnTo>
                  <a:lnTo>
                    <a:pt x="58784" y="0"/>
                  </a:lnTo>
                  <a:lnTo>
                    <a:pt x="69148" y="10513"/>
                  </a:lnTo>
                  <a:lnTo>
                    <a:pt x="25320" y="53749"/>
                  </a:lnTo>
                  <a:close/>
                </a:path>
              </a:pathLst>
            </a:custGeom>
            <a:grpFill/>
            <a:ln w="14568"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B235AE04-9DA1-6A8E-6221-C80FA329ECED}"/>
                </a:ext>
              </a:extLst>
            </p:cNvPr>
            <p:cNvSpPr/>
            <p:nvPr/>
          </p:nvSpPr>
          <p:spPr>
            <a:xfrm>
              <a:off x="9472510" y="2407984"/>
              <a:ext cx="104537" cy="14806"/>
            </a:xfrm>
            <a:custGeom>
              <a:avLst/>
              <a:gdLst>
                <a:gd name="connsiteX0" fmla="*/ 0 w 104537"/>
                <a:gd name="connsiteY0" fmla="*/ 0 h 14806"/>
                <a:gd name="connsiteX1" fmla="*/ 104537 w 104537"/>
                <a:gd name="connsiteY1" fmla="*/ 0 h 14806"/>
                <a:gd name="connsiteX2" fmla="*/ 104537 w 104537"/>
                <a:gd name="connsiteY2" fmla="*/ 14807 h 14806"/>
                <a:gd name="connsiteX3" fmla="*/ 0 w 104537"/>
                <a:gd name="connsiteY3" fmla="*/ 14807 h 14806"/>
              </a:gdLst>
              <a:ahLst/>
              <a:cxnLst>
                <a:cxn ang="0">
                  <a:pos x="connsiteX0" y="connsiteY0"/>
                </a:cxn>
                <a:cxn ang="0">
                  <a:pos x="connsiteX1" y="connsiteY1"/>
                </a:cxn>
                <a:cxn ang="0">
                  <a:pos x="connsiteX2" y="connsiteY2"/>
                </a:cxn>
                <a:cxn ang="0">
                  <a:pos x="connsiteX3" y="connsiteY3"/>
                </a:cxn>
              </a:cxnLst>
              <a:rect l="l" t="t" r="r" b="b"/>
              <a:pathLst>
                <a:path w="104537" h="14806">
                  <a:moveTo>
                    <a:pt x="0" y="0"/>
                  </a:moveTo>
                  <a:lnTo>
                    <a:pt x="104537" y="0"/>
                  </a:lnTo>
                  <a:lnTo>
                    <a:pt x="104537" y="14807"/>
                  </a:lnTo>
                  <a:lnTo>
                    <a:pt x="0" y="14807"/>
                  </a:lnTo>
                  <a:close/>
                </a:path>
              </a:pathLst>
            </a:custGeom>
            <a:grpFill/>
            <a:ln w="14568"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3364A36F-8C80-9F4C-063E-CAD2C0C59D33}"/>
                </a:ext>
              </a:extLst>
            </p:cNvPr>
            <p:cNvSpPr/>
            <p:nvPr/>
          </p:nvSpPr>
          <p:spPr>
            <a:xfrm>
              <a:off x="9445265" y="2451813"/>
              <a:ext cx="131781" cy="14806"/>
            </a:xfrm>
            <a:custGeom>
              <a:avLst/>
              <a:gdLst>
                <a:gd name="connsiteX0" fmla="*/ 0 w 131781"/>
                <a:gd name="connsiteY0" fmla="*/ 0 h 14806"/>
                <a:gd name="connsiteX1" fmla="*/ 131782 w 131781"/>
                <a:gd name="connsiteY1" fmla="*/ 0 h 14806"/>
                <a:gd name="connsiteX2" fmla="*/ 131782 w 131781"/>
                <a:gd name="connsiteY2" fmla="*/ 14807 h 14806"/>
                <a:gd name="connsiteX3" fmla="*/ 0 w 131781"/>
                <a:gd name="connsiteY3" fmla="*/ 14807 h 14806"/>
              </a:gdLst>
              <a:ahLst/>
              <a:cxnLst>
                <a:cxn ang="0">
                  <a:pos x="connsiteX0" y="connsiteY0"/>
                </a:cxn>
                <a:cxn ang="0">
                  <a:pos x="connsiteX1" y="connsiteY1"/>
                </a:cxn>
                <a:cxn ang="0">
                  <a:pos x="connsiteX2" y="connsiteY2"/>
                </a:cxn>
                <a:cxn ang="0">
                  <a:pos x="connsiteX3" y="connsiteY3"/>
                </a:cxn>
              </a:cxnLst>
              <a:rect l="l" t="t" r="r" b="b"/>
              <a:pathLst>
                <a:path w="131781" h="14806">
                  <a:moveTo>
                    <a:pt x="0" y="0"/>
                  </a:moveTo>
                  <a:lnTo>
                    <a:pt x="131782" y="0"/>
                  </a:lnTo>
                  <a:lnTo>
                    <a:pt x="131782" y="14807"/>
                  </a:lnTo>
                  <a:lnTo>
                    <a:pt x="0" y="14807"/>
                  </a:lnTo>
                  <a:close/>
                </a:path>
              </a:pathLst>
            </a:custGeom>
            <a:grpFill/>
            <a:ln w="14568"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5C257CD5-5271-32DC-E128-9C27E362FD01}"/>
                </a:ext>
              </a:extLst>
            </p:cNvPr>
            <p:cNvSpPr/>
            <p:nvPr/>
          </p:nvSpPr>
          <p:spPr>
            <a:xfrm>
              <a:off x="9507010" y="2495493"/>
              <a:ext cx="70036" cy="14806"/>
            </a:xfrm>
            <a:custGeom>
              <a:avLst/>
              <a:gdLst>
                <a:gd name="connsiteX0" fmla="*/ 0 w 70036"/>
                <a:gd name="connsiteY0" fmla="*/ 0 h 14806"/>
                <a:gd name="connsiteX1" fmla="*/ 70037 w 70036"/>
                <a:gd name="connsiteY1" fmla="*/ 0 h 14806"/>
                <a:gd name="connsiteX2" fmla="*/ 70037 w 70036"/>
                <a:gd name="connsiteY2" fmla="*/ 14807 h 14806"/>
                <a:gd name="connsiteX3" fmla="*/ 0 w 70036"/>
                <a:gd name="connsiteY3" fmla="*/ 14807 h 14806"/>
              </a:gdLst>
              <a:ahLst/>
              <a:cxnLst>
                <a:cxn ang="0">
                  <a:pos x="connsiteX0" y="connsiteY0"/>
                </a:cxn>
                <a:cxn ang="0">
                  <a:pos x="connsiteX1" y="connsiteY1"/>
                </a:cxn>
                <a:cxn ang="0">
                  <a:pos x="connsiteX2" y="connsiteY2"/>
                </a:cxn>
                <a:cxn ang="0">
                  <a:pos x="connsiteX3" y="connsiteY3"/>
                </a:cxn>
              </a:cxnLst>
              <a:rect l="l" t="t" r="r" b="b"/>
              <a:pathLst>
                <a:path w="70036" h="14806">
                  <a:moveTo>
                    <a:pt x="0" y="0"/>
                  </a:moveTo>
                  <a:lnTo>
                    <a:pt x="70037" y="0"/>
                  </a:lnTo>
                  <a:lnTo>
                    <a:pt x="70037" y="14807"/>
                  </a:lnTo>
                  <a:lnTo>
                    <a:pt x="0" y="14807"/>
                  </a:lnTo>
                  <a:close/>
                </a:path>
              </a:pathLst>
            </a:custGeom>
            <a:grpFill/>
            <a:ln w="14568" cap="flat">
              <a:noFill/>
              <a:prstDash val="solid"/>
              <a:miter/>
            </a:ln>
          </p:spPr>
          <p:txBody>
            <a:bodyPr rtlCol="0" anchor="ctr"/>
            <a:lstStyle/>
            <a:p>
              <a:endParaRPr lang="en-US"/>
            </a:p>
          </p:txBody>
        </p:sp>
      </p:grpSp>
      <p:sp>
        <p:nvSpPr>
          <p:cNvPr id="147" name="Oval 146">
            <a:extLst>
              <a:ext uri="{FF2B5EF4-FFF2-40B4-BE49-F238E27FC236}">
                <a16:creationId xmlns:a16="http://schemas.microsoft.com/office/drawing/2014/main" id="{ADC687E4-F1C2-FA63-A83D-947825498AD7}"/>
              </a:ext>
            </a:extLst>
          </p:cNvPr>
          <p:cNvSpPr/>
          <p:nvPr/>
        </p:nvSpPr>
        <p:spPr>
          <a:xfrm>
            <a:off x="10662478" y="1441338"/>
            <a:ext cx="652408" cy="652408"/>
          </a:xfrm>
          <a:prstGeom prst="ellipse">
            <a:avLst/>
          </a:prstGeom>
          <a:solidFill>
            <a:srgbClr val="291A9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8" name="Graphic 147">
            <a:extLst>
              <a:ext uri="{FF2B5EF4-FFF2-40B4-BE49-F238E27FC236}">
                <a16:creationId xmlns:a16="http://schemas.microsoft.com/office/drawing/2014/main" id="{CA70292E-F3E3-226D-7505-F922F062417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0777767" y="1566673"/>
            <a:ext cx="423551" cy="423551"/>
          </a:xfrm>
          <a:prstGeom prst="rect">
            <a:avLst/>
          </a:prstGeom>
        </p:spPr>
      </p:pic>
    </p:spTree>
    <p:custDataLst>
      <p:tags r:id="rId1"/>
    </p:custDataLst>
    <p:extLst>
      <p:ext uri="{BB962C8B-B14F-4D97-AF65-F5344CB8AC3E}">
        <p14:creationId xmlns:p14="http://schemas.microsoft.com/office/powerpoint/2010/main" val="80119949"/>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3"/>
            <a:extLst>
              <a:ext uri="{FF2B5EF4-FFF2-40B4-BE49-F238E27FC236}">
                <a16:creationId xmlns:a16="http://schemas.microsoft.com/office/drawing/2014/main" id="{E20623C0-D522-457F-FC2A-C2A964837D63}"/>
              </a:ext>
            </a:extLst>
          </p:cNvPr>
          <p:cNvPicPr>
            <a:picLocks noChangeAspect="1"/>
          </p:cNvPicPr>
          <p:nvPr/>
        </p:nvPicPr>
        <p:blipFill>
          <a:blip r:embed="rId4"/>
          <a:stretch>
            <a:fillRect/>
          </a:stretch>
        </p:blipFill>
        <p:spPr>
          <a:xfrm>
            <a:off x="1721963" y="1447322"/>
            <a:ext cx="8748074" cy="4635873"/>
          </a:xfrm>
          <a:prstGeom prst="rect">
            <a:avLst/>
          </a:prstGeom>
        </p:spPr>
      </p:pic>
      <p:sp>
        <p:nvSpPr>
          <p:cNvPr id="2" name="Text Placeholder 1">
            <a:extLst>
              <a:ext uri="{FF2B5EF4-FFF2-40B4-BE49-F238E27FC236}">
                <a16:creationId xmlns:a16="http://schemas.microsoft.com/office/drawing/2014/main" id="{7F694BBA-DCC3-F38A-DB40-A1BF54116B7D}"/>
              </a:ext>
            </a:extLst>
          </p:cNvPr>
          <p:cNvSpPr>
            <a:spLocks noGrp="1"/>
          </p:cNvSpPr>
          <p:nvPr>
            <p:ph type="body" sz="quarter" idx="10"/>
          </p:nvPr>
        </p:nvSpPr>
        <p:spPr/>
        <p:txBody>
          <a:bodyPr/>
          <a:lstStyle/>
          <a:p>
            <a:r>
              <a:rPr lang="en-US" sz="2800">
                <a:solidFill>
                  <a:schemeClr val="accent1">
                    <a:lumMod val="50000"/>
                  </a:schemeClr>
                </a:solidFill>
              </a:rPr>
              <a:t>Metaverse Video</a:t>
            </a:r>
          </a:p>
        </p:txBody>
      </p:sp>
    </p:spTree>
    <p:extLst>
      <p:ext uri="{BB962C8B-B14F-4D97-AF65-F5344CB8AC3E}">
        <p14:creationId xmlns:p14="http://schemas.microsoft.com/office/powerpoint/2010/main" val="2132733189"/>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86D218-D831-33E0-E167-7573B76FC2FA}"/>
              </a:ext>
            </a:extLst>
          </p:cNvPr>
          <p:cNvSpPr>
            <a:spLocks noGrp="1"/>
          </p:cNvSpPr>
          <p:nvPr>
            <p:ph type="body" sz="quarter" idx="10"/>
          </p:nvPr>
        </p:nvSpPr>
        <p:spPr/>
        <p:txBody>
          <a:bodyPr/>
          <a:lstStyle/>
          <a:p>
            <a:r>
              <a:rPr lang="en-US"/>
              <a:t>Metaverse – Overall </a:t>
            </a:r>
            <a:r>
              <a:rPr lang="en-US" err="1"/>
              <a:t>Benifits</a:t>
            </a:r>
            <a:endParaRPr lang="en-US"/>
          </a:p>
        </p:txBody>
      </p:sp>
      <p:cxnSp>
        <p:nvCxnSpPr>
          <p:cNvPr id="8" name="Straight Connector 7">
            <a:extLst>
              <a:ext uri="{FF2B5EF4-FFF2-40B4-BE49-F238E27FC236}">
                <a16:creationId xmlns:a16="http://schemas.microsoft.com/office/drawing/2014/main" id="{E6F62FBC-6F49-40AC-B5F0-9EC6666E14F5}"/>
              </a:ext>
            </a:extLst>
          </p:cNvPr>
          <p:cNvCxnSpPr/>
          <p:nvPr/>
        </p:nvCxnSpPr>
        <p:spPr>
          <a:xfrm>
            <a:off x="571500" y="1025753"/>
            <a:ext cx="752475" cy="0"/>
          </a:xfrm>
          <a:prstGeom prst="line">
            <a:avLst/>
          </a:prstGeom>
          <a:ln w="28575">
            <a:solidFill>
              <a:srgbClr val="229ED9"/>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07DFF813-756A-F76D-2AB4-6660A6814634}"/>
              </a:ext>
            </a:extLst>
          </p:cNvPr>
          <p:cNvGrpSpPr/>
          <p:nvPr/>
        </p:nvGrpSpPr>
        <p:grpSpPr>
          <a:xfrm>
            <a:off x="1364525" y="2049550"/>
            <a:ext cx="1338160" cy="4055613"/>
            <a:chOff x="689971" y="1585092"/>
            <a:chExt cx="1338160" cy="4055613"/>
          </a:xfrm>
        </p:grpSpPr>
        <p:sp>
          <p:nvSpPr>
            <p:cNvPr id="6" name="Rectangle 5">
              <a:extLst>
                <a:ext uri="{FF2B5EF4-FFF2-40B4-BE49-F238E27FC236}">
                  <a16:creationId xmlns:a16="http://schemas.microsoft.com/office/drawing/2014/main" id="{2408A667-FEB9-96B5-6ADF-E6C540C3814B}"/>
                </a:ext>
              </a:extLst>
            </p:cNvPr>
            <p:cNvSpPr/>
            <p:nvPr/>
          </p:nvSpPr>
          <p:spPr>
            <a:xfrm>
              <a:off x="689971" y="1814199"/>
              <a:ext cx="1338160" cy="3826506"/>
            </a:xfrm>
            <a:prstGeom prst="rect">
              <a:avLst/>
            </a:prstGeom>
            <a:solidFill>
              <a:srgbClr val="FFFFFF">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TextBox 1">
              <a:extLst>
                <a:ext uri="{FF2B5EF4-FFF2-40B4-BE49-F238E27FC236}">
                  <a16:creationId xmlns:a16="http://schemas.microsoft.com/office/drawing/2014/main" id="{91672840-B1ED-683B-A1F2-C6D3061E88DF}"/>
                </a:ext>
              </a:extLst>
            </p:cNvPr>
            <p:cNvSpPr txBox="1"/>
            <p:nvPr/>
          </p:nvSpPr>
          <p:spPr>
            <a:xfrm>
              <a:off x="689971" y="2214610"/>
              <a:ext cx="1338160" cy="2800767"/>
            </a:xfrm>
            <a:prstGeom prst="rect">
              <a:avLst/>
            </a:prstGeom>
            <a:noFill/>
          </p:spPr>
          <p:txBody>
            <a:bodyPr wrap="square">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Upon entering the metaverse, you find yourself in a vibrant virtual campus specially designed for onboarding.</a:t>
              </a:r>
            </a:p>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Your avatar interacts with a friendly virtual guide who introduces you to KPMG's culture, values, and vision. You attend interactive presentations that showcase KPMG's diverse projects and global impact.</a:t>
              </a:r>
            </a:p>
          </p:txBody>
        </p:sp>
        <p:sp>
          <p:nvSpPr>
            <p:cNvPr id="4" name="Rectangle 3">
              <a:extLst>
                <a:ext uri="{FF2B5EF4-FFF2-40B4-BE49-F238E27FC236}">
                  <a16:creationId xmlns:a16="http://schemas.microsoft.com/office/drawing/2014/main" id="{A2AF93C1-02DE-18C5-50D6-E165C776E705}"/>
                </a:ext>
              </a:extLst>
            </p:cNvPr>
            <p:cNvSpPr/>
            <p:nvPr/>
          </p:nvSpPr>
          <p:spPr>
            <a:xfrm>
              <a:off x="689971" y="1585092"/>
              <a:ext cx="1338160" cy="544609"/>
            </a:xfrm>
            <a:prstGeom prst="rect">
              <a:avLst/>
            </a:prstGeom>
            <a:solidFill>
              <a:srgbClr val="0A1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effectLst/>
                  <a:latin typeface="Open Sans" pitchFamily="2" charset="0"/>
                  <a:ea typeface="Open Sans" pitchFamily="2" charset="0"/>
                  <a:cs typeface="Open Sans" pitchFamily="2" charset="0"/>
                </a:rPr>
                <a:t>Welcome to KPMG's Metaverse Campus</a:t>
              </a:r>
              <a:endParaRPr kumimoji="0" lang="en-US" sz="900" b="1"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grpSp>
      <p:grpSp>
        <p:nvGrpSpPr>
          <p:cNvPr id="7" name="Group 6">
            <a:extLst>
              <a:ext uri="{FF2B5EF4-FFF2-40B4-BE49-F238E27FC236}">
                <a16:creationId xmlns:a16="http://schemas.microsoft.com/office/drawing/2014/main" id="{D7E35331-D1E4-AC76-C5EF-9965BB4204E5}"/>
              </a:ext>
            </a:extLst>
          </p:cNvPr>
          <p:cNvGrpSpPr/>
          <p:nvPr/>
        </p:nvGrpSpPr>
        <p:grpSpPr>
          <a:xfrm>
            <a:off x="2924811" y="2051644"/>
            <a:ext cx="1338160" cy="4055613"/>
            <a:chOff x="689971" y="1585092"/>
            <a:chExt cx="1338160" cy="4055613"/>
          </a:xfrm>
        </p:grpSpPr>
        <p:sp>
          <p:nvSpPr>
            <p:cNvPr id="12" name="Rectangle 11">
              <a:extLst>
                <a:ext uri="{FF2B5EF4-FFF2-40B4-BE49-F238E27FC236}">
                  <a16:creationId xmlns:a16="http://schemas.microsoft.com/office/drawing/2014/main" id="{8C4069A4-81E3-6416-A712-6FB4C2954685}"/>
                </a:ext>
              </a:extLst>
            </p:cNvPr>
            <p:cNvSpPr/>
            <p:nvPr/>
          </p:nvSpPr>
          <p:spPr>
            <a:xfrm>
              <a:off x="689971" y="1814199"/>
              <a:ext cx="1338160" cy="3826506"/>
            </a:xfrm>
            <a:prstGeom prst="rect">
              <a:avLst/>
            </a:prstGeom>
            <a:solidFill>
              <a:srgbClr val="FFFFFF">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TextBox 1">
              <a:extLst>
                <a:ext uri="{FF2B5EF4-FFF2-40B4-BE49-F238E27FC236}">
                  <a16:creationId xmlns:a16="http://schemas.microsoft.com/office/drawing/2014/main" id="{A27247DC-361D-06AB-0698-9C2E86C8EFF4}"/>
                </a:ext>
              </a:extLst>
            </p:cNvPr>
            <p:cNvSpPr txBox="1"/>
            <p:nvPr/>
          </p:nvSpPr>
          <p:spPr>
            <a:xfrm>
              <a:off x="689971" y="2214610"/>
              <a:ext cx="1338160" cy="2600712"/>
            </a:xfrm>
            <a:prstGeom prst="rect">
              <a:avLst/>
            </a:prstGeom>
            <a:noFill/>
          </p:spPr>
          <p:txBody>
            <a:bodyPr wrap="square">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In the metaverse, geographical boundaries no longer exist.</a:t>
              </a:r>
            </a:p>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 You join a virtual team space where you meet your colleagues from different parts of the world. </a:t>
              </a:r>
            </a:p>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Together, you engage in team-building activities, brainstorming sessions, and collaborative projects.</a:t>
              </a:r>
            </a:p>
          </p:txBody>
        </p:sp>
        <p:sp>
          <p:nvSpPr>
            <p:cNvPr id="14" name="Rectangle 13">
              <a:extLst>
                <a:ext uri="{FF2B5EF4-FFF2-40B4-BE49-F238E27FC236}">
                  <a16:creationId xmlns:a16="http://schemas.microsoft.com/office/drawing/2014/main" id="{292B599D-BB9C-22DE-A7C9-C5A7D3EF4B8A}"/>
                </a:ext>
              </a:extLst>
            </p:cNvPr>
            <p:cNvSpPr/>
            <p:nvPr/>
          </p:nvSpPr>
          <p:spPr>
            <a:xfrm>
              <a:off x="689971" y="1585092"/>
              <a:ext cx="1338160" cy="544609"/>
            </a:xfrm>
            <a:prstGeom prst="rect">
              <a:avLst/>
            </a:prstGeom>
            <a:solidFill>
              <a:srgbClr val="0A1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effectLst/>
                  <a:latin typeface="Open Sans" pitchFamily="2" charset="0"/>
                  <a:ea typeface="Open Sans" pitchFamily="2" charset="0"/>
                  <a:cs typeface="Open Sans" pitchFamily="2" charset="0"/>
                </a:rPr>
                <a:t>Connecting with Your Team</a:t>
              </a:r>
            </a:p>
          </p:txBody>
        </p:sp>
      </p:grpSp>
      <p:grpSp>
        <p:nvGrpSpPr>
          <p:cNvPr id="15" name="Group 14">
            <a:extLst>
              <a:ext uri="{FF2B5EF4-FFF2-40B4-BE49-F238E27FC236}">
                <a16:creationId xmlns:a16="http://schemas.microsoft.com/office/drawing/2014/main" id="{2D8177B9-4823-07B6-E54E-696178892100}"/>
              </a:ext>
            </a:extLst>
          </p:cNvPr>
          <p:cNvGrpSpPr/>
          <p:nvPr/>
        </p:nvGrpSpPr>
        <p:grpSpPr>
          <a:xfrm>
            <a:off x="4485097" y="2053738"/>
            <a:ext cx="1338160" cy="4055613"/>
            <a:chOff x="689971" y="1585092"/>
            <a:chExt cx="1338160" cy="4055613"/>
          </a:xfrm>
        </p:grpSpPr>
        <p:sp>
          <p:nvSpPr>
            <p:cNvPr id="16" name="Rectangle 15">
              <a:extLst>
                <a:ext uri="{FF2B5EF4-FFF2-40B4-BE49-F238E27FC236}">
                  <a16:creationId xmlns:a16="http://schemas.microsoft.com/office/drawing/2014/main" id="{226EF534-7BDC-56E1-F8F7-0C2370B2B173}"/>
                </a:ext>
              </a:extLst>
            </p:cNvPr>
            <p:cNvSpPr/>
            <p:nvPr/>
          </p:nvSpPr>
          <p:spPr>
            <a:xfrm>
              <a:off x="689971" y="1814199"/>
              <a:ext cx="1338160" cy="3826506"/>
            </a:xfrm>
            <a:prstGeom prst="rect">
              <a:avLst/>
            </a:prstGeom>
            <a:solidFill>
              <a:srgbClr val="FFFFFF">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TextBox 1">
              <a:extLst>
                <a:ext uri="{FF2B5EF4-FFF2-40B4-BE49-F238E27FC236}">
                  <a16:creationId xmlns:a16="http://schemas.microsoft.com/office/drawing/2014/main" id="{949E05BC-D5FA-2DCE-CBD0-6A3C3D349ABC}"/>
                </a:ext>
              </a:extLst>
            </p:cNvPr>
            <p:cNvSpPr txBox="1"/>
            <p:nvPr/>
          </p:nvSpPr>
          <p:spPr>
            <a:xfrm>
              <a:off x="689971" y="2214610"/>
              <a:ext cx="1338160" cy="3016210"/>
            </a:xfrm>
            <a:prstGeom prst="rect">
              <a:avLst/>
            </a:prstGeom>
            <a:noFill/>
          </p:spPr>
          <p:txBody>
            <a:bodyPr wrap="square">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As you progress in the metaverse, you access a tailored learning curriculum based on your role and interests. </a:t>
              </a:r>
            </a:p>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Virtual classrooms host interactive workshops, skill-building sessions, and knowledge-sharing webinars. </a:t>
              </a:r>
            </a:p>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You can practice real-life scenarios in virtual simulations, gaining hands-on experience that prepares you for the challenges ahead.</a:t>
              </a:r>
            </a:p>
          </p:txBody>
        </p:sp>
        <p:sp>
          <p:nvSpPr>
            <p:cNvPr id="43" name="Rectangle 42">
              <a:extLst>
                <a:ext uri="{FF2B5EF4-FFF2-40B4-BE49-F238E27FC236}">
                  <a16:creationId xmlns:a16="http://schemas.microsoft.com/office/drawing/2014/main" id="{4775304E-2F04-D348-C93B-AA8CA0BAE293}"/>
                </a:ext>
              </a:extLst>
            </p:cNvPr>
            <p:cNvSpPr/>
            <p:nvPr/>
          </p:nvSpPr>
          <p:spPr>
            <a:xfrm>
              <a:off x="689971" y="1585092"/>
              <a:ext cx="1338160" cy="544609"/>
            </a:xfrm>
            <a:prstGeom prst="rect">
              <a:avLst/>
            </a:prstGeom>
            <a:solidFill>
              <a:srgbClr val="0A1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effectLst/>
                  <a:latin typeface="Open Sans" pitchFamily="2" charset="0"/>
                  <a:ea typeface="Open Sans" pitchFamily="2" charset="0"/>
                  <a:cs typeface="Open Sans" pitchFamily="2" charset="0"/>
                </a:rPr>
                <a:t>Personalized Learning Journey</a:t>
              </a:r>
            </a:p>
          </p:txBody>
        </p:sp>
      </p:grpSp>
      <p:grpSp>
        <p:nvGrpSpPr>
          <p:cNvPr id="44" name="Group 43">
            <a:extLst>
              <a:ext uri="{FF2B5EF4-FFF2-40B4-BE49-F238E27FC236}">
                <a16:creationId xmlns:a16="http://schemas.microsoft.com/office/drawing/2014/main" id="{46D879C0-6967-F4E5-C706-89952DC2E780}"/>
              </a:ext>
            </a:extLst>
          </p:cNvPr>
          <p:cNvGrpSpPr/>
          <p:nvPr/>
        </p:nvGrpSpPr>
        <p:grpSpPr>
          <a:xfrm>
            <a:off x="6045383" y="2055832"/>
            <a:ext cx="1338160" cy="4061227"/>
            <a:chOff x="689971" y="1585092"/>
            <a:chExt cx="1338160" cy="4061227"/>
          </a:xfrm>
        </p:grpSpPr>
        <p:sp>
          <p:nvSpPr>
            <p:cNvPr id="51" name="Rectangle 50">
              <a:extLst>
                <a:ext uri="{FF2B5EF4-FFF2-40B4-BE49-F238E27FC236}">
                  <a16:creationId xmlns:a16="http://schemas.microsoft.com/office/drawing/2014/main" id="{53704687-8084-B7EA-804A-CCCCE4DCE79A}"/>
                </a:ext>
              </a:extLst>
            </p:cNvPr>
            <p:cNvSpPr/>
            <p:nvPr/>
          </p:nvSpPr>
          <p:spPr>
            <a:xfrm>
              <a:off x="689971" y="1814199"/>
              <a:ext cx="1338160" cy="3826506"/>
            </a:xfrm>
            <a:prstGeom prst="rect">
              <a:avLst/>
            </a:prstGeom>
            <a:solidFill>
              <a:srgbClr val="FFFFFF">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2" name="TextBox 1">
              <a:extLst>
                <a:ext uri="{FF2B5EF4-FFF2-40B4-BE49-F238E27FC236}">
                  <a16:creationId xmlns:a16="http://schemas.microsoft.com/office/drawing/2014/main" id="{40A239BA-F293-050E-0747-C83D65CA2A68}"/>
                </a:ext>
              </a:extLst>
            </p:cNvPr>
            <p:cNvSpPr txBox="1"/>
            <p:nvPr/>
          </p:nvSpPr>
          <p:spPr>
            <a:xfrm>
              <a:off x="689971" y="2214610"/>
              <a:ext cx="1338160" cy="3431709"/>
            </a:xfrm>
            <a:prstGeom prst="rect">
              <a:avLst/>
            </a:prstGeom>
            <a:noFill/>
          </p:spPr>
          <p:txBody>
            <a:bodyPr wrap="square">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In the metaverse, you have the unique opportunity to attend virtual town hall meetings where KPMG's top leadership addresses the entire workforce.</a:t>
              </a:r>
            </a:p>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 You can ask questions, share your insights, and connect with experienced professionals in informal virtual meetups. </a:t>
              </a:r>
            </a:p>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This level of accessibility empowers you to engage with KPMG's leadership on a personal level.</a:t>
              </a:r>
            </a:p>
          </p:txBody>
        </p:sp>
        <p:sp>
          <p:nvSpPr>
            <p:cNvPr id="53" name="Rectangle 52">
              <a:extLst>
                <a:ext uri="{FF2B5EF4-FFF2-40B4-BE49-F238E27FC236}">
                  <a16:creationId xmlns:a16="http://schemas.microsoft.com/office/drawing/2014/main" id="{463DA66F-AA54-C8C9-1A9C-BC6493F69FE0}"/>
                </a:ext>
              </a:extLst>
            </p:cNvPr>
            <p:cNvSpPr/>
            <p:nvPr/>
          </p:nvSpPr>
          <p:spPr>
            <a:xfrm>
              <a:off x="689971" y="1585092"/>
              <a:ext cx="1338160" cy="544609"/>
            </a:xfrm>
            <a:prstGeom prst="rect">
              <a:avLst/>
            </a:prstGeom>
            <a:solidFill>
              <a:srgbClr val="0A1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effectLst/>
                  <a:latin typeface="Open Sans" pitchFamily="2" charset="0"/>
                  <a:ea typeface="Open Sans" pitchFamily="2" charset="0"/>
                  <a:cs typeface="Open Sans" pitchFamily="2" charset="0"/>
                </a:rPr>
                <a:t> Meeting KPMG Leaders and Experts</a:t>
              </a:r>
            </a:p>
          </p:txBody>
        </p:sp>
      </p:grpSp>
      <p:grpSp>
        <p:nvGrpSpPr>
          <p:cNvPr id="54" name="Group 53">
            <a:extLst>
              <a:ext uri="{FF2B5EF4-FFF2-40B4-BE49-F238E27FC236}">
                <a16:creationId xmlns:a16="http://schemas.microsoft.com/office/drawing/2014/main" id="{E6DD5F88-0A8E-5359-C3A8-C800307B614F}"/>
              </a:ext>
            </a:extLst>
          </p:cNvPr>
          <p:cNvGrpSpPr/>
          <p:nvPr/>
        </p:nvGrpSpPr>
        <p:grpSpPr>
          <a:xfrm>
            <a:off x="7605669" y="2057926"/>
            <a:ext cx="1338160" cy="4055613"/>
            <a:chOff x="689971" y="1585092"/>
            <a:chExt cx="1338160" cy="4055613"/>
          </a:xfrm>
        </p:grpSpPr>
        <p:sp>
          <p:nvSpPr>
            <p:cNvPr id="55" name="Rectangle 54">
              <a:extLst>
                <a:ext uri="{FF2B5EF4-FFF2-40B4-BE49-F238E27FC236}">
                  <a16:creationId xmlns:a16="http://schemas.microsoft.com/office/drawing/2014/main" id="{EDF02553-EB07-D24D-8B76-38CF20038EA4}"/>
                </a:ext>
              </a:extLst>
            </p:cNvPr>
            <p:cNvSpPr/>
            <p:nvPr/>
          </p:nvSpPr>
          <p:spPr>
            <a:xfrm>
              <a:off x="689971" y="1814199"/>
              <a:ext cx="1338160" cy="3826506"/>
            </a:xfrm>
            <a:prstGeom prst="rect">
              <a:avLst/>
            </a:prstGeom>
            <a:solidFill>
              <a:srgbClr val="FFFFFF">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6" name="TextBox 1">
              <a:extLst>
                <a:ext uri="{FF2B5EF4-FFF2-40B4-BE49-F238E27FC236}">
                  <a16:creationId xmlns:a16="http://schemas.microsoft.com/office/drawing/2014/main" id="{DDE957E7-E777-E958-BEE4-651D138A8C70}"/>
                </a:ext>
              </a:extLst>
            </p:cNvPr>
            <p:cNvSpPr txBox="1"/>
            <p:nvPr/>
          </p:nvSpPr>
          <p:spPr>
            <a:xfrm>
              <a:off x="689971" y="2214610"/>
              <a:ext cx="1338160" cy="3016210"/>
            </a:xfrm>
            <a:prstGeom prst="rect">
              <a:avLst/>
            </a:prstGeom>
            <a:noFill/>
          </p:spPr>
          <p:txBody>
            <a:bodyPr wrap="square">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The metaverse highlights KPMG's commitment to diversity and inclusion. </a:t>
              </a:r>
            </a:p>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Virtual meet-and-greet sessions enable you to connect with Employee Resource Groups (ERGs) and participate in events that celebrate different cultures and backgrounds. </a:t>
              </a:r>
            </a:p>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You are inspired by the inclusive environment KPMG fosters.</a:t>
              </a:r>
            </a:p>
          </p:txBody>
        </p:sp>
        <p:sp>
          <p:nvSpPr>
            <p:cNvPr id="57" name="Rectangle 56">
              <a:extLst>
                <a:ext uri="{FF2B5EF4-FFF2-40B4-BE49-F238E27FC236}">
                  <a16:creationId xmlns:a16="http://schemas.microsoft.com/office/drawing/2014/main" id="{E166A8E0-467D-9457-3F06-4CB4F13DBC87}"/>
                </a:ext>
              </a:extLst>
            </p:cNvPr>
            <p:cNvSpPr/>
            <p:nvPr/>
          </p:nvSpPr>
          <p:spPr>
            <a:xfrm>
              <a:off x="689971" y="1585092"/>
              <a:ext cx="1338160" cy="544609"/>
            </a:xfrm>
            <a:prstGeom prst="rect">
              <a:avLst/>
            </a:prstGeom>
            <a:solidFill>
              <a:srgbClr val="0A1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effectLst/>
                  <a:latin typeface="Open Sans" pitchFamily="2" charset="0"/>
                  <a:ea typeface="Open Sans" pitchFamily="2" charset="0"/>
                  <a:cs typeface="Open Sans" pitchFamily="2" charset="0"/>
                </a:rPr>
                <a:t>Embracing KPMG's Inclusive Culture</a:t>
              </a:r>
            </a:p>
          </p:txBody>
        </p:sp>
      </p:grpSp>
      <p:grpSp>
        <p:nvGrpSpPr>
          <p:cNvPr id="58" name="Group 57">
            <a:extLst>
              <a:ext uri="{FF2B5EF4-FFF2-40B4-BE49-F238E27FC236}">
                <a16:creationId xmlns:a16="http://schemas.microsoft.com/office/drawing/2014/main" id="{C0E07762-FB18-F31D-D591-DE0B5D862161}"/>
              </a:ext>
            </a:extLst>
          </p:cNvPr>
          <p:cNvGrpSpPr/>
          <p:nvPr/>
        </p:nvGrpSpPr>
        <p:grpSpPr>
          <a:xfrm>
            <a:off x="9165955" y="2060020"/>
            <a:ext cx="1338160" cy="4055613"/>
            <a:chOff x="689971" y="1585092"/>
            <a:chExt cx="1338160" cy="4055613"/>
          </a:xfrm>
        </p:grpSpPr>
        <p:sp>
          <p:nvSpPr>
            <p:cNvPr id="60" name="Rectangle 59">
              <a:extLst>
                <a:ext uri="{FF2B5EF4-FFF2-40B4-BE49-F238E27FC236}">
                  <a16:creationId xmlns:a16="http://schemas.microsoft.com/office/drawing/2014/main" id="{38FCB7F8-879C-6870-3406-4C8EDDA5C062}"/>
                </a:ext>
              </a:extLst>
            </p:cNvPr>
            <p:cNvSpPr/>
            <p:nvPr/>
          </p:nvSpPr>
          <p:spPr>
            <a:xfrm>
              <a:off x="689971" y="1814199"/>
              <a:ext cx="1338160" cy="3826506"/>
            </a:xfrm>
            <a:prstGeom prst="rect">
              <a:avLst/>
            </a:prstGeom>
            <a:solidFill>
              <a:srgbClr val="FFFFFF">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2" name="TextBox 1">
              <a:extLst>
                <a:ext uri="{FF2B5EF4-FFF2-40B4-BE49-F238E27FC236}">
                  <a16:creationId xmlns:a16="http://schemas.microsoft.com/office/drawing/2014/main" id="{17EF1E4B-E206-CC06-90D6-3AFEBC0CCA99}"/>
                </a:ext>
              </a:extLst>
            </p:cNvPr>
            <p:cNvSpPr txBox="1"/>
            <p:nvPr/>
          </p:nvSpPr>
          <p:spPr>
            <a:xfrm>
              <a:off x="689971" y="2214610"/>
              <a:ext cx="1338160" cy="2739211"/>
            </a:xfrm>
            <a:prstGeom prst="rect">
              <a:avLst/>
            </a:prstGeom>
            <a:noFill/>
          </p:spPr>
          <p:txBody>
            <a:bodyPr wrap="square">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As you near the end of your onboarding journey in the metaverse, KPMG hosts a virtual celebration in your honor. </a:t>
              </a:r>
            </a:p>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You receive virtual awards and recognition badges for completing your onboarding tasks with excellence.</a:t>
              </a:r>
            </a:p>
            <a:p>
              <a:pPr marL="85725" indent="-85725" fontAlgn="base">
                <a:spcAft>
                  <a:spcPts val="600"/>
                </a:spcAft>
                <a:buFont typeface="Arial" panose="020B0604020202020204" pitchFamily="34" charset="0"/>
                <a:buChar char="•"/>
              </a:pPr>
              <a:r>
                <a:rPr lang="en-US" sz="900">
                  <a:solidFill>
                    <a:srgbClr val="333333"/>
                  </a:solidFill>
                  <a:latin typeface="Open Sans" panose="020B0606030504020204" pitchFamily="34" charset="0"/>
                </a:rPr>
                <a:t> This moment marks the beginning of your successful career at KPMG.</a:t>
              </a:r>
            </a:p>
          </p:txBody>
        </p:sp>
        <p:sp>
          <p:nvSpPr>
            <p:cNvPr id="63" name="Rectangle 62">
              <a:extLst>
                <a:ext uri="{FF2B5EF4-FFF2-40B4-BE49-F238E27FC236}">
                  <a16:creationId xmlns:a16="http://schemas.microsoft.com/office/drawing/2014/main" id="{A7DB57A7-8E3C-AD6C-8CDA-30D13A13D39C}"/>
                </a:ext>
              </a:extLst>
            </p:cNvPr>
            <p:cNvSpPr/>
            <p:nvPr/>
          </p:nvSpPr>
          <p:spPr>
            <a:xfrm>
              <a:off x="689971" y="1585092"/>
              <a:ext cx="1338160" cy="544609"/>
            </a:xfrm>
            <a:prstGeom prst="rect">
              <a:avLst/>
            </a:prstGeom>
            <a:solidFill>
              <a:srgbClr val="0A1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effectLst/>
                  <a:latin typeface="Open Sans" pitchFamily="2" charset="0"/>
                  <a:ea typeface="Open Sans" pitchFamily="2" charset="0"/>
                  <a:cs typeface="Open Sans" pitchFamily="2" charset="0"/>
                </a:rPr>
                <a:t>Celebrating Your Onboarding Success</a:t>
              </a:r>
            </a:p>
          </p:txBody>
        </p:sp>
      </p:grpSp>
      <p:sp>
        <p:nvSpPr>
          <p:cNvPr id="68" name="TextBox 1">
            <a:extLst>
              <a:ext uri="{FF2B5EF4-FFF2-40B4-BE49-F238E27FC236}">
                <a16:creationId xmlns:a16="http://schemas.microsoft.com/office/drawing/2014/main" id="{A2589D74-0BCD-F7EC-57E1-77BFC532C1DC}"/>
              </a:ext>
            </a:extLst>
          </p:cNvPr>
          <p:cNvSpPr txBox="1"/>
          <p:nvPr/>
        </p:nvSpPr>
        <p:spPr>
          <a:xfrm>
            <a:off x="476251" y="1269325"/>
            <a:ext cx="11025778" cy="507831"/>
          </a:xfrm>
          <a:prstGeom prst="rect">
            <a:avLst/>
          </a:prstGeom>
          <a:noFill/>
        </p:spPr>
        <p:txBody>
          <a:bodyPr wrap="square">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Aft>
                <a:spcPts val="600"/>
              </a:spcAft>
            </a:pPr>
            <a:r>
              <a:rPr lang="en-US" sz="900">
                <a:solidFill>
                  <a:srgbClr val="333333"/>
                </a:solidFill>
                <a:latin typeface="Open Sans" panose="020B0606030504020204" pitchFamily="34" charset="0"/>
              </a:rPr>
              <a:t>Upon joining KPMG, new employees are invited to a virtual welcome and orientation session in the Metaverse. This immersive experience introduces them to the company's history, values, and mission through interactive presentations and simulations. New hires can explore the virtual office spaces, meet their team members, and virtually interact with mentors and senior executives. This not only streamlines the onboarding process but also establishes a strong foundation for building relationships within the organization.</a:t>
            </a:r>
          </a:p>
        </p:txBody>
      </p:sp>
    </p:spTree>
    <p:custDataLst>
      <p:tags r:id="rId1"/>
    </p:custDataLst>
    <p:extLst>
      <p:ext uri="{BB962C8B-B14F-4D97-AF65-F5344CB8AC3E}">
        <p14:creationId xmlns:p14="http://schemas.microsoft.com/office/powerpoint/2010/main" val="131842705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CCDB94EE-667B-8F54-8D2F-752F0242F02F}"/>
              </a:ext>
            </a:extLst>
          </p:cNvPr>
          <p:cNvSpPr/>
          <p:nvPr/>
        </p:nvSpPr>
        <p:spPr>
          <a:xfrm>
            <a:off x="0" y="1"/>
            <a:ext cx="12192000" cy="6858000"/>
          </a:xfrm>
          <a:prstGeom prst="rect">
            <a:avLst/>
          </a:prstGeom>
          <a:gradFill flip="none" rotWithShape="1">
            <a:gsLst>
              <a:gs pos="53000">
                <a:schemeClr val="bg1">
                  <a:lumMod val="85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Rectangle 32">
            <a:extLst>
              <a:ext uri="{FF2B5EF4-FFF2-40B4-BE49-F238E27FC236}">
                <a16:creationId xmlns:a16="http://schemas.microsoft.com/office/drawing/2014/main" id="{D8D8E15F-20EB-35C6-C375-23E7DE941671}"/>
              </a:ext>
            </a:extLst>
          </p:cNvPr>
          <p:cNvSpPr/>
          <p:nvPr/>
        </p:nvSpPr>
        <p:spPr>
          <a:xfrm>
            <a:off x="571500" y="1564933"/>
            <a:ext cx="11391898" cy="4267313"/>
          </a:xfrm>
          <a:prstGeom prst="rect">
            <a:avLst/>
          </a:prstGeom>
          <a:solidFill>
            <a:srgbClr val="F8F8F8">
              <a:alpha val="4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 Placeholder 5">
            <a:extLst>
              <a:ext uri="{FF2B5EF4-FFF2-40B4-BE49-F238E27FC236}">
                <a16:creationId xmlns:a16="http://schemas.microsoft.com/office/drawing/2014/main" id="{BC0DB962-7767-6630-930C-62644D632CB8}"/>
              </a:ext>
            </a:extLst>
          </p:cNvPr>
          <p:cNvSpPr>
            <a:spLocks noGrp="1"/>
          </p:cNvSpPr>
          <p:nvPr>
            <p:ph type="body" sz="quarter" idx="10"/>
          </p:nvPr>
        </p:nvSpPr>
        <p:spPr/>
        <p:txBody>
          <a:bodyPr/>
          <a:lstStyle/>
          <a:p>
            <a:r>
              <a:rPr lang="en-US" sz="2800">
                <a:solidFill>
                  <a:schemeClr val="accent1">
                    <a:lumMod val="50000"/>
                  </a:schemeClr>
                </a:solidFill>
              </a:rPr>
              <a:t>Overview</a:t>
            </a:r>
          </a:p>
        </p:txBody>
      </p:sp>
      <p:pic>
        <p:nvPicPr>
          <p:cNvPr id="28" name="Graphic 27">
            <a:extLst>
              <a:ext uri="{FF2B5EF4-FFF2-40B4-BE49-F238E27FC236}">
                <a16:creationId xmlns:a16="http://schemas.microsoft.com/office/drawing/2014/main" id="{08C96037-5858-A3F4-EE45-F65937BFF3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39500" y="6522879"/>
            <a:ext cx="723898" cy="135094"/>
          </a:xfrm>
          <a:prstGeom prst="rect">
            <a:avLst/>
          </a:prstGeom>
        </p:spPr>
      </p:pic>
      <p:sp>
        <p:nvSpPr>
          <p:cNvPr id="29" name="Slide Number Placeholder 5">
            <a:extLst>
              <a:ext uri="{FF2B5EF4-FFF2-40B4-BE49-F238E27FC236}">
                <a16:creationId xmlns:a16="http://schemas.microsoft.com/office/drawing/2014/main" id="{D047EA6E-359F-69EA-9793-ACE9BCBA6E3A}"/>
              </a:ext>
            </a:extLst>
          </p:cNvPr>
          <p:cNvSpPr txBox="1">
            <a:spLocks/>
          </p:cNvSpPr>
          <p:nvPr/>
        </p:nvSpPr>
        <p:spPr>
          <a:xfrm>
            <a:off x="476250" y="6406991"/>
            <a:ext cx="2286000" cy="365125"/>
          </a:xfrm>
          <a:prstGeom prst="rect">
            <a:avLst/>
          </a:prstGeom>
        </p:spPr>
        <p:txBody>
          <a:bodyPr anchor="ctr"/>
          <a:lstStyle>
            <a:defPPr>
              <a:defRPr lang="en-US"/>
            </a:defPPr>
            <a:lvl1pPr marL="0" algn="r" defTabSz="914400" rtl="0" eaLnBrk="1" latinLnBrk="0" hangingPunct="1">
              <a:defRPr sz="1200" kern="1200">
                <a:solidFill>
                  <a:schemeClr val="bg1"/>
                </a:solidFill>
                <a:latin typeface="+mj-lt"/>
                <a:ea typeface="Tahoma" pitchFamily="34" charset="0"/>
                <a:cs typeface="Tahom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56401666-4A6E-4ACE-A673-0C447E42B71F}" type="slidenum">
              <a:rPr lang="en-US" smtClean="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pPr algn="l"/>
              <a:t>9</a:t>
            </a:fld>
            <a:endParaRPr lang="en-US">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endParaRPr>
          </a:p>
        </p:txBody>
      </p:sp>
      <p:cxnSp>
        <p:nvCxnSpPr>
          <p:cNvPr id="30" name="Straight Connector 29">
            <a:extLst>
              <a:ext uri="{FF2B5EF4-FFF2-40B4-BE49-F238E27FC236}">
                <a16:creationId xmlns:a16="http://schemas.microsoft.com/office/drawing/2014/main" id="{C4A01BCD-0EDD-83DD-6945-80E4C0E7EFA2}"/>
              </a:ext>
            </a:extLst>
          </p:cNvPr>
          <p:cNvCxnSpPr/>
          <p:nvPr/>
        </p:nvCxnSpPr>
        <p:spPr>
          <a:xfrm>
            <a:off x="571500" y="1025753"/>
            <a:ext cx="752475" cy="0"/>
          </a:xfrm>
          <a:prstGeom prst="line">
            <a:avLst/>
          </a:prstGeom>
          <a:ln w="28575">
            <a:solidFill>
              <a:srgbClr val="229ED9"/>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A0349F5-6F4E-452C-CF39-6A240DAE9E22}"/>
              </a:ext>
            </a:extLst>
          </p:cNvPr>
          <p:cNvCxnSpPr>
            <a:cxnSpLocks/>
          </p:cNvCxnSpPr>
          <p:nvPr/>
        </p:nvCxnSpPr>
        <p:spPr>
          <a:xfrm flipH="1">
            <a:off x="571500" y="5853220"/>
            <a:ext cx="11391898" cy="0"/>
          </a:xfrm>
          <a:prstGeom prst="line">
            <a:avLst/>
          </a:prstGeom>
          <a:ln>
            <a:solidFill>
              <a:srgbClr val="483CC0"/>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83396B41-F928-02BA-C5DC-A64ABDE3FD10}"/>
              </a:ext>
            </a:extLst>
          </p:cNvPr>
          <p:cNvGrpSpPr/>
          <p:nvPr/>
        </p:nvGrpSpPr>
        <p:grpSpPr>
          <a:xfrm>
            <a:off x="944183" y="2001557"/>
            <a:ext cx="4834317" cy="3394065"/>
            <a:chOff x="944183" y="1883378"/>
            <a:chExt cx="4834317" cy="3394065"/>
          </a:xfrm>
        </p:grpSpPr>
        <p:grpSp>
          <p:nvGrpSpPr>
            <p:cNvPr id="24" name="Group 23">
              <a:extLst>
                <a:ext uri="{FF2B5EF4-FFF2-40B4-BE49-F238E27FC236}">
                  <a16:creationId xmlns:a16="http://schemas.microsoft.com/office/drawing/2014/main" id="{6820CE3C-28CE-F734-4979-E9E0ED8EF657}"/>
                </a:ext>
              </a:extLst>
            </p:cNvPr>
            <p:cNvGrpSpPr/>
            <p:nvPr/>
          </p:nvGrpSpPr>
          <p:grpSpPr>
            <a:xfrm>
              <a:off x="944183" y="4246392"/>
              <a:ext cx="4834317" cy="1031051"/>
              <a:chOff x="944183" y="4398792"/>
              <a:chExt cx="4834317" cy="1031051"/>
            </a:xfrm>
          </p:grpSpPr>
          <p:sp>
            <p:nvSpPr>
              <p:cNvPr id="12" name="TextBox 11">
                <a:extLst>
                  <a:ext uri="{FF2B5EF4-FFF2-40B4-BE49-F238E27FC236}">
                    <a16:creationId xmlns:a16="http://schemas.microsoft.com/office/drawing/2014/main" id="{3217EAF9-B71C-9670-739C-02BCE8716850}"/>
                  </a:ext>
                </a:extLst>
              </p:cNvPr>
              <p:cNvSpPr txBox="1"/>
              <p:nvPr/>
            </p:nvSpPr>
            <p:spPr>
              <a:xfrm>
                <a:off x="944183" y="4398792"/>
                <a:ext cx="976549" cy="246221"/>
              </a:xfrm>
              <a:prstGeom prst="rect">
                <a:avLst/>
              </a:prstGeom>
              <a:noFill/>
            </p:spPr>
            <p:txBody>
              <a:bodyPr wrap="none" rtlCol="0">
                <a:spAutoFit/>
              </a:bodyPr>
              <a:lstStyle/>
              <a:p>
                <a:r>
                  <a:rPr lang="en-IN" sz="1000" b="1">
                    <a:solidFill>
                      <a:schemeClr val="accent1">
                        <a:lumMod val="50000"/>
                      </a:schemeClr>
                    </a:solidFill>
                    <a:latin typeface="Open Sans" panose="020B0606030504020204" pitchFamily="34" charset="0"/>
                  </a:rPr>
                  <a:t>Traceability:</a:t>
                </a:r>
              </a:p>
            </p:txBody>
          </p:sp>
          <p:sp>
            <p:nvSpPr>
              <p:cNvPr id="13" name="TextBox 12">
                <a:extLst>
                  <a:ext uri="{FF2B5EF4-FFF2-40B4-BE49-F238E27FC236}">
                    <a16:creationId xmlns:a16="http://schemas.microsoft.com/office/drawing/2014/main" id="{7BE23906-F2D1-513D-0478-0355B2E1F746}"/>
                  </a:ext>
                </a:extLst>
              </p:cNvPr>
              <p:cNvSpPr txBox="1"/>
              <p:nvPr/>
            </p:nvSpPr>
            <p:spPr>
              <a:xfrm>
                <a:off x="944183" y="4645013"/>
                <a:ext cx="4834317" cy="784830"/>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en-US" sz="900">
                    <a:solidFill>
                      <a:srgbClr val="333333"/>
                    </a:solidFill>
                    <a:latin typeface="Open Sans" panose="020B0606030504020204" pitchFamily="34" charset="0"/>
                  </a:rPr>
                  <a:t>This use case is directly linked to KPMG's strategic goal of enhancing employee engagement and fostering an innovative workplace culture through metaverse integration. By leveraging the Metaverse, KPMG aims to create an engaging and efficient onboarding experience for new employees, fostering a sense of community and seamless integration into the organization's culture.</a:t>
                </a:r>
              </a:p>
            </p:txBody>
          </p:sp>
        </p:grpSp>
        <p:grpSp>
          <p:nvGrpSpPr>
            <p:cNvPr id="22" name="Group 21">
              <a:extLst>
                <a:ext uri="{FF2B5EF4-FFF2-40B4-BE49-F238E27FC236}">
                  <a16:creationId xmlns:a16="http://schemas.microsoft.com/office/drawing/2014/main" id="{A1A5A39E-163C-F6E5-D2AA-443993D040D4}"/>
                </a:ext>
              </a:extLst>
            </p:cNvPr>
            <p:cNvGrpSpPr/>
            <p:nvPr/>
          </p:nvGrpSpPr>
          <p:grpSpPr>
            <a:xfrm>
              <a:off x="944183" y="1883378"/>
              <a:ext cx="3050589" cy="477053"/>
              <a:chOff x="944183" y="1883378"/>
              <a:chExt cx="3050589" cy="477053"/>
            </a:xfrm>
          </p:grpSpPr>
          <p:sp>
            <p:nvSpPr>
              <p:cNvPr id="5" name="TextBox 4">
                <a:extLst>
                  <a:ext uri="{FF2B5EF4-FFF2-40B4-BE49-F238E27FC236}">
                    <a16:creationId xmlns:a16="http://schemas.microsoft.com/office/drawing/2014/main" id="{0489B7BE-E2A9-8AE5-FB9A-6C2615D3DF36}"/>
                  </a:ext>
                </a:extLst>
              </p:cNvPr>
              <p:cNvSpPr txBox="1"/>
              <p:nvPr/>
            </p:nvSpPr>
            <p:spPr>
              <a:xfrm>
                <a:off x="944183" y="1883378"/>
                <a:ext cx="1205779" cy="246221"/>
              </a:xfrm>
              <a:prstGeom prst="rect">
                <a:avLst/>
              </a:prstGeom>
              <a:noFill/>
            </p:spPr>
            <p:txBody>
              <a:bodyPr wrap="none" rtlCol="0">
                <a:spAutoFit/>
              </a:bodyPr>
              <a:lstStyle/>
              <a:p>
                <a:r>
                  <a:rPr lang="en-IN" sz="1000" b="1">
                    <a:solidFill>
                      <a:schemeClr val="accent1">
                        <a:lumMod val="50000"/>
                      </a:schemeClr>
                    </a:solidFill>
                    <a:latin typeface="Open Sans" panose="020B0606030504020204" pitchFamily="34" charset="0"/>
                  </a:rPr>
                  <a:t>Use Case Name:</a:t>
                </a:r>
              </a:p>
            </p:txBody>
          </p:sp>
          <p:sp>
            <p:nvSpPr>
              <p:cNvPr id="10" name="TextBox 9">
                <a:extLst>
                  <a:ext uri="{FF2B5EF4-FFF2-40B4-BE49-F238E27FC236}">
                    <a16:creationId xmlns:a16="http://schemas.microsoft.com/office/drawing/2014/main" id="{9FF0DBD1-7188-875A-3996-AD8E999F7C87}"/>
                  </a:ext>
                </a:extLst>
              </p:cNvPr>
              <p:cNvSpPr txBox="1"/>
              <p:nvPr/>
            </p:nvSpPr>
            <p:spPr>
              <a:xfrm>
                <a:off x="944183" y="2129599"/>
                <a:ext cx="3050589" cy="230832"/>
              </a:xfrm>
              <a:prstGeom prst="rect">
                <a:avLst/>
              </a:prstGeom>
              <a:noFill/>
            </p:spPr>
            <p:txBody>
              <a:bodyPr wrap="square" rtlCol="0">
                <a:spAutoFit/>
              </a:bodyPr>
              <a:lstStyle/>
              <a:p>
                <a:pPr>
                  <a:spcAft>
                    <a:spcPts val="600"/>
                  </a:spcAft>
                </a:pPr>
                <a:r>
                  <a:rPr lang="en-US" sz="900">
                    <a:solidFill>
                      <a:srgbClr val="333333"/>
                    </a:solidFill>
                    <a:latin typeface="Open Sans" panose="020B0606030504020204" pitchFamily="34" charset="0"/>
                  </a:rPr>
                  <a:t>Employee Onboarding</a:t>
                </a:r>
              </a:p>
            </p:txBody>
          </p:sp>
        </p:grpSp>
        <p:grpSp>
          <p:nvGrpSpPr>
            <p:cNvPr id="21" name="Group 20">
              <a:extLst>
                <a:ext uri="{FF2B5EF4-FFF2-40B4-BE49-F238E27FC236}">
                  <a16:creationId xmlns:a16="http://schemas.microsoft.com/office/drawing/2014/main" id="{5D9DBB98-E6E8-B765-12EA-D409291C169E}"/>
                </a:ext>
              </a:extLst>
            </p:cNvPr>
            <p:cNvGrpSpPr/>
            <p:nvPr/>
          </p:nvGrpSpPr>
          <p:grpSpPr>
            <a:xfrm>
              <a:off x="944183" y="2527420"/>
              <a:ext cx="4834317" cy="692497"/>
              <a:chOff x="944183" y="2485012"/>
              <a:chExt cx="4834317" cy="692497"/>
            </a:xfrm>
          </p:grpSpPr>
          <p:sp>
            <p:nvSpPr>
              <p:cNvPr id="14" name="TextBox 13">
                <a:extLst>
                  <a:ext uri="{FF2B5EF4-FFF2-40B4-BE49-F238E27FC236}">
                    <a16:creationId xmlns:a16="http://schemas.microsoft.com/office/drawing/2014/main" id="{AF5E8AA7-CC0F-C4EC-09CB-4A91D0AE68B5}"/>
                  </a:ext>
                </a:extLst>
              </p:cNvPr>
              <p:cNvSpPr txBox="1"/>
              <p:nvPr/>
            </p:nvSpPr>
            <p:spPr>
              <a:xfrm>
                <a:off x="944183" y="2485012"/>
                <a:ext cx="998991" cy="246221"/>
              </a:xfrm>
              <a:prstGeom prst="rect">
                <a:avLst/>
              </a:prstGeom>
              <a:noFill/>
            </p:spPr>
            <p:txBody>
              <a:bodyPr wrap="none" rtlCol="0">
                <a:spAutoFit/>
              </a:bodyPr>
              <a:lstStyle/>
              <a:p>
                <a:r>
                  <a:rPr lang="en-IN" sz="1000" b="1">
                    <a:solidFill>
                      <a:schemeClr val="accent1">
                        <a:lumMod val="50000"/>
                      </a:schemeClr>
                    </a:solidFill>
                    <a:latin typeface="Open Sans" panose="020B0606030504020204" pitchFamily="34" charset="0"/>
                  </a:rPr>
                  <a:t>Participants:</a:t>
                </a:r>
              </a:p>
            </p:txBody>
          </p:sp>
          <p:sp>
            <p:nvSpPr>
              <p:cNvPr id="16" name="TextBox 15">
                <a:extLst>
                  <a:ext uri="{FF2B5EF4-FFF2-40B4-BE49-F238E27FC236}">
                    <a16:creationId xmlns:a16="http://schemas.microsoft.com/office/drawing/2014/main" id="{3D3AE4FB-BCA5-1263-B669-1201996E24F1}"/>
                  </a:ext>
                </a:extLst>
              </p:cNvPr>
              <p:cNvSpPr txBox="1"/>
              <p:nvPr/>
            </p:nvSpPr>
            <p:spPr>
              <a:xfrm>
                <a:off x="944183" y="2731233"/>
                <a:ext cx="4834317" cy="446276"/>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en-US" sz="900">
                    <a:solidFill>
                      <a:srgbClr val="333333"/>
                    </a:solidFill>
                    <a:latin typeface="Open Sans" panose="020B0606030504020204" pitchFamily="34" charset="0"/>
                  </a:rPr>
                  <a:t>New Employees: Individuals joining KPMG for the first time.</a:t>
                </a:r>
              </a:p>
              <a:p>
                <a:pPr marL="171450" indent="-171450">
                  <a:spcAft>
                    <a:spcPts val="600"/>
                  </a:spcAft>
                  <a:buFont typeface="Arial" panose="020B0604020202020204" pitchFamily="34" charset="0"/>
                  <a:buChar char="•"/>
                </a:pPr>
                <a:r>
                  <a:rPr lang="en-US" sz="900">
                    <a:solidFill>
                      <a:srgbClr val="333333"/>
                    </a:solidFill>
                    <a:latin typeface="Open Sans" panose="020B0606030504020204" pitchFamily="34" charset="0"/>
                  </a:rPr>
                  <a:t>KPMG HR Team: Responsible for implementing the metaverse onboarding program.</a:t>
                </a:r>
              </a:p>
            </p:txBody>
          </p:sp>
        </p:grpSp>
        <p:grpSp>
          <p:nvGrpSpPr>
            <p:cNvPr id="23" name="Group 22">
              <a:extLst>
                <a:ext uri="{FF2B5EF4-FFF2-40B4-BE49-F238E27FC236}">
                  <a16:creationId xmlns:a16="http://schemas.microsoft.com/office/drawing/2014/main" id="{94BD0800-CEA7-7551-C9A2-7FCE4D68A1BF}"/>
                </a:ext>
              </a:extLst>
            </p:cNvPr>
            <p:cNvGrpSpPr/>
            <p:nvPr/>
          </p:nvGrpSpPr>
          <p:grpSpPr>
            <a:xfrm>
              <a:off x="944183" y="3386906"/>
              <a:ext cx="4275517" cy="692497"/>
              <a:chOff x="944183" y="3361675"/>
              <a:chExt cx="4275517" cy="692497"/>
            </a:xfrm>
          </p:grpSpPr>
          <p:sp>
            <p:nvSpPr>
              <p:cNvPr id="17" name="TextBox 16">
                <a:extLst>
                  <a:ext uri="{FF2B5EF4-FFF2-40B4-BE49-F238E27FC236}">
                    <a16:creationId xmlns:a16="http://schemas.microsoft.com/office/drawing/2014/main" id="{546C08DA-14C4-9D5A-6840-13EA511C40CF}"/>
                  </a:ext>
                </a:extLst>
              </p:cNvPr>
              <p:cNvSpPr txBox="1"/>
              <p:nvPr/>
            </p:nvSpPr>
            <p:spPr>
              <a:xfrm>
                <a:off x="944183" y="3361675"/>
                <a:ext cx="1167307" cy="246221"/>
              </a:xfrm>
              <a:prstGeom prst="rect">
                <a:avLst/>
              </a:prstGeom>
              <a:noFill/>
            </p:spPr>
            <p:txBody>
              <a:bodyPr wrap="none" rtlCol="0">
                <a:spAutoFit/>
              </a:bodyPr>
              <a:lstStyle/>
              <a:p>
                <a:r>
                  <a:rPr lang="en-IN" sz="1000" b="1">
                    <a:solidFill>
                      <a:schemeClr val="accent1">
                        <a:lumMod val="50000"/>
                      </a:schemeClr>
                    </a:solidFill>
                    <a:latin typeface="Open Sans" panose="020B0606030504020204" pitchFamily="34" charset="0"/>
                  </a:rPr>
                  <a:t>Pre-Conditions:</a:t>
                </a:r>
              </a:p>
            </p:txBody>
          </p:sp>
          <p:sp>
            <p:nvSpPr>
              <p:cNvPr id="18" name="TextBox 17">
                <a:extLst>
                  <a:ext uri="{FF2B5EF4-FFF2-40B4-BE49-F238E27FC236}">
                    <a16:creationId xmlns:a16="http://schemas.microsoft.com/office/drawing/2014/main" id="{9568A459-94AD-66A8-FA03-82333B866A88}"/>
                  </a:ext>
                </a:extLst>
              </p:cNvPr>
              <p:cNvSpPr txBox="1"/>
              <p:nvPr/>
            </p:nvSpPr>
            <p:spPr>
              <a:xfrm>
                <a:off x="944183" y="3607896"/>
                <a:ext cx="4275517" cy="446276"/>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en-US" sz="900">
                    <a:solidFill>
                      <a:srgbClr val="333333"/>
                    </a:solidFill>
                    <a:latin typeface="Open Sans" panose="020B0606030504020204" pitchFamily="34" charset="0"/>
                  </a:rPr>
                  <a:t>KPMG has integrated the metaverse platform into its onboarding process.</a:t>
                </a:r>
              </a:p>
              <a:p>
                <a:pPr marL="171450" indent="-171450">
                  <a:spcAft>
                    <a:spcPts val="600"/>
                  </a:spcAft>
                  <a:buFont typeface="Arial" panose="020B0604020202020204" pitchFamily="34" charset="0"/>
                  <a:buChar char="•"/>
                </a:pPr>
                <a:r>
                  <a:rPr lang="en-US" sz="900">
                    <a:solidFill>
                      <a:srgbClr val="333333"/>
                    </a:solidFill>
                    <a:latin typeface="Open Sans" panose="020B0606030504020204" pitchFamily="34" charset="0"/>
                  </a:rPr>
                  <a:t>New employees have access to the necessary virtual reality equipment.</a:t>
                </a:r>
              </a:p>
            </p:txBody>
          </p:sp>
        </p:grpSp>
      </p:grpSp>
      <p:grpSp>
        <p:nvGrpSpPr>
          <p:cNvPr id="20" name="Group 19">
            <a:extLst>
              <a:ext uri="{FF2B5EF4-FFF2-40B4-BE49-F238E27FC236}">
                <a16:creationId xmlns:a16="http://schemas.microsoft.com/office/drawing/2014/main" id="{FE371505-725F-8C14-0C06-45B394083964}"/>
              </a:ext>
            </a:extLst>
          </p:cNvPr>
          <p:cNvGrpSpPr/>
          <p:nvPr/>
        </p:nvGrpSpPr>
        <p:grpSpPr>
          <a:xfrm>
            <a:off x="7088567" y="1991923"/>
            <a:ext cx="3941234" cy="3204203"/>
            <a:chOff x="5319712" y="1956410"/>
            <a:chExt cx="3941234" cy="3204203"/>
          </a:xfrm>
        </p:grpSpPr>
        <p:sp>
          <p:nvSpPr>
            <p:cNvPr id="9" name="TextBox 8">
              <a:extLst>
                <a:ext uri="{FF2B5EF4-FFF2-40B4-BE49-F238E27FC236}">
                  <a16:creationId xmlns:a16="http://schemas.microsoft.com/office/drawing/2014/main" id="{7EC16F44-E155-327F-8199-422B08C5C3E1}"/>
                </a:ext>
              </a:extLst>
            </p:cNvPr>
            <p:cNvSpPr txBox="1"/>
            <p:nvPr/>
          </p:nvSpPr>
          <p:spPr>
            <a:xfrm>
              <a:off x="6768391" y="1956410"/>
              <a:ext cx="1066318" cy="253916"/>
            </a:xfrm>
            <a:prstGeom prst="rect">
              <a:avLst/>
            </a:prstGeom>
            <a:noFill/>
          </p:spPr>
          <p:txBody>
            <a:bodyPr wrap="none" rtlCol="0">
              <a:spAutoFit/>
            </a:bodyPr>
            <a:lstStyle/>
            <a:p>
              <a:r>
                <a:rPr lang="en-US" sz="1050">
                  <a:solidFill>
                    <a:schemeClr val="accent1">
                      <a:lumMod val="50000"/>
                    </a:schemeClr>
                  </a:solidFill>
                  <a:latin typeface="Roboto Bold" panose="02000000000000000000" pitchFamily="2" charset="0"/>
                  <a:ea typeface="Roboto Bold" panose="02000000000000000000" pitchFamily="2" charset="0"/>
                  <a:cs typeface="Roboto Bold" panose="02000000000000000000" pitchFamily="2" charset="0"/>
                </a:rPr>
                <a:t>Use Case Flow</a:t>
              </a:r>
            </a:p>
          </p:txBody>
        </p:sp>
        <p:pic>
          <p:nvPicPr>
            <p:cNvPr id="19" name="Picture 18">
              <a:extLst>
                <a:ext uri="{FF2B5EF4-FFF2-40B4-BE49-F238E27FC236}">
                  <a16:creationId xmlns:a16="http://schemas.microsoft.com/office/drawing/2014/main" id="{A5EE2112-A452-64F1-3949-AAF72FBCB21D}"/>
                </a:ext>
              </a:extLst>
            </p:cNvPr>
            <p:cNvPicPr>
              <a:picLocks noChangeAspect="1"/>
            </p:cNvPicPr>
            <p:nvPr/>
          </p:nvPicPr>
          <p:blipFill>
            <a:blip r:embed="rId5"/>
            <a:stretch>
              <a:fillRect/>
            </a:stretch>
          </p:blipFill>
          <p:spPr>
            <a:xfrm>
              <a:off x="5319712" y="2328722"/>
              <a:ext cx="3941234" cy="2831891"/>
            </a:xfrm>
            <a:prstGeom prst="rect">
              <a:avLst/>
            </a:prstGeom>
            <a:ln>
              <a:solidFill>
                <a:schemeClr val="bg1">
                  <a:lumMod val="85000"/>
                </a:schemeClr>
              </a:solidFill>
            </a:ln>
          </p:spPr>
        </p:pic>
      </p:grpSp>
    </p:spTree>
    <p:custDataLst>
      <p:tags r:id="rId1"/>
    </p:custDataLst>
    <p:extLst>
      <p:ext uri="{BB962C8B-B14F-4D97-AF65-F5344CB8AC3E}">
        <p14:creationId xmlns:p14="http://schemas.microsoft.com/office/powerpoint/2010/main" val="3242870260"/>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7"/>
  <p:tag name="ARTICULATE_DESIGN_ID_OFFICE THEME" val="p9Jo5vgy"/>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5c9b7ffd-c670-42a1-a2d7-a3c5a72ea7c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F2209F879295D438C225C9C3061EDAF" ma:contentTypeVersion="15" ma:contentTypeDescription="Create a new document." ma:contentTypeScope="" ma:versionID="ee299bbc36ffcbfae282e653b630b302">
  <xsd:schema xmlns:xsd="http://www.w3.org/2001/XMLSchema" xmlns:xs="http://www.w3.org/2001/XMLSchema" xmlns:p="http://schemas.microsoft.com/office/2006/metadata/properties" xmlns:ns3="5c9b7ffd-c670-42a1-a2d7-a3c5a72ea7cb" xmlns:ns4="53456864-68c5-45d7-ac1f-d00b713864c2" targetNamespace="http://schemas.microsoft.com/office/2006/metadata/properties" ma:root="true" ma:fieldsID="49f3c3c23eaccfb80a0631f5a406fe94" ns3:_="" ns4:_="">
    <xsd:import namespace="5c9b7ffd-c670-42a1-a2d7-a3c5a72ea7cb"/>
    <xsd:import namespace="53456864-68c5-45d7-ac1f-d00b713864c2"/>
    <xsd:element name="properties">
      <xsd:complexType>
        <xsd:sequence>
          <xsd:element name="documentManagement">
            <xsd:complexType>
              <xsd:all>
                <xsd:element ref="ns3:MediaServiceMetadata" minOccurs="0"/>
                <xsd:element ref="ns3:MediaServiceFastMetadata" minOccurs="0"/>
                <xsd:element ref="ns4:SharedWithDetails" minOccurs="0"/>
                <xsd:element ref="ns4:SharedWithUser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LengthInSeconds" minOccurs="0"/>
                <xsd:element ref="ns3:MediaServiceLocation"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9b7ffd-c670-42a1-a2d7-a3c5a72ea7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456864-68c5-45d7-ac1f-d00b713864c2" elementFormDefault="qualified">
    <xsd:import namespace="http://schemas.microsoft.com/office/2006/documentManagement/types"/>
    <xsd:import namespace="http://schemas.microsoft.com/office/infopath/2007/PartnerControls"/>
    <xsd:element name="SharedWithDetails" ma:index="10" nillable="true" ma:displayName="Shared With Details" ma:internalName="SharedWithDetails" ma:readOnly="true">
      <xsd:simpleType>
        <xsd:restriction base="dms:Note">
          <xsd:maxLength value="255"/>
        </xsd:restrictio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A4AAD04-A284-4BCD-8F41-20F0FDA8CF53}">
  <ds:schemaRefs>
    <ds:schemaRef ds:uri="53456864-68c5-45d7-ac1f-d00b713864c2"/>
    <ds:schemaRef ds:uri="5c9b7ffd-c670-42a1-a2d7-a3c5a72ea7c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E7173B6-7B86-429B-98FE-CEF885051B6B}">
  <ds:schemaRefs>
    <ds:schemaRef ds:uri="53456864-68c5-45d7-ac1f-d00b713864c2"/>
    <ds:schemaRef ds:uri="5c9b7ffd-c670-42a1-a2d7-a3c5a72ea7c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320AAC5-5AD0-4719-A968-B89F4EECDF4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14</Slides>
  <Notes>7</Notes>
  <HiddenSlides>0</HiddenSlide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Atul Ghatge</dc:creator>
  <cp:revision>1</cp:revision>
  <dcterms:created xsi:type="dcterms:W3CDTF">2023-02-02T08:57:38Z</dcterms:created>
  <dcterms:modified xsi:type="dcterms:W3CDTF">2025-03-17T14:01:11Z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0x0101005F2209F879295D438C225C9C3061EDAF</vt:lpwstr>
  </property>
  <property fmtid="{D5CDD505-2E9C-101B-9397-08002B2CF9AE}" pid="3" name="ArticulateGUID">
    <vt:lpwstr>F3B1366A-0A1A-4894-BC4F-D9DA1BD16ABD</vt:lpwstr>
  </property>
  <property fmtid="{D5CDD505-2E9C-101B-9397-08002B2CF9AE}" pid="4" name="ArticulatePath">
    <vt:lpwstr>https://aptaracoin-my.sharepoint.com/personal/atulg_aptaracorp_com/Documents/Metaverse Presentation to KPMG</vt:lpwstr>
  </property>
</Properties>
</file>